
<file path=[Content_Types].xml><?xml version="1.0" encoding="utf-8"?>
<Types xmlns="http://schemas.openxmlformats.org/package/2006/content-types">
  <Default Extension="png" ContentType="image/png"/>
  <Default Extension="xlsm" ContentType="application/vnd.ms-excel.sheet.macroEnabled.12"/>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62"/>
  </p:notesMasterIdLst>
  <p:sldIdLst>
    <p:sldId id="256" r:id="rId2"/>
    <p:sldId id="312" r:id="rId3"/>
    <p:sldId id="303" r:id="rId4"/>
    <p:sldId id="319" r:id="rId5"/>
    <p:sldId id="313" r:id="rId6"/>
    <p:sldId id="257" r:id="rId7"/>
    <p:sldId id="314" r:id="rId8"/>
    <p:sldId id="320" r:id="rId9"/>
    <p:sldId id="304" r:id="rId10"/>
    <p:sldId id="258" r:id="rId11"/>
    <p:sldId id="297" r:id="rId12"/>
    <p:sldId id="315" r:id="rId13"/>
    <p:sldId id="306" r:id="rId14"/>
    <p:sldId id="261" r:id="rId15"/>
    <p:sldId id="259" r:id="rId16"/>
    <p:sldId id="291" r:id="rId17"/>
    <p:sldId id="333" r:id="rId18"/>
    <p:sldId id="307" r:id="rId19"/>
    <p:sldId id="262" r:id="rId20"/>
    <p:sldId id="321" r:id="rId21"/>
    <p:sldId id="316" r:id="rId22"/>
    <p:sldId id="305" r:id="rId23"/>
    <p:sldId id="300" r:id="rId24"/>
    <p:sldId id="334" r:id="rId25"/>
    <p:sldId id="317" r:id="rId26"/>
    <p:sldId id="323" r:id="rId27"/>
    <p:sldId id="324" r:id="rId28"/>
    <p:sldId id="335" r:id="rId29"/>
    <p:sldId id="264" r:id="rId30"/>
    <p:sldId id="322" r:id="rId31"/>
    <p:sldId id="280" r:id="rId32"/>
    <p:sldId id="267" r:id="rId33"/>
    <p:sldId id="268" r:id="rId34"/>
    <p:sldId id="302" r:id="rId35"/>
    <p:sldId id="326" r:id="rId36"/>
    <p:sldId id="269" r:id="rId37"/>
    <p:sldId id="281" r:id="rId38"/>
    <p:sldId id="286" r:id="rId39"/>
    <p:sldId id="325" r:id="rId40"/>
    <p:sldId id="318" r:id="rId41"/>
    <p:sldId id="327" r:id="rId42"/>
    <p:sldId id="336" r:id="rId43"/>
    <p:sldId id="310" r:id="rId44"/>
    <p:sldId id="309" r:id="rId45"/>
    <p:sldId id="289" r:id="rId46"/>
    <p:sldId id="290" r:id="rId47"/>
    <p:sldId id="328" r:id="rId48"/>
    <p:sldId id="271" r:id="rId49"/>
    <p:sldId id="329" r:id="rId50"/>
    <p:sldId id="330" r:id="rId51"/>
    <p:sldId id="331" r:id="rId52"/>
    <p:sldId id="332" r:id="rId53"/>
    <p:sldId id="337" r:id="rId54"/>
    <p:sldId id="284" r:id="rId55"/>
    <p:sldId id="273" r:id="rId56"/>
    <p:sldId id="274" r:id="rId57"/>
    <p:sldId id="275" r:id="rId58"/>
    <p:sldId id="276" r:id="rId59"/>
    <p:sldId id="301" r:id="rId60"/>
    <p:sldId id="338" r:id="rId6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004586"/>
    <a:srgbClr val="4F81B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1" autoAdjust="0"/>
    <p:restoredTop sz="94599"/>
  </p:normalViewPr>
  <p:slideViewPr>
    <p:cSldViewPr>
      <p:cViewPr varScale="1">
        <p:scale>
          <a:sx n="67" d="100"/>
          <a:sy n="67" d="100"/>
        </p:scale>
        <p:origin x="822" y="60"/>
      </p:cViewPr>
      <p:guideLst>
        <p:guide orient="horz" pos="2160"/>
        <p:guide pos="3840"/>
      </p:guideLst>
    </p:cSldViewPr>
  </p:slideViewPr>
  <p:notesTextViewPr>
    <p:cViewPr>
      <p:scale>
        <a:sx n="100" d="100"/>
        <a:sy n="100" d="100"/>
      </p:scale>
      <p:origin x="0" y="0"/>
    </p:cViewPr>
  </p:notesTextViewPr>
  <p:sorterViewPr>
    <p:cViewPr>
      <p:scale>
        <a:sx n="200" d="100"/>
        <a:sy n="200" d="100"/>
      </p:scale>
      <p:origin x="0" y="228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habilitada_para_macros_de_Microsoft_Excel1.xlsm"/></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habilitada_para_macros_de_Microsoft_Excel2.xlsm"/></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habilitada_para_macros_de_Microsoft_Excel3.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804161560729"/>
          <c:y val="6.6098291495181802E-2"/>
          <c:w val="0.82970237767648602"/>
          <c:h val="0.63939183204504801"/>
        </c:manualLayout>
      </c:layout>
      <c:barChart>
        <c:barDir val="col"/>
        <c:grouping val="clustered"/>
        <c:varyColors val="0"/>
        <c:ser>
          <c:idx val="0"/>
          <c:order val="0"/>
          <c:tx>
            <c:strRef>
              <c:f>Sheet1!$B$1</c:f>
              <c:strCache>
                <c:ptCount val="1"/>
                <c:pt idx="0">
                  <c:v>SVR</c:v>
                </c:pt>
              </c:strCache>
            </c:strRef>
          </c:tx>
          <c:spPr>
            <a:solidFill>
              <a:schemeClr val="accent1"/>
            </a:solidFill>
          </c:spPr>
          <c:invertIfNegative val="0"/>
          <c:dLbls>
            <c:spPr>
              <a:noFill/>
              <a:ln>
                <a:noFill/>
              </a:ln>
              <a:effectLst/>
            </c:spPr>
            <c:txPr>
              <a:bodyPr/>
              <a:lstStyle/>
              <a:p>
                <a:pPr>
                  <a:defRPr sz="1098" b="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General</c:v>
                </c:pt>
                <c:pt idx="1">
                  <c:v>Cirrhotic</c:v>
                </c:pt>
                <c:pt idx="2">
                  <c:v>HIV/HCV</c:v>
                </c:pt>
              </c:strCache>
            </c:strRef>
          </c:cat>
          <c:val>
            <c:numRef>
              <c:f>Sheet1!$B$2:$B$4</c:f>
              <c:numCache>
                <c:formatCode>General</c:formatCode>
                <c:ptCount val="3"/>
                <c:pt idx="0" formatCode="0.0">
                  <c:v>4.5</c:v>
                </c:pt>
                <c:pt idx="1">
                  <c:v>3.6</c:v>
                </c:pt>
                <c:pt idx="2">
                  <c:v>1.3</c:v>
                </c:pt>
              </c:numCache>
            </c:numRef>
          </c:val>
        </c:ser>
        <c:ser>
          <c:idx val="1"/>
          <c:order val="1"/>
          <c:tx>
            <c:strRef>
              <c:f>Sheet1!$C$1</c:f>
              <c:strCache>
                <c:ptCount val="1"/>
                <c:pt idx="0">
                  <c:v>No SVR</c:v>
                </c:pt>
              </c:strCache>
            </c:strRef>
          </c:tx>
          <c:spPr>
            <a:solidFill>
              <a:srgbClr val="C0504D"/>
            </a:solidFill>
          </c:spPr>
          <c:invertIfNegative val="0"/>
          <c:dLbls>
            <c:spPr>
              <a:noFill/>
              <a:ln>
                <a:noFill/>
              </a:ln>
              <a:effectLst/>
            </c:spPr>
            <c:txPr>
              <a:bodyPr/>
              <a:lstStyle/>
              <a:p>
                <a:pPr>
                  <a:defRPr sz="1098" b="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General</c:v>
                </c:pt>
                <c:pt idx="1">
                  <c:v>Cirrhotic</c:v>
                </c:pt>
                <c:pt idx="2">
                  <c:v>HIV/HCV</c:v>
                </c:pt>
              </c:strCache>
            </c:strRef>
          </c:cat>
          <c:val>
            <c:numRef>
              <c:f>Sheet1!$C$2:$C$4</c:f>
              <c:numCache>
                <c:formatCode>General</c:formatCode>
                <c:ptCount val="3"/>
                <c:pt idx="0">
                  <c:v>10.5</c:v>
                </c:pt>
                <c:pt idx="1">
                  <c:v>11.3</c:v>
                </c:pt>
                <c:pt idx="2">
                  <c:v>10</c:v>
                </c:pt>
              </c:numCache>
            </c:numRef>
          </c:val>
        </c:ser>
        <c:dLbls>
          <c:showLegendKey val="0"/>
          <c:showVal val="0"/>
          <c:showCatName val="0"/>
          <c:showSerName val="0"/>
          <c:showPercent val="0"/>
          <c:showBubbleSize val="0"/>
        </c:dLbls>
        <c:gapWidth val="150"/>
        <c:axId val="127305376"/>
        <c:axId val="127307008"/>
      </c:barChart>
      <c:catAx>
        <c:axId val="127305376"/>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sz="1198" b="0" i="0" u="none" strike="noStrike" baseline="0">
                <a:solidFill>
                  <a:srgbClr val="000000"/>
                </a:solidFill>
                <a:latin typeface="Calibri"/>
                <a:ea typeface="Calibri"/>
                <a:cs typeface="Calibri"/>
              </a:defRPr>
            </a:pPr>
            <a:endParaRPr lang="es-ES"/>
          </a:p>
        </c:txPr>
        <c:crossAx val="127307008"/>
        <c:crosses val="autoZero"/>
        <c:auto val="1"/>
        <c:lblAlgn val="ctr"/>
        <c:lblOffset val="100"/>
        <c:noMultiLvlLbl val="0"/>
      </c:catAx>
      <c:valAx>
        <c:axId val="127307008"/>
        <c:scaling>
          <c:orientation val="minMax"/>
          <c:max val="14"/>
          <c:min val="0"/>
        </c:scaling>
        <c:delete val="0"/>
        <c:axPos val="l"/>
        <c:numFmt formatCode="General" sourceLinked="0"/>
        <c:majorTickMark val="out"/>
        <c:minorTickMark val="none"/>
        <c:tickLblPos val="nextTo"/>
        <c:spPr>
          <a:ln>
            <a:solidFill>
              <a:schemeClr val="tx1"/>
            </a:solidFill>
          </a:ln>
        </c:spPr>
        <c:txPr>
          <a:bodyPr rot="0" vert="horz"/>
          <a:lstStyle/>
          <a:p>
            <a:pPr>
              <a:defRPr sz="1198" b="0" i="0" u="none" strike="noStrike" baseline="0">
                <a:solidFill>
                  <a:srgbClr val="000000"/>
                </a:solidFill>
                <a:latin typeface="Calibri"/>
                <a:ea typeface="Calibri"/>
                <a:cs typeface="Calibri"/>
              </a:defRPr>
            </a:pPr>
            <a:endParaRPr lang="es-ES"/>
          </a:p>
        </c:txPr>
        <c:crossAx val="127305376"/>
        <c:crosses val="autoZero"/>
        <c:crossBetween val="between"/>
        <c:majorUnit val="2"/>
        <c:minorUnit val="0.4"/>
      </c:valAx>
      <c:spPr>
        <a:noFill/>
        <a:ln w="25364">
          <a:noFill/>
        </a:ln>
      </c:spPr>
    </c:plotArea>
    <c:plotVisOnly val="1"/>
    <c:dispBlanksAs val="gap"/>
    <c:showDLblsOverMax val="0"/>
  </c:chart>
  <c:txPr>
    <a:bodyPr/>
    <a:lstStyle/>
    <a:p>
      <a:pPr>
        <a:defRPr sz="1797"/>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818022231414"/>
          <c:y val="0.13583781716774199"/>
          <c:w val="0.82968346453102704"/>
          <c:h val="0.58710053789368899"/>
        </c:manualLayout>
      </c:layout>
      <c:barChart>
        <c:barDir val="col"/>
        <c:grouping val="clustered"/>
        <c:varyColors val="0"/>
        <c:ser>
          <c:idx val="0"/>
          <c:order val="0"/>
          <c:tx>
            <c:strRef>
              <c:f>Sheet1!$B$1</c:f>
              <c:strCache>
                <c:ptCount val="1"/>
                <c:pt idx="0">
                  <c:v>SVR </c:v>
                </c:pt>
              </c:strCache>
            </c:strRef>
          </c:tx>
          <c:spPr>
            <a:solidFill>
              <a:schemeClr val="accent1"/>
            </a:solidFill>
          </c:spPr>
          <c:invertIfNegative val="0"/>
          <c:dLbls>
            <c:spPr>
              <a:noFill/>
              <a:ln>
                <a:noFill/>
              </a:ln>
              <a:effectLst/>
            </c:spPr>
            <c:txPr>
              <a:bodyPr/>
              <a:lstStyle/>
              <a:p>
                <a:pPr>
                  <a:defRPr sz="1099" b="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General</c:v>
                </c:pt>
                <c:pt idx="1">
                  <c:v>Cirrhotic</c:v>
                </c:pt>
                <c:pt idx="2">
                  <c:v>HIV/HCV</c:v>
                </c:pt>
              </c:strCache>
            </c:strRef>
          </c:cat>
          <c:val>
            <c:numRef>
              <c:f>Sheet1!$B$2:$B$4</c:f>
              <c:numCache>
                <c:formatCode>General</c:formatCode>
                <c:ptCount val="3"/>
                <c:pt idx="0">
                  <c:v>2.9</c:v>
                </c:pt>
                <c:pt idx="1">
                  <c:v>5.3</c:v>
                </c:pt>
                <c:pt idx="2">
                  <c:v>0.9</c:v>
                </c:pt>
              </c:numCache>
            </c:numRef>
          </c:val>
        </c:ser>
        <c:ser>
          <c:idx val="1"/>
          <c:order val="1"/>
          <c:tx>
            <c:strRef>
              <c:f>Sheet1!$C$1</c:f>
              <c:strCache>
                <c:ptCount val="1"/>
                <c:pt idx="0">
                  <c:v>No SVR</c:v>
                </c:pt>
              </c:strCache>
            </c:strRef>
          </c:tx>
          <c:spPr>
            <a:solidFill>
              <a:srgbClr val="C0504D"/>
            </a:solidFill>
          </c:spPr>
          <c:invertIfNegative val="0"/>
          <c:dLbls>
            <c:spPr>
              <a:noFill/>
              <a:ln>
                <a:noFill/>
              </a:ln>
              <a:effectLst/>
            </c:spPr>
            <c:txPr>
              <a:bodyPr/>
              <a:lstStyle/>
              <a:p>
                <a:pPr>
                  <a:defRPr sz="1099" b="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General</c:v>
                </c:pt>
                <c:pt idx="1">
                  <c:v>Cirrhotic</c:v>
                </c:pt>
                <c:pt idx="2">
                  <c:v>HIV/HCV</c:v>
                </c:pt>
              </c:strCache>
            </c:strRef>
          </c:cat>
          <c:val>
            <c:numRef>
              <c:f>Sheet1!$C$2:$C$4</c:f>
              <c:numCache>
                <c:formatCode>General</c:formatCode>
                <c:ptCount val="3"/>
                <c:pt idx="0">
                  <c:v>9.3000000000000007</c:v>
                </c:pt>
                <c:pt idx="1">
                  <c:v>13.9</c:v>
                </c:pt>
                <c:pt idx="2">
                  <c:v>10</c:v>
                </c:pt>
              </c:numCache>
            </c:numRef>
          </c:val>
        </c:ser>
        <c:dLbls>
          <c:showLegendKey val="0"/>
          <c:showVal val="0"/>
          <c:showCatName val="0"/>
          <c:showSerName val="0"/>
          <c:showPercent val="0"/>
          <c:showBubbleSize val="0"/>
        </c:dLbls>
        <c:gapWidth val="150"/>
        <c:axId val="127311360"/>
        <c:axId val="127299392"/>
      </c:barChart>
      <c:catAx>
        <c:axId val="127311360"/>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sz="1199" b="0" i="0" u="none" strike="noStrike" baseline="0">
                <a:solidFill>
                  <a:srgbClr val="000000"/>
                </a:solidFill>
                <a:latin typeface="Calibri"/>
                <a:ea typeface="Calibri"/>
                <a:cs typeface="Calibri"/>
              </a:defRPr>
            </a:pPr>
            <a:endParaRPr lang="es-ES"/>
          </a:p>
        </c:txPr>
        <c:crossAx val="127299392"/>
        <c:crosses val="autoZero"/>
        <c:auto val="1"/>
        <c:lblAlgn val="ctr"/>
        <c:lblOffset val="100"/>
        <c:noMultiLvlLbl val="0"/>
      </c:catAx>
      <c:valAx>
        <c:axId val="127299392"/>
        <c:scaling>
          <c:orientation val="minMax"/>
          <c:max val="14"/>
          <c:min val="0"/>
        </c:scaling>
        <c:delete val="0"/>
        <c:axPos val="l"/>
        <c:numFmt formatCode="General" sourceLinked="0"/>
        <c:majorTickMark val="out"/>
        <c:minorTickMark val="none"/>
        <c:tickLblPos val="nextTo"/>
        <c:spPr>
          <a:ln>
            <a:solidFill>
              <a:schemeClr val="tx1"/>
            </a:solidFill>
          </a:ln>
        </c:spPr>
        <c:txPr>
          <a:bodyPr rot="0" vert="horz"/>
          <a:lstStyle/>
          <a:p>
            <a:pPr>
              <a:defRPr sz="1199" b="0" i="0" u="none" strike="noStrike" baseline="0">
                <a:solidFill>
                  <a:srgbClr val="000000"/>
                </a:solidFill>
                <a:latin typeface="Calibri"/>
                <a:ea typeface="Calibri"/>
                <a:cs typeface="Calibri"/>
              </a:defRPr>
            </a:pPr>
            <a:endParaRPr lang="es-ES"/>
          </a:p>
        </c:txPr>
        <c:crossAx val="127311360"/>
        <c:crosses val="autoZero"/>
        <c:crossBetween val="between"/>
        <c:majorUnit val="2"/>
        <c:minorUnit val="0.4"/>
      </c:valAx>
      <c:spPr>
        <a:noFill/>
        <a:ln w="25382">
          <a:noFill/>
        </a:ln>
      </c:spPr>
    </c:plotArea>
    <c:plotVisOnly val="1"/>
    <c:dispBlanksAs val="gap"/>
    <c:showDLblsOverMax val="0"/>
  </c:chart>
  <c:txPr>
    <a:bodyPr/>
    <a:lstStyle/>
    <a:p>
      <a:pPr>
        <a:defRPr sz="1799"/>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818022231414"/>
          <c:y val="6.6105639884486103E-2"/>
          <c:w val="0.82968346453102704"/>
          <c:h val="0.63370411974026197"/>
        </c:manualLayout>
      </c:layout>
      <c:barChart>
        <c:barDir val="col"/>
        <c:grouping val="clustered"/>
        <c:varyColors val="0"/>
        <c:ser>
          <c:idx val="0"/>
          <c:order val="0"/>
          <c:tx>
            <c:strRef>
              <c:f>Sheet1!$B$1</c:f>
              <c:strCache>
                <c:ptCount val="1"/>
                <c:pt idx="0">
                  <c:v>SVR</c:v>
                </c:pt>
              </c:strCache>
            </c:strRef>
          </c:tx>
          <c:spPr>
            <a:solidFill>
              <a:schemeClr val="accent1"/>
            </a:solidFill>
          </c:spPr>
          <c:invertIfNegative val="0"/>
          <c:dLbls>
            <c:spPr>
              <a:noFill/>
              <a:ln>
                <a:noFill/>
              </a:ln>
              <a:effectLst/>
            </c:spPr>
            <c:txPr>
              <a:bodyPr/>
              <a:lstStyle/>
              <a:p>
                <a:pPr>
                  <a:defRPr sz="1098" b="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General</c:v>
                </c:pt>
                <c:pt idx="1">
                  <c:v>Cirrhotic</c:v>
                </c:pt>
                <c:pt idx="2">
                  <c:v>HIV/HCV</c:v>
                </c:pt>
              </c:strCache>
            </c:strRef>
          </c:cat>
          <c:val>
            <c:numRef>
              <c:f>Sheet1!$B$2:$B$4</c:f>
              <c:numCache>
                <c:formatCode>General</c:formatCode>
                <c:ptCount val="3"/>
                <c:pt idx="0">
                  <c:v>0</c:v>
                </c:pt>
                <c:pt idx="1">
                  <c:v>0.2</c:v>
                </c:pt>
                <c:pt idx="2">
                  <c:v>0.6</c:v>
                </c:pt>
              </c:numCache>
            </c:numRef>
          </c:val>
        </c:ser>
        <c:ser>
          <c:idx val="1"/>
          <c:order val="1"/>
          <c:tx>
            <c:strRef>
              <c:f>Sheet1!$C$1</c:f>
              <c:strCache>
                <c:ptCount val="1"/>
                <c:pt idx="0">
                  <c:v>No SVR</c:v>
                </c:pt>
              </c:strCache>
            </c:strRef>
          </c:tx>
          <c:spPr>
            <a:solidFill>
              <a:srgbClr val="C0504D"/>
            </a:solidFill>
          </c:spPr>
          <c:invertIfNegative val="0"/>
          <c:dLbls>
            <c:spPr>
              <a:noFill/>
              <a:ln>
                <a:noFill/>
              </a:ln>
              <a:effectLst/>
            </c:spPr>
            <c:txPr>
              <a:bodyPr/>
              <a:lstStyle/>
              <a:p>
                <a:pPr>
                  <a:defRPr sz="1098" b="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General</c:v>
                </c:pt>
                <c:pt idx="1">
                  <c:v>Cirrhotic</c:v>
                </c:pt>
                <c:pt idx="2">
                  <c:v>HIV/HCV</c:v>
                </c:pt>
              </c:strCache>
            </c:strRef>
          </c:cat>
          <c:val>
            <c:numRef>
              <c:f>Sheet1!$C$2:$C$4</c:f>
              <c:numCache>
                <c:formatCode>General</c:formatCode>
                <c:ptCount val="3"/>
                <c:pt idx="0">
                  <c:v>2.2000000000000002</c:v>
                </c:pt>
                <c:pt idx="1">
                  <c:v>7.3</c:v>
                </c:pt>
                <c:pt idx="2">
                  <c:v>2.7</c:v>
                </c:pt>
              </c:numCache>
            </c:numRef>
          </c:val>
        </c:ser>
        <c:dLbls>
          <c:showLegendKey val="0"/>
          <c:showVal val="0"/>
          <c:showCatName val="0"/>
          <c:showSerName val="0"/>
          <c:showPercent val="0"/>
          <c:showBubbleSize val="0"/>
        </c:dLbls>
        <c:gapWidth val="150"/>
        <c:axId val="153604368"/>
        <c:axId val="153597296"/>
      </c:barChart>
      <c:catAx>
        <c:axId val="153604368"/>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sz="1198" b="0" i="0" u="none" strike="noStrike" baseline="0">
                <a:solidFill>
                  <a:srgbClr val="000000"/>
                </a:solidFill>
                <a:latin typeface="Calibri"/>
                <a:ea typeface="Calibri"/>
                <a:cs typeface="Calibri"/>
              </a:defRPr>
            </a:pPr>
            <a:endParaRPr lang="es-ES"/>
          </a:p>
        </c:txPr>
        <c:crossAx val="153597296"/>
        <c:crosses val="autoZero"/>
        <c:auto val="1"/>
        <c:lblAlgn val="ctr"/>
        <c:lblOffset val="100"/>
        <c:noMultiLvlLbl val="0"/>
      </c:catAx>
      <c:valAx>
        <c:axId val="153597296"/>
        <c:scaling>
          <c:orientation val="minMax"/>
          <c:max val="14"/>
          <c:min val="0"/>
        </c:scaling>
        <c:delete val="0"/>
        <c:axPos val="l"/>
        <c:numFmt formatCode="General" sourceLinked="1"/>
        <c:majorTickMark val="out"/>
        <c:minorTickMark val="none"/>
        <c:tickLblPos val="nextTo"/>
        <c:spPr>
          <a:ln>
            <a:solidFill>
              <a:schemeClr val="tx1"/>
            </a:solidFill>
          </a:ln>
        </c:spPr>
        <c:txPr>
          <a:bodyPr rot="0" vert="horz"/>
          <a:lstStyle/>
          <a:p>
            <a:pPr>
              <a:defRPr sz="1198" b="0" i="0" u="none" strike="noStrike" baseline="0">
                <a:solidFill>
                  <a:srgbClr val="000000"/>
                </a:solidFill>
                <a:latin typeface="Calibri"/>
                <a:ea typeface="Calibri"/>
                <a:cs typeface="Calibri"/>
              </a:defRPr>
            </a:pPr>
            <a:endParaRPr lang="es-ES"/>
          </a:p>
        </c:txPr>
        <c:crossAx val="153604368"/>
        <c:crosses val="autoZero"/>
        <c:crossBetween val="between"/>
        <c:majorUnit val="2"/>
        <c:minorUnit val="0.4"/>
      </c:valAx>
      <c:spPr>
        <a:noFill/>
        <a:ln w="25364">
          <a:noFill/>
        </a:ln>
      </c:spPr>
    </c:plotArea>
    <c:plotVisOnly val="1"/>
    <c:dispBlanksAs val="gap"/>
    <c:showDLblsOverMax val="0"/>
  </c:chart>
  <c:txPr>
    <a:bodyPr/>
    <a:lstStyle/>
    <a:p>
      <a:pPr>
        <a:defRPr sz="1797"/>
      </a:pPr>
      <a:endParaRPr lang="es-E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FC9904-899F-4486-A9ED-69001CC4AF1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5482E4FD-DB31-4F68-88A3-03758FAF06C4}">
      <dgm:prSet phldrT="[Text]" custT="1"/>
      <dgm:spPr>
        <a:xfrm>
          <a:off x="2229551" y="0"/>
          <a:ext cx="1029489" cy="2160240"/>
        </a:xfrm>
        <a:solidFill>
          <a:srgbClr val="E78E23">
            <a:lumMod val="60000"/>
            <a:lumOff val="40000"/>
          </a:srgbClr>
        </a:solidFill>
        <a:ln>
          <a:noFill/>
        </a:ln>
        <a:effectLst/>
      </dgm:spPr>
      <dgm:t>
        <a:bodyPr/>
        <a:lstStyle/>
        <a:p>
          <a:pPr>
            <a:lnSpc>
              <a:spcPct val="100000"/>
            </a:lnSpc>
            <a:spcBef>
              <a:spcPts val="600"/>
            </a:spcBef>
            <a:spcAft>
              <a:spcPts val="0"/>
            </a:spcAft>
          </a:pPr>
          <a:r>
            <a:rPr lang="en-GB" sz="1800" dirty="0" smtClean="0">
              <a:solidFill>
                <a:sysClr val="windowText" lastClr="000000"/>
              </a:solidFill>
              <a:latin typeface="Arial" panose="020B0604020202020204" pitchFamily="34" charset="0"/>
              <a:ea typeface="+mn-ea"/>
              <a:cs typeface="+mn-cs"/>
            </a:rPr>
            <a:t>F2</a:t>
          </a:r>
        </a:p>
      </dgm:t>
    </dgm:pt>
    <dgm:pt modelId="{B10AEBC7-6407-4E19-A5C9-8A1C3A2EF31D}" type="sibTrans" cxnId="{E2738E18-DBED-4C86-B308-4AC4A230E4B7}">
      <dgm:prSet/>
      <dgm:spPr/>
      <dgm:t>
        <a:bodyPr/>
        <a:lstStyle/>
        <a:p>
          <a:pPr>
            <a:lnSpc>
              <a:spcPct val="100000"/>
            </a:lnSpc>
            <a:spcBef>
              <a:spcPts val="600"/>
            </a:spcBef>
            <a:spcAft>
              <a:spcPts val="0"/>
            </a:spcAft>
          </a:pPr>
          <a:endParaRPr lang="en-GB" sz="1800">
            <a:latin typeface="+mn-lt"/>
          </a:endParaRPr>
        </a:p>
      </dgm:t>
    </dgm:pt>
    <dgm:pt modelId="{9D93BAA3-0F67-4796-B3FD-F0F68C74C3D3}" type="parTrans" cxnId="{E2738E18-DBED-4C86-B308-4AC4A230E4B7}">
      <dgm:prSet/>
      <dgm:spPr/>
      <dgm:t>
        <a:bodyPr/>
        <a:lstStyle/>
        <a:p>
          <a:pPr>
            <a:lnSpc>
              <a:spcPct val="100000"/>
            </a:lnSpc>
            <a:spcBef>
              <a:spcPts val="600"/>
            </a:spcBef>
            <a:spcAft>
              <a:spcPts val="0"/>
            </a:spcAft>
          </a:pPr>
          <a:endParaRPr lang="en-GB" sz="1800">
            <a:latin typeface="+mn-lt"/>
          </a:endParaRPr>
        </a:p>
      </dgm:t>
    </dgm:pt>
    <dgm:pt modelId="{AD309E18-39D5-4D1D-9DA8-D47BFE991A10}">
      <dgm:prSet phldrT="[Text]" custT="1"/>
      <dgm:spPr>
        <a:xfrm>
          <a:off x="1110990" y="0"/>
          <a:ext cx="1029489" cy="2160240"/>
        </a:xfrm>
        <a:solidFill>
          <a:srgbClr val="E78E23">
            <a:lumMod val="40000"/>
            <a:lumOff val="60000"/>
          </a:srgbClr>
        </a:solidFill>
        <a:ln>
          <a:noFill/>
        </a:ln>
        <a:effectLst/>
      </dgm:spPr>
      <dgm:t>
        <a:bodyPr/>
        <a:lstStyle/>
        <a:p>
          <a:pPr>
            <a:lnSpc>
              <a:spcPct val="100000"/>
            </a:lnSpc>
            <a:spcBef>
              <a:spcPts val="600"/>
            </a:spcBef>
            <a:spcAft>
              <a:spcPts val="0"/>
            </a:spcAft>
          </a:pPr>
          <a:r>
            <a:rPr lang="en-GB" sz="1800" dirty="0" smtClean="0">
              <a:solidFill>
                <a:sysClr val="windowText" lastClr="000000">
                  <a:hueOff val="0"/>
                  <a:satOff val="0"/>
                  <a:lumOff val="0"/>
                  <a:alphaOff val="0"/>
                </a:sysClr>
              </a:solidFill>
              <a:latin typeface="Arial" panose="020B0604020202020204" pitchFamily="34" charset="0"/>
              <a:ea typeface="+mn-ea"/>
              <a:cs typeface="+mn-cs"/>
            </a:rPr>
            <a:t>F1</a:t>
          </a:r>
        </a:p>
      </dgm:t>
    </dgm:pt>
    <dgm:pt modelId="{345F415A-911D-412D-B318-EFF6BFCD2C7E}" type="sibTrans" cxnId="{90EA3C59-7696-4A21-A259-31EDE8412AC5}">
      <dgm:prSet/>
      <dgm:spPr/>
      <dgm:t>
        <a:bodyPr/>
        <a:lstStyle/>
        <a:p>
          <a:pPr>
            <a:lnSpc>
              <a:spcPct val="100000"/>
            </a:lnSpc>
            <a:spcBef>
              <a:spcPts val="600"/>
            </a:spcBef>
            <a:spcAft>
              <a:spcPts val="0"/>
            </a:spcAft>
          </a:pPr>
          <a:endParaRPr lang="en-GB" sz="1800">
            <a:latin typeface="+mn-lt"/>
          </a:endParaRPr>
        </a:p>
      </dgm:t>
    </dgm:pt>
    <dgm:pt modelId="{BC9CA08E-F997-4B34-9D25-4FE8AB11932B}" type="parTrans" cxnId="{90EA3C59-7696-4A21-A259-31EDE8412AC5}">
      <dgm:prSet/>
      <dgm:spPr/>
      <dgm:t>
        <a:bodyPr/>
        <a:lstStyle/>
        <a:p>
          <a:pPr>
            <a:lnSpc>
              <a:spcPct val="100000"/>
            </a:lnSpc>
            <a:spcBef>
              <a:spcPts val="600"/>
            </a:spcBef>
            <a:spcAft>
              <a:spcPts val="0"/>
            </a:spcAft>
          </a:pPr>
          <a:endParaRPr lang="en-GB" sz="1800">
            <a:latin typeface="+mn-lt"/>
          </a:endParaRPr>
        </a:p>
      </dgm:t>
    </dgm:pt>
    <dgm:pt modelId="{C4B18E7B-DCAA-4949-A07A-E3A9415E3D6C}">
      <dgm:prSet phldrT="[Text]" custT="1"/>
      <dgm:spPr>
        <a:xfrm>
          <a:off x="0" y="0"/>
          <a:ext cx="1029489" cy="2160240"/>
        </a:xfrm>
        <a:solidFill>
          <a:srgbClr val="E78E23">
            <a:lumMod val="20000"/>
            <a:lumOff val="80000"/>
          </a:srgbClr>
        </a:solidFill>
        <a:ln>
          <a:solidFill>
            <a:schemeClr val="bg1">
              <a:lumMod val="75000"/>
            </a:schemeClr>
          </a:solidFill>
        </a:ln>
        <a:effectLst/>
      </dgm:spPr>
      <dgm:t>
        <a:bodyPr/>
        <a:lstStyle/>
        <a:p>
          <a:pPr>
            <a:lnSpc>
              <a:spcPct val="100000"/>
            </a:lnSpc>
            <a:spcBef>
              <a:spcPts val="600"/>
            </a:spcBef>
            <a:spcAft>
              <a:spcPts val="0"/>
            </a:spcAft>
          </a:pPr>
          <a:r>
            <a:rPr lang="en-GB" sz="1800" dirty="0" smtClean="0">
              <a:solidFill>
                <a:sysClr val="windowText" lastClr="000000"/>
              </a:solidFill>
              <a:latin typeface="Arial" panose="020B0604020202020204" pitchFamily="34" charset="0"/>
              <a:ea typeface="+mn-ea"/>
              <a:cs typeface="+mn-cs"/>
            </a:rPr>
            <a:t>F0</a:t>
          </a:r>
        </a:p>
      </dgm:t>
    </dgm:pt>
    <dgm:pt modelId="{96061836-6D31-4F7D-A3E7-E80389B9A7D8}" type="sibTrans" cxnId="{81EB7374-FD75-4173-925A-C598877791E3}">
      <dgm:prSet/>
      <dgm:spPr/>
      <dgm:t>
        <a:bodyPr/>
        <a:lstStyle/>
        <a:p>
          <a:pPr>
            <a:lnSpc>
              <a:spcPct val="100000"/>
            </a:lnSpc>
            <a:spcBef>
              <a:spcPts val="600"/>
            </a:spcBef>
            <a:spcAft>
              <a:spcPts val="0"/>
            </a:spcAft>
          </a:pPr>
          <a:endParaRPr lang="en-GB" sz="1800">
            <a:latin typeface="+mn-lt"/>
          </a:endParaRPr>
        </a:p>
      </dgm:t>
    </dgm:pt>
    <dgm:pt modelId="{7E870707-EB36-43F9-90D6-DA2F64A45141}" type="parTrans" cxnId="{81EB7374-FD75-4173-925A-C598877791E3}">
      <dgm:prSet/>
      <dgm:spPr/>
      <dgm:t>
        <a:bodyPr/>
        <a:lstStyle/>
        <a:p>
          <a:pPr>
            <a:lnSpc>
              <a:spcPct val="100000"/>
            </a:lnSpc>
            <a:spcBef>
              <a:spcPts val="600"/>
            </a:spcBef>
            <a:spcAft>
              <a:spcPts val="0"/>
            </a:spcAft>
          </a:pPr>
          <a:endParaRPr lang="en-GB" sz="1800">
            <a:latin typeface="+mn-lt"/>
          </a:endParaRPr>
        </a:p>
      </dgm:t>
    </dgm:pt>
    <dgm:pt modelId="{2CFC047C-2972-4510-BC67-509139AA24D3}">
      <dgm:prSet phldrT="[Text]" custT="1"/>
      <dgm:spPr>
        <a:xfrm>
          <a:off x="3324392" y="0"/>
          <a:ext cx="1029489" cy="2160240"/>
        </a:xfrm>
        <a:solidFill>
          <a:srgbClr val="E78E23"/>
        </a:solidFill>
        <a:ln>
          <a:noFill/>
        </a:ln>
        <a:effectLst/>
      </dgm:spPr>
      <dgm:t>
        <a:bodyPr/>
        <a:lstStyle/>
        <a:p>
          <a:pPr>
            <a:lnSpc>
              <a:spcPct val="100000"/>
            </a:lnSpc>
            <a:spcBef>
              <a:spcPts val="600"/>
            </a:spcBef>
            <a:spcAft>
              <a:spcPts val="0"/>
            </a:spcAft>
          </a:pPr>
          <a:r>
            <a:rPr lang="en-GB" sz="1800" dirty="0" smtClean="0">
              <a:solidFill>
                <a:sysClr val="window" lastClr="FFFFFF"/>
              </a:solidFill>
              <a:latin typeface="Arial" panose="020B0604020202020204" pitchFamily="34" charset="0"/>
              <a:ea typeface="+mn-ea"/>
              <a:cs typeface="+mn-cs"/>
            </a:rPr>
            <a:t>F3</a:t>
          </a:r>
        </a:p>
      </dgm:t>
    </dgm:pt>
    <dgm:pt modelId="{476B7B6F-644B-4286-B717-B2F291839548}" type="parTrans" cxnId="{2314484C-BA38-47A7-8321-DF7B3978CFE6}">
      <dgm:prSet/>
      <dgm:spPr/>
      <dgm:t>
        <a:bodyPr/>
        <a:lstStyle/>
        <a:p>
          <a:pPr>
            <a:lnSpc>
              <a:spcPct val="100000"/>
            </a:lnSpc>
            <a:spcBef>
              <a:spcPts val="600"/>
            </a:spcBef>
            <a:spcAft>
              <a:spcPts val="0"/>
            </a:spcAft>
          </a:pPr>
          <a:endParaRPr lang="en-GB" sz="1800">
            <a:latin typeface="+mn-lt"/>
          </a:endParaRPr>
        </a:p>
      </dgm:t>
    </dgm:pt>
    <dgm:pt modelId="{328F8FA0-5433-4E2F-B211-F89ED5828C59}" type="sibTrans" cxnId="{2314484C-BA38-47A7-8321-DF7B3978CFE6}">
      <dgm:prSet/>
      <dgm:spPr/>
      <dgm:t>
        <a:bodyPr/>
        <a:lstStyle/>
        <a:p>
          <a:pPr>
            <a:lnSpc>
              <a:spcPct val="100000"/>
            </a:lnSpc>
            <a:spcBef>
              <a:spcPts val="600"/>
            </a:spcBef>
            <a:spcAft>
              <a:spcPts val="0"/>
            </a:spcAft>
          </a:pPr>
          <a:endParaRPr lang="en-GB" sz="1800">
            <a:latin typeface="+mn-lt"/>
          </a:endParaRPr>
        </a:p>
      </dgm:t>
    </dgm:pt>
    <dgm:pt modelId="{704EE0C3-5B39-4AE1-BC12-2882AD94A9E9}">
      <dgm:prSet phldrT="[Text]" custT="1"/>
      <dgm:spPr>
        <a:xfrm>
          <a:off x="4431093" y="0"/>
          <a:ext cx="1029489" cy="2160240"/>
        </a:xfrm>
        <a:solidFill>
          <a:srgbClr val="E78E23">
            <a:lumMod val="75000"/>
          </a:srgbClr>
        </a:solidFill>
        <a:ln>
          <a:noFill/>
        </a:ln>
        <a:effectLst/>
      </dgm:spPr>
      <dgm:t>
        <a:bodyPr anchor="t"/>
        <a:lstStyle/>
        <a:p>
          <a:pPr>
            <a:lnSpc>
              <a:spcPct val="100000"/>
            </a:lnSpc>
            <a:spcBef>
              <a:spcPts val="600"/>
            </a:spcBef>
            <a:spcAft>
              <a:spcPts val="0"/>
            </a:spcAft>
          </a:pPr>
          <a:r>
            <a:rPr lang="en-GB" sz="1800" dirty="0" smtClean="0">
              <a:solidFill>
                <a:sysClr val="window" lastClr="FFFFFF"/>
              </a:solidFill>
              <a:latin typeface="Arial" panose="020B0604020202020204" pitchFamily="34" charset="0"/>
              <a:ea typeface="+mn-ea"/>
              <a:cs typeface="+mn-cs"/>
            </a:rPr>
            <a:t>F4</a:t>
          </a:r>
        </a:p>
        <a:p>
          <a:pPr>
            <a:lnSpc>
              <a:spcPct val="100000"/>
            </a:lnSpc>
            <a:spcBef>
              <a:spcPts val="600"/>
            </a:spcBef>
            <a:spcAft>
              <a:spcPts val="0"/>
            </a:spcAft>
          </a:pPr>
          <a:r>
            <a:rPr lang="en-GB" sz="1800" dirty="0" smtClean="0">
              <a:solidFill>
                <a:sysClr val="window" lastClr="FFFFFF"/>
              </a:solidFill>
              <a:latin typeface="Arial" panose="020B0604020202020204" pitchFamily="34" charset="0"/>
              <a:ea typeface="+mn-ea"/>
              <a:cs typeface="+mn-cs"/>
            </a:rPr>
            <a:t>CTP A</a:t>
          </a:r>
          <a:endParaRPr lang="en-GB" sz="1800" dirty="0">
            <a:solidFill>
              <a:sysClr val="window" lastClr="FFFFFF"/>
            </a:solidFill>
            <a:latin typeface="Arial" panose="020B0604020202020204" pitchFamily="34" charset="0"/>
            <a:ea typeface="+mn-ea"/>
            <a:cs typeface="+mn-cs"/>
          </a:endParaRPr>
        </a:p>
      </dgm:t>
    </dgm:pt>
    <dgm:pt modelId="{22456F7E-F4B5-48EB-BB80-07DC03ABB370}" type="parTrans" cxnId="{57380231-2876-4930-9965-08152765C02E}">
      <dgm:prSet/>
      <dgm:spPr/>
      <dgm:t>
        <a:bodyPr/>
        <a:lstStyle/>
        <a:p>
          <a:pPr>
            <a:lnSpc>
              <a:spcPct val="100000"/>
            </a:lnSpc>
            <a:spcBef>
              <a:spcPts val="600"/>
            </a:spcBef>
            <a:spcAft>
              <a:spcPts val="0"/>
            </a:spcAft>
          </a:pPr>
          <a:endParaRPr lang="en-GB" sz="1800">
            <a:latin typeface="+mn-lt"/>
          </a:endParaRPr>
        </a:p>
      </dgm:t>
    </dgm:pt>
    <dgm:pt modelId="{AC681ABB-5794-4872-9B77-03CF3C261F18}" type="sibTrans" cxnId="{57380231-2876-4930-9965-08152765C02E}">
      <dgm:prSet/>
      <dgm:spPr/>
      <dgm:t>
        <a:bodyPr/>
        <a:lstStyle/>
        <a:p>
          <a:pPr>
            <a:lnSpc>
              <a:spcPct val="100000"/>
            </a:lnSpc>
            <a:spcBef>
              <a:spcPts val="600"/>
            </a:spcBef>
            <a:spcAft>
              <a:spcPts val="0"/>
            </a:spcAft>
          </a:pPr>
          <a:endParaRPr lang="en-GB" sz="1800">
            <a:latin typeface="+mn-lt"/>
          </a:endParaRPr>
        </a:p>
      </dgm:t>
    </dgm:pt>
    <dgm:pt modelId="{424F866C-D0CD-4569-9616-CEDD6E1BE81F}">
      <dgm:prSet phldrT="[Text]" custT="1"/>
      <dgm:spPr>
        <a:xfrm>
          <a:off x="5537794" y="0"/>
          <a:ext cx="1029489" cy="2160240"/>
        </a:xfrm>
        <a:solidFill>
          <a:srgbClr val="E78E23">
            <a:lumMod val="50000"/>
          </a:srgbClr>
        </a:solidFill>
        <a:ln>
          <a:noFill/>
        </a:ln>
        <a:effectLst/>
      </dgm:spPr>
      <dgm:t>
        <a:bodyPr anchor="t"/>
        <a:lstStyle/>
        <a:p>
          <a:pPr>
            <a:lnSpc>
              <a:spcPct val="100000"/>
            </a:lnSpc>
            <a:spcBef>
              <a:spcPts val="600"/>
            </a:spcBef>
            <a:spcAft>
              <a:spcPts val="0"/>
            </a:spcAft>
          </a:pPr>
          <a:r>
            <a:rPr lang="en-GB" sz="1800" dirty="0" smtClean="0">
              <a:solidFill>
                <a:sysClr val="window" lastClr="FFFFFF"/>
              </a:solidFill>
              <a:latin typeface="Arial" panose="020B0604020202020204" pitchFamily="34" charset="0"/>
              <a:ea typeface="+mn-ea"/>
              <a:cs typeface="+mn-cs"/>
            </a:rPr>
            <a:t>F4</a:t>
          </a:r>
        </a:p>
        <a:p>
          <a:pPr>
            <a:lnSpc>
              <a:spcPct val="100000"/>
            </a:lnSpc>
            <a:spcBef>
              <a:spcPts val="600"/>
            </a:spcBef>
            <a:spcAft>
              <a:spcPts val="0"/>
            </a:spcAft>
          </a:pPr>
          <a:r>
            <a:rPr lang="en-GB" sz="1800" dirty="0" smtClean="0">
              <a:solidFill>
                <a:sysClr val="window" lastClr="FFFFFF"/>
              </a:solidFill>
              <a:latin typeface="Arial" panose="020B0604020202020204" pitchFamily="34" charset="0"/>
              <a:ea typeface="+mn-ea"/>
              <a:cs typeface="+mn-cs"/>
            </a:rPr>
            <a:t>CTP B</a:t>
          </a:r>
          <a:endParaRPr lang="en-GB" sz="1800" dirty="0">
            <a:solidFill>
              <a:sysClr val="window" lastClr="FFFFFF"/>
            </a:solidFill>
            <a:latin typeface="Arial" panose="020B0604020202020204" pitchFamily="34" charset="0"/>
            <a:ea typeface="+mn-ea"/>
            <a:cs typeface="+mn-cs"/>
          </a:endParaRPr>
        </a:p>
      </dgm:t>
    </dgm:pt>
    <dgm:pt modelId="{E5A3243A-6625-4C2E-B1AA-B8310905931E}" type="parTrans" cxnId="{F53F3D64-B77C-4B67-AEB3-98FF602A0FA6}">
      <dgm:prSet/>
      <dgm:spPr/>
      <dgm:t>
        <a:bodyPr/>
        <a:lstStyle/>
        <a:p>
          <a:pPr>
            <a:lnSpc>
              <a:spcPct val="100000"/>
            </a:lnSpc>
            <a:spcBef>
              <a:spcPts val="600"/>
            </a:spcBef>
            <a:spcAft>
              <a:spcPts val="0"/>
            </a:spcAft>
          </a:pPr>
          <a:endParaRPr lang="en-GB" sz="1800">
            <a:latin typeface="+mn-lt"/>
          </a:endParaRPr>
        </a:p>
      </dgm:t>
    </dgm:pt>
    <dgm:pt modelId="{896A413A-F219-49BF-AD49-0F1FE0405A77}" type="sibTrans" cxnId="{F53F3D64-B77C-4B67-AEB3-98FF602A0FA6}">
      <dgm:prSet/>
      <dgm:spPr/>
      <dgm:t>
        <a:bodyPr/>
        <a:lstStyle/>
        <a:p>
          <a:pPr>
            <a:lnSpc>
              <a:spcPct val="100000"/>
            </a:lnSpc>
            <a:spcBef>
              <a:spcPts val="600"/>
            </a:spcBef>
            <a:spcAft>
              <a:spcPts val="0"/>
            </a:spcAft>
          </a:pPr>
          <a:endParaRPr lang="en-GB" sz="1800">
            <a:latin typeface="+mn-lt"/>
          </a:endParaRPr>
        </a:p>
      </dgm:t>
    </dgm:pt>
    <dgm:pt modelId="{4C74AFBA-434B-427B-B2D1-D607E3B1C7AC}">
      <dgm:prSet phldrT="[Text]" custT="1"/>
      <dgm:spPr>
        <a:xfrm>
          <a:off x="6644496" y="0"/>
          <a:ext cx="1029489" cy="2160240"/>
        </a:xfrm>
        <a:solidFill>
          <a:srgbClr val="613A0B"/>
        </a:solidFill>
        <a:ln>
          <a:noFill/>
        </a:ln>
        <a:effectLst/>
      </dgm:spPr>
      <dgm:t>
        <a:bodyPr anchor="t"/>
        <a:lstStyle/>
        <a:p>
          <a:pPr>
            <a:lnSpc>
              <a:spcPct val="100000"/>
            </a:lnSpc>
            <a:spcBef>
              <a:spcPts val="600"/>
            </a:spcBef>
            <a:spcAft>
              <a:spcPts val="0"/>
            </a:spcAft>
          </a:pPr>
          <a:r>
            <a:rPr lang="en-GB" sz="1800" dirty="0" smtClean="0">
              <a:solidFill>
                <a:sysClr val="window" lastClr="FFFFFF"/>
              </a:solidFill>
              <a:latin typeface="Arial" panose="020B0604020202020204" pitchFamily="34" charset="0"/>
              <a:ea typeface="+mn-ea"/>
              <a:cs typeface="+mn-cs"/>
            </a:rPr>
            <a:t>F4</a:t>
          </a:r>
        </a:p>
        <a:p>
          <a:pPr>
            <a:lnSpc>
              <a:spcPct val="100000"/>
            </a:lnSpc>
            <a:spcBef>
              <a:spcPts val="600"/>
            </a:spcBef>
            <a:spcAft>
              <a:spcPts val="0"/>
            </a:spcAft>
          </a:pPr>
          <a:r>
            <a:rPr lang="en-GB" sz="1800" dirty="0" smtClean="0">
              <a:solidFill>
                <a:sysClr val="window" lastClr="FFFFFF"/>
              </a:solidFill>
              <a:latin typeface="Arial" panose="020B0604020202020204" pitchFamily="34" charset="0"/>
              <a:ea typeface="+mn-ea"/>
              <a:cs typeface="+mn-cs"/>
            </a:rPr>
            <a:t>CTP C</a:t>
          </a:r>
          <a:endParaRPr lang="en-GB" sz="1800" dirty="0">
            <a:solidFill>
              <a:sysClr val="window" lastClr="FFFFFF"/>
            </a:solidFill>
            <a:latin typeface="Arial" panose="020B0604020202020204" pitchFamily="34" charset="0"/>
            <a:ea typeface="+mn-ea"/>
            <a:cs typeface="+mn-cs"/>
          </a:endParaRPr>
        </a:p>
      </dgm:t>
    </dgm:pt>
    <dgm:pt modelId="{B9FDEBB6-0CD0-4D17-8430-C98CE1726169}" type="parTrans" cxnId="{CC1BB479-D159-4E12-B5D2-AEC1B3071E85}">
      <dgm:prSet/>
      <dgm:spPr/>
      <dgm:t>
        <a:bodyPr/>
        <a:lstStyle/>
        <a:p>
          <a:pPr>
            <a:lnSpc>
              <a:spcPct val="100000"/>
            </a:lnSpc>
            <a:spcBef>
              <a:spcPts val="600"/>
            </a:spcBef>
            <a:spcAft>
              <a:spcPts val="0"/>
            </a:spcAft>
          </a:pPr>
          <a:endParaRPr lang="en-GB" sz="1800">
            <a:latin typeface="+mn-lt"/>
          </a:endParaRPr>
        </a:p>
      </dgm:t>
    </dgm:pt>
    <dgm:pt modelId="{6E9C7382-07C3-4CC3-B63B-13428392E7B5}" type="sibTrans" cxnId="{CC1BB479-D159-4E12-B5D2-AEC1B3071E85}">
      <dgm:prSet/>
      <dgm:spPr/>
      <dgm:t>
        <a:bodyPr/>
        <a:lstStyle/>
        <a:p>
          <a:pPr>
            <a:lnSpc>
              <a:spcPct val="100000"/>
            </a:lnSpc>
            <a:spcBef>
              <a:spcPts val="600"/>
            </a:spcBef>
            <a:spcAft>
              <a:spcPts val="0"/>
            </a:spcAft>
          </a:pPr>
          <a:endParaRPr lang="en-GB" sz="1800">
            <a:latin typeface="+mn-lt"/>
          </a:endParaRPr>
        </a:p>
      </dgm:t>
    </dgm:pt>
    <dgm:pt modelId="{2CFFDC0E-4F6F-43F6-BDAB-97605B85CE24}">
      <dgm:prSet phldrT="[Text]" custT="1"/>
      <dgm:spPr>
        <a:xfrm>
          <a:off x="7751197" y="0"/>
          <a:ext cx="1029489" cy="2160240"/>
        </a:xfrm>
        <a:solidFill>
          <a:srgbClr val="382106"/>
        </a:solidFill>
        <a:ln>
          <a:noFill/>
        </a:ln>
        <a:effectLst/>
      </dgm:spPr>
      <dgm:t>
        <a:bodyPr anchor="ctr"/>
        <a:lstStyle/>
        <a:p>
          <a:pPr>
            <a:lnSpc>
              <a:spcPct val="100000"/>
            </a:lnSpc>
            <a:spcBef>
              <a:spcPts val="600"/>
            </a:spcBef>
            <a:spcAft>
              <a:spcPts val="0"/>
            </a:spcAft>
          </a:pPr>
          <a:r>
            <a:rPr lang="en-GB" sz="1800" dirty="0" smtClean="0">
              <a:solidFill>
                <a:sysClr val="window" lastClr="FFFFFF"/>
              </a:solidFill>
              <a:latin typeface="Arial" panose="020B0604020202020204" pitchFamily="34" charset="0"/>
              <a:ea typeface="+mn-ea"/>
              <a:cs typeface="+mn-cs"/>
            </a:rPr>
            <a:t>CHC</a:t>
          </a:r>
          <a:endParaRPr lang="en-GB" sz="1800" dirty="0">
            <a:solidFill>
              <a:sysClr val="window" lastClr="FFFFFF"/>
            </a:solidFill>
            <a:latin typeface="Arial" panose="020B0604020202020204" pitchFamily="34" charset="0"/>
            <a:ea typeface="+mn-ea"/>
            <a:cs typeface="+mn-cs"/>
          </a:endParaRPr>
        </a:p>
      </dgm:t>
    </dgm:pt>
    <dgm:pt modelId="{BA1851A7-9307-4DEA-9D01-370EDEABD522}" type="parTrans" cxnId="{90EC02D0-7268-458A-889D-641E25F971FA}">
      <dgm:prSet/>
      <dgm:spPr/>
      <dgm:t>
        <a:bodyPr/>
        <a:lstStyle/>
        <a:p>
          <a:pPr>
            <a:lnSpc>
              <a:spcPct val="100000"/>
            </a:lnSpc>
            <a:spcBef>
              <a:spcPts val="600"/>
            </a:spcBef>
            <a:spcAft>
              <a:spcPts val="0"/>
            </a:spcAft>
          </a:pPr>
          <a:endParaRPr lang="en-GB" sz="1800">
            <a:latin typeface="+mn-lt"/>
          </a:endParaRPr>
        </a:p>
      </dgm:t>
    </dgm:pt>
    <dgm:pt modelId="{81D43F4B-6806-4799-9B27-26E0AF891EFE}" type="sibTrans" cxnId="{90EC02D0-7268-458A-889D-641E25F971FA}">
      <dgm:prSet/>
      <dgm:spPr/>
      <dgm:t>
        <a:bodyPr/>
        <a:lstStyle/>
        <a:p>
          <a:pPr>
            <a:lnSpc>
              <a:spcPct val="100000"/>
            </a:lnSpc>
            <a:spcBef>
              <a:spcPts val="600"/>
            </a:spcBef>
            <a:spcAft>
              <a:spcPts val="0"/>
            </a:spcAft>
          </a:pPr>
          <a:endParaRPr lang="en-GB" sz="1800">
            <a:latin typeface="+mn-lt"/>
          </a:endParaRPr>
        </a:p>
      </dgm:t>
    </dgm:pt>
    <dgm:pt modelId="{CE84C2D3-FF42-460F-90BC-EEF9965068A1}" type="pres">
      <dgm:prSet presAssocID="{4FFC9904-899F-4486-A9ED-69001CC4AF14}" presName="theList" presStyleCnt="0">
        <dgm:presLayoutVars>
          <dgm:dir/>
          <dgm:animLvl val="lvl"/>
          <dgm:resizeHandles val="exact"/>
        </dgm:presLayoutVars>
      </dgm:prSet>
      <dgm:spPr/>
      <dgm:t>
        <a:bodyPr/>
        <a:lstStyle/>
        <a:p>
          <a:endParaRPr lang="en-GB"/>
        </a:p>
      </dgm:t>
    </dgm:pt>
    <dgm:pt modelId="{EA6863F1-3789-4457-B3B8-43F3BD7E4FEC}" type="pres">
      <dgm:prSet presAssocID="{C4B18E7B-DCAA-4949-A07A-E3A9415E3D6C}" presName="compNode" presStyleCnt="0"/>
      <dgm:spPr/>
      <dgm:t>
        <a:bodyPr/>
        <a:lstStyle/>
        <a:p>
          <a:endParaRPr lang="en-GB"/>
        </a:p>
      </dgm:t>
    </dgm:pt>
    <dgm:pt modelId="{629E8D75-EF65-4F32-9C52-1C5E816F712E}" type="pres">
      <dgm:prSet presAssocID="{C4B18E7B-DCAA-4949-A07A-E3A9415E3D6C}" presName="aNode" presStyleLbl="bgShp" presStyleIdx="0" presStyleCnt="8" custLinFactNeighborX="-4981"/>
      <dgm:spPr>
        <a:prstGeom prst="roundRect">
          <a:avLst>
            <a:gd name="adj" fmla="val 10000"/>
          </a:avLst>
        </a:prstGeom>
      </dgm:spPr>
      <dgm:t>
        <a:bodyPr/>
        <a:lstStyle/>
        <a:p>
          <a:endParaRPr lang="en-GB"/>
        </a:p>
      </dgm:t>
    </dgm:pt>
    <dgm:pt modelId="{85BF7D84-32C8-4A2C-AFA6-E9F7F6302732}" type="pres">
      <dgm:prSet presAssocID="{C4B18E7B-DCAA-4949-A07A-E3A9415E3D6C}" presName="textNode" presStyleLbl="bgShp" presStyleIdx="0" presStyleCnt="8"/>
      <dgm:spPr/>
      <dgm:t>
        <a:bodyPr/>
        <a:lstStyle/>
        <a:p>
          <a:endParaRPr lang="en-GB"/>
        </a:p>
      </dgm:t>
    </dgm:pt>
    <dgm:pt modelId="{BAA985FA-F899-4404-8887-9A7F4DF5F629}" type="pres">
      <dgm:prSet presAssocID="{C4B18E7B-DCAA-4949-A07A-E3A9415E3D6C}" presName="compChildNode" presStyleCnt="0"/>
      <dgm:spPr/>
      <dgm:t>
        <a:bodyPr/>
        <a:lstStyle/>
        <a:p>
          <a:endParaRPr lang="en-GB"/>
        </a:p>
      </dgm:t>
    </dgm:pt>
    <dgm:pt modelId="{78F1A10D-119D-4896-99C8-8E7CE96D925C}" type="pres">
      <dgm:prSet presAssocID="{C4B18E7B-DCAA-4949-A07A-E3A9415E3D6C}" presName="theInnerList" presStyleCnt="0"/>
      <dgm:spPr/>
      <dgm:t>
        <a:bodyPr/>
        <a:lstStyle/>
        <a:p>
          <a:endParaRPr lang="en-GB"/>
        </a:p>
      </dgm:t>
    </dgm:pt>
    <dgm:pt modelId="{08343861-6296-4BBE-A248-47DCDB03855E}" type="pres">
      <dgm:prSet presAssocID="{C4B18E7B-DCAA-4949-A07A-E3A9415E3D6C}" presName="aSpace" presStyleCnt="0"/>
      <dgm:spPr/>
      <dgm:t>
        <a:bodyPr/>
        <a:lstStyle/>
        <a:p>
          <a:endParaRPr lang="en-GB"/>
        </a:p>
      </dgm:t>
    </dgm:pt>
    <dgm:pt modelId="{5868B1CB-91AA-4D2D-BA42-C89A7E64A506}" type="pres">
      <dgm:prSet presAssocID="{AD309E18-39D5-4D1D-9DA8-D47BFE991A10}" presName="compNode" presStyleCnt="0"/>
      <dgm:spPr/>
      <dgm:t>
        <a:bodyPr/>
        <a:lstStyle/>
        <a:p>
          <a:endParaRPr lang="en-GB"/>
        </a:p>
      </dgm:t>
    </dgm:pt>
    <dgm:pt modelId="{3E496AD1-A1EF-4BC0-92F9-406C60D7AECA}" type="pres">
      <dgm:prSet presAssocID="{AD309E18-39D5-4D1D-9DA8-D47BFE991A10}" presName="aNode" presStyleLbl="bgShp" presStyleIdx="1" presStyleCnt="8"/>
      <dgm:spPr>
        <a:prstGeom prst="roundRect">
          <a:avLst>
            <a:gd name="adj" fmla="val 10000"/>
          </a:avLst>
        </a:prstGeom>
      </dgm:spPr>
      <dgm:t>
        <a:bodyPr/>
        <a:lstStyle/>
        <a:p>
          <a:endParaRPr lang="en-GB"/>
        </a:p>
      </dgm:t>
    </dgm:pt>
    <dgm:pt modelId="{C337E964-EF39-4BC9-8B39-088F54E163CD}" type="pres">
      <dgm:prSet presAssocID="{AD309E18-39D5-4D1D-9DA8-D47BFE991A10}" presName="textNode" presStyleLbl="bgShp" presStyleIdx="1" presStyleCnt="8"/>
      <dgm:spPr/>
      <dgm:t>
        <a:bodyPr/>
        <a:lstStyle/>
        <a:p>
          <a:endParaRPr lang="en-GB"/>
        </a:p>
      </dgm:t>
    </dgm:pt>
    <dgm:pt modelId="{BCACD9EB-E1D6-4E7C-B193-368214E29B72}" type="pres">
      <dgm:prSet presAssocID="{AD309E18-39D5-4D1D-9DA8-D47BFE991A10}" presName="compChildNode" presStyleCnt="0"/>
      <dgm:spPr/>
      <dgm:t>
        <a:bodyPr/>
        <a:lstStyle/>
        <a:p>
          <a:endParaRPr lang="en-GB"/>
        </a:p>
      </dgm:t>
    </dgm:pt>
    <dgm:pt modelId="{99F10165-545C-4C53-BD5B-C2D7EEDC185C}" type="pres">
      <dgm:prSet presAssocID="{AD309E18-39D5-4D1D-9DA8-D47BFE991A10}" presName="theInnerList" presStyleCnt="0"/>
      <dgm:spPr/>
      <dgm:t>
        <a:bodyPr/>
        <a:lstStyle/>
        <a:p>
          <a:endParaRPr lang="en-GB"/>
        </a:p>
      </dgm:t>
    </dgm:pt>
    <dgm:pt modelId="{6A053658-CAE3-4CE3-A89E-F89E6F1EEF38}" type="pres">
      <dgm:prSet presAssocID="{AD309E18-39D5-4D1D-9DA8-D47BFE991A10}" presName="aSpace" presStyleCnt="0"/>
      <dgm:spPr/>
      <dgm:t>
        <a:bodyPr/>
        <a:lstStyle/>
        <a:p>
          <a:endParaRPr lang="en-GB"/>
        </a:p>
      </dgm:t>
    </dgm:pt>
    <dgm:pt modelId="{E9BE05CC-FF1C-4F3D-836B-1A2D6EABEAEF}" type="pres">
      <dgm:prSet presAssocID="{5482E4FD-DB31-4F68-88A3-03758FAF06C4}" presName="compNode" presStyleCnt="0"/>
      <dgm:spPr/>
      <dgm:t>
        <a:bodyPr/>
        <a:lstStyle/>
        <a:p>
          <a:endParaRPr lang="en-GB"/>
        </a:p>
      </dgm:t>
    </dgm:pt>
    <dgm:pt modelId="{2EBAE876-8438-4330-ADE2-53A39E26B345}" type="pres">
      <dgm:prSet presAssocID="{5482E4FD-DB31-4F68-88A3-03758FAF06C4}" presName="aNode" presStyleLbl="bgShp" presStyleIdx="2" presStyleCnt="8" custLinFactNeighborX="1152"/>
      <dgm:spPr>
        <a:prstGeom prst="roundRect">
          <a:avLst>
            <a:gd name="adj" fmla="val 10000"/>
          </a:avLst>
        </a:prstGeom>
      </dgm:spPr>
      <dgm:t>
        <a:bodyPr/>
        <a:lstStyle/>
        <a:p>
          <a:endParaRPr lang="en-GB"/>
        </a:p>
      </dgm:t>
    </dgm:pt>
    <dgm:pt modelId="{547E0783-8085-4A22-88D7-E17B55E9818A}" type="pres">
      <dgm:prSet presAssocID="{5482E4FD-DB31-4F68-88A3-03758FAF06C4}" presName="textNode" presStyleLbl="bgShp" presStyleIdx="2" presStyleCnt="8"/>
      <dgm:spPr/>
      <dgm:t>
        <a:bodyPr/>
        <a:lstStyle/>
        <a:p>
          <a:endParaRPr lang="en-GB"/>
        </a:p>
      </dgm:t>
    </dgm:pt>
    <dgm:pt modelId="{00E3550E-7738-4EDE-A1C4-46AF86F0F8D6}" type="pres">
      <dgm:prSet presAssocID="{5482E4FD-DB31-4F68-88A3-03758FAF06C4}" presName="compChildNode" presStyleCnt="0"/>
      <dgm:spPr/>
      <dgm:t>
        <a:bodyPr/>
        <a:lstStyle/>
        <a:p>
          <a:endParaRPr lang="en-GB"/>
        </a:p>
      </dgm:t>
    </dgm:pt>
    <dgm:pt modelId="{4DB472AA-AF7D-4ECF-8D5D-B9A44869045D}" type="pres">
      <dgm:prSet presAssocID="{5482E4FD-DB31-4F68-88A3-03758FAF06C4}" presName="theInnerList" presStyleCnt="0"/>
      <dgm:spPr/>
      <dgm:t>
        <a:bodyPr/>
        <a:lstStyle/>
        <a:p>
          <a:endParaRPr lang="en-GB"/>
        </a:p>
      </dgm:t>
    </dgm:pt>
    <dgm:pt modelId="{EAE97303-6F7A-4811-A8AE-A081AC920819}" type="pres">
      <dgm:prSet presAssocID="{5482E4FD-DB31-4F68-88A3-03758FAF06C4}" presName="aSpace" presStyleCnt="0"/>
      <dgm:spPr/>
      <dgm:t>
        <a:bodyPr/>
        <a:lstStyle/>
        <a:p>
          <a:endParaRPr lang="en-GB"/>
        </a:p>
      </dgm:t>
    </dgm:pt>
    <dgm:pt modelId="{91EDD305-3741-46E7-8262-F0D041421A60}" type="pres">
      <dgm:prSet presAssocID="{2CFC047C-2972-4510-BC67-509139AA24D3}" presName="compNode" presStyleCnt="0"/>
      <dgm:spPr/>
      <dgm:t>
        <a:bodyPr/>
        <a:lstStyle/>
        <a:p>
          <a:endParaRPr lang="en-GB"/>
        </a:p>
      </dgm:t>
    </dgm:pt>
    <dgm:pt modelId="{8F843687-5B86-4CF2-AAA9-F438BD3FDAF9}" type="pres">
      <dgm:prSet presAssocID="{2CFC047C-2972-4510-BC67-509139AA24D3}" presName="aNode" presStyleLbl="bgShp" presStyleIdx="3" presStyleCnt="8"/>
      <dgm:spPr>
        <a:prstGeom prst="roundRect">
          <a:avLst>
            <a:gd name="adj" fmla="val 10000"/>
          </a:avLst>
        </a:prstGeom>
      </dgm:spPr>
      <dgm:t>
        <a:bodyPr/>
        <a:lstStyle/>
        <a:p>
          <a:endParaRPr lang="en-GB"/>
        </a:p>
      </dgm:t>
    </dgm:pt>
    <dgm:pt modelId="{EE19D7C6-977A-4B72-807D-040173BB8900}" type="pres">
      <dgm:prSet presAssocID="{2CFC047C-2972-4510-BC67-509139AA24D3}" presName="textNode" presStyleLbl="bgShp" presStyleIdx="3" presStyleCnt="8"/>
      <dgm:spPr/>
      <dgm:t>
        <a:bodyPr/>
        <a:lstStyle/>
        <a:p>
          <a:endParaRPr lang="en-GB"/>
        </a:p>
      </dgm:t>
    </dgm:pt>
    <dgm:pt modelId="{F7C98626-5CA5-42FA-A2DE-38AC8734233A}" type="pres">
      <dgm:prSet presAssocID="{2CFC047C-2972-4510-BC67-509139AA24D3}" presName="compChildNode" presStyleCnt="0"/>
      <dgm:spPr/>
      <dgm:t>
        <a:bodyPr/>
        <a:lstStyle/>
        <a:p>
          <a:endParaRPr lang="en-GB"/>
        </a:p>
      </dgm:t>
    </dgm:pt>
    <dgm:pt modelId="{23E558A9-5FF6-447C-BD86-9EF009DC4CFC}" type="pres">
      <dgm:prSet presAssocID="{2CFC047C-2972-4510-BC67-509139AA24D3}" presName="theInnerList" presStyleCnt="0"/>
      <dgm:spPr/>
      <dgm:t>
        <a:bodyPr/>
        <a:lstStyle/>
        <a:p>
          <a:endParaRPr lang="en-GB"/>
        </a:p>
      </dgm:t>
    </dgm:pt>
    <dgm:pt modelId="{6BED7B69-52E2-44FE-A9C4-3FFEAF132A0A}" type="pres">
      <dgm:prSet presAssocID="{2CFC047C-2972-4510-BC67-509139AA24D3}" presName="aSpace" presStyleCnt="0"/>
      <dgm:spPr/>
      <dgm:t>
        <a:bodyPr/>
        <a:lstStyle/>
        <a:p>
          <a:endParaRPr lang="en-GB"/>
        </a:p>
      </dgm:t>
    </dgm:pt>
    <dgm:pt modelId="{165AE1B4-3C35-4275-A625-34271FA99806}" type="pres">
      <dgm:prSet presAssocID="{704EE0C3-5B39-4AE1-BC12-2882AD94A9E9}" presName="compNode" presStyleCnt="0"/>
      <dgm:spPr/>
      <dgm:t>
        <a:bodyPr/>
        <a:lstStyle/>
        <a:p>
          <a:endParaRPr lang="en-GB"/>
        </a:p>
      </dgm:t>
    </dgm:pt>
    <dgm:pt modelId="{C5778D27-4617-41C5-92EC-BF5934515855}" type="pres">
      <dgm:prSet presAssocID="{704EE0C3-5B39-4AE1-BC12-2882AD94A9E9}" presName="aNode" presStyleLbl="bgShp" presStyleIdx="4" presStyleCnt="8"/>
      <dgm:spPr>
        <a:prstGeom prst="roundRect">
          <a:avLst>
            <a:gd name="adj" fmla="val 10000"/>
          </a:avLst>
        </a:prstGeom>
      </dgm:spPr>
      <dgm:t>
        <a:bodyPr/>
        <a:lstStyle/>
        <a:p>
          <a:endParaRPr lang="en-GB"/>
        </a:p>
      </dgm:t>
    </dgm:pt>
    <dgm:pt modelId="{8279FC54-0E11-4FD3-8089-1C760B4687FC}" type="pres">
      <dgm:prSet presAssocID="{704EE0C3-5B39-4AE1-BC12-2882AD94A9E9}" presName="textNode" presStyleLbl="bgShp" presStyleIdx="4" presStyleCnt="8"/>
      <dgm:spPr/>
      <dgm:t>
        <a:bodyPr/>
        <a:lstStyle/>
        <a:p>
          <a:endParaRPr lang="en-GB"/>
        </a:p>
      </dgm:t>
    </dgm:pt>
    <dgm:pt modelId="{0929F963-8D1D-4486-9DC2-B6F0D8DBED8F}" type="pres">
      <dgm:prSet presAssocID="{704EE0C3-5B39-4AE1-BC12-2882AD94A9E9}" presName="compChildNode" presStyleCnt="0"/>
      <dgm:spPr/>
      <dgm:t>
        <a:bodyPr/>
        <a:lstStyle/>
        <a:p>
          <a:endParaRPr lang="en-GB"/>
        </a:p>
      </dgm:t>
    </dgm:pt>
    <dgm:pt modelId="{B02AF421-62B9-4BFC-A3AD-F4A4B1B68F99}" type="pres">
      <dgm:prSet presAssocID="{704EE0C3-5B39-4AE1-BC12-2882AD94A9E9}" presName="theInnerList" presStyleCnt="0"/>
      <dgm:spPr/>
      <dgm:t>
        <a:bodyPr/>
        <a:lstStyle/>
        <a:p>
          <a:endParaRPr lang="en-GB"/>
        </a:p>
      </dgm:t>
    </dgm:pt>
    <dgm:pt modelId="{521B5AA2-743E-4F21-9778-FAB6817FEAF7}" type="pres">
      <dgm:prSet presAssocID="{704EE0C3-5B39-4AE1-BC12-2882AD94A9E9}" presName="aSpace" presStyleCnt="0"/>
      <dgm:spPr/>
      <dgm:t>
        <a:bodyPr/>
        <a:lstStyle/>
        <a:p>
          <a:endParaRPr lang="en-GB"/>
        </a:p>
      </dgm:t>
    </dgm:pt>
    <dgm:pt modelId="{28404750-CCB0-40FA-9BD1-113D38D335AD}" type="pres">
      <dgm:prSet presAssocID="{424F866C-D0CD-4569-9616-CEDD6E1BE81F}" presName="compNode" presStyleCnt="0"/>
      <dgm:spPr/>
      <dgm:t>
        <a:bodyPr/>
        <a:lstStyle/>
        <a:p>
          <a:endParaRPr lang="en-GB"/>
        </a:p>
      </dgm:t>
    </dgm:pt>
    <dgm:pt modelId="{A2B8F4EC-0944-4636-AC40-36C43C24DD8D}" type="pres">
      <dgm:prSet presAssocID="{424F866C-D0CD-4569-9616-CEDD6E1BE81F}" presName="aNode" presStyleLbl="bgShp" presStyleIdx="5" presStyleCnt="8" custLinFactNeighborX="-2562" custLinFactNeighborY="14985"/>
      <dgm:spPr>
        <a:prstGeom prst="roundRect">
          <a:avLst>
            <a:gd name="adj" fmla="val 10000"/>
          </a:avLst>
        </a:prstGeom>
      </dgm:spPr>
      <dgm:t>
        <a:bodyPr/>
        <a:lstStyle/>
        <a:p>
          <a:endParaRPr lang="en-GB"/>
        </a:p>
      </dgm:t>
    </dgm:pt>
    <dgm:pt modelId="{2191908B-F396-4739-A377-9E6B1A865FF9}" type="pres">
      <dgm:prSet presAssocID="{424F866C-D0CD-4569-9616-CEDD6E1BE81F}" presName="textNode" presStyleLbl="bgShp" presStyleIdx="5" presStyleCnt="8"/>
      <dgm:spPr/>
      <dgm:t>
        <a:bodyPr/>
        <a:lstStyle/>
        <a:p>
          <a:endParaRPr lang="en-GB"/>
        </a:p>
      </dgm:t>
    </dgm:pt>
    <dgm:pt modelId="{22757CC7-AC6C-4EE5-9144-CF15A2C3F087}" type="pres">
      <dgm:prSet presAssocID="{424F866C-D0CD-4569-9616-CEDD6E1BE81F}" presName="compChildNode" presStyleCnt="0"/>
      <dgm:spPr/>
      <dgm:t>
        <a:bodyPr/>
        <a:lstStyle/>
        <a:p>
          <a:endParaRPr lang="en-GB"/>
        </a:p>
      </dgm:t>
    </dgm:pt>
    <dgm:pt modelId="{0882E8E6-4AF3-417F-882C-88B7F782C58F}" type="pres">
      <dgm:prSet presAssocID="{424F866C-D0CD-4569-9616-CEDD6E1BE81F}" presName="theInnerList" presStyleCnt="0"/>
      <dgm:spPr/>
      <dgm:t>
        <a:bodyPr/>
        <a:lstStyle/>
        <a:p>
          <a:endParaRPr lang="en-GB"/>
        </a:p>
      </dgm:t>
    </dgm:pt>
    <dgm:pt modelId="{0A06FA53-1285-4081-964B-1609822E687E}" type="pres">
      <dgm:prSet presAssocID="{424F866C-D0CD-4569-9616-CEDD6E1BE81F}" presName="aSpace" presStyleCnt="0"/>
      <dgm:spPr/>
      <dgm:t>
        <a:bodyPr/>
        <a:lstStyle/>
        <a:p>
          <a:endParaRPr lang="en-GB"/>
        </a:p>
      </dgm:t>
    </dgm:pt>
    <dgm:pt modelId="{2645D88E-11CA-4CF7-A160-C52309FECA34}" type="pres">
      <dgm:prSet presAssocID="{4C74AFBA-434B-427B-B2D1-D607E3B1C7AC}" presName="compNode" presStyleCnt="0"/>
      <dgm:spPr/>
      <dgm:t>
        <a:bodyPr/>
        <a:lstStyle/>
        <a:p>
          <a:endParaRPr lang="en-GB"/>
        </a:p>
      </dgm:t>
    </dgm:pt>
    <dgm:pt modelId="{41C52DAD-40B7-4174-A65D-C557F881C26B}" type="pres">
      <dgm:prSet presAssocID="{4C74AFBA-434B-427B-B2D1-D607E3B1C7AC}" presName="aNode" presStyleLbl="bgShp" presStyleIdx="6" presStyleCnt="8"/>
      <dgm:spPr>
        <a:prstGeom prst="roundRect">
          <a:avLst>
            <a:gd name="adj" fmla="val 10000"/>
          </a:avLst>
        </a:prstGeom>
      </dgm:spPr>
      <dgm:t>
        <a:bodyPr/>
        <a:lstStyle/>
        <a:p>
          <a:endParaRPr lang="en-GB"/>
        </a:p>
      </dgm:t>
    </dgm:pt>
    <dgm:pt modelId="{ABE3E392-5FAE-4FE8-8E5D-B49A64AB7F2C}" type="pres">
      <dgm:prSet presAssocID="{4C74AFBA-434B-427B-B2D1-D607E3B1C7AC}" presName="textNode" presStyleLbl="bgShp" presStyleIdx="6" presStyleCnt="8"/>
      <dgm:spPr/>
      <dgm:t>
        <a:bodyPr/>
        <a:lstStyle/>
        <a:p>
          <a:endParaRPr lang="en-GB"/>
        </a:p>
      </dgm:t>
    </dgm:pt>
    <dgm:pt modelId="{1B0D4BD5-C207-4D40-91EA-FA7702FE06C2}" type="pres">
      <dgm:prSet presAssocID="{4C74AFBA-434B-427B-B2D1-D607E3B1C7AC}" presName="compChildNode" presStyleCnt="0"/>
      <dgm:spPr/>
      <dgm:t>
        <a:bodyPr/>
        <a:lstStyle/>
        <a:p>
          <a:endParaRPr lang="en-GB"/>
        </a:p>
      </dgm:t>
    </dgm:pt>
    <dgm:pt modelId="{D745267A-25C1-4B86-A7B4-6B903B88C56D}" type="pres">
      <dgm:prSet presAssocID="{4C74AFBA-434B-427B-B2D1-D607E3B1C7AC}" presName="theInnerList" presStyleCnt="0"/>
      <dgm:spPr/>
      <dgm:t>
        <a:bodyPr/>
        <a:lstStyle/>
        <a:p>
          <a:endParaRPr lang="en-GB"/>
        </a:p>
      </dgm:t>
    </dgm:pt>
    <dgm:pt modelId="{B4F6737B-F627-4EE3-A9D6-82BA9850E06A}" type="pres">
      <dgm:prSet presAssocID="{4C74AFBA-434B-427B-B2D1-D607E3B1C7AC}" presName="aSpace" presStyleCnt="0"/>
      <dgm:spPr/>
      <dgm:t>
        <a:bodyPr/>
        <a:lstStyle/>
        <a:p>
          <a:endParaRPr lang="en-GB"/>
        </a:p>
      </dgm:t>
    </dgm:pt>
    <dgm:pt modelId="{70C10725-C2F3-4EFE-A137-72D4E5C60071}" type="pres">
      <dgm:prSet presAssocID="{2CFFDC0E-4F6F-43F6-BDAB-97605B85CE24}" presName="compNode" presStyleCnt="0"/>
      <dgm:spPr/>
      <dgm:t>
        <a:bodyPr/>
        <a:lstStyle/>
        <a:p>
          <a:endParaRPr lang="en-GB"/>
        </a:p>
      </dgm:t>
    </dgm:pt>
    <dgm:pt modelId="{A4763FFC-DE3B-452C-AE85-F6170DCF9660}" type="pres">
      <dgm:prSet presAssocID="{2CFFDC0E-4F6F-43F6-BDAB-97605B85CE24}" presName="aNode" presStyleLbl="bgShp" presStyleIdx="7" presStyleCnt="8"/>
      <dgm:spPr>
        <a:prstGeom prst="roundRect">
          <a:avLst>
            <a:gd name="adj" fmla="val 10000"/>
          </a:avLst>
        </a:prstGeom>
      </dgm:spPr>
      <dgm:t>
        <a:bodyPr/>
        <a:lstStyle/>
        <a:p>
          <a:endParaRPr lang="en-GB"/>
        </a:p>
      </dgm:t>
    </dgm:pt>
    <dgm:pt modelId="{D0EF9D78-5E95-453C-96D5-D29102D90C39}" type="pres">
      <dgm:prSet presAssocID="{2CFFDC0E-4F6F-43F6-BDAB-97605B85CE24}" presName="textNode" presStyleLbl="bgShp" presStyleIdx="7" presStyleCnt="8"/>
      <dgm:spPr/>
      <dgm:t>
        <a:bodyPr/>
        <a:lstStyle/>
        <a:p>
          <a:endParaRPr lang="en-GB"/>
        </a:p>
      </dgm:t>
    </dgm:pt>
    <dgm:pt modelId="{62905355-9931-4992-8942-2C10B80A3A76}" type="pres">
      <dgm:prSet presAssocID="{2CFFDC0E-4F6F-43F6-BDAB-97605B85CE24}" presName="compChildNode" presStyleCnt="0"/>
      <dgm:spPr/>
      <dgm:t>
        <a:bodyPr/>
        <a:lstStyle/>
        <a:p>
          <a:endParaRPr lang="en-GB"/>
        </a:p>
      </dgm:t>
    </dgm:pt>
    <dgm:pt modelId="{B95F8CC1-FD28-41F2-B82A-A439E427CBD2}" type="pres">
      <dgm:prSet presAssocID="{2CFFDC0E-4F6F-43F6-BDAB-97605B85CE24}" presName="theInnerList" presStyleCnt="0"/>
      <dgm:spPr/>
      <dgm:t>
        <a:bodyPr/>
        <a:lstStyle/>
        <a:p>
          <a:endParaRPr lang="en-GB"/>
        </a:p>
      </dgm:t>
    </dgm:pt>
  </dgm:ptLst>
  <dgm:cxnLst>
    <dgm:cxn modelId="{7CBA1E2A-2453-8F48-9A4A-959A00328BEE}" type="presOf" srcId="{424F866C-D0CD-4569-9616-CEDD6E1BE81F}" destId="{A2B8F4EC-0944-4636-AC40-36C43C24DD8D}" srcOrd="0" destOrd="0" presId="urn:microsoft.com/office/officeart/2005/8/layout/lProcess2"/>
    <dgm:cxn modelId="{90EC02D0-7268-458A-889D-641E25F971FA}" srcId="{4FFC9904-899F-4486-A9ED-69001CC4AF14}" destId="{2CFFDC0E-4F6F-43F6-BDAB-97605B85CE24}" srcOrd="7" destOrd="0" parTransId="{BA1851A7-9307-4DEA-9D01-370EDEABD522}" sibTransId="{81D43F4B-6806-4799-9B27-26E0AF891EFE}"/>
    <dgm:cxn modelId="{EC164916-AE0B-7F45-AED1-255CCBE9FE9A}" type="presOf" srcId="{5482E4FD-DB31-4F68-88A3-03758FAF06C4}" destId="{2EBAE876-8438-4330-ADE2-53A39E26B345}" srcOrd="0" destOrd="0" presId="urn:microsoft.com/office/officeart/2005/8/layout/lProcess2"/>
    <dgm:cxn modelId="{43CED50A-BFB8-9D4B-9FC4-656D1D184A86}" type="presOf" srcId="{704EE0C3-5B39-4AE1-BC12-2882AD94A9E9}" destId="{C5778D27-4617-41C5-92EC-BF5934515855}" srcOrd="0" destOrd="0" presId="urn:microsoft.com/office/officeart/2005/8/layout/lProcess2"/>
    <dgm:cxn modelId="{04117CF3-3663-6144-B388-DE6783DF09ED}" type="presOf" srcId="{2CFC047C-2972-4510-BC67-509139AA24D3}" destId="{EE19D7C6-977A-4B72-807D-040173BB8900}" srcOrd="1" destOrd="0" presId="urn:microsoft.com/office/officeart/2005/8/layout/lProcess2"/>
    <dgm:cxn modelId="{81EB7374-FD75-4173-925A-C598877791E3}" srcId="{4FFC9904-899F-4486-A9ED-69001CC4AF14}" destId="{C4B18E7B-DCAA-4949-A07A-E3A9415E3D6C}" srcOrd="0" destOrd="0" parTransId="{7E870707-EB36-43F9-90D6-DA2F64A45141}" sibTransId="{96061836-6D31-4F7D-A3E7-E80389B9A7D8}"/>
    <dgm:cxn modelId="{CC1BB479-D159-4E12-B5D2-AEC1B3071E85}" srcId="{4FFC9904-899F-4486-A9ED-69001CC4AF14}" destId="{4C74AFBA-434B-427B-B2D1-D607E3B1C7AC}" srcOrd="6" destOrd="0" parTransId="{B9FDEBB6-0CD0-4D17-8430-C98CE1726169}" sibTransId="{6E9C7382-07C3-4CC3-B63B-13428392E7B5}"/>
    <dgm:cxn modelId="{0F076E1D-EA85-2E40-A596-A12DE37C3FE0}" type="presOf" srcId="{2CFC047C-2972-4510-BC67-509139AA24D3}" destId="{8F843687-5B86-4CF2-AAA9-F438BD3FDAF9}" srcOrd="0" destOrd="0" presId="urn:microsoft.com/office/officeart/2005/8/layout/lProcess2"/>
    <dgm:cxn modelId="{84D550C7-863D-644D-8C85-3E4827842386}" type="presOf" srcId="{704EE0C3-5B39-4AE1-BC12-2882AD94A9E9}" destId="{8279FC54-0E11-4FD3-8089-1C760B4687FC}" srcOrd="1" destOrd="0" presId="urn:microsoft.com/office/officeart/2005/8/layout/lProcess2"/>
    <dgm:cxn modelId="{312F86AD-6BCE-1E4C-97CB-13917E14C71A}" type="presOf" srcId="{4FFC9904-899F-4486-A9ED-69001CC4AF14}" destId="{CE84C2D3-FF42-460F-90BC-EEF9965068A1}" srcOrd="0" destOrd="0" presId="urn:microsoft.com/office/officeart/2005/8/layout/lProcess2"/>
    <dgm:cxn modelId="{52CF4A87-D814-6D45-92B9-51C3464A43E6}" type="presOf" srcId="{5482E4FD-DB31-4F68-88A3-03758FAF06C4}" destId="{547E0783-8085-4A22-88D7-E17B55E9818A}" srcOrd="1" destOrd="0" presId="urn:microsoft.com/office/officeart/2005/8/layout/lProcess2"/>
    <dgm:cxn modelId="{70B08D87-1007-774F-A852-6B6D74874F85}" type="presOf" srcId="{424F866C-D0CD-4569-9616-CEDD6E1BE81F}" destId="{2191908B-F396-4739-A377-9E6B1A865FF9}" srcOrd="1" destOrd="0" presId="urn:microsoft.com/office/officeart/2005/8/layout/lProcess2"/>
    <dgm:cxn modelId="{6A31A7A1-BA39-7E43-994D-92B73AF122B3}" type="presOf" srcId="{2CFFDC0E-4F6F-43F6-BDAB-97605B85CE24}" destId="{A4763FFC-DE3B-452C-AE85-F6170DCF9660}" srcOrd="0" destOrd="0" presId="urn:microsoft.com/office/officeart/2005/8/layout/lProcess2"/>
    <dgm:cxn modelId="{90EA3C59-7696-4A21-A259-31EDE8412AC5}" srcId="{4FFC9904-899F-4486-A9ED-69001CC4AF14}" destId="{AD309E18-39D5-4D1D-9DA8-D47BFE991A10}" srcOrd="1" destOrd="0" parTransId="{BC9CA08E-F997-4B34-9D25-4FE8AB11932B}" sibTransId="{345F415A-911D-412D-B318-EFF6BFCD2C7E}"/>
    <dgm:cxn modelId="{57380231-2876-4930-9965-08152765C02E}" srcId="{4FFC9904-899F-4486-A9ED-69001CC4AF14}" destId="{704EE0C3-5B39-4AE1-BC12-2882AD94A9E9}" srcOrd="4" destOrd="0" parTransId="{22456F7E-F4B5-48EB-BB80-07DC03ABB370}" sibTransId="{AC681ABB-5794-4872-9B77-03CF3C261F18}"/>
    <dgm:cxn modelId="{6B0724D9-94F5-8B4D-93FF-F50B8568B233}" type="presOf" srcId="{2CFFDC0E-4F6F-43F6-BDAB-97605B85CE24}" destId="{D0EF9D78-5E95-453C-96D5-D29102D90C39}" srcOrd="1" destOrd="0" presId="urn:microsoft.com/office/officeart/2005/8/layout/lProcess2"/>
    <dgm:cxn modelId="{F53F3D64-B77C-4B67-AEB3-98FF602A0FA6}" srcId="{4FFC9904-899F-4486-A9ED-69001CC4AF14}" destId="{424F866C-D0CD-4569-9616-CEDD6E1BE81F}" srcOrd="5" destOrd="0" parTransId="{E5A3243A-6625-4C2E-B1AA-B8310905931E}" sibTransId="{896A413A-F219-49BF-AD49-0F1FE0405A77}"/>
    <dgm:cxn modelId="{8D9C3B9C-3AD1-3648-BE5F-8EC6EB8326C0}" type="presOf" srcId="{4C74AFBA-434B-427B-B2D1-D607E3B1C7AC}" destId="{ABE3E392-5FAE-4FE8-8E5D-B49A64AB7F2C}" srcOrd="1" destOrd="0" presId="urn:microsoft.com/office/officeart/2005/8/layout/lProcess2"/>
    <dgm:cxn modelId="{A61353C3-040E-8D48-9DF1-E9A5E289764D}" type="presOf" srcId="{AD309E18-39D5-4D1D-9DA8-D47BFE991A10}" destId="{3E496AD1-A1EF-4BC0-92F9-406C60D7AECA}" srcOrd="0" destOrd="0" presId="urn:microsoft.com/office/officeart/2005/8/layout/lProcess2"/>
    <dgm:cxn modelId="{498C50E9-F726-674B-BACB-FF2C1516139A}" type="presOf" srcId="{C4B18E7B-DCAA-4949-A07A-E3A9415E3D6C}" destId="{85BF7D84-32C8-4A2C-AFA6-E9F7F6302732}" srcOrd="1" destOrd="0" presId="urn:microsoft.com/office/officeart/2005/8/layout/lProcess2"/>
    <dgm:cxn modelId="{48766780-CCCD-9E47-B294-ADE12FE821B2}" type="presOf" srcId="{C4B18E7B-DCAA-4949-A07A-E3A9415E3D6C}" destId="{629E8D75-EF65-4F32-9C52-1C5E816F712E}" srcOrd="0" destOrd="0" presId="urn:microsoft.com/office/officeart/2005/8/layout/lProcess2"/>
    <dgm:cxn modelId="{E2738E18-DBED-4C86-B308-4AC4A230E4B7}" srcId="{4FFC9904-899F-4486-A9ED-69001CC4AF14}" destId="{5482E4FD-DB31-4F68-88A3-03758FAF06C4}" srcOrd="2" destOrd="0" parTransId="{9D93BAA3-0F67-4796-B3FD-F0F68C74C3D3}" sibTransId="{B10AEBC7-6407-4E19-A5C9-8A1C3A2EF31D}"/>
    <dgm:cxn modelId="{2314484C-BA38-47A7-8321-DF7B3978CFE6}" srcId="{4FFC9904-899F-4486-A9ED-69001CC4AF14}" destId="{2CFC047C-2972-4510-BC67-509139AA24D3}" srcOrd="3" destOrd="0" parTransId="{476B7B6F-644B-4286-B717-B2F291839548}" sibTransId="{328F8FA0-5433-4E2F-B211-F89ED5828C59}"/>
    <dgm:cxn modelId="{7D09BD5C-1B7B-E04A-AAA3-57FEEF7F89CA}" type="presOf" srcId="{4C74AFBA-434B-427B-B2D1-D607E3B1C7AC}" destId="{41C52DAD-40B7-4174-A65D-C557F881C26B}" srcOrd="0" destOrd="0" presId="urn:microsoft.com/office/officeart/2005/8/layout/lProcess2"/>
    <dgm:cxn modelId="{972E1D18-2C42-CD4B-BD91-574C7896121A}" type="presOf" srcId="{AD309E18-39D5-4D1D-9DA8-D47BFE991A10}" destId="{C337E964-EF39-4BC9-8B39-088F54E163CD}" srcOrd="1" destOrd="0" presId="urn:microsoft.com/office/officeart/2005/8/layout/lProcess2"/>
    <dgm:cxn modelId="{81F35B1B-2A41-F745-BCB5-B9AE6841A3A1}" type="presParOf" srcId="{CE84C2D3-FF42-460F-90BC-EEF9965068A1}" destId="{EA6863F1-3789-4457-B3B8-43F3BD7E4FEC}" srcOrd="0" destOrd="0" presId="urn:microsoft.com/office/officeart/2005/8/layout/lProcess2"/>
    <dgm:cxn modelId="{CCB5DE21-A8C6-8149-A8A2-E58C89DE3145}" type="presParOf" srcId="{EA6863F1-3789-4457-B3B8-43F3BD7E4FEC}" destId="{629E8D75-EF65-4F32-9C52-1C5E816F712E}" srcOrd="0" destOrd="0" presId="urn:microsoft.com/office/officeart/2005/8/layout/lProcess2"/>
    <dgm:cxn modelId="{30512428-704F-C24D-9DCB-859329519896}" type="presParOf" srcId="{EA6863F1-3789-4457-B3B8-43F3BD7E4FEC}" destId="{85BF7D84-32C8-4A2C-AFA6-E9F7F6302732}" srcOrd="1" destOrd="0" presId="urn:microsoft.com/office/officeart/2005/8/layout/lProcess2"/>
    <dgm:cxn modelId="{0BEF7064-7B95-A849-9508-9CAD466A213C}" type="presParOf" srcId="{EA6863F1-3789-4457-B3B8-43F3BD7E4FEC}" destId="{BAA985FA-F899-4404-8887-9A7F4DF5F629}" srcOrd="2" destOrd="0" presId="urn:microsoft.com/office/officeart/2005/8/layout/lProcess2"/>
    <dgm:cxn modelId="{D1D02089-3A68-0F4A-9E8F-AB544BFDE885}" type="presParOf" srcId="{BAA985FA-F899-4404-8887-9A7F4DF5F629}" destId="{78F1A10D-119D-4896-99C8-8E7CE96D925C}" srcOrd="0" destOrd="0" presId="urn:microsoft.com/office/officeart/2005/8/layout/lProcess2"/>
    <dgm:cxn modelId="{9CB129B0-5EBE-714C-8443-FE752AA64393}" type="presParOf" srcId="{CE84C2D3-FF42-460F-90BC-EEF9965068A1}" destId="{08343861-6296-4BBE-A248-47DCDB03855E}" srcOrd="1" destOrd="0" presId="urn:microsoft.com/office/officeart/2005/8/layout/lProcess2"/>
    <dgm:cxn modelId="{E6A13D2F-A55C-2F4D-9002-B90A9A8E519A}" type="presParOf" srcId="{CE84C2D3-FF42-460F-90BC-EEF9965068A1}" destId="{5868B1CB-91AA-4D2D-BA42-C89A7E64A506}" srcOrd="2" destOrd="0" presId="urn:microsoft.com/office/officeart/2005/8/layout/lProcess2"/>
    <dgm:cxn modelId="{6363B4F3-9DF0-3F4E-B656-CE7C545F8E78}" type="presParOf" srcId="{5868B1CB-91AA-4D2D-BA42-C89A7E64A506}" destId="{3E496AD1-A1EF-4BC0-92F9-406C60D7AECA}" srcOrd="0" destOrd="0" presId="urn:microsoft.com/office/officeart/2005/8/layout/lProcess2"/>
    <dgm:cxn modelId="{74EA8188-119C-F04A-ACE2-4BD271BE2C1F}" type="presParOf" srcId="{5868B1CB-91AA-4D2D-BA42-C89A7E64A506}" destId="{C337E964-EF39-4BC9-8B39-088F54E163CD}" srcOrd="1" destOrd="0" presId="urn:microsoft.com/office/officeart/2005/8/layout/lProcess2"/>
    <dgm:cxn modelId="{403A0573-E3F9-3443-8B45-3F442662B110}" type="presParOf" srcId="{5868B1CB-91AA-4D2D-BA42-C89A7E64A506}" destId="{BCACD9EB-E1D6-4E7C-B193-368214E29B72}" srcOrd="2" destOrd="0" presId="urn:microsoft.com/office/officeart/2005/8/layout/lProcess2"/>
    <dgm:cxn modelId="{4B6662DC-65C9-874A-AE1A-BF0A3202B928}" type="presParOf" srcId="{BCACD9EB-E1D6-4E7C-B193-368214E29B72}" destId="{99F10165-545C-4C53-BD5B-C2D7EEDC185C}" srcOrd="0" destOrd="0" presId="urn:microsoft.com/office/officeart/2005/8/layout/lProcess2"/>
    <dgm:cxn modelId="{AAD3547A-D0E5-EE49-8B00-32A7F257E3BE}" type="presParOf" srcId="{CE84C2D3-FF42-460F-90BC-EEF9965068A1}" destId="{6A053658-CAE3-4CE3-A89E-F89E6F1EEF38}" srcOrd="3" destOrd="0" presId="urn:microsoft.com/office/officeart/2005/8/layout/lProcess2"/>
    <dgm:cxn modelId="{F844A022-139C-C94F-8A79-0318DE62EE25}" type="presParOf" srcId="{CE84C2D3-FF42-460F-90BC-EEF9965068A1}" destId="{E9BE05CC-FF1C-4F3D-836B-1A2D6EABEAEF}" srcOrd="4" destOrd="0" presId="urn:microsoft.com/office/officeart/2005/8/layout/lProcess2"/>
    <dgm:cxn modelId="{8FDE503A-D72C-8443-8F95-B45703663EB8}" type="presParOf" srcId="{E9BE05CC-FF1C-4F3D-836B-1A2D6EABEAEF}" destId="{2EBAE876-8438-4330-ADE2-53A39E26B345}" srcOrd="0" destOrd="0" presId="urn:microsoft.com/office/officeart/2005/8/layout/lProcess2"/>
    <dgm:cxn modelId="{BF9571DC-3FE3-594B-93F6-4C1FC8117A95}" type="presParOf" srcId="{E9BE05CC-FF1C-4F3D-836B-1A2D6EABEAEF}" destId="{547E0783-8085-4A22-88D7-E17B55E9818A}" srcOrd="1" destOrd="0" presId="urn:microsoft.com/office/officeart/2005/8/layout/lProcess2"/>
    <dgm:cxn modelId="{AA2CAE16-FE9D-574C-BE71-D2B2483EDA5C}" type="presParOf" srcId="{E9BE05CC-FF1C-4F3D-836B-1A2D6EABEAEF}" destId="{00E3550E-7738-4EDE-A1C4-46AF86F0F8D6}" srcOrd="2" destOrd="0" presId="urn:microsoft.com/office/officeart/2005/8/layout/lProcess2"/>
    <dgm:cxn modelId="{8C4FBB27-8B73-A248-8DE8-65A7B4D6ECFD}" type="presParOf" srcId="{00E3550E-7738-4EDE-A1C4-46AF86F0F8D6}" destId="{4DB472AA-AF7D-4ECF-8D5D-B9A44869045D}" srcOrd="0" destOrd="0" presId="urn:microsoft.com/office/officeart/2005/8/layout/lProcess2"/>
    <dgm:cxn modelId="{FBD75CFB-A4B7-9841-910A-339491EC4606}" type="presParOf" srcId="{CE84C2D3-FF42-460F-90BC-EEF9965068A1}" destId="{EAE97303-6F7A-4811-A8AE-A081AC920819}" srcOrd="5" destOrd="0" presId="urn:microsoft.com/office/officeart/2005/8/layout/lProcess2"/>
    <dgm:cxn modelId="{7B4B33CD-A1CF-A246-A520-8865EB5CA049}" type="presParOf" srcId="{CE84C2D3-FF42-460F-90BC-EEF9965068A1}" destId="{91EDD305-3741-46E7-8262-F0D041421A60}" srcOrd="6" destOrd="0" presId="urn:microsoft.com/office/officeart/2005/8/layout/lProcess2"/>
    <dgm:cxn modelId="{A2B9425D-9A9E-C646-B286-65FAAF6DC4AF}" type="presParOf" srcId="{91EDD305-3741-46E7-8262-F0D041421A60}" destId="{8F843687-5B86-4CF2-AAA9-F438BD3FDAF9}" srcOrd="0" destOrd="0" presId="urn:microsoft.com/office/officeart/2005/8/layout/lProcess2"/>
    <dgm:cxn modelId="{EBD44169-09E9-2244-A599-5477265377CE}" type="presParOf" srcId="{91EDD305-3741-46E7-8262-F0D041421A60}" destId="{EE19D7C6-977A-4B72-807D-040173BB8900}" srcOrd="1" destOrd="0" presId="urn:microsoft.com/office/officeart/2005/8/layout/lProcess2"/>
    <dgm:cxn modelId="{9F6E49DB-3FF8-504F-8F99-FF1EA1ECFF6F}" type="presParOf" srcId="{91EDD305-3741-46E7-8262-F0D041421A60}" destId="{F7C98626-5CA5-42FA-A2DE-38AC8734233A}" srcOrd="2" destOrd="0" presId="urn:microsoft.com/office/officeart/2005/8/layout/lProcess2"/>
    <dgm:cxn modelId="{863EB025-6D2E-E54C-97D9-691671796AEF}" type="presParOf" srcId="{F7C98626-5CA5-42FA-A2DE-38AC8734233A}" destId="{23E558A9-5FF6-447C-BD86-9EF009DC4CFC}" srcOrd="0" destOrd="0" presId="urn:microsoft.com/office/officeart/2005/8/layout/lProcess2"/>
    <dgm:cxn modelId="{7D22C1B2-4C80-0748-9B43-B55E01064A11}" type="presParOf" srcId="{CE84C2D3-FF42-460F-90BC-EEF9965068A1}" destId="{6BED7B69-52E2-44FE-A9C4-3FFEAF132A0A}" srcOrd="7" destOrd="0" presId="urn:microsoft.com/office/officeart/2005/8/layout/lProcess2"/>
    <dgm:cxn modelId="{D1F23FB7-A22B-294B-8D21-A8C787177104}" type="presParOf" srcId="{CE84C2D3-FF42-460F-90BC-EEF9965068A1}" destId="{165AE1B4-3C35-4275-A625-34271FA99806}" srcOrd="8" destOrd="0" presId="urn:microsoft.com/office/officeart/2005/8/layout/lProcess2"/>
    <dgm:cxn modelId="{3AF363C4-38B1-1A47-83CB-A937A91E214B}" type="presParOf" srcId="{165AE1B4-3C35-4275-A625-34271FA99806}" destId="{C5778D27-4617-41C5-92EC-BF5934515855}" srcOrd="0" destOrd="0" presId="urn:microsoft.com/office/officeart/2005/8/layout/lProcess2"/>
    <dgm:cxn modelId="{4889B751-3053-7245-B872-669DD2287C2A}" type="presParOf" srcId="{165AE1B4-3C35-4275-A625-34271FA99806}" destId="{8279FC54-0E11-4FD3-8089-1C760B4687FC}" srcOrd="1" destOrd="0" presId="urn:microsoft.com/office/officeart/2005/8/layout/lProcess2"/>
    <dgm:cxn modelId="{833AF11B-C026-F145-BAE7-791FFEDC7B1D}" type="presParOf" srcId="{165AE1B4-3C35-4275-A625-34271FA99806}" destId="{0929F963-8D1D-4486-9DC2-B6F0D8DBED8F}" srcOrd="2" destOrd="0" presId="urn:microsoft.com/office/officeart/2005/8/layout/lProcess2"/>
    <dgm:cxn modelId="{ADFD2940-ADD1-1746-9CBC-439147866CD3}" type="presParOf" srcId="{0929F963-8D1D-4486-9DC2-B6F0D8DBED8F}" destId="{B02AF421-62B9-4BFC-A3AD-F4A4B1B68F99}" srcOrd="0" destOrd="0" presId="urn:microsoft.com/office/officeart/2005/8/layout/lProcess2"/>
    <dgm:cxn modelId="{DE13DB8F-1D8A-0E48-84C7-EAAC8CA6D134}" type="presParOf" srcId="{CE84C2D3-FF42-460F-90BC-EEF9965068A1}" destId="{521B5AA2-743E-4F21-9778-FAB6817FEAF7}" srcOrd="9" destOrd="0" presId="urn:microsoft.com/office/officeart/2005/8/layout/lProcess2"/>
    <dgm:cxn modelId="{1BBAFAB0-840E-3649-A86D-4C06386BE528}" type="presParOf" srcId="{CE84C2D3-FF42-460F-90BC-EEF9965068A1}" destId="{28404750-CCB0-40FA-9BD1-113D38D335AD}" srcOrd="10" destOrd="0" presId="urn:microsoft.com/office/officeart/2005/8/layout/lProcess2"/>
    <dgm:cxn modelId="{21731462-4CB3-A049-95E2-E93D05115D37}" type="presParOf" srcId="{28404750-CCB0-40FA-9BD1-113D38D335AD}" destId="{A2B8F4EC-0944-4636-AC40-36C43C24DD8D}" srcOrd="0" destOrd="0" presId="urn:microsoft.com/office/officeart/2005/8/layout/lProcess2"/>
    <dgm:cxn modelId="{B67B1269-140E-504E-9BD0-EEE697F2FED2}" type="presParOf" srcId="{28404750-CCB0-40FA-9BD1-113D38D335AD}" destId="{2191908B-F396-4739-A377-9E6B1A865FF9}" srcOrd="1" destOrd="0" presId="urn:microsoft.com/office/officeart/2005/8/layout/lProcess2"/>
    <dgm:cxn modelId="{B2D18E8C-FEEC-D145-88DF-228203CFC6BE}" type="presParOf" srcId="{28404750-CCB0-40FA-9BD1-113D38D335AD}" destId="{22757CC7-AC6C-4EE5-9144-CF15A2C3F087}" srcOrd="2" destOrd="0" presId="urn:microsoft.com/office/officeart/2005/8/layout/lProcess2"/>
    <dgm:cxn modelId="{E2B03C1F-0B73-A24B-A5B0-8AB69C7E45C6}" type="presParOf" srcId="{22757CC7-AC6C-4EE5-9144-CF15A2C3F087}" destId="{0882E8E6-4AF3-417F-882C-88B7F782C58F}" srcOrd="0" destOrd="0" presId="urn:microsoft.com/office/officeart/2005/8/layout/lProcess2"/>
    <dgm:cxn modelId="{83603145-3B64-3D4C-9C99-9792872B7FB6}" type="presParOf" srcId="{CE84C2D3-FF42-460F-90BC-EEF9965068A1}" destId="{0A06FA53-1285-4081-964B-1609822E687E}" srcOrd="11" destOrd="0" presId="urn:microsoft.com/office/officeart/2005/8/layout/lProcess2"/>
    <dgm:cxn modelId="{2BDC99F7-5212-1040-8E2C-AE414C851AF5}" type="presParOf" srcId="{CE84C2D3-FF42-460F-90BC-EEF9965068A1}" destId="{2645D88E-11CA-4CF7-A160-C52309FECA34}" srcOrd="12" destOrd="0" presId="urn:microsoft.com/office/officeart/2005/8/layout/lProcess2"/>
    <dgm:cxn modelId="{5A770217-645B-3F44-ABBA-DE708FF261D9}" type="presParOf" srcId="{2645D88E-11CA-4CF7-A160-C52309FECA34}" destId="{41C52DAD-40B7-4174-A65D-C557F881C26B}" srcOrd="0" destOrd="0" presId="urn:microsoft.com/office/officeart/2005/8/layout/lProcess2"/>
    <dgm:cxn modelId="{7BD2E82B-0178-2147-96A6-629AB3638F5E}" type="presParOf" srcId="{2645D88E-11CA-4CF7-A160-C52309FECA34}" destId="{ABE3E392-5FAE-4FE8-8E5D-B49A64AB7F2C}" srcOrd="1" destOrd="0" presId="urn:microsoft.com/office/officeart/2005/8/layout/lProcess2"/>
    <dgm:cxn modelId="{DAB0D020-A0F3-1545-8678-5BC89409CCDC}" type="presParOf" srcId="{2645D88E-11CA-4CF7-A160-C52309FECA34}" destId="{1B0D4BD5-C207-4D40-91EA-FA7702FE06C2}" srcOrd="2" destOrd="0" presId="urn:microsoft.com/office/officeart/2005/8/layout/lProcess2"/>
    <dgm:cxn modelId="{2FA1F2AB-714A-984A-9A27-B61F48FC1036}" type="presParOf" srcId="{1B0D4BD5-C207-4D40-91EA-FA7702FE06C2}" destId="{D745267A-25C1-4B86-A7B4-6B903B88C56D}" srcOrd="0" destOrd="0" presId="urn:microsoft.com/office/officeart/2005/8/layout/lProcess2"/>
    <dgm:cxn modelId="{E2B18DCC-6E35-D44E-99FA-FCD77F34F34A}" type="presParOf" srcId="{CE84C2D3-FF42-460F-90BC-EEF9965068A1}" destId="{B4F6737B-F627-4EE3-A9D6-82BA9850E06A}" srcOrd="13" destOrd="0" presId="urn:microsoft.com/office/officeart/2005/8/layout/lProcess2"/>
    <dgm:cxn modelId="{BE4DD7B5-F231-A64C-A893-139463746961}" type="presParOf" srcId="{CE84C2D3-FF42-460F-90BC-EEF9965068A1}" destId="{70C10725-C2F3-4EFE-A137-72D4E5C60071}" srcOrd="14" destOrd="0" presId="urn:microsoft.com/office/officeart/2005/8/layout/lProcess2"/>
    <dgm:cxn modelId="{EEA887AA-E066-584E-A0FF-141407C681FF}" type="presParOf" srcId="{70C10725-C2F3-4EFE-A137-72D4E5C60071}" destId="{A4763FFC-DE3B-452C-AE85-F6170DCF9660}" srcOrd="0" destOrd="0" presId="urn:microsoft.com/office/officeart/2005/8/layout/lProcess2"/>
    <dgm:cxn modelId="{CA53B59C-7EB9-6F4B-AEDA-E544C7F7B408}" type="presParOf" srcId="{70C10725-C2F3-4EFE-A137-72D4E5C60071}" destId="{D0EF9D78-5E95-453C-96D5-D29102D90C39}" srcOrd="1" destOrd="0" presId="urn:microsoft.com/office/officeart/2005/8/layout/lProcess2"/>
    <dgm:cxn modelId="{E49C45C2-25D0-034F-A89A-B85949C73860}" type="presParOf" srcId="{70C10725-C2F3-4EFE-A137-72D4E5C60071}" destId="{62905355-9931-4992-8942-2C10B80A3A76}" srcOrd="2" destOrd="0" presId="urn:microsoft.com/office/officeart/2005/8/layout/lProcess2"/>
    <dgm:cxn modelId="{7DB9F595-795D-294A-A578-8B07F97837A7}" type="presParOf" srcId="{62905355-9931-4992-8942-2C10B80A3A76}" destId="{B95F8CC1-FD28-41F2-B82A-A439E427CBD2}" srcOrd="0" destOrd="0" presId="urn:microsoft.com/office/officeart/2005/8/layout/l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6342C5-4BAB-1E48-90A6-C06EA0878354}" type="datetimeFigureOut">
              <a:rPr lang="en-US" smtClean="0"/>
              <a:t>10/10/2017</a:t>
            </a:fld>
            <a:endParaRPr lang="en-US"/>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smtClean="0"/>
              <a:t>Clique para editar os estilos do texto de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A3DCDD-F79F-A045-91B3-7A944645ACFF}" type="slidenum">
              <a:rPr lang="en-US" smtClean="0"/>
              <a:t>‹Nº›</a:t>
            </a:fld>
            <a:endParaRPr lang="en-US"/>
          </a:p>
        </p:txBody>
      </p:sp>
    </p:spTree>
    <p:extLst>
      <p:ext uri="{BB962C8B-B14F-4D97-AF65-F5344CB8AC3E}">
        <p14:creationId xmlns:p14="http://schemas.microsoft.com/office/powerpoint/2010/main" val="1593027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AA3DCDD-F79F-A045-91B3-7A944645ACFF}" type="slidenum">
              <a:rPr lang="en-US" smtClean="0"/>
              <a:t>4</a:t>
            </a:fld>
            <a:endParaRPr lang="en-US"/>
          </a:p>
        </p:txBody>
      </p:sp>
    </p:spTree>
    <p:extLst>
      <p:ext uri="{BB962C8B-B14F-4D97-AF65-F5344CB8AC3E}">
        <p14:creationId xmlns:p14="http://schemas.microsoft.com/office/powerpoint/2010/main" val="840484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2BC395F-EC46-304A-A494-EAF530316E19}" type="slidenum">
              <a:rPr lang="en-US">
                <a:latin typeface="Calibri" charset="0"/>
              </a:rPr>
              <a:pPr eaLnBrk="1" hangingPunct="1"/>
              <a:t>24</a:t>
            </a:fld>
            <a:endParaRPr lang="en-US">
              <a:latin typeface="Calibri" charset="0"/>
            </a:endParaRPr>
          </a:p>
        </p:txBody>
      </p:sp>
      <p:sp>
        <p:nvSpPr>
          <p:cNvPr id="16387"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charset="0"/>
            </a:endParaRPr>
          </a:p>
        </p:txBody>
      </p:sp>
      <p:sp>
        <p:nvSpPr>
          <p:cNvPr id="16388" name="Rectangle 3"/>
          <p:cNvSpPr>
            <a:spLocks noChangeArrowheads="1"/>
          </p:cNvSpPr>
          <p:nvPr/>
        </p:nvSpPr>
        <p:spPr bwMode="auto">
          <a:xfrm>
            <a:off x="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charset="0"/>
            </a:endParaRPr>
          </a:p>
        </p:txBody>
      </p:sp>
      <p:sp>
        <p:nvSpPr>
          <p:cNvPr id="16389"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charset="0"/>
            </a:endParaRPr>
          </a:p>
        </p:txBody>
      </p:sp>
      <p:sp>
        <p:nvSpPr>
          <p:cNvPr id="16390" name="Rectangle 5"/>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charset="0"/>
            </a:endParaRPr>
          </a:p>
        </p:txBody>
      </p:sp>
      <p:sp>
        <p:nvSpPr>
          <p:cNvPr id="16391" name="Rectangle 6"/>
          <p:cNvSpPr>
            <a:spLocks noChangeArrowheads="1"/>
          </p:cNvSpPr>
          <p:nvPr/>
        </p:nvSpPr>
        <p:spPr bwMode="auto">
          <a:xfrm>
            <a:off x="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charset="0"/>
            </a:endParaRPr>
          </a:p>
        </p:txBody>
      </p:sp>
      <p:sp>
        <p:nvSpPr>
          <p:cNvPr id="16392" name="Rectangle 7"/>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charset="0"/>
            </a:endParaRPr>
          </a:p>
        </p:txBody>
      </p:sp>
      <p:sp>
        <p:nvSpPr>
          <p:cNvPr id="16393" name="Rectangle 8"/>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charset="0"/>
            </a:endParaRPr>
          </a:p>
        </p:txBody>
      </p:sp>
      <p:sp>
        <p:nvSpPr>
          <p:cNvPr id="16394" name="Rectangle 9"/>
          <p:cNvSpPr>
            <a:spLocks noChangeArrowheads="1"/>
          </p:cNvSpPr>
          <p:nvPr/>
        </p:nvSpPr>
        <p:spPr bwMode="auto">
          <a:xfrm>
            <a:off x="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charset="0"/>
            </a:endParaRPr>
          </a:p>
        </p:txBody>
      </p:sp>
      <p:sp>
        <p:nvSpPr>
          <p:cNvPr id="16395" name="Rectangle 10"/>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libri" charset="0"/>
            </a:endParaRPr>
          </a:p>
        </p:txBody>
      </p:sp>
      <p:sp>
        <p:nvSpPr>
          <p:cNvPr id="16396" name="Rectangle 11"/>
          <p:cNvSpPr>
            <a:spLocks noGrp="1" noRot="1" noChangeAspect="1" noChangeArrowheads="1" noTextEdit="1"/>
          </p:cNvSpPr>
          <p:nvPr>
            <p:ph type="sldImg"/>
          </p:nvPr>
        </p:nvSpPr>
        <p:spPr bwMode="auto">
          <a:xfrm>
            <a:off x="600075" y="225425"/>
            <a:ext cx="5575300" cy="31369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97" name="Rectangle 12"/>
          <p:cNvSpPr>
            <a:spLocks noGrp="1" noChangeArrowheads="1"/>
          </p:cNvSpPr>
          <p:nvPr>
            <p:ph type="body" idx="1"/>
          </p:nvPr>
        </p:nvSpPr>
        <p:spPr bwMode="auto">
          <a:xfrm>
            <a:off x="447675" y="3529013"/>
            <a:ext cx="6129338" cy="5332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5222" rIns="92060" bIns="45222"/>
          <a:lstStyle/>
          <a:p>
            <a:pPr marL="228600" indent="-228600" algn="just" eaLnBrk="1" hangingPunct="1">
              <a:spcBef>
                <a:spcPct val="0"/>
              </a:spcBef>
            </a:pPr>
            <a:r>
              <a:rPr lang="en-US" b="1">
                <a:solidFill>
                  <a:srgbClr val="000000"/>
                </a:solidFill>
                <a:latin typeface="Calibri" charset="0"/>
                <a:cs typeface="Times New Roman" charset="0"/>
              </a:rPr>
              <a:t>[SLIDE 64] Public Health Service Recommendations for Counseling Anti‑HCV‑Positive Persons</a:t>
            </a:r>
            <a:endParaRPr lang="en-US">
              <a:latin typeface="Calibri" charset="0"/>
              <a:cs typeface="Times New Roman" charset="0"/>
            </a:endParaRPr>
          </a:p>
          <a:p>
            <a:pPr marL="228600" indent="-228600" algn="just" eaLnBrk="1" hangingPunct="1">
              <a:spcBef>
                <a:spcPct val="0"/>
              </a:spcBef>
            </a:pPr>
            <a:r>
              <a:rPr lang="en-US">
                <a:solidFill>
                  <a:srgbClr val="000000"/>
                </a:solidFill>
                <a:latin typeface="Calibri" charset="0"/>
                <a:cs typeface="Times New Roman" charset="0"/>
              </a:rPr>
              <a:t>Anti‑HCV‑positive persons should: </a:t>
            </a:r>
            <a:endParaRPr lang="en-US">
              <a:latin typeface="Calibri" charset="0"/>
              <a:cs typeface="Times New Roman" charset="0"/>
            </a:endParaRPr>
          </a:p>
          <a:p>
            <a:pPr marL="228600" indent="-228600" algn="just" eaLnBrk="1" hangingPunct="1">
              <a:spcBef>
                <a:spcPct val="0"/>
              </a:spcBef>
            </a:pPr>
            <a:endParaRPr lang="en-US">
              <a:solidFill>
                <a:srgbClr val="000000"/>
              </a:solidFill>
              <a:latin typeface="Calibri" charset="0"/>
              <a:cs typeface="Times New Roman" charset="0"/>
            </a:endParaRPr>
          </a:p>
          <a:p>
            <a:pPr marL="228600" indent="-228600" algn="just" eaLnBrk="1" hangingPunct="1">
              <a:spcBef>
                <a:spcPct val="0"/>
              </a:spcBef>
            </a:pPr>
            <a:r>
              <a:rPr lang="en-US">
                <a:solidFill>
                  <a:srgbClr val="000000"/>
                </a:solidFill>
                <a:latin typeface="Calibri" charset="0"/>
                <a:cs typeface="Times New Roman" charset="0"/>
              </a:rPr>
              <a:t>Be considered potentially infectious.   </a:t>
            </a:r>
            <a:endParaRPr lang="en-US">
              <a:latin typeface="Calibri" charset="0"/>
              <a:cs typeface="Times New Roman" charset="0"/>
            </a:endParaRPr>
          </a:p>
          <a:p>
            <a:pPr marL="228600" indent="-228600" algn="just" eaLnBrk="1" hangingPunct="1">
              <a:spcBef>
                <a:spcPct val="0"/>
              </a:spcBef>
            </a:pPr>
            <a:r>
              <a:rPr lang="en-US">
                <a:solidFill>
                  <a:srgbClr val="000000"/>
                </a:solidFill>
                <a:latin typeface="Calibri" charset="0"/>
                <a:cs typeface="Times New Roman" charset="0"/>
              </a:rPr>
              <a:t>Keep cuts or skin lesions covered to prevent the spread of infectious secretions or blood.</a:t>
            </a:r>
            <a:endParaRPr lang="en-US">
              <a:latin typeface="Calibri" charset="0"/>
              <a:cs typeface="Times New Roman" charset="0"/>
            </a:endParaRPr>
          </a:p>
          <a:p>
            <a:pPr marL="228600" indent="-228600" algn="just" eaLnBrk="1" hangingPunct="1">
              <a:spcBef>
                <a:spcPct val="0"/>
              </a:spcBef>
            </a:pPr>
            <a:r>
              <a:rPr lang="en-US">
                <a:solidFill>
                  <a:srgbClr val="000000"/>
                </a:solidFill>
                <a:latin typeface="Calibri" charset="0"/>
                <a:cs typeface="Times New Roman" charset="0"/>
              </a:rPr>
              <a:t>Be informed of the potential for sexual transmission of HCV.  HCV transmission by sex contact appears to occur, but this route of transmission appears to be much less efficient than for other bloodborne sexually transmitted diseases (e.g., HBV, HIV).  For persons with a steady sex partner, data are insufficient to  recommend changes in sex practices.  However, to prevent many sexually transmitted diseases, including hepatitis and HIV infection, persons with multiple sex partners should follow safer sex practices, including reducing the number of sex partners and using barriers (e.g., latex condoms) to prevent contact with body fluids. </a:t>
            </a:r>
            <a:endParaRPr lang="en-US">
              <a:latin typeface="Calibri" charset="0"/>
              <a:cs typeface="Times New Roman" charset="0"/>
            </a:endParaRPr>
          </a:p>
          <a:p>
            <a:pPr marL="228600" indent="-228600" algn="just" eaLnBrk="1" hangingPunct="1">
              <a:spcBef>
                <a:spcPct val="0"/>
              </a:spcBef>
            </a:pPr>
            <a:r>
              <a:rPr lang="en-US">
                <a:solidFill>
                  <a:srgbClr val="000000"/>
                </a:solidFill>
                <a:latin typeface="Calibri" charset="0"/>
                <a:cs typeface="Times New Roman" charset="0"/>
              </a:rPr>
              <a:t>Be informed of the potential for perinatal transmission of HCV.  The risk of perinatal transmission appears to be low (&lt;10%).  At the present time, there is no evidence to support advising against pregnancy or breastfeeding based on anti‑HCV status alone, or to advise any special treatments or precautions for pregnant women or their offspring.  </a:t>
            </a:r>
          </a:p>
          <a:p>
            <a:pPr marL="228600" indent="-228600" algn="just" eaLnBrk="1" hangingPunct="1">
              <a:spcBef>
                <a:spcPct val="0"/>
              </a:spcBef>
            </a:pPr>
            <a:r>
              <a:rPr lang="en-US">
                <a:solidFill>
                  <a:srgbClr val="000000"/>
                </a:solidFill>
                <a:latin typeface="Calibri" charset="0"/>
                <a:cs typeface="Times New Roman" charset="0"/>
              </a:rPr>
              <a:t>Anti‑HCV‑positive persons should not: </a:t>
            </a:r>
          </a:p>
          <a:p>
            <a:pPr marL="228600" indent="-228600" algn="just" eaLnBrk="1" hangingPunct="1">
              <a:spcBef>
                <a:spcPct val="0"/>
              </a:spcBef>
            </a:pPr>
            <a:endParaRPr lang="en-US">
              <a:latin typeface="Calibri" charset="0"/>
              <a:cs typeface="Times New Roman" charset="0"/>
            </a:endParaRPr>
          </a:p>
          <a:p>
            <a:pPr marL="228600" indent="-228600" algn="just" eaLnBrk="1" hangingPunct="1">
              <a:spcBef>
                <a:spcPct val="0"/>
              </a:spcBef>
            </a:pPr>
            <a:r>
              <a:rPr lang="en-US">
                <a:solidFill>
                  <a:srgbClr val="000000"/>
                </a:solidFill>
                <a:latin typeface="Calibri" charset="0"/>
                <a:cs typeface="Times New Roman" charset="0"/>
              </a:rPr>
              <a:t>Donate blood, body organs, other tissue, or semen.</a:t>
            </a:r>
            <a:endParaRPr lang="en-US">
              <a:latin typeface="Calibri" charset="0"/>
              <a:cs typeface="Times New Roman" charset="0"/>
            </a:endParaRPr>
          </a:p>
          <a:p>
            <a:pPr marL="228600" indent="-228600" algn="just" eaLnBrk="1" hangingPunct="1">
              <a:spcBef>
                <a:spcPct val="0"/>
              </a:spcBef>
            </a:pPr>
            <a:r>
              <a:rPr lang="en-US">
                <a:solidFill>
                  <a:srgbClr val="000000"/>
                </a:solidFill>
                <a:latin typeface="Calibri" charset="0"/>
                <a:cs typeface="Times New Roman" charset="0"/>
              </a:rPr>
              <a:t>Share personal articles such as toothbrushes and razors that could be contaminated with blood.</a:t>
            </a:r>
            <a:endParaRPr lang="en-US">
              <a:latin typeface="Calibri" charset="0"/>
              <a:cs typeface="Times New Roman" charset="0"/>
            </a:endParaRPr>
          </a:p>
          <a:p>
            <a:pPr marL="228600" indent="-228600" eaLnBrk="1" hangingPunct="1">
              <a:spcBef>
                <a:spcPct val="0"/>
              </a:spcBef>
            </a:pPr>
            <a:endParaRPr lang="en-US">
              <a:latin typeface="Calibri" charset="0"/>
            </a:endParaRPr>
          </a:p>
        </p:txBody>
      </p:sp>
    </p:spTree>
    <p:extLst>
      <p:ext uri="{BB962C8B-B14F-4D97-AF65-F5344CB8AC3E}">
        <p14:creationId xmlns:p14="http://schemas.microsoft.com/office/powerpoint/2010/main" val="2544431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685800" y="1143000"/>
            <a:ext cx="5486400" cy="3086100"/>
          </a:xfrm>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There are many options currently available, and they are all completely oral-based regimens. No interferon anymore. Now, only 1 currently available single-tablet regimen—the sofosbuvir and velpatasvir you see highlighted at the bottom of the list—is effective against all genotypes. However, if you look above sofosbuvir and velpatasvir, you will see that single-tablet combinations will cover all genotypes. It’s eventually going to be the case that genotypes are not necessarily identified, but currently it’s still recommended that we determine genotypes so we can create the best treatment regimen. </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ea typeface="Arial" charset="0"/>
                <a:cs typeface="Arial" charset="0"/>
              </a:defRPr>
            </a:lvl1pPr>
            <a:lvl2pPr marL="742950" indent="-285750">
              <a:defRPr b="1">
                <a:solidFill>
                  <a:schemeClr val="tx1"/>
                </a:solidFill>
                <a:latin typeface="Arial" charset="0"/>
                <a:ea typeface="Arial" charset="0"/>
                <a:cs typeface="Arial" charset="0"/>
              </a:defRPr>
            </a:lvl2pPr>
            <a:lvl3pPr marL="1143000" indent="-228600">
              <a:defRPr b="1">
                <a:solidFill>
                  <a:schemeClr val="tx1"/>
                </a:solidFill>
                <a:latin typeface="Arial" charset="0"/>
                <a:ea typeface="Arial" charset="0"/>
                <a:cs typeface="Arial" charset="0"/>
              </a:defRPr>
            </a:lvl3pPr>
            <a:lvl4pPr marL="1600200" indent="-228600">
              <a:defRPr b="1">
                <a:solidFill>
                  <a:schemeClr val="tx1"/>
                </a:solidFill>
                <a:latin typeface="Arial" charset="0"/>
                <a:ea typeface="Arial" charset="0"/>
                <a:cs typeface="Arial" charset="0"/>
              </a:defRPr>
            </a:lvl4pPr>
            <a:lvl5pPr marL="2057400" indent="-22860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fld id="{E3C06A74-016C-A346-A671-C53BC79EE2AE}" type="slidenum">
              <a:rPr lang="en-US" altLang="en-US" b="0"/>
              <a:pPr/>
              <a:t>30</a:t>
            </a:fld>
            <a:endParaRPr lang="en-US" altLang="en-US" b="0"/>
          </a:p>
        </p:txBody>
      </p:sp>
    </p:spTree>
    <p:extLst>
      <p:ext uri="{BB962C8B-B14F-4D97-AF65-F5344CB8AC3E}">
        <p14:creationId xmlns:p14="http://schemas.microsoft.com/office/powerpoint/2010/main" val="1620075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47CF07-3FEE-4469-83DA-73509C395296}" type="slidenum">
              <a:rPr lang="en-GB" smtClean="0"/>
              <a:t>31</a:t>
            </a:fld>
            <a:endParaRPr lang="en-GB"/>
          </a:p>
        </p:txBody>
      </p:sp>
    </p:spTree>
    <p:extLst>
      <p:ext uri="{BB962C8B-B14F-4D97-AF65-F5344CB8AC3E}">
        <p14:creationId xmlns:p14="http://schemas.microsoft.com/office/powerpoint/2010/main" val="290059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C35399F4-3762-4EA0-A9BF-1AC3F0E6EC98}" type="slidenum">
              <a:rPr lang="en-US" smtClean="0">
                <a:solidFill>
                  <a:srgbClr val="000000"/>
                </a:solidFill>
                <a:latin typeface="Arial" pitchFamily="34" charset="0"/>
              </a:rPr>
              <a:pPr/>
              <a:t>32</a:t>
            </a:fld>
            <a:endParaRPr lang="en-US" smtClean="0">
              <a:solidFill>
                <a:srgbClr val="000000"/>
              </a:solidFill>
              <a:latin typeface="Arial" pitchFamily="34" charset="0"/>
            </a:endParaRPr>
          </a:p>
        </p:txBody>
      </p:sp>
      <p:sp>
        <p:nvSpPr>
          <p:cNvPr id="81923" name="Rectangle 2"/>
          <p:cNvSpPr>
            <a:spLocks noGrp="1" noRot="1" noChangeAspect="1" noChangeArrowheads="1" noTextEdit="1"/>
          </p:cNvSpPr>
          <p:nvPr>
            <p:ph type="sldImg"/>
          </p:nvPr>
        </p:nvSpPr>
        <p:spPr>
          <a:xfrm>
            <a:off x="685800" y="1143000"/>
            <a:ext cx="5486400" cy="3086100"/>
          </a:xfrm>
          <a:ln/>
        </p:spPr>
      </p:sp>
      <p:sp>
        <p:nvSpPr>
          <p:cNvPr id="81924" name="Rectangle 3"/>
          <p:cNvSpPr>
            <a:spLocks noGrp="1" noChangeArrowheads="1"/>
          </p:cNvSpPr>
          <p:nvPr>
            <p:ph type="body" idx="1"/>
          </p:nvPr>
        </p:nvSpPr>
        <p:spPr>
          <a:noFill/>
          <a:ln/>
        </p:spPr>
        <p:txBody>
          <a:bodyPr/>
          <a:lstStyle/>
          <a:p>
            <a:pPr eaLnBrk="1" hangingPunct="1"/>
            <a:endParaRPr lang="pt-PT" dirty="0" smtClean="0">
              <a:latin typeface="Arial" pitchFamily="34" charset="0"/>
            </a:endParaRPr>
          </a:p>
        </p:txBody>
      </p:sp>
    </p:spTree>
    <p:extLst>
      <p:ext uri="{BB962C8B-B14F-4D97-AF65-F5344CB8AC3E}">
        <p14:creationId xmlns:p14="http://schemas.microsoft.com/office/powerpoint/2010/main" val="1325038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000" dirty="0" smtClean="0"/>
          </a:p>
        </p:txBody>
      </p:sp>
      <p:sp>
        <p:nvSpPr>
          <p:cNvPr id="66563" name="Slide Number Placeholder 3"/>
          <p:cNvSpPr>
            <a:spLocks noGrp="1"/>
          </p:cNvSpPr>
          <p:nvPr>
            <p:ph type="sldNum" sz="quarter" idx="5"/>
          </p:nvPr>
        </p:nvSpPr>
        <p:spPr/>
        <p:txBody>
          <a:bodyPr/>
          <a:lstStyle/>
          <a:p>
            <a:pPr>
              <a:defRPr/>
            </a:pPr>
            <a:fld id="{3B11BC20-074A-4BB1-B2A7-1B0530EAA224}" type="slidenum">
              <a:rPr lang="en-US">
                <a:solidFill>
                  <a:prstClr val="black"/>
                </a:solidFill>
              </a:rPr>
              <a:pPr>
                <a:defRPr/>
              </a:pPr>
              <a:t>36</a:t>
            </a:fld>
            <a:endParaRPr lang="en-US" dirty="0">
              <a:solidFill>
                <a:prstClr val="black"/>
              </a:solidFill>
            </a:endParaRPr>
          </a:p>
        </p:txBody>
      </p:sp>
      <p:sp>
        <p:nvSpPr>
          <p:cNvPr id="646148" name="Slide Image Placeholder 7"/>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724504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B6BB78-58C0-41F6-B183-6402339A3B60}" type="slidenum">
              <a:rPr lang="en-GB" smtClean="0"/>
              <a:t>37</a:t>
            </a:fld>
            <a:endParaRPr lang="en-GB"/>
          </a:p>
        </p:txBody>
      </p:sp>
    </p:spTree>
    <p:extLst>
      <p:ext uri="{BB962C8B-B14F-4D97-AF65-F5344CB8AC3E}">
        <p14:creationId xmlns:p14="http://schemas.microsoft.com/office/powerpoint/2010/main" val="26625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685800" y="1143000"/>
            <a:ext cx="5486400" cy="3086100"/>
          </a:xfrm>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smtClean="0"/>
              <a:t>HCV, hepatitis C virus.</a:t>
            </a:r>
          </a:p>
          <a:p>
            <a:endParaRPr lang="en-US" altLang="en-US" i="1" smtClean="0"/>
          </a:p>
          <a:p>
            <a:pPr>
              <a:spcBef>
                <a:spcPct val="0"/>
              </a:spcBef>
            </a:pPr>
            <a:r>
              <a:rPr lang="en-US" altLang="en-US" b="1" smtClean="0">
                <a:ea typeface="Times New Roman" pitchFamily="18" charset="0"/>
                <a:cs typeface="Arial" charset="0"/>
              </a:rPr>
              <a:t>Considerations for “Hard-to-Treat” Patients</a:t>
            </a:r>
            <a:endParaRPr lang="en-US" altLang="en-US" smtClean="0">
              <a:cs typeface="Times New Roman" pitchFamily="18" charset="0"/>
            </a:endParaRPr>
          </a:p>
          <a:p>
            <a:pPr>
              <a:spcBef>
                <a:spcPct val="0"/>
              </a:spcBef>
            </a:pPr>
            <a:r>
              <a:rPr lang="en-US" altLang="en-US" smtClean="0">
                <a:cs typeface="Times New Roman" pitchFamily="18" charset="0"/>
              </a:rPr>
              <a:t>Numerous patient characteristics have been associated with greater difficulty in treating chronic hepatitis C. As hepatitis C therapy has evolved in recent years toward more effective and better-tolerated treatments, many of these traditional factors have become inconsequential. However, we can now recognize that certain patient populations remain more difficult to treat and will require modified therapy or new treatment options to achieve the same efficacy as less difficult-to-treat individuals. </a:t>
            </a:r>
          </a:p>
          <a:p>
            <a:pPr>
              <a:spcBef>
                <a:spcPct val="0"/>
              </a:spcBef>
            </a:pPr>
            <a:r>
              <a:rPr lang="en-US" altLang="en-US" smtClean="0">
                <a:cs typeface="Times New Roman" pitchFamily="18" charset="0"/>
              </a:rPr>
              <a:t> </a:t>
            </a:r>
          </a:p>
          <a:p>
            <a:pPr>
              <a:spcBef>
                <a:spcPct val="0"/>
              </a:spcBef>
            </a:pPr>
            <a:r>
              <a:rPr lang="en-US" altLang="en-US" smtClean="0">
                <a:cs typeface="Times New Roman" pitchFamily="18" charset="0"/>
              </a:rPr>
              <a:t>This module focuses on some of those key populations, including patients with cirrhosis, both those with compensated disease and those with decompensated disease, including the presence of ascites, encephalopathy, jaundice, varices, or variceal bleeding. The program will then consider patients’ previous treatment experience, renal status, genotype 3 HCV infection, and coinfection with HIV.</a:t>
            </a:r>
          </a:p>
          <a:p>
            <a:endParaRPr lang="en-US" altLang="en-US" i="1"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ea typeface="MS PGothic" pitchFamily="34" charset="-128"/>
              </a:defRPr>
            </a:lvl1pPr>
            <a:lvl2pPr marL="742950" indent="-285750">
              <a:defRPr b="1">
                <a:solidFill>
                  <a:schemeClr val="tx1"/>
                </a:solidFill>
                <a:latin typeface="Arial" charset="0"/>
                <a:ea typeface="MS PGothic" pitchFamily="34" charset="-128"/>
              </a:defRPr>
            </a:lvl2pPr>
            <a:lvl3pPr marL="1143000" indent="-228600">
              <a:defRPr b="1">
                <a:solidFill>
                  <a:schemeClr val="tx1"/>
                </a:solidFill>
                <a:latin typeface="Arial" charset="0"/>
                <a:ea typeface="MS PGothic" pitchFamily="34" charset="-128"/>
              </a:defRPr>
            </a:lvl3pPr>
            <a:lvl4pPr marL="1600200" indent="-228600">
              <a:defRPr b="1">
                <a:solidFill>
                  <a:schemeClr val="tx1"/>
                </a:solidFill>
                <a:latin typeface="Arial" charset="0"/>
                <a:ea typeface="MS PGothic" pitchFamily="34" charset="-128"/>
              </a:defRPr>
            </a:lvl4pPr>
            <a:lvl5pPr marL="2057400" indent="-228600">
              <a:defRPr b="1">
                <a:solidFill>
                  <a:schemeClr val="tx1"/>
                </a:solidFill>
                <a:latin typeface="Arial" charset="0"/>
                <a:ea typeface="MS PGothic" pitchFamily="34" charset="-128"/>
              </a:defRPr>
            </a:lvl5pPr>
            <a:lvl6pPr marL="2514600" indent="-228600" eaLnBrk="0" fontAlgn="base" hangingPunct="0">
              <a:spcBef>
                <a:spcPct val="0"/>
              </a:spcBef>
              <a:spcAft>
                <a:spcPct val="0"/>
              </a:spcAft>
              <a:defRPr b="1">
                <a:solidFill>
                  <a:schemeClr val="tx1"/>
                </a:solidFill>
                <a:latin typeface="Arial" charset="0"/>
                <a:ea typeface="MS PGothic" pitchFamily="34" charset="-128"/>
              </a:defRPr>
            </a:lvl6pPr>
            <a:lvl7pPr marL="2971800" indent="-228600" eaLnBrk="0" fontAlgn="base" hangingPunct="0">
              <a:spcBef>
                <a:spcPct val="0"/>
              </a:spcBef>
              <a:spcAft>
                <a:spcPct val="0"/>
              </a:spcAft>
              <a:defRPr b="1">
                <a:solidFill>
                  <a:schemeClr val="tx1"/>
                </a:solidFill>
                <a:latin typeface="Arial" charset="0"/>
                <a:ea typeface="MS PGothic" pitchFamily="34" charset="-128"/>
              </a:defRPr>
            </a:lvl7pPr>
            <a:lvl8pPr marL="3429000" indent="-228600" eaLnBrk="0" fontAlgn="base" hangingPunct="0">
              <a:spcBef>
                <a:spcPct val="0"/>
              </a:spcBef>
              <a:spcAft>
                <a:spcPct val="0"/>
              </a:spcAft>
              <a:defRPr b="1">
                <a:solidFill>
                  <a:schemeClr val="tx1"/>
                </a:solidFill>
                <a:latin typeface="Arial" charset="0"/>
                <a:ea typeface="MS PGothic" pitchFamily="34" charset="-128"/>
              </a:defRPr>
            </a:lvl8pPr>
            <a:lvl9pPr marL="3886200" indent="-228600" eaLnBrk="0" fontAlgn="base" hangingPunct="0">
              <a:spcBef>
                <a:spcPct val="0"/>
              </a:spcBef>
              <a:spcAft>
                <a:spcPct val="0"/>
              </a:spcAft>
              <a:defRPr b="1">
                <a:solidFill>
                  <a:schemeClr val="tx1"/>
                </a:solidFill>
                <a:latin typeface="Arial" charset="0"/>
                <a:ea typeface="MS PGothic" pitchFamily="34" charset="-128"/>
              </a:defRPr>
            </a:lvl9pPr>
          </a:lstStyle>
          <a:p>
            <a:fld id="{592AEDF6-0CC2-4BE0-AA3D-6CE82CB8190F}" type="slidenum">
              <a:rPr lang="en-US" altLang="en-US" b="0" smtClean="0">
                <a:cs typeface="Arial" charset="0"/>
              </a:rPr>
              <a:pPr/>
              <a:t>38</a:t>
            </a:fld>
            <a:endParaRPr lang="en-US" altLang="en-US" b="0" smtClean="0">
              <a:cs typeface="Arial" charset="0"/>
            </a:endParaRPr>
          </a:p>
        </p:txBody>
      </p:sp>
    </p:spTree>
    <p:extLst>
      <p:ext uri="{BB962C8B-B14F-4D97-AF65-F5344CB8AC3E}">
        <p14:creationId xmlns:p14="http://schemas.microsoft.com/office/powerpoint/2010/main" val="185464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3DF43C-5712-46F5-939E-2721465D9291}" type="slidenum">
              <a:rPr lang="en-GB" smtClean="0"/>
              <a:t>41</a:t>
            </a:fld>
            <a:endParaRPr lang="en-GB"/>
          </a:p>
        </p:txBody>
      </p:sp>
    </p:spTree>
    <p:extLst>
      <p:ext uri="{BB962C8B-B14F-4D97-AF65-F5344CB8AC3E}">
        <p14:creationId xmlns:p14="http://schemas.microsoft.com/office/powerpoint/2010/main" val="1395145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xfrm>
            <a:off x="685800" y="1143000"/>
            <a:ext cx="5486400" cy="3086100"/>
          </a:xfrm>
          <a:ln/>
        </p:spPr>
      </p:sp>
      <p:sp>
        <p:nvSpPr>
          <p:cNvPr id="168963" name="Notes Placeholder 2"/>
          <p:cNvSpPr>
            <a:spLocks noGrp="1"/>
          </p:cNvSpPr>
          <p:nvPr>
            <p:ph type="body" idx="1"/>
          </p:nvPr>
        </p:nvSpPr>
        <p:spPr>
          <a:noFill/>
        </p:spPr>
        <p:txBody>
          <a:bodyPr/>
          <a:lstStyle/>
          <a:p>
            <a:endParaRPr lang="en-US" altLang="en-US" sz="1000" dirty="0" smtClean="0">
              <a:latin typeface="Arial" pitchFamily="34" charset="0"/>
            </a:endParaRPr>
          </a:p>
        </p:txBody>
      </p:sp>
      <p:sp>
        <p:nvSpPr>
          <p:cNvPr id="83972" name="Slide Number Placeholder 3"/>
          <p:cNvSpPr>
            <a:spLocks noGrp="1"/>
          </p:cNvSpPr>
          <p:nvPr>
            <p:ph type="sldNum" sz="quarter" idx="5"/>
          </p:nvPr>
        </p:nvSpPr>
        <p:spPr/>
        <p:txBody>
          <a:bodyPr/>
          <a:lstStyle/>
          <a:p>
            <a:pPr defTabSz="922338">
              <a:defRPr/>
            </a:pPr>
            <a:fld id="{04BCDEF2-3F93-47DA-9458-A57484385782}" type="slidenum">
              <a:rPr lang="en-US">
                <a:solidFill>
                  <a:prstClr val="black"/>
                </a:solidFill>
              </a:rPr>
              <a:pPr defTabSz="922338">
                <a:defRPr/>
              </a:pPr>
              <a:t>43</a:t>
            </a:fld>
            <a:endParaRPr lang="en-US" dirty="0">
              <a:solidFill>
                <a:prstClr val="black"/>
              </a:solidFill>
            </a:endParaRPr>
          </a:p>
        </p:txBody>
      </p:sp>
    </p:spTree>
    <p:extLst>
      <p:ext uri="{BB962C8B-B14F-4D97-AF65-F5344CB8AC3E}">
        <p14:creationId xmlns:p14="http://schemas.microsoft.com/office/powerpoint/2010/main" val="1938136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B6BB78-58C0-41F6-B183-6402339A3B60}" type="slidenum">
              <a:rPr lang="en-GB">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555034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da-DK"/>
              <a:t>PEGASYS</a:t>
            </a:r>
            <a:r>
              <a:rPr lang="da-DK" baseline="30000"/>
              <a:t>®</a:t>
            </a:r>
            <a:r>
              <a:rPr lang="da-DK"/>
              <a:t> HCV Global Slide Kit</a:t>
            </a:r>
            <a:endParaRPr lang="en-GB"/>
          </a:p>
        </p:txBody>
      </p:sp>
      <p:sp>
        <p:nvSpPr>
          <p:cNvPr id="1078274" name="Rectangle 2"/>
          <p:cNvSpPr>
            <a:spLocks noGrp="1" noRot="1" noChangeAspect="1" noChangeArrowheads="1" noTextEdit="1"/>
          </p:cNvSpPr>
          <p:nvPr>
            <p:ph type="sldImg"/>
          </p:nvPr>
        </p:nvSpPr>
        <p:spPr>
          <a:xfrm>
            <a:off x="685800" y="1143000"/>
            <a:ext cx="5486400" cy="3086100"/>
          </a:xfrm>
          <a:ln/>
        </p:spPr>
      </p:sp>
      <p:sp>
        <p:nvSpPr>
          <p:cNvPr id="1078275" name="Rectangle 3"/>
          <p:cNvSpPr>
            <a:spLocks noGrp="1" noChangeArrowheads="1"/>
          </p:cNvSpPr>
          <p:nvPr>
            <p:ph type="body" idx="1"/>
          </p:nvPr>
        </p:nvSpPr>
        <p:spPr/>
        <p:txBody>
          <a:bodyPr/>
          <a:lstStyle/>
          <a:p>
            <a:r>
              <a:rPr lang="en-US" sz="900"/>
              <a:t>Slide </a:t>
            </a:r>
            <a:fld id="{BB77E921-D694-406A-9BAE-92BF5FB002B6}" type="slidenum">
              <a:rPr lang="en-US" sz="900"/>
              <a:pPr/>
              <a:t>6</a:t>
            </a:fld>
            <a:r>
              <a:rPr lang="en-US" sz="900"/>
              <a:t>. Disease progression in hepatitis C: person-to-person variability</a:t>
            </a:r>
          </a:p>
          <a:p>
            <a:pPr>
              <a:buFontTx/>
              <a:buChar char="•"/>
            </a:pPr>
            <a:r>
              <a:rPr lang="en-US" sz="900"/>
              <a:t>The course of hepatitis C virus (HCV) infection varies widely between individuals.</a:t>
            </a:r>
          </a:p>
          <a:p>
            <a:pPr>
              <a:buFontTx/>
              <a:buChar char="•"/>
            </a:pPr>
            <a:r>
              <a:rPr lang="en-US" sz="900"/>
              <a:t>Various factors influence the rate of progression. Female sex and young age at the time of infection are factors that decrease the risk of disease progression. In contrast, alcohol use and co-infection with HIV or hepatitis B virus increase the risk of disease progression.</a:t>
            </a:r>
            <a:r>
              <a:rPr lang="en-US" sz="900" baseline="30000"/>
              <a:t>1</a:t>
            </a:r>
          </a:p>
          <a:p>
            <a:pPr>
              <a:buFontTx/>
              <a:buChar char="•"/>
            </a:pPr>
            <a:r>
              <a:rPr lang="en-US" sz="900"/>
              <a:t>An acute symptomatic phase of liver inflammation may occur 15–50 days after infection, but 60–70% of cases are asymptomatic. </a:t>
            </a:r>
          </a:p>
          <a:p>
            <a:pPr>
              <a:buFontTx/>
              <a:buChar char="•"/>
            </a:pPr>
            <a:r>
              <a:rPr lang="en-US" sz="900"/>
              <a:t>Approximately 80% of patients with acute HCV develop chronic infection; however, some patients clear HCV spontaneously.</a:t>
            </a:r>
          </a:p>
          <a:p>
            <a:pPr>
              <a:buFontTx/>
              <a:buChar char="•"/>
            </a:pPr>
            <a:r>
              <a:rPr lang="en-US" sz="900"/>
              <a:t>Cirrhosis develops in up to 20% of patients with chronic hepatitis C over 20–30 years.</a:t>
            </a:r>
            <a:r>
              <a:rPr lang="en-US" sz="900" baseline="30000"/>
              <a:t>2</a:t>
            </a:r>
          </a:p>
          <a:p>
            <a:pPr>
              <a:buFontTx/>
              <a:buChar char="•"/>
            </a:pPr>
            <a:r>
              <a:rPr lang="en-US" sz="900"/>
              <a:t>Once cirrhosis is established, complications such as jaundice, ascites, variceal haemorrhage and encephalopathy can develop. These complications mark the transition from compensated to decompensated liver disease. Most cases of hepatocellular carcinoma (HCC) occur in the presence of cirrhosis, at a rate of 1–4% per year.</a:t>
            </a:r>
          </a:p>
          <a:p>
            <a:pPr>
              <a:buFontTx/>
              <a:buChar char="•"/>
            </a:pPr>
            <a:r>
              <a:rPr lang="en-US" sz="900"/>
              <a:t>After the development of cirrhosis, a high proportion of patients survive for 10 years or more. However, once decompensation begins, survival rates drop dramatically.</a:t>
            </a:r>
          </a:p>
          <a:p>
            <a:endParaRPr lang="en-US" sz="900"/>
          </a:p>
          <a:p>
            <a:r>
              <a:rPr lang="en-US" sz="900"/>
              <a:t>1. Lauer G &amp; Walker B. N Engl J Med 2001; 345: 41</a:t>
            </a:r>
          </a:p>
          <a:p>
            <a:r>
              <a:rPr lang="en-US" sz="900"/>
              <a:t>2. Centers for Disease Control and Prevention. MMWR 1998; 47: No. RR-19 </a:t>
            </a:r>
          </a:p>
          <a:p>
            <a:endParaRPr lang="en-US" sz="900"/>
          </a:p>
        </p:txBody>
      </p:sp>
    </p:spTree>
    <p:extLst>
      <p:ext uri="{BB962C8B-B14F-4D97-AF65-F5344CB8AC3E}">
        <p14:creationId xmlns:p14="http://schemas.microsoft.com/office/powerpoint/2010/main" val="791129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381000" y="685800"/>
            <a:ext cx="6096000" cy="3429000"/>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smtClean="0"/>
              <a:t>CBC, complete blood count; INR, international normalized ratio.</a:t>
            </a:r>
          </a:p>
          <a:p>
            <a:endParaRPr lang="en-US" altLang="en-US" i="1" smtClean="0"/>
          </a:p>
          <a:p>
            <a:r>
              <a:rPr lang="en-US" altLang="en-US" smtClean="0"/>
              <a:t>If they had low fibrosis scores—F0 to F2—no hepatitis C specific follow-up is needed after cure. Obviously, if they have other liver issues, that will require ongoing follow-up. Patients with advanced fibrosis (F3 or F4) need to be screened twice yearly with ultrasound for hepatocellular carcinoma. And individuals with compensated cirrhosis need to be screened for varices. </a:t>
            </a:r>
          </a:p>
          <a:p>
            <a:r>
              <a:rPr lang="en-US" altLang="en-US" smtClean="0"/>
              <a:t> </a:t>
            </a:r>
          </a:p>
          <a:p>
            <a:r>
              <a:rPr lang="en-US" altLang="en-US" smtClean="0"/>
              <a:t>If there is ongoing hepatitis C risk from behavior, then you have to monitor these patients for reinfection. If liver injury tests are still abnormal, they need to be worked up for other forms of liver disease and/or cirrhosis. If they are in the diminishingly small number of patients who are not cured, then they need to be monitored clinically for disease progression and laboratory wise with hepatic function panels, CBC, INR every 6 months, and that is while you’re awaiting the next development of drugs, which will take our cure rate above 98% or salvage those who’ve been previous treatment failures.</a:t>
            </a:r>
            <a:endParaRPr lang="en-US" altLang="en-US" i="1" smtClean="0"/>
          </a:p>
        </p:txBody>
      </p:sp>
      <p:sp>
        <p:nvSpPr>
          <p:cNvPr id="4" name="Slide Number Placeholder 3"/>
          <p:cNvSpPr>
            <a:spLocks noGrp="1"/>
          </p:cNvSpPr>
          <p:nvPr>
            <p:ph type="sldNum" sz="quarter" idx="5"/>
          </p:nvPr>
        </p:nvSpPr>
        <p:spPr/>
        <p:txBody>
          <a:bodyPr/>
          <a:lstStyle>
            <a:lvl1pPr>
              <a:defRPr b="1">
                <a:solidFill>
                  <a:schemeClr val="tx1"/>
                </a:solidFill>
                <a:latin typeface="Arial" charset="0"/>
                <a:cs typeface="Arial" charset="0"/>
              </a:defRPr>
            </a:lvl1pPr>
            <a:lvl2pPr marL="702756" indent="-270291">
              <a:defRPr b="1">
                <a:solidFill>
                  <a:schemeClr val="tx1"/>
                </a:solidFill>
                <a:latin typeface="Arial" charset="0"/>
                <a:cs typeface="Arial" charset="0"/>
              </a:defRPr>
            </a:lvl2pPr>
            <a:lvl3pPr marL="1081164" indent="-216233">
              <a:defRPr b="1">
                <a:solidFill>
                  <a:schemeClr val="tx1"/>
                </a:solidFill>
                <a:latin typeface="Arial" charset="0"/>
                <a:cs typeface="Arial" charset="0"/>
              </a:defRPr>
            </a:lvl3pPr>
            <a:lvl4pPr marL="1513629" indent="-216233">
              <a:defRPr b="1">
                <a:solidFill>
                  <a:schemeClr val="tx1"/>
                </a:solidFill>
                <a:latin typeface="Arial" charset="0"/>
                <a:cs typeface="Arial" charset="0"/>
              </a:defRPr>
            </a:lvl4pPr>
            <a:lvl5pPr marL="1946095" indent="-216233">
              <a:defRPr b="1">
                <a:solidFill>
                  <a:schemeClr val="tx1"/>
                </a:solidFill>
                <a:latin typeface="Arial" charset="0"/>
                <a:cs typeface="Arial" charset="0"/>
              </a:defRPr>
            </a:lvl5pPr>
            <a:lvl6pPr marL="2378560" indent="-216233" eaLnBrk="0" fontAlgn="base" hangingPunct="0">
              <a:spcBef>
                <a:spcPct val="0"/>
              </a:spcBef>
              <a:spcAft>
                <a:spcPct val="0"/>
              </a:spcAft>
              <a:defRPr b="1">
                <a:solidFill>
                  <a:schemeClr val="tx1"/>
                </a:solidFill>
                <a:latin typeface="Arial" charset="0"/>
                <a:cs typeface="Arial" charset="0"/>
              </a:defRPr>
            </a:lvl6pPr>
            <a:lvl7pPr marL="2811026" indent="-216233" eaLnBrk="0" fontAlgn="base" hangingPunct="0">
              <a:spcBef>
                <a:spcPct val="0"/>
              </a:spcBef>
              <a:spcAft>
                <a:spcPct val="0"/>
              </a:spcAft>
              <a:defRPr b="1">
                <a:solidFill>
                  <a:schemeClr val="tx1"/>
                </a:solidFill>
                <a:latin typeface="Arial" charset="0"/>
                <a:cs typeface="Arial" charset="0"/>
              </a:defRPr>
            </a:lvl7pPr>
            <a:lvl8pPr marL="3243491" indent="-216233" eaLnBrk="0" fontAlgn="base" hangingPunct="0">
              <a:spcBef>
                <a:spcPct val="0"/>
              </a:spcBef>
              <a:spcAft>
                <a:spcPct val="0"/>
              </a:spcAft>
              <a:defRPr b="1">
                <a:solidFill>
                  <a:schemeClr val="tx1"/>
                </a:solidFill>
                <a:latin typeface="Arial" charset="0"/>
                <a:cs typeface="Arial" charset="0"/>
              </a:defRPr>
            </a:lvl8pPr>
            <a:lvl9pPr marL="3675957" indent="-216233" eaLnBrk="0" fontAlgn="base" hangingPunct="0">
              <a:spcBef>
                <a:spcPct val="0"/>
              </a:spcBef>
              <a:spcAft>
                <a:spcPct val="0"/>
              </a:spcAft>
              <a:defRPr b="1">
                <a:solidFill>
                  <a:schemeClr val="tx1"/>
                </a:solidFill>
                <a:latin typeface="Arial" charset="0"/>
                <a:cs typeface="Arial" charset="0"/>
              </a:defRPr>
            </a:lvl9pPr>
          </a:lstStyle>
          <a:p>
            <a:fld id="{C19BD72F-D981-450B-B6C6-61572F2FFEBC}" type="slidenum">
              <a:rPr lang="en-US" altLang="pt-PT" b="0">
                <a:solidFill>
                  <a:srgbClr val="000000"/>
                </a:solidFill>
                <a:latin typeface="Calibri" pitchFamily="34" charset="0"/>
              </a:rPr>
              <a:pPr/>
              <a:t>49</a:t>
            </a:fld>
            <a:endParaRPr lang="en-US" altLang="pt-PT" b="0">
              <a:solidFill>
                <a:srgbClr val="000000"/>
              </a:solidFill>
              <a:latin typeface="Calibri" pitchFamily="34" charset="0"/>
            </a:endParaRPr>
          </a:p>
        </p:txBody>
      </p:sp>
    </p:spTree>
    <p:extLst>
      <p:ext uri="{BB962C8B-B14F-4D97-AF65-F5344CB8AC3E}">
        <p14:creationId xmlns:p14="http://schemas.microsoft.com/office/powerpoint/2010/main" val="38085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B6BB78-58C0-41F6-B183-6402339A3B60}" type="slidenum">
              <a:rPr lang="en-GB" smtClean="0"/>
              <a:t>53</a:t>
            </a:fld>
            <a:endParaRPr lang="en-GB"/>
          </a:p>
        </p:txBody>
      </p:sp>
    </p:spTree>
    <p:extLst>
      <p:ext uri="{BB962C8B-B14F-4D97-AF65-F5344CB8AC3E}">
        <p14:creationId xmlns:p14="http://schemas.microsoft.com/office/powerpoint/2010/main" val="872181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B6BB78-58C0-41F6-B183-6402339A3B60}" type="slidenum">
              <a:rPr lang="en-GB" smtClean="0"/>
              <a:t>54</a:t>
            </a:fld>
            <a:endParaRPr lang="en-GB"/>
          </a:p>
        </p:txBody>
      </p:sp>
    </p:spTree>
    <p:extLst>
      <p:ext uri="{BB962C8B-B14F-4D97-AF65-F5344CB8AC3E}">
        <p14:creationId xmlns:p14="http://schemas.microsoft.com/office/powerpoint/2010/main" val="1702322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B6BB78-58C0-41F6-B183-6402339A3B60}" type="slidenum">
              <a:rPr lang="en-GB" smtClean="0"/>
              <a:t>56</a:t>
            </a:fld>
            <a:endParaRPr lang="en-GB"/>
          </a:p>
        </p:txBody>
      </p:sp>
    </p:spTree>
    <p:extLst>
      <p:ext uri="{BB962C8B-B14F-4D97-AF65-F5344CB8AC3E}">
        <p14:creationId xmlns:p14="http://schemas.microsoft.com/office/powerpoint/2010/main" val="1176136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AE58857F-6EDE-4D82-9AB0-287273BD6644}" type="slidenum">
              <a:rPr lang="pt-PT"/>
              <a:pPr/>
              <a:t>9</a:t>
            </a:fld>
            <a:endParaRPr lang="pt-PT"/>
          </a:p>
        </p:txBody>
      </p:sp>
      <p:sp>
        <p:nvSpPr>
          <p:cNvPr id="121859" name="Rectangle 2"/>
          <p:cNvSpPr>
            <a:spLocks noGrp="1" noChangeArrowheads="1"/>
          </p:cNvSpPr>
          <p:nvPr>
            <p:ph type="body" idx="1"/>
          </p:nvPr>
        </p:nvSpPr>
        <p:spPr>
          <a:noFill/>
          <a:ln/>
        </p:spPr>
        <p:txBody>
          <a:bodyPr lIns="90487" tIns="44450" rIns="90487" bIns="44450"/>
          <a:lstStyle/>
          <a:p>
            <a:endParaRPr lang="en-US" altLang="fr-FR" smtClean="0"/>
          </a:p>
        </p:txBody>
      </p:sp>
      <p:sp>
        <p:nvSpPr>
          <p:cNvPr id="121860" name="Rectangle 3"/>
          <p:cNvSpPr>
            <a:spLocks noGrp="1" noRot="1" noChangeAspect="1" noChangeArrowheads="1" noTextEdit="1"/>
          </p:cNvSpPr>
          <p:nvPr>
            <p:ph type="sldImg"/>
          </p:nvPr>
        </p:nvSpPr>
        <p:spPr>
          <a:xfrm>
            <a:off x="579438" y="796925"/>
            <a:ext cx="5699125" cy="3206750"/>
          </a:xfrm>
          <a:ln w="12700" cap="flat">
            <a:solidFill>
              <a:schemeClr val="tx1"/>
            </a:solidFill>
          </a:ln>
        </p:spPr>
      </p:sp>
    </p:spTree>
    <p:extLst>
      <p:ext uri="{BB962C8B-B14F-4D97-AF65-F5344CB8AC3E}">
        <p14:creationId xmlns:p14="http://schemas.microsoft.com/office/powerpoint/2010/main" val="519962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pt-PT"/>
          </a:p>
        </p:txBody>
      </p:sp>
      <p:sp>
        <p:nvSpPr>
          <p:cNvPr id="4" name="Footer Placeholder 3"/>
          <p:cNvSpPr>
            <a:spLocks noGrp="1"/>
          </p:cNvSpPr>
          <p:nvPr>
            <p:ph type="ftr" sz="quarter" idx="10"/>
          </p:nvPr>
        </p:nvSpPr>
        <p:spPr/>
        <p:txBody>
          <a:bodyPr/>
          <a:lstStyle/>
          <a:p>
            <a:r>
              <a:rPr lang="en-US" smtClean="0"/>
              <a:t>Footnote placeholder</a:t>
            </a:r>
            <a:endParaRPr lang="en-US" dirty="0"/>
          </a:p>
        </p:txBody>
      </p:sp>
    </p:spTree>
    <p:extLst>
      <p:ext uri="{BB962C8B-B14F-4D97-AF65-F5344CB8AC3E}">
        <p14:creationId xmlns:p14="http://schemas.microsoft.com/office/powerpoint/2010/main" val="277424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Marcador de Posição da Imagem do Diapositivo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80899" name="Marcador de Posição de Notas 2"/>
          <p:cNvSpPr>
            <a:spLocks noGrp="1"/>
          </p:cNvSpPr>
          <p:nvPr>
            <p:ph type="body" idx="1"/>
          </p:nvPr>
        </p:nvSpPr>
        <p:spPr bwMode="auto">
          <a:noFill/>
        </p:spPr>
        <p:txBody>
          <a:bodyPr wrap="square" numCol="1" anchor="t" anchorCtr="0" compatLnSpc="1">
            <a:prstTxWarp prst="textNoShape">
              <a:avLst/>
            </a:prstTxWarp>
          </a:bodyPr>
          <a:lstStyle/>
          <a:p>
            <a:endParaRPr lang="pt-PT" smtClean="0"/>
          </a:p>
        </p:txBody>
      </p:sp>
      <p:sp>
        <p:nvSpPr>
          <p:cNvPr id="80900"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E3C8C7-4769-4697-96B9-FB1EB44A9F12}" type="slidenum">
              <a:rPr lang="pt-PT" smtClean="0">
                <a:latin typeface="Arial" pitchFamily="34" charset="0"/>
              </a:rPr>
              <a:pPr/>
              <a:t>11</a:t>
            </a:fld>
            <a:endParaRPr lang="pt-PT" smtClean="0">
              <a:latin typeface="Arial" pitchFamily="34" charset="0"/>
            </a:endParaRPr>
          </a:p>
        </p:txBody>
      </p:sp>
    </p:spTree>
    <p:extLst>
      <p:ext uri="{BB962C8B-B14F-4D97-AF65-F5344CB8AC3E}">
        <p14:creationId xmlns:p14="http://schemas.microsoft.com/office/powerpoint/2010/main" val="118935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767193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smtClean="0"/>
              <a:t>In the next few slides, we’ll discuss the unique challenges of this genotype.</a:t>
            </a:r>
            <a:endParaRPr lang="en-US" dirty="0"/>
          </a:p>
        </p:txBody>
      </p:sp>
      <p:sp>
        <p:nvSpPr>
          <p:cNvPr id="7" name="Slide Image Placeholder 6"/>
          <p:cNvSpPr>
            <a:spLocks noGrp="1" noRot="1" noChangeAspect="1"/>
          </p:cNvSpPr>
          <p:nvPr>
            <p:ph type="sldImg"/>
          </p:nvPr>
        </p:nvSpPr>
        <p:spPr>
          <a:xfrm>
            <a:off x="685800" y="1143000"/>
            <a:ext cx="5486400" cy="3086100"/>
          </a:xfrm>
        </p:spPr>
      </p:sp>
    </p:spTree>
    <p:extLst>
      <p:ext uri="{BB962C8B-B14F-4D97-AF65-F5344CB8AC3E}">
        <p14:creationId xmlns:p14="http://schemas.microsoft.com/office/powerpoint/2010/main" val="691661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Marcador de Posição da Imagem do Diapositivo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83971" name="Marcador de Posição de Notas 2"/>
          <p:cNvSpPr>
            <a:spLocks noGrp="1"/>
          </p:cNvSpPr>
          <p:nvPr>
            <p:ph type="body" idx="1"/>
          </p:nvPr>
        </p:nvSpPr>
        <p:spPr bwMode="auto">
          <a:noFill/>
        </p:spPr>
        <p:txBody>
          <a:bodyPr wrap="square" numCol="1" anchor="t" anchorCtr="0" compatLnSpc="1">
            <a:prstTxWarp prst="textNoShape">
              <a:avLst/>
            </a:prstTxWarp>
          </a:bodyPr>
          <a:lstStyle/>
          <a:p>
            <a:endParaRPr lang="pt-PT" smtClean="0"/>
          </a:p>
        </p:txBody>
      </p:sp>
      <p:sp>
        <p:nvSpPr>
          <p:cNvPr id="83972"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99AF6D-4AC2-4864-B28D-B13351611AF3}" type="slidenum">
              <a:rPr lang="pt-PT" smtClean="0">
                <a:latin typeface="Arial" pitchFamily="34" charset="0"/>
              </a:rPr>
              <a:pPr/>
              <a:t>22</a:t>
            </a:fld>
            <a:endParaRPr lang="pt-PT" smtClean="0">
              <a:latin typeface="Arial" pitchFamily="34" charset="0"/>
            </a:endParaRPr>
          </a:p>
        </p:txBody>
      </p:sp>
    </p:spTree>
    <p:extLst>
      <p:ext uri="{BB962C8B-B14F-4D97-AF65-F5344CB8AC3E}">
        <p14:creationId xmlns:p14="http://schemas.microsoft.com/office/powerpoint/2010/main" val="596082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42550F4-E819-AD42-B6C7-34AAED579AD9}" type="slidenum">
              <a:rPr lang="en-US">
                <a:latin typeface="Calibri" charset="0"/>
              </a:rPr>
              <a:pPr eaLnBrk="1" hangingPunct="1"/>
              <a:t>23</a:t>
            </a:fld>
            <a:endParaRPr lang="en-US">
              <a:latin typeface="Calibri" charset="0"/>
            </a:endParaRPr>
          </a:p>
        </p:txBody>
      </p:sp>
      <p:sp>
        <p:nvSpPr>
          <p:cNvPr id="17411"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Calibri" charset="0"/>
            </a:endParaRPr>
          </a:p>
        </p:txBody>
      </p:sp>
    </p:spTree>
    <p:extLst>
      <p:ext uri="{BB962C8B-B14F-4D97-AF65-F5344CB8AC3E}">
        <p14:creationId xmlns:p14="http://schemas.microsoft.com/office/powerpoint/2010/main" val="1743508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Diapositivo da capa">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hasCustomPrompt="1"/>
          </p:nvPr>
        </p:nvSpPr>
        <p:spPr>
          <a:xfrm>
            <a:off x="914401" y="3789040"/>
            <a:ext cx="10534651" cy="1285884"/>
          </a:xfrm>
          <a:solidFill>
            <a:srgbClr val="FFFFFF">
              <a:alpha val="50196"/>
            </a:srgbClr>
          </a:solidFill>
        </p:spPr>
        <p:txBody>
          <a:bodyPr>
            <a:noAutofit/>
          </a:bodyPr>
          <a:lstStyle>
            <a:lvl1pPr algn="l">
              <a:defRPr sz="3000" b="1">
                <a:solidFill>
                  <a:schemeClr val="tx2"/>
                </a:solidFill>
                <a:latin typeface="+mn-lt"/>
              </a:defRPr>
            </a:lvl1pPr>
          </a:lstStyle>
          <a:p>
            <a:r>
              <a:rPr lang="es-ES" dirty="0" smtClean="0"/>
              <a:t>Clique para modificar o estilo do título do </a:t>
            </a:r>
            <a:r>
              <a:rPr lang="es-ES" dirty="0" err="1" smtClean="0"/>
              <a:t>padrão</a:t>
            </a:r>
            <a:endParaRPr lang="es-ES" dirty="0"/>
          </a:p>
        </p:txBody>
      </p:sp>
      <p:sp>
        <p:nvSpPr>
          <p:cNvPr id="3" name="2 Subtítulo"/>
          <p:cNvSpPr>
            <a:spLocks noGrp="1"/>
          </p:cNvSpPr>
          <p:nvPr>
            <p:ph type="subTitle" idx="1" hasCustomPrompt="1"/>
          </p:nvPr>
        </p:nvSpPr>
        <p:spPr>
          <a:xfrm>
            <a:off x="895351" y="5146330"/>
            <a:ext cx="10553701" cy="914420"/>
          </a:xfrm>
          <a:solidFill>
            <a:srgbClr val="FFFFFF">
              <a:alpha val="50196"/>
            </a:srgbClr>
          </a:solidFill>
        </p:spPr>
        <p:txBody>
          <a:bodyPr>
            <a:normAutofit/>
          </a:bodyPr>
          <a:lstStyle>
            <a:lvl1pPr marL="0" indent="0" algn="l">
              <a:buNone/>
              <a:defRPr sz="2100" b="1">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dirty="0" smtClean="0"/>
              <a:t>Clique para modificar o estilo de subtítulo do </a:t>
            </a:r>
            <a:r>
              <a:rPr lang="es-ES" dirty="0" err="1" smtClean="0"/>
              <a:t>padrão</a:t>
            </a:r>
            <a:endParaRPr lang="es-ES" dirty="0"/>
          </a:p>
        </p:txBody>
      </p:sp>
      <p:cxnSp>
        <p:nvCxnSpPr>
          <p:cNvPr id="12" name="11 Conector recto"/>
          <p:cNvCxnSpPr/>
          <p:nvPr userDrawn="1"/>
        </p:nvCxnSpPr>
        <p:spPr>
          <a:xfrm rot="5400000">
            <a:off x="298684" y="4417950"/>
            <a:ext cx="1116000" cy="1059"/>
          </a:xfrm>
          <a:prstGeom prst="line">
            <a:avLst/>
          </a:prstGeom>
          <a:ln w="123825" cap="rnd"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userDrawn="1"/>
        </p:nvCxnSpPr>
        <p:spPr>
          <a:xfrm rot="5400000">
            <a:off x="497780" y="5585924"/>
            <a:ext cx="720000" cy="1059"/>
          </a:xfrm>
          <a:prstGeom prst="line">
            <a:avLst/>
          </a:prstGeom>
          <a:ln w="123825" cap="rnd" cmpd="thickThi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7568" y="6132300"/>
            <a:ext cx="2088232" cy="609068"/>
          </a:xfrm>
          <a:prstGeom prst="rect">
            <a:avLst/>
          </a:prstGeom>
        </p:spPr>
      </p:pic>
      <p:pic>
        <p:nvPicPr>
          <p:cNvPr id="8" name="Imagen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402" y="115200"/>
            <a:ext cx="6401377" cy="936000"/>
          </a:xfrm>
          <a:prstGeom prst="rect">
            <a:avLst/>
          </a:prstGeom>
        </p:spPr>
      </p:pic>
    </p:spTree>
    <p:extLst>
      <p:ext uri="{BB962C8B-B14F-4D97-AF65-F5344CB8AC3E}">
        <p14:creationId xmlns:p14="http://schemas.microsoft.com/office/powerpoint/2010/main" val="12766672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a AA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050" i="1">
                <a:solidFill>
                  <a:schemeClr val="accent2"/>
                </a:solidFill>
              </a:defRPr>
            </a:lvl1pPr>
          </a:lstStyle>
          <a:p>
            <a:pPr lvl="0"/>
            <a:r>
              <a:rPr lang="es-ES" dirty="0" smtClean="0"/>
              <a:t>Clique para </a:t>
            </a:r>
            <a:r>
              <a:rPr lang="es-ES" dirty="0" err="1" smtClean="0"/>
              <a:t>introduzir</a:t>
            </a:r>
            <a:r>
              <a:rPr lang="es-ES" dirty="0" smtClean="0"/>
              <a:t> </a:t>
            </a:r>
            <a:r>
              <a:rPr lang="es-ES" dirty="0" err="1" smtClean="0"/>
              <a:t>uma</a:t>
            </a:r>
            <a:r>
              <a:rPr lang="es-ES" dirty="0" smtClean="0"/>
              <a:t> </a:t>
            </a:r>
            <a:r>
              <a:rPr lang="es-ES" dirty="0" err="1" smtClean="0"/>
              <a:t>referência</a:t>
            </a:r>
            <a:r>
              <a:rPr lang="es-ES" dirty="0" smtClean="0"/>
              <a:t> bibliográfica</a:t>
            </a:r>
          </a:p>
        </p:txBody>
      </p:sp>
      <p:sp>
        <p:nvSpPr>
          <p:cNvPr id="7" name="1 Título"/>
          <p:cNvSpPr>
            <a:spLocks noGrp="1"/>
          </p:cNvSpPr>
          <p:nvPr>
            <p:ph type="title" hasCustomPrompt="1"/>
          </p:nvPr>
        </p:nvSpPr>
        <p:spPr>
          <a:xfrm>
            <a:off x="609600" y="159904"/>
            <a:ext cx="10972800" cy="604800"/>
          </a:xfrm>
          <a:noFill/>
        </p:spPr>
        <p:txBody>
          <a:bodyPr>
            <a:noAutofit/>
          </a:bodyPr>
          <a:lstStyle>
            <a:lvl1pPr algn="ctr">
              <a:defRPr sz="2400" b="1">
                <a:solidFill>
                  <a:schemeClr val="accent1"/>
                </a:solidFill>
              </a:defRPr>
            </a:lvl1pPr>
          </a:lstStyle>
          <a:p>
            <a:r>
              <a:rPr lang="es-ES" dirty="0" smtClean="0"/>
              <a:t>Título de </a:t>
            </a:r>
            <a:r>
              <a:rPr lang="es-ES" dirty="0" err="1" smtClean="0"/>
              <a:t>diapositivo</a:t>
            </a:r>
            <a:r>
              <a:rPr lang="es-ES" dirty="0" smtClean="0"/>
              <a:t>: é </a:t>
            </a:r>
            <a:r>
              <a:rPr lang="es-ES" dirty="0" err="1" smtClean="0"/>
              <a:t>obrigatório</a:t>
            </a:r>
            <a:endParaRPr lang="es-ES" dirty="0"/>
          </a:p>
        </p:txBody>
      </p:sp>
      <p:pic>
        <p:nvPicPr>
          <p:cNvPr id="17" name="Imagen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1" y="6226568"/>
            <a:ext cx="1765028" cy="514800"/>
          </a:xfrm>
          <a:prstGeom prst="rect">
            <a:avLst/>
          </a:prstGeom>
        </p:spPr>
      </p:pic>
      <p:pic>
        <p:nvPicPr>
          <p:cNvPr id="12" name="Imagen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8801" y="6447600"/>
            <a:ext cx="2972697" cy="291600"/>
          </a:xfrm>
          <a:prstGeom prst="rect">
            <a:avLst/>
          </a:prstGeom>
        </p:spPr>
      </p:pic>
      <p:pic>
        <p:nvPicPr>
          <p:cNvPr id="8"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graphicFrame>
        <p:nvGraphicFramePr>
          <p:cNvPr id="9" name="4 Tabla"/>
          <p:cNvGraphicFramePr>
            <a:graphicFrameLocks noGrp="1"/>
          </p:cNvGraphicFramePr>
          <p:nvPr userDrawn="1">
            <p:extLst/>
          </p:nvPr>
        </p:nvGraphicFramePr>
        <p:xfrm>
          <a:off x="1775522" y="908720"/>
          <a:ext cx="8724031" cy="4705346"/>
        </p:xfrm>
        <a:graphic>
          <a:graphicData uri="http://schemas.openxmlformats.org/drawingml/2006/table">
            <a:tbl>
              <a:tblPr firstRow="1" bandRow="1">
                <a:tableStyleId>{5C22544A-7EE6-4342-B048-85BDC9FD1C3A}</a:tableStyleId>
              </a:tblPr>
              <a:tblGrid>
                <a:gridCol w="3846760"/>
                <a:gridCol w="4877271"/>
              </a:tblGrid>
              <a:tr h="3657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err="1" smtClean="0">
                          <a:ln>
                            <a:noFill/>
                          </a:ln>
                          <a:solidFill>
                            <a:schemeClr val="bg1"/>
                          </a:solidFill>
                          <a:effectLst/>
                          <a:latin typeface="+mn-lt"/>
                          <a:cs typeface="Times New Roman" pitchFamily="18" charset="0"/>
                        </a:rPr>
                        <a:t>Classe</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err="1" smtClean="0">
                          <a:ln>
                            <a:noFill/>
                          </a:ln>
                          <a:solidFill>
                            <a:schemeClr val="bg1"/>
                          </a:solidFill>
                          <a:effectLst/>
                          <a:latin typeface="+mn-lt"/>
                          <a:cs typeface="Times New Roman" pitchFamily="18" charset="0"/>
                        </a:rPr>
                        <a:t>Princípio</a:t>
                      </a:r>
                      <a:r>
                        <a:rPr kumimoji="0" lang="es-ES" sz="1800" b="1" i="0" u="none" strike="noStrike" cap="none" normalizeH="0" baseline="0" dirty="0" smtClean="0">
                          <a:ln>
                            <a:noFill/>
                          </a:ln>
                          <a:solidFill>
                            <a:schemeClr val="bg1"/>
                          </a:solidFill>
                          <a:effectLst/>
                          <a:latin typeface="+mn-lt"/>
                          <a:cs typeface="Times New Roman" pitchFamily="18" charset="0"/>
                        </a:rPr>
                        <a:t> </a:t>
                      </a:r>
                      <a:r>
                        <a:rPr kumimoji="0" lang="es-ES" sz="1800" b="1" i="0" u="none" strike="noStrike" cap="none" normalizeH="0" baseline="0" dirty="0" err="1" smtClean="0">
                          <a:ln>
                            <a:noFill/>
                          </a:ln>
                          <a:solidFill>
                            <a:schemeClr val="bg1"/>
                          </a:solidFill>
                          <a:effectLst/>
                          <a:latin typeface="+mn-lt"/>
                          <a:cs typeface="Times New Roman" pitchFamily="18" charset="0"/>
                        </a:rPr>
                        <a:t>ativo</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 ( </a:t>
                      </a:r>
                      <a:r>
                        <a:rPr kumimoji="0" lang="es-ES" sz="1600" b="1" i="0" u="none" strike="noStrike" cap="none" normalizeH="0" baseline="0" dirty="0" err="1" smtClean="0">
                          <a:ln>
                            <a:noFill/>
                          </a:ln>
                          <a:solidFill>
                            <a:srgbClr val="C00000"/>
                          </a:solidFill>
                          <a:effectLst/>
                          <a:latin typeface="+mn-lt"/>
                          <a:cs typeface="Times New Roman" pitchFamily="18" charset="0"/>
                        </a:rPr>
                        <a:t>muito</a:t>
                      </a:r>
                      <a:r>
                        <a:rPr kumimoji="0" lang="es-ES" sz="1600" b="1" i="0" u="none" strike="noStrike" cap="none" normalizeH="0" baseline="0" dirty="0" smtClean="0">
                          <a:ln>
                            <a:noFill/>
                          </a:ln>
                          <a:solidFill>
                            <a:srgbClr val="C00000"/>
                          </a:solidFill>
                          <a:effectLst/>
                          <a:latin typeface="+mn-lt"/>
                          <a:cs typeface="Times New Roman" pitchFamily="18" charset="0"/>
                        </a:rPr>
                        <a:t> alta)</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Propionato</a:t>
                      </a:r>
                      <a:r>
                        <a:rPr kumimoji="0" lang="es-ES" sz="1600" b="0" i="0" u="none" strike="noStrike" cap="none" normalizeH="0" baseline="0" dirty="0" smtClean="0">
                          <a:ln>
                            <a:noFill/>
                          </a:ln>
                          <a:solidFill>
                            <a:schemeClr val="accent1"/>
                          </a:solidFill>
                          <a:effectLst/>
                          <a:latin typeface="+mn-lt"/>
                          <a:cs typeface="Times New Roman" pitchFamily="18" charset="0"/>
                        </a:rPr>
                        <a:t> </a:t>
                      </a:r>
                      <a:r>
                        <a:rPr kumimoji="0" lang="es-ES" sz="1600" b="0" i="0" u="none" strike="noStrike" cap="none" normalizeH="0" baseline="0" dirty="0" err="1" smtClean="0">
                          <a:ln>
                            <a:noFill/>
                          </a:ln>
                          <a:solidFill>
                            <a:schemeClr val="accent1"/>
                          </a:solidFill>
                          <a:effectLst/>
                          <a:latin typeface="+mn-lt"/>
                          <a:cs typeface="Times New Roman" pitchFamily="18" charset="0"/>
                        </a:rPr>
                        <a:t>clobetasol</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II (</a:t>
                      </a:r>
                      <a:r>
                        <a:rPr kumimoji="0" lang="es-ES" sz="1600" b="1" i="0" u="none" strike="noStrike" cap="none" normalizeH="0" baseline="0" dirty="0" err="1" smtClean="0">
                          <a:ln>
                            <a:noFill/>
                          </a:ln>
                          <a:solidFill>
                            <a:srgbClr val="C00000"/>
                          </a:solidFill>
                          <a:effectLst/>
                          <a:latin typeface="+mn-lt"/>
                          <a:cs typeface="Times New Roman" pitchFamily="18" charset="0"/>
                        </a:rPr>
                        <a:t>potência</a:t>
                      </a:r>
                      <a:r>
                        <a:rPr kumimoji="0" lang="es-ES" sz="1600" b="1" i="0" u="none" strike="noStrike" cap="none" normalizeH="0" baseline="0" dirty="0" smtClean="0">
                          <a:ln>
                            <a:noFill/>
                          </a:ln>
                          <a:solidFill>
                            <a:srgbClr val="C00000"/>
                          </a:solidFill>
                          <a:effectLst/>
                          <a:latin typeface="+mn-lt"/>
                          <a:cs typeface="Times New Roman" pitchFamily="18" charset="0"/>
                        </a:rPr>
                        <a:t> alta)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Prednicarbato</a:t>
                      </a:r>
                      <a:r>
                        <a:rPr kumimoji="0" lang="es-ES" sz="1600" b="1" i="0" u="none" strike="noStrike" cap="none" normalizeH="0" baseline="0" dirty="0" smtClean="0">
                          <a:ln>
                            <a:noFill/>
                          </a:ln>
                          <a:solidFill>
                            <a:srgbClr val="C00000"/>
                          </a:solidFill>
                          <a:effectLst/>
                          <a:latin typeface="+mn-lt"/>
                          <a:cs typeface="Times New Roman" pitchFamily="18" charset="0"/>
                        </a:rPr>
                        <a:t> 0,25%  </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Mometasona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Metilprednisolona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Betametasona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Beclometasona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Arial" pitchFamily="34" charset="0"/>
                        </a:rPr>
                        <a:t>Propionato</a:t>
                      </a:r>
                      <a:r>
                        <a:rPr kumimoji="0" lang="es-ES" sz="1600" b="1" i="0" u="none" strike="noStrike" cap="none" normalizeH="0" baseline="0" dirty="0" smtClean="0">
                          <a:ln>
                            <a:noFill/>
                          </a:ln>
                          <a:solidFill>
                            <a:srgbClr val="C00000"/>
                          </a:solidFill>
                          <a:effectLst/>
                          <a:latin typeface="+mn-lt"/>
                          <a:cs typeface="Arial" pitchFamily="34" charset="0"/>
                        </a:rPr>
                        <a:t> </a:t>
                      </a:r>
                      <a:r>
                        <a:rPr kumimoji="0" lang="es-ES" sz="1600" b="1" i="0" u="none" strike="noStrike" cap="none" normalizeH="0" baseline="0" dirty="0" err="1" smtClean="0">
                          <a:ln>
                            <a:noFill/>
                          </a:ln>
                          <a:solidFill>
                            <a:srgbClr val="C00000"/>
                          </a:solidFill>
                          <a:effectLst/>
                          <a:latin typeface="+mn-lt"/>
                          <a:cs typeface="Arial" pitchFamily="34" charset="0"/>
                        </a:rPr>
                        <a:t>fluticasona</a:t>
                      </a:r>
                      <a:endParaRPr kumimoji="0" lang="es-ES" sz="1600" b="1" i="0" u="none" strike="noStrike" cap="none" normalizeH="0" baseline="0" dirty="0" smtClean="0">
                        <a:ln>
                          <a:noFill/>
                        </a:ln>
                        <a:solidFill>
                          <a:srgbClr val="C00000"/>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 III (</a:t>
                      </a:r>
                      <a:r>
                        <a:rPr kumimoji="0" lang="es-ES" sz="1600" b="1" i="0" u="none" strike="noStrike" cap="none" normalizeH="0" baseline="0" dirty="0" err="1" smtClean="0">
                          <a:ln>
                            <a:noFill/>
                          </a:ln>
                          <a:solidFill>
                            <a:srgbClr val="C00000"/>
                          </a:solidFill>
                          <a:effectLst/>
                          <a:latin typeface="+mn-lt"/>
                          <a:cs typeface="Times New Roman" pitchFamily="18" charset="0"/>
                        </a:rPr>
                        <a:t>potência</a:t>
                      </a:r>
                      <a:r>
                        <a:rPr kumimoji="0" lang="es-ES" sz="1600" b="1" i="0" u="none" strike="noStrike" cap="none" normalizeH="0" baseline="0" dirty="0" smtClean="0">
                          <a:ln>
                            <a:noFill/>
                          </a:ln>
                          <a:solidFill>
                            <a:srgbClr val="C00000"/>
                          </a:solidFill>
                          <a:effectLst/>
                          <a:latin typeface="+mn-lt"/>
                          <a:cs typeface="Times New Roman" pitchFamily="18" charset="0"/>
                        </a:rPr>
                        <a:t> </a:t>
                      </a:r>
                      <a:r>
                        <a:rPr kumimoji="0" lang="es-ES" sz="1600" b="1" i="0" u="none" strike="noStrike" cap="none" normalizeH="0" baseline="0" dirty="0" err="1" smtClean="0">
                          <a:ln>
                            <a:noFill/>
                          </a:ln>
                          <a:solidFill>
                            <a:srgbClr val="C00000"/>
                          </a:solidFill>
                          <a:effectLst/>
                          <a:latin typeface="+mn-lt"/>
                          <a:cs typeface="Times New Roman" pitchFamily="18" charset="0"/>
                        </a:rPr>
                        <a:t>intermédia</a:t>
                      </a:r>
                      <a:r>
                        <a:rPr kumimoji="0" lang="es-ES" sz="1600" b="1" i="0" u="none" strike="noStrike" cap="none" normalizeH="0" baseline="0" dirty="0" smtClean="0">
                          <a:ln>
                            <a:noFill/>
                          </a:ln>
                          <a:solidFill>
                            <a:srgbClr val="C00000"/>
                          </a:solidFill>
                          <a:effectLst/>
                          <a:latin typeface="+mn-lt"/>
                          <a:cs typeface="Times New Roman" pitchFamily="18" charset="0"/>
                        </a:rPr>
                        <a:t>)</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Clobetasona</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t>
                      </a:r>
                      <a:r>
                        <a:rPr kumimoji="0" lang="es-ES" sz="1600" b="0" i="0" u="none" strike="noStrike" cap="none" normalizeH="0" baseline="0" dirty="0" err="1" smtClean="0">
                          <a:ln>
                            <a:noFill/>
                          </a:ln>
                          <a:solidFill>
                            <a:schemeClr val="accent1"/>
                          </a:solidFill>
                          <a:effectLst/>
                          <a:latin typeface="+mn-lt"/>
                          <a:cs typeface="Times New Roman" pitchFamily="18" charset="0"/>
                        </a:rPr>
                        <a:t>aceponato</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butirato</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mn-lt"/>
                        <a:cs typeface="Arial" pitchFamily="34"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Ac </a:t>
                      </a:r>
                      <a:r>
                        <a:rPr kumimoji="0" lang="es-ES" sz="1600" b="0" i="0" u="none" strike="noStrike" cap="none" normalizeH="0" baseline="0" dirty="0" err="1" smtClean="0">
                          <a:ln>
                            <a:noFill/>
                          </a:ln>
                          <a:solidFill>
                            <a:schemeClr val="accent1"/>
                          </a:solidFill>
                          <a:effectLst/>
                          <a:latin typeface="+mn-lt"/>
                          <a:cs typeface="Times New Roman" pitchFamily="18" charset="0"/>
                        </a:rPr>
                        <a:t>fluocinolona</a:t>
                      </a:r>
                      <a:endParaRPr kumimoji="0" lang="es-ES" sz="1600" b="1"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Arial" pitchFamily="34" charset="0"/>
                        </a:rPr>
                        <a:t>IV (</a:t>
                      </a:r>
                      <a:r>
                        <a:rPr kumimoji="0" lang="es-ES" sz="1600" b="1" i="0" u="none" strike="noStrike" cap="none" normalizeH="0" baseline="0" dirty="0" err="1" smtClean="0">
                          <a:ln>
                            <a:noFill/>
                          </a:ln>
                          <a:solidFill>
                            <a:srgbClr val="C00000"/>
                          </a:solidFill>
                          <a:effectLst/>
                          <a:latin typeface="+mn-lt"/>
                          <a:cs typeface="Arial" pitchFamily="34" charset="0"/>
                        </a:rPr>
                        <a:t>potência</a:t>
                      </a:r>
                      <a:r>
                        <a:rPr kumimoji="0" lang="es-ES" sz="1600" b="1" i="0" u="none" strike="noStrike" cap="none" normalizeH="0" baseline="0" dirty="0" smtClean="0">
                          <a:ln>
                            <a:noFill/>
                          </a:ln>
                          <a:solidFill>
                            <a:srgbClr val="C00000"/>
                          </a:solidFill>
                          <a:effectLst/>
                          <a:latin typeface="+mn-lt"/>
                          <a:cs typeface="Arial" pitchFamily="34" charset="0"/>
                        </a:rPr>
                        <a:t> </a:t>
                      </a:r>
                      <a:r>
                        <a:rPr kumimoji="0" lang="es-ES" sz="1600" b="1" i="0" u="none" strike="noStrike" cap="none" normalizeH="0" baseline="0" dirty="0" err="1" smtClean="0">
                          <a:ln>
                            <a:noFill/>
                          </a:ln>
                          <a:solidFill>
                            <a:srgbClr val="C00000"/>
                          </a:solidFill>
                          <a:effectLst/>
                          <a:latin typeface="+mn-lt"/>
                          <a:cs typeface="Arial" pitchFamily="34" charset="0"/>
                        </a:rPr>
                        <a:t>baixa</a:t>
                      </a:r>
                      <a:r>
                        <a:rPr kumimoji="0" lang="es-ES" sz="1600" b="1" i="0" u="none" strike="noStrike" cap="none" normalizeH="0" baseline="0" dirty="0" smtClean="0">
                          <a:ln>
                            <a:noFill/>
                          </a:ln>
                          <a:solidFill>
                            <a:srgbClr val="C00000"/>
                          </a:solidFill>
                          <a:effectLst/>
                          <a:latin typeface="+mn-lt"/>
                          <a:cs typeface="Arial" pitchFamily="34" charset="0"/>
                        </a:rPr>
                        <a:t>)</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acetato</a:t>
                      </a:r>
                    </a:p>
                  </a:txBody>
                  <a:tcPr marT="45721" marB="45721" anchor="ctr" horzOverflow="overflow">
                    <a:solidFill>
                      <a:srgbClr val="E8ECF5"/>
                    </a:solidFill>
                  </a:tcPr>
                </a:tc>
              </a:tr>
            </a:tbl>
          </a:graphicData>
        </a:graphic>
      </p:graphicFrame>
    </p:spTree>
    <p:extLst>
      <p:ext uri="{BB962C8B-B14F-4D97-AF65-F5344CB8AC3E}">
        <p14:creationId xmlns:p14="http://schemas.microsoft.com/office/powerpoint/2010/main" val="1513848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Ícone e subnívei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09600" y="159904"/>
            <a:ext cx="10972800" cy="604800"/>
          </a:xfrm>
          <a:noFill/>
        </p:spPr>
        <p:txBody>
          <a:bodyPr>
            <a:noAutofit/>
          </a:bodyPr>
          <a:lstStyle>
            <a:lvl1pPr algn="ctr">
              <a:defRPr sz="2400" b="1" baseline="0">
                <a:solidFill>
                  <a:schemeClr val="accent1"/>
                </a:solidFill>
              </a:defRPr>
            </a:lvl1pPr>
          </a:lstStyle>
          <a:p>
            <a:r>
              <a:rPr lang="es-ES" dirty="0" smtClean="0"/>
              <a:t>Título de </a:t>
            </a:r>
            <a:r>
              <a:rPr lang="es-ES" dirty="0" err="1" smtClean="0"/>
              <a:t>diapositivo</a:t>
            </a:r>
            <a:r>
              <a:rPr lang="es-ES" dirty="0" smtClean="0"/>
              <a:t>: é </a:t>
            </a:r>
            <a:r>
              <a:rPr lang="es-ES" dirty="0" err="1" smtClean="0"/>
              <a:t>obrigatório</a:t>
            </a:r>
            <a:endParaRPr lang="es-ES" dirty="0"/>
          </a:p>
        </p:txBody>
      </p:sp>
      <p:sp>
        <p:nvSpPr>
          <p:cNvPr id="3" name="2 Marcador de contenido"/>
          <p:cNvSpPr>
            <a:spLocks noGrp="1"/>
          </p:cNvSpPr>
          <p:nvPr>
            <p:ph idx="1" hasCustomPrompt="1"/>
          </p:nvPr>
        </p:nvSpPr>
        <p:spPr>
          <a:xfrm>
            <a:off x="0" y="1015675"/>
            <a:ext cx="11582400" cy="4592024"/>
          </a:xfrm>
        </p:spPr>
        <p:txBody>
          <a:bodyPr>
            <a:normAutofit/>
          </a:bodyPr>
          <a:lstStyle>
            <a:lvl1pPr marL="606029" indent="-198835">
              <a:spcBef>
                <a:spcPts val="450"/>
              </a:spcBef>
              <a:buFontTx/>
              <a:buBlip>
                <a:blip r:embed="rId3"/>
              </a:buBlip>
              <a:defRPr sz="1800">
                <a:solidFill>
                  <a:schemeClr val="accent1"/>
                </a:solidFill>
              </a:defRPr>
            </a:lvl1pPr>
            <a:lvl2pPr marL="1143000" indent="-198835">
              <a:spcBef>
                <a:spcPts val="450"/>
              </a:spcBef>
              <a:buClr>
                <a:schemeClr val="tx2"/>
              </a:buClr>
              <a:buSzPct val="100000"/>
              <a:buFont typeface="Wingdings" panose="05000000000000000000" pitchFamily="2" charset="2"/>
              <a:buChar char="v"/>
              <a:defRPr sz="1650">
                <a:solidFill>
                  <a:schemeClr val="accent1"/>
                </a:solidFill>
              </a:defRPr>
            </a:lvl2pPr>
            <a:lvl3pPr marL="1679972" indent="-198835">
              <a:spcBef>
                <a:spcPts val="450"/>
              </a:spcBef>
              <a:buClr>
                <a:schemeClr val="tx2"/>
              </a:buClr>
              <a:buSzPct val="100000"/>
              <a:buFont typeface="Wingdings" panose="05000000000000000000" pitchFamily="2" charset="2"/>
              <a:buChar char="ü"/>
              <a:defRPr sz="1500">
                <a:solidFill>
                  <a:schemeClr val="accent1"/>
                </a:solidFill>
              </a:defRPr>
            </a:lvl3pPr>
            <a:lvl4pPr marL="2156222" indent="-138113">
              <a:spcBef>
                <a:spcPts val="450"/>
              </a:spcBef>
              <a:buClr>
                <a:schemeClr val="tx2"/>
              </a:buClr>
              <a:defRPr sz="1500">
                <a:solidFill>
                  <a:schemeClr val="accent1"/>
                </a:solidFill>
              </a:defRPr>
            </a:lvl4pPr>
            <a:lvl5pPr marL="2693194" indent="-139304">
              <a:spcBef>
                <a:spcPts val="450"/>
              </a:spcBef>
              <a:buClr>
                <a:schemeClr val="tx2"/>
              </a:buClr>
              <a:defRPr sz="1500">
                <a:solidFill>
                  <a:schemeClr val="accent1"/>
                </a:solidFill>
              </a:defRPr>
            </a:lvl5pPr>
          </a:lstStyle>
          <a:p>
            <a:pPr lvl="0"/>
            <a:r>
              <a:rPr lang="es-ES" dirty="0" smtClean="0"/>
              <a:t>Clique para modificar o estilo de texto do </a:t>
            </a:r>
            <a:r>
              <a:rPr lang="es-ES" dirty="0" err="1" smtClean="0"/>
              <a:t>padrão</a:t>
            </a:r>
            <a:endParaRPr lang="es-ES" dirty="0" smtClean="0"/>
          </a:p>
          <a:p>
            <a:pPr lvl="1"/>
            <a:r>
              <a:rPr lang="es-ES" dirty="0" smtClean="0"/>
              <a:t>Segundo </a:t>
            </a:r>
            <a:r>
              <a:rPr lang="es-ES" dirty="0" err="1" smtClean="0"/>
              <a:t>nível</a:t>
            </a:r>
            <a:endParaRPr lang="es-ES" dirty="0" smtClean="0"/>
          </a:p>
          <a:p>
            <a:pPr lvl="2"/>
            <a:r>
              <a:rPr lang="es-ES" dirty="0" err="1" smtClean="0"/>
              <a:t>Terceiro</a:t>
            </a:r>
            <a:r>
              <a:rPr lang="es-ES" dirty="0" smtClean="0"/>
              <a:t> </a:t>
            </a:r>
            <a:r>
              <a:rPr lang="es-ES" dirty="0" err="1" smtClean="0"/>
              <a:t>nível</a:t>
            </a:r>
            <a:endParaRPr lang="es-ES" dirty="0" smtClean="0"/>
          </a:p>
          <a:p>
            <a:pPr lvl="3"/>
            <a:r>
              <a:rPr lang="es-ES" dirty="0" err="1" smtClean="0"/>
              <a:t>Quarto</a:t>
            </a:r>
            <a:r>
              <a:rPr lang="es-ES" dirty="0" smtClean="0"/>
              <a:t> </a:t>
            </a:r>
            <a:r>
              <a:rPr lang="es-ES" dirty="0" err="1" smtClean="0"/>
              <a:t>nível</a:t>
            </a:r>
            <a:endParaRPr lang="es-ES" dirty="0" smtClean="0"/>
          </a:p>
          <a:p>
            <a:pPr lvl="4"/>
            <a:r>
              <a:rPr lang="es-ES" dirty="0" smtClean="0"/>
              <a:t>Quinto </a:t>
            </a:r>
            <a:r>
              <a:rPr lang="es-ES" dirty="0" err="1" smtClean="0"/>
              <a:t>nível</a:t>
            </a:r>
            <a:endParaRPr lang="es-ES" dirty="0"/>
          </a:p>
        </p:txBody>
      </p:sp>
      <p:sp>
        <p:nvSpPr>
          <p:cNvPr id="6" name="Marcador de texto 5"/>
          <p:cNvSpPr>
            <a:spLocks noGrp="1"/>
          </p:cNvSpPr>
          <p:nvPr>
            <p:ph type="body" sz="quarter" idx="10" hasCustomPrompt="1"/>
          </p:nvPr>
        </p:nvSpPr>
        <p:spPr>
          <a:xfrm>
            <a:off x="-43" y="5661248"/>
            <a:ext cx="11582443" cy="295162"/>
          </a:xfrm>
        </p:spPr>
        <p:txBody>
          <a:bodyPr/>
          <a:lstStyle>
            <a:lvl1pPr marL="0" indent="0" algn="r">
              <a:buNone/>
              <a:defRPr sz="1050" i="1">
                <a:solidFill>
                  <a:schemeClr val="accent2"/>
                </a:solidFill>
              </a:defRPr>
            </a:lvl1pPr>
          </a:lstStyle>
          <a:p>
            <a:pPr lvl="0"/>
            <a:r>
              <a:rPr lang="es-ES" dirty="0" smtClean="0"/>
              <a:t>Clique para </a:t>
            </a:r>
            <a:r>
              <a:rPr lang="es-ES" dirty="0" err="1" smtClean="0"/>
              <a:t>introduzir</a:t>
            </a:r>
            <a:r>
              <a:rPr lang="es-ES" dirty="0" smtClean="0"/>
              <a:t> </a:t>
            </a:r>
            <a:r>
              <a:rPr lang="es-ES" dirty="0" err="1" smtClean="0"/>
              <a:t>uma</a:t>
            </a:r>
            <a:r>
              <a:rPr lang="es-ES" dirty="0" smtClean="0"/>
              <a:t> </a:t>
            </a:r>
            <a:r>
              <a:rPr lang="es-ES" dirty="0" err="1" smtClean="0"/>
              <a:t>referência</a:t>
            </a:r>
            <a:r>
              <a:rPr lang="es-ES" dirty="0" smtClean="0"/>
              <a:t> bibliográfica</a:t>
            </a:r>
          </a:p>
        </p:txBody>
      </p:sp>
      <p:pic>
        <p:nvPicPr>
          <p:cNvPr id="13" name="Imagen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1" y="6226568"/>
            <a:ext cx="1765028" cy="514800"/>
          </a:xfrm>
          <a:prstGeom prst="rect">
            <a:avLst/>
          </a:prstGeom>
        </p:spPr>
      </p:pic>
      <p:pic>
        <p:nvPicPr>
          <p:cNvPr id="4" name="Imagen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801" y="6447600"/>
            <a:ext cx="2972697" cy="291600"/>
          </a:xfrm>
          <a:prstGeom prst="rect">
            <a:avLst/>
          </a:prstGeom>
        </p:spPr>
      </p:pic>
      <p:pic>
        <p:nvPicPr>
          <p:cNvPr id="8"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extLst>
      <p:ext uri="{BB962C8B-B14F-4D97-AF65-F5344CB8AC3E}">
        <p14:creationId xmlns:p14="http://schemas.microsoft.com/office/powerpoint/2010/main" val="236717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ergunta interati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hasCustomPrompt="1"/>
          </p:nvPr>
        </p:nvSpPr>
        <p:spPr>
          <a:xfrm>
            <a:off x="963084" y="2276872"/>
            <a:ext cx="10363200" cy="3330826"/>
          </a:xfrm>
        </p:spPr>
        <p:txBody>
          <a:bodyPr anchor="t"/>
          <a:lstStyle>
            <a:lvl1pPr marL="342900" indent="-342900">
              <a:spcBef>
                <a:spcPts val="450"/>
              </a:spcBef>
              <a:buClr>
                <a:schemeClr val="tx2"/>
              </a:buClr>
              <a:buFont typeface="+mj-lt"/>
              <a:buAutoNum type="arabicPeriod"/>
              <a:defRPr sz="1800" b="1" baseline="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dirty="0" err="1" smtClean="0"/>
              <a:t>Resposta</a:t>
            </a:r>
            <a:r>
              <a:rPr lang="es-ES" dirty="0" smtClean="0"/>
              <a:t> 1</a:t>
            </a:r>
          </a:p>
          <a:p>
            <a:pPr lvl="0"/>
            <a:r>
              <a:rPr lang="es-ES" dirty="0" err="1" smtClean="0"/>
              <a:t>Resposta</a:t>
            </a:r>
            <a:r>
              <a:rPr lang="es-ES" dirty="0" smtClean="0"/>
              <a:t> 2</a:t>
            </a:r>
          </a:p>
          <a:p>
            <a:pPr lvl="0"/>
            <a:r>
              <a:rPr lang="es-ES" dirty="0" err="1" smtClean="0"/>
              <a:t>Resposta</a:t>
            </a:r>
            <a:r>
              <a:rPr lang="es-ES" dirty="0" smtClean="0"/>
              <a:t> 3</a:t>
            </a:r>
          </a:p>
          <a:p>
            <a:pPr lvl="0"/>
            <a:r>
              <a:rPr lang="es-ES" dirty="0" err="1" smtClean="0"/>
              <a:t>Resposta</a:t>
            </a:r>
            <a:r>
              <a:rPr lang="es-ES" dirty="0" smtClean="0"/>
              <a:t> 4</a:t>
            </a:r>
          </a:p>
        </p:txBody>
      </p:sp>
      <p:sp>
        <p:nvSpPr>
          <p:cNvPr id="13" name="2 Marcador de texto"/>
          <p:cNvSpPr>
            <a:spLocks noGrp="1"/>
          </p:cNvSpPr>
          <p:nvPr>
            <p:ph type="body" idx="10" hasCustomPrompt="1"/>
          </p:nvPr>
        </p:nvSpPr>
        <p:spPr>
          <a:xfrm>
            <a:off x="963084" y="908723"/>
            <a:ext cx="10363200" cy="1035465"/>
          </a:xfrm>
        </p:spPr>
        <p:txBody>
          <a:bodyPr anchor="b">
            <a:normAutofit/>
          </a:bodyPr>
          <a:lstStyle>
            <a:lvl1pPr marL="0" indent="0" algn="ctr">
              <a:buNone/>
              <a:defRPr sz="2100" baseline="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dirty="0" smtClean="0"/>
              <a:t>Enunciado da pregunta X</a:t>
            </a:r>
          </a:p>
        </p:txBody>
      </p:sp>
      <p:sp>
        <p:nvSpPr>
          <p:cNvPr id="14" name="Marcador de texto 5"/>
          <p:cNvSpPr>
            <a:spLocks noGrp="1"/>
          </p:cNvSpPr>
          <p:nvPr>
            <p:ph type="body" sz="quarter" idx="11" hasCustomPrompt="1"/>
          </p:nvPr>
        </p:nvSpPr>
        <p:spPr>
          <a:xfrm>
            <a:off x="-43" y="5661248"/>
            <a:ext cx="11582443" cy="295162"/>
          </a:xfrm>
        </p:spPr>
        <p:txBody>
          <a:bodyPr/>
          <a:lstStyle>
            <a:lvl1pPr marL="0" indent="0" algn="r">
              <a:buNone/>
              <a:defRPr sz="1050" i="1">
                <a:solidFill>
                  <a:schemeClr val="accent2"/>
                </a:solidFill>
              </a:defRPr>
            </a:lvl1pPr>
          </a:lstStyle>
          <a:p>
            <a:pPr lvl="0"/>
            <a:r>
              <a:rPr lang="es-ES" dirty="0" smtClean="0"/>
              <a:t>Clique para </a:t>
            </a:r>
            <a:r>
              <a:rPr lang="es-ES" dirty="0" err="1" smtClean="0"/>
              <a:t>introduzir</a:t>
            </a:r>
            <a:r>
              <a:rPr lang="es-ES" dirty="0" smtClean="0"/>
              <a:t> </a:t>
            </a:r>
            <a:r>
              <a:rPr lang="es-ES" dirty="0" err="1" smtClean="0"/>
              <a:t>uma</a:t>
            </a:r>
            <a:r>
              <a:rPr lang="es-ES" dirty="0" smtClean="0"/>
              <a:t> </a:t>
            </a:r>
            <a:r>
              <a:rPr lang="es-ES" dirty="0" err="1" smtClean="0"/>
              <a:t>referência</a:t>
            </a:r>
            <a:r>
              <a:rPr lang="es-ES" dirty="0" smtClean="0"/>
              <a:t> bibliográfica</a:t>
            </a:r>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2400" b="1">
                <a:solidFill>
                  <a:schemeClr val="accent1"/>
                </a:solidFill>
              </a:defRPr>
            </a:lvl1pPr>
          </a:lstStyle>
          <a:p>
            <a:r>
              <a:rPr lang="es-ES" dirty="0" err="1" smtClean="0"/>
              <a:t>Pergunta</a:t>
            </a:r>
            <a:r>
              <a:rPr lang="es-ES" dirty="0" smtClean="0"/>
              <a:t> X</a:t>
            </a:r>
            <a:endParaRPr lang="es-ES" dirty="0"/>
          </a:p>
        </p:txBody>
      </p:sp>
      <p:pic>
        <p:nvPicPr>
          <p:cNvPr id="15" name="Imagen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1" y="6226568"/>
            <a:ext cx="1765028" cy="514800"/>
          </a:xfrm>
          <a:prstGeom prst="rect">
            <a:avLst/>
          </a:prstGeom>
        </p:spPr>
      </p:pic>
      <p:pic>
        <p:nvPicPr>
          <p:cNvPr id="16" name="Imagen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8801" y="6447600"/>
            <a:ext cx="2972697" cy="291600"/>
          </a:xfrm>
          <a:prstGeom prst="rect">
            <a:avLst/>
          </a:prstGeom>
        </p:spPr>
      </p:pic>
      <p:pic>
        <p:nvPicPr>
          <p:cNvPr id="9"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extLst>
      <p:ext uri="{BB962C8B-B14F-4D97-AF65-F5344CB8AC3E}">
        <p14:creationId xmlns:p14="http://schemas.microsoft.com/office/powerpoint/2010/main" val="2019184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as áre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2 Marcador de contenido"/>
          <p:cNvSpPr>
            <a:spLocks noGrp="1"/>
          </p:cNvSpPr>
          <p:nvPr>
            <p:ph idx="10" hasCustomPrompt="1"/>
          </p:nvPr>
        </p:nvSpPr>
        <p:spPr>
          <a:xfrm>
            <a:off x="0" y="1015674"/>
            <a:ext cx="5999989" cy="4645574"/>
          </a:xfrm>
        </p:spPr>
        <p:txBody>
          <a:bodyPr/>
          <a:lstStyle>
            <a:lvl1pPr marL="606029" indent="-198835">
              <a:spcBef>
                <a:spcPts val="450"/>
              </a:spcBef>
              <a:buFontTx/>
              <a:buBlip>
                <a:blip r:embed="rId3"/>
              </a:buBlip>
              <a:defRPr sz="1800">
                <a:solidFill>
                  <a:schemeClr val="accent1"/>
                </a:solidFill>
              </a:defRPr>
            </a:lvl1pPr>
            <a:lvl2pPr marL="1143000" indent="-198835">
              <a:spcBef>
                <a:spcPts val="450"/>
              </a:spcBef>
              <a:buClr>
                <a:schemeClr val="tx2"/>
              </a:buClr>
              <a:buSzPct val="100000"/>
              <a:buFont typeface="Wingdings" panose="05000000000000000000" pitchFamily="2" charset="2"/>
              <a:buChar char="v"/>
              <a:defRPr sz="1650">
                <a:solidFill>
                  <a:schemeClr val="accent1"/>
                </a:solidFill>
              </a:defRPr>
            </a:lvl2pPr>
            <a:lvl3pPr marL="1679972" indent="-198835">
              <a:spcBef>
                <a:spcPts val="450"/>
              </a:spcBef>
              <a:buClr>
                <a:schemeClr val="tx2"/>
              </a:buClr>
              <a:buSzPct val="100000"/>
              <a:buFont typeface="Wingdings" panose="05000000000000000000" pitchFamily="2" charset="2"/>
              <a:buChar char="ü"/>
              <a:defRPr sz="1500">
                <a:solidFill>
                  <a:schemeClr val="accent1"/>
                </a:solidFill>
              </a:defRPr>
            </a:lvl3pPr>
            <a:lvl4pPr marL="2156222" indent="-138113">
              <a:spcBef>
                <a:spcPts val="450"/>
              </a:spcBef>
              <a:buClr>
                <a:schemeClr val="tx2"/>
              </a:buClr>
              <a:defRPr sz="1500">
                <a:solidFill>
                  <a:schemeClr val="accent1"/>
                </a:solidFill>
              </a:defRPr>
            </a:lvl4pPr>
            <a:lvl5pPr marL="2693194" indent="-139304">
              <a:spcBef>
                <a:spcPts val="450"/>
              </a:spcBef>
              <a:buClr>
                <a:schemeClr val="tx2"/>
              </a:buClr>
              <a:defRPr sz="1500">
                <a:solidFill>
                  <a:schemeClr val="accent1"/>
                </a:solidFill>
              </a:defRPr>
            </a:lvl5pPr>
          </a:lstStyle>
          <a:p>
            <a:pPr lvl="0"/>
            <a:r>
              <a:rPr lang="es-ES" dirty="0" smtClean="0"/>
              <a:t>Clique para modificar o estilo de texto do </a:t>
            </a:r>
            <a:r>
              <a:rPr lang="es-ES" dirty="0" err="1" smtClean="0"/>
              <a:t>padrão</a:t>
            </a:r>
            <a:endParaRPr lang="es-ES" dirty="0" smtClean="0"/>
          </a:p>
          <a:p>
            <a:pPr lvl="1"/>
            <a:r>
              <a:rPr lang="es-ES" dirty="0" smtClean="0"/>
              <a:t>Segundo </a:t>
            </a:r>
            <a:r>
              <a:rPr lang="es-ES" dirty="0" err="1" smtClean="0"/>
              <a:t>nível</a:t>
            </a:r>
            <a:endParaRPr lang="es-ES" dirty="0" smtClean="0"/>
          </a:p>
          <a:p>
            <a:pPr lvl="2"/>
            <a:r>
              <a:rPr lang="es-ES" dirty="0" err="1" smtClean="0"/>
              <a:t>Terceiro</a:t>
            </a:r>
            <a:r>
              <a:rPr lang="es-ES" dirty="0" smtClean="0"/>
              <a:t> </a:t>
            </a:r>
            <a:r>
              <a:rPr lang="es-ES" dirty="0" err="1" smtClean="0"/>
              <a:t>nível</a:t>
            </a:r>
            <a:endParaRPr lang="es-ES" dirty="0" smtClean="0"/>
          </a:p>
          <a:p>
            <a:pPr lvl="3"/>
            <a:r>
              <a:rPr lang="es-ES" dirty="0" err="1" smtClean="0"/>
              <a:t>Quarto</a:t>
            </a:r>
            <a:r>
              <a:rPr lang="es-ES" dirty="0" smtClean="0"/>
              <a:t> </a:t>
            </a:r>
            <a:r>
              <a:rPr lang="es-ES" dirty="0" err="1" smtClean="0"/>
              <a:t>nível</a:t>
            </a:r>
            <a:endParaRPr lang="es-ES" dirty="0" smtClean="0"/>
          </a:p>
          <a:p>
            <a:pPr lvl="4"/>
            <a:r>
              <a:rPr lang="es-ES" dirty="0" smtClean="0"/>
              <a:t>Quinto </a:t>
            </a:r>
            <a:r>
              <a:rPr lang="es-ES" dirty="0" err="1" smtClean="0"/>
              <a:t>nível</a:t>
            </a:r>
            <a:endParaRPr lang="es-ES" dirty="0"/>
          </a:p>
        </p:txBody>
      </p:sp>
      <p:sp>
        <p:nvSpPr>
          <p:cNvPr id="14" name="Marcador de texto 5"/>
          <p:cNvSpPr>
            <a:spLocks noGrp="1"/>
          </p:cNvSpPr>
          <p:nvPr>
            <p:ph type="body" sz="quarter" idx="12" hasCustomPrompt="1"/>
          </p:nvPr>
        </p:nvSpPr>
        <p:spPr>
          <a:xfrm>
            <a:off x="-43" y="5661248"/>
            <a:ext cx="11582443" cy="295162"/>
          </a:xfrm>
        </p:spPr>
        <p:txBody>
          <a:bodyPr/>
          <a:lstStyle>
            <a:lvl1pPr marL="0" indent="0" algn="r">
              <a:buNone/>
              <a:defRPr sz="1050" i="1">
                <a:solidFill>
                  <a:schemeClr val="accent2"/>
                </a:solidFill>
              </a:defRPr>
            </a:lvl1pPr>
          </a:lstStyle>
          <a:p>
            <a:pPr lvl="0"/>
            <a:r>
              <a:rPr lang="es-ES" dirty="0" smtClean="0"/>
              <a:t>Clique para </a:t>
            </a:r>
            <a:r>
              <a:rPr lang="es-ES" dirty="0" err="1" smtClean="0"/>
              <a:t>introduzir</a:t>
            </a:r>
            <a:r>
              <a:rPr lang="es-ES" dirty="0" smtClean="0"/>
              <a:t> </a:t>
            </a:r>
            <a:r>
              <a:rPr lang="es-ES" dirty="0" err="1" smtClean="0"/>
              <a:t>uma</a:t>
            </a:r>
            <a:r>
              <a:rPr lang="es-ES" dirty="0" smtClean="0"/>
              <a:t> </a:t>
            </a:r>
            <a:r>
              <a:rPr lang="es-ES" dirty="0" err="1" smtClean="0"/>
              <a:t>referência</a:t>
            </a:r>
            <a:r>
              <a:rPr lang="es-ES" dirty="0" smtClean="0"/>
              <a:t> bibliográfica</a:t>
            </a:r>
          </a:p>
        </p:txBody>
      </p:sp>
      <p:sp>
        <p:nvSpPr>
          <p:cNvPr id="15" name="2 Marcador de contenido"/>
          <p:cNvSpPr>
            <a:spLocks noGrp="1"/>
          </p:cNvSpPr>
          <p:nvPr>
            <p:ph idx="13" hasCustomPrompt="1"/>
          </p:nvPr>
        </p:nvSpPr>
        <p:spPr>
          <a:xfrm>
            <a:off x="6183808" y="1015674"/>
            <a:ext cx="5384800" cy="4645574"/>
          </a:xfrm>
        </p:spPr>
        <p:txBody>
          <a:bodyPr/>
          <a:lstStyle>
            <a:lvl1pPr marL="198835" indent="-198835">
              <a:spcBef>
                <a:spcPts val="450"/>
              </a:spcBef>
              <a:buFontTx/>
              <a:buBlip>
                <a:blip r:embed="rId3"/>
              </a:buBlip>
              <a:defRPr sz="1800">
                <a:solidFill>
                  <a:schemeClr val="accent1"/>
                </a:solidFill>
              </a:defRPr>
            </a:lvl1pPr>
            <a:lvl2pPr marL="735806" indent="-198835">
              <a:spcBef>
                <a:spcPts val="450"/>
              </a:spcBef>
              <a:buClr>
                <a:schemeClr val="tx2"/>
              </a:buClr>
              <a:buSzPct val="100000"/>
              <a:buFont typeface="Wingdings" panose="05000000000000000000" pitchFamily="2" charset="2"/>
              <a:buChar char="v"/>
              <a:defRPr sz="1650">
                <a:solidFill>
                  <a:schemeClr val="accent1"/>
                </a:solidFill>
              </a:defRPr>
            </a:lvl2pPr>
            <a:lvl3pPr marL="1282304" indent="-209550">
              <a:spcBef>
                <a:spcPts val="450"/>
              </a:spcBef>
              <a:buClr>
                <a:schemeClr val="tx2"/>
              </a:buClr>
              <a:buSzPct val="100000"/>
              <a:buFont typeface="Wingdings" panose="05000000000000000000" pitchFamily="2" charset="2"/>
              <a:buChar char="ü"/>
              <a:defRPr sz="1500">
                <a:solidFill>
                  <a:schemeClr val="accent1"/>
                </a:solidFill>
              </a:defRPr>
            </a:lvl3pPr>
            <a:lvl4pPr marL="1749029" indent="-138113">
              <a:spcBef>
                <a:spcPts val="450"/>
              </a:spcBef>
              <a:buClr>
                <a:schemeClr val="tx2"/>
              </a:buClr>
              <a:defRPr sz="1500">
                <a:solidFill>
                  <a:schemeClr val="accent1"/>
                </a:solidFill>
              </a:defRPr>
            </a:lvl4pPr>
            <a:lvl5pPr marL="2286000" indent="-129779">
              <a:spcBef>
                <a:spcPts val="450"/>
              </a:spcBef>
              <a:buClr>
                <a:schemeClr val="tx2"/>
              </a:buClr>
              <a:defRPr sz="1500">
                <a:solidFill>
                  <a:schemeClr val="accent1"/>
                </a:solidFill>
              </a:defRPr>
            </a:lvl5pPr>
          </a:lstStyle>
          <a:p>
            <a:pPr lvl="0"/>
            <a:r>
              <a:rPr lang="es-ES" dirty="0" smtClean="0"/>
              <a:t>Clique para modificar o estilo de texto do </a:t>
            </a:r>
            <a:r>
              <a:rPr lang="es-ES" dirty="0" err="1" smtClean="0"/>
              <a:t>padrão</a:t>
            </a:r>
            <a:endParaRPr lang="es-ES" dirty="0" smtClean="0"/>
          </a:p>
          <a:p>
            <a:pPr lvl="1"/>
            <a:r>
              <a:rPr lang="es-ES" dirty="0" smtClean="0"/>
              <a:t>Segundo </a:t>
            </a:r>
            <a:r>
              <a:rPr lang="es-ES" dirty="0" err="1" smtClean="0"/>
              <a:t>nível</a:t>
            </a:r>
            <a:endParaRPr lang="es-ES" dirty="0" smtClean="0"/>
          </a:p>
          <a:p>
            <a:pPr lvl="2"/>
            <a:r>
              <a:rPr lang="es-ES" dirty="0" err="1" smtClean="0"/>
              <a:t>Terceiro</a:t>
            </a:r>
            <a:r>
              <a:rPr lang="es-ES" dirty="0" smtClean="0"/>
              <a:t> </a:t>
            </a:r>
            <a:r>
              <a:rPr lang="es-ES" dirty="0" err="1" smtClean="0"/>
              <a:t>nível</a:t>
            </a:r>
            <a:endParaRPr lang="es-ES" dirty="0" smtClean="0"/>
          </a:p>
          <a:p>
            <a:pPr lvl="3"/>
            <a:r>
              <a:rPr lang="es-ES" dirty="0" err="1" smtClean="0"/>
              <a:t>Quarto</a:t>
            </a:r>
            <a:r>
              <a:rPr lang="es-ES" dirty="0" smtClean="0"/>
              <a:t> </a:t>
            </a:r>
            <a:r>
              <a:rPr lang="es-ES" dirty="0" err="1" smtClean="0"/>
              <a:t>nível</a:t>
            </a:r>
            <a:endParaRPr lang="es-ES" dirty="0" smtClean="0"/>
          </a:p>
          <a:p>
            <a:pPr lvl="4"/>
            <a:r>
              <a:rPr lang="es-ES" dirty="0" smtClean="0"/>
              <a:t>Quinto </a:t>
            </a:r>
            <a:r>
              <a:rPr lang="es-ES" dirty="0" err="1" smtClean="0"/>
              <a:t>nível</a:t>
            </a:r>
            <a:endParaRPr lang="es-ES" dirty="0"/>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2400" b="1">
                <a:solidFill>
                  <a:schemeClr val="accent1"/>
                </a:solidFill>
              </a:defRPr>
            </a:lvl1pPr>
          </a:lstStyle>
          <a:p>
            <a:r>
              <a:rPr lang="es-ES" dirty="0" smtClean="0"/>
              <a:t>Título de </a:t>
            </a:r>
            <a:r>
              <a:rPr lang="es-ES" dirty="0" err="1" smtClean="0"/>
              <a:t>diapositivo</a:t>
            </a:r>
            <a:r>
              <a:rPr lang="es-ES" dirty="0" smtClean="0"/>
              <a:t>: é </a:t>
            </a:r>
            <a:r>
              <a:rPr lang="es-ES" dirty="0" err="1" smtClean="0"/>
              <a:t>obrigatório</a:t>
            </a:r>
            <a:endParaRPr lang="es-ES" dirty="0"/>
          </a:p>
        </p:txBody>
      </p:sp>
      <p:pic>
        <p:nvPicPr>
          <p:cNvPr id="20" name="Imagen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1" y="6226568"/>
            <a:ext cx="1765028" cy="514800"/>
          </a:xfrm>
          <a:prstGeom prst="rect">
            <a:avLst/>
          </a:prstGeom>
        </p:spPr>
      </p:pic>
      <p:pic>
        <p:nvPicPr>
          <p:cNvPr id="11" name="Imagen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801" y="6447600"/>
            <a:ext cx="2972697" cy="291600"/>
          </a:xfrm>
          <a:prstGeom prst="rect">
            <a:avLst/>
          </a:prstGeom>
        </p:spPr>
      </p:pic>
      <p:pic>
        <p:nvPicPr>
          <p:cNvPr id="9"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extLst>
      <p:ext uri="{BB962C8B-B14F-4D97-AF65-F5344CB8AC3E}">
        <p14:creationId xmlns:p14="http://schemas.microsoft.com/office/powerpoint/2010/main" val="2066058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uas áreas com cabeçalh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hasCustomPrompt="1"/>
          </p:nvPr>
        </p:nvSpPr>
        <p:spPr>
          <a:xfrm>
            <a:off x="609600" y="908723"/>
            <a:ext cx="5386917" cy="906115"/>
          </a:xfrm>
        </p:spPr>
        <p:txBody>
          <a:bodyPr anchor="b"/>
          <a:lstStyle>
            <a:lvl1pPr marL="0" indent="0" algn="ctr">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smtClean="0"/>
              <a:t>Clique para modificar o estilo de texto do </a:t>
            </a:r>
            <a:r>
              <a:rPr lang="es-ES" dirty="0" err="1" smtClean="0"/>
              <a:t>padrão</a:t>
            </a:r>
            <a:endParaRPr lang="es-ES" dirty="0" smtClean="0"/>
          </a:p>
        </p:txBody>
      </p:sp>
      <p:sp>
        <p:nvSpPr>
          <p:cNvPr id="17" name="2 Marcador de texto"/>
          <p:cNvSpPr>
            <a:spLocks noGrp="1"/>
          </p:cNvSpPr>
          <p:nvPr>
            <p:ph type="body" idx="10" hasCustomPrompt="1"/>
          </p:nvPr>
        </p:nvSpPr>
        <p:spPr>
          <a:xfrm>
            <a:off x="6192012" y="908724"/>
            <a:ext cx="5386917" cy="906115"/>
          </a:xfrm>
        </p:spPr>
        <p:txBody>
          <a:bodyPr anchor="b"/>
          <a:lstStyle>
            <a:lvl1pPr marL="0" indent="0" algn="ctr">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smtClean="0"/>
              <a:t>Clique para modificar o estilo de texto do </a:t>
            </a:r>
            <a:r>
              <a:rPr lang="es-ES" dirty="0" err="1" smtClean="0"/>
              <a:t>padrão</a:t>
            </a:r>
            <a:endParaRPr lang="es-ES" dirty="0" smtClean="0"/>
          </a:p>
        </p:txBody>
      </p:sp>
      <p:sp>
        <p:nvSpPr>
          <p:cNvPr id="18" name="2 Marcador de contenido"/>
          <p:cNvSpPr>
            <a:spLocks noGrp="1"/>
          </p:cNvSpPr>
          <p:nvPr>
            <p:ph idx="11" hasCustomPrompt="1"/>
          </p:nvPr>
        </p:nvSpPr>
        <p:spPr>
          <a:xfrm>
            <a:off x="-43" y="1886846"/>
            <a:ext cx="6000032" cy="3774405"/>
          </a:xfrm>
        </p:spPr>
        <p:txBody>
          <a:bodyPr/>
          <a:lstStyle>
            <a:lvl1pPr marL="606029" indent="-198835">
              <a:spcBef>
                <a:spcPts val="450"/>
              </a:spcBef>
              <a:buFontTx/>
              <a:buBlip>
                <a:blip r:embed="rId3"/>
              </a:buBlip>
              <a:defRPr sz="1650">
                <a:solidFill>
                  <a:schemeClr val="accent1"/>
                </a:solidFill>
              </a:defRPr>
            </a:lvl1pPr>
            <a:lvl2pPr marL="1143000" indent="-198835">
              <a:spcBef>
                <a:spcPts val="450"/>
              </a:spcBef>
              <a:buClr>
                <a:schemeClr val="tx2"/>
              </a:buClr>
              <a:buSzPct val="100000"/>
              <a:buFont typeface="Wingdings" panose="05000000000000000000" pitchFamily="2" charset="2"/>
              <a:buChar char="v"/>
              <a:defRPr sz="1500">
                <a:solidFill>
                  <a:schemeClr val="accent1"/>
                </a:solidFill>
              </a:defRPr>
            </a:lvl2pPr>
            <a:lvl3pPr marL="1679972" indent="-198835">
              <a:spcBef>
                <a:spcPts val="450"/>
              </a:spcBef>
              <a:buClr>
                <a:schemeClr val="tx2"/>
              </a:buClr>
              <a:buSzPct val="100000"/>
              <a:buFont typeface="Wingdings" panose="05000000000000000000" pitchFamily="2" charset="2"/>
              <a:buChar char="ü"/>
              <a:defRPr sz="1350">
                <a:solidFill>
                  <a:schemeClr val="accent1"/>
                </a:solidFill>
              </a:defRPr>
            </a:lvl3pPr>
            <a:lvl4pPr marL="2156222" indent="-138113">
              <a:spcBef>
                <a:spcPts val="450"/>
              </a:spcBef>
              <a:buClr>
                <a:schemeClr val="tx2"/>
              </a:buClr>
              <a:defRPr sz="1350">
                <a:solidFill>
                  <a:schemeClr val="accent1"/>
                </a:solidFill>
              </a:defRPr>
            </a:lvl4pPr>
            <a:lvl5pPr marL="2693194" indent="-139304">
              <a:spcBef>
                <a:spcPts val="450"/>
              </a:spcBef>
              <a:buClr>
                <a:schemeClr val="tx2"/>
              </a:buClr>
              <a:defRPr sz="1350">
                <a:solidFill>
                  <a:schemeClr val="accent1"/>
                </a:solidFill>
              </a:defRPr>
            </a:lvl5pPr>
          </a:lstStyle>
          <a:p>
            <a:pPr lvl="0"/>
            <a:r>
              <a:rPr lang="es-ES" dirty="0" smtClean="0"/>
              <a:t>Clique para modificar o estilo de texto do </a:t>
            </a:r>
            <a:r>
              <a:rPr lang="es-ES" dirty="0" err="1" smtClean="0"/>
              <a:t>padrão</a:t>
            </a:r>
            <a:endParaRPr lang="es-ES" dirty="0" smtClean="0"/>
          </a:p>
          <a:p>
            <a:pPr lvl="1"/>
            <a:r>
              <a:rPr lang="es-ES" dirty="0" smtClean="0"/>
              <a:t>Segundo </a:t>
            </a:r>
            <a:r>
              <a:rPr lang="es-ES" dirty="0" err="1" smtClean="0"/>
              <a:t>nível</a:t>
            </a:r>
            <a:endParaRPr lang="es-ES" dirty="0" smtClean="0"/>
          </a:p>
          <a:p>
            <a:pPr lvl="2"/>
            <a:r>
              <a:rPr lang="es-ES" dirty="0" err="1" smtClean="0"/>
              <a:t>Terceiro</a:t>
            </a:r>
            <a:r>
              <a:rPr lang="es-ES" dirty="0" smtClean="0"/>
              <a:t> </a:t>
            </a:r>
            <a:r>
              <a:rPr lang="es-ES" dirty="0" err="1" smtClean="0"/>
              <a:t>nível</a:t>
            </a:r>
            <a:endParaRPr lang="es-ES" dirty="0" smtClean="0"/>
          </a:p>
          <a:p>
            <a:pPr lvl="3"/>
            <a:r>
              <a:rPr lang="es-ES" dirty="0" err="1" smtClean="0"/>
              <a:t>Quarto</a:t>
            </a:r>
            <a:r>
              <a:rPr lang="es-ES" dirty="0" smtClean="0"/>
              <a:t> </a:t>
            </a:r>
            <a:r>
              <a:rPr lang="es-ES" dirty="0" err="1" smtClean="0"/>
              <a:t>nível</a:t>
            </a:r>
            <a:endParaRPr lang="es-ES" dirty="0" smtClean="0"/>
          </a:p>
          <a:p>
            <a:pPr lvl="4"/>
            <a:r>
              <a:rPr lang="es-ES" dirty="0" smtClean="0"/>
              <a:t>Quinto </a:t>
            </a:r>
            <a:r>
              <a:rPr lang="es-ES" dirty="0" err="1" smtClean="0"/>
              <a:t>nível</a:t>
            </a:r>
            <a:endParaRPr lang="es-ES" dirty="0"/>
          </a:p>
        </p:txBody>
      </p:sp>
      <p:sp>
        <p:nvSpPr>
          <p:cNvPr id="16" name="Marcador de texto 5"/>
          <p:cNvSpPr>
            <a:spLocks noGrp="1"/>
          </p:cNvSpPr>
          <p:nvPr>
            <p:ph type="body" sz="quarter" idx="13" hasCustomPrompt="1"/>
          </p:nvPr>
        </p:nvSpPr>
        <p:spPr>
          <a:xfrm>
            <a:off x="-43" y="5661248"/>
            <a:ext cx="11582443" cy="295162"/>
          </a:xfrm>
        </p:spPr>
        <p:txBody>
          <a:bodyPr/>
          <a:lstStyle>
            <a:lvl1pPr marL="0" indent="0" algn="r">
              <a:buNone/>
              <a:defRPr sz="1050" i="1">
                <a:solidFill>
                  <a:schemeClr val="accent2"/>
                </a:solidFill>
              </a:defRPr>
            </a:lvl1pPr>
          </a:lstStyle>
          <a:p>
            <a:pPr lvl="0"/>
            <a:r>
              <a:rPr lang="es-ES" dirty="0" smtClean="0"/>
              <a:t>Clique para </a:t>
            </a:r>
            <a:r>
              <a:rPr lang="es-ES" dirty="0" err="1" smtClean="0"/>
              <a:t>introduzir</a:t>
            </a:r>
            <a:r>
              <a:rPr lang="es-ES" dirty="0" smtClean="0"/>
              <a:t> </a:t>
            </a:r>
            <a:r>
              <a:rPr lang="es-ES" dirty="0" err="1" smtClean="0"/>
              <a:t>uma</a:t>
            </a:r>
            <a:r>
              <a:rPr lang="es-ES" dirty="0" smtClean="0"/>
              <a:t> </a:t>
            </a:r>
            <a:r>
              <a:rPr lang="es-ES" dirty="0" err="1" smtClean="0"/>
              <a:t>referência</a:t>
            </a:r>
            <a:r>
              <a:rPr lang="es-ES" dirty="0" smtClean="0"/>
              <a:t> bibliográfica</a:t>
            </a:r>
          </a:p>
        </p:txBody>
      </p:sp>
      <p:sp>
        <p:nvSpPr>
          <p:cNvPr id="21" name="2 Marcador de contenido"/>
          <p:cNvSpPr>
            <a:spLocks noGrp="1"/>
          </p:cNvSpPr>
          <p:nvPr>
            <p:ph idx="14" hasCustomPrompt="1"/>
          </p:nvPr>
        </p:nvSpPr>
        <p:spPr>
          <a:xfrm>
            <a:off x="6192011" y="1886846"/>
            <a:ext cx="5384800" cy="3774405"/>
          </a:xfrm>
        </p:spPr>
        <p:txBody>
          <a:bodyPr/>
          <a:lstStyle>
            <a:lvl1pPr marL="198835" indent="-198835">
              <a:spcBef>
                <a:spcPts val="450"/>
              </a:spcBef>
              <a:buFontTx/>
              <a:buBlip>
                <a:blip r:embed="rId3"/>
              </a:buBlip>
              <a:defRPr sz="1650">
                <a:solidFill>
                  <a:schemeClr val="accent1"/>
                </a:solidFill>
              </a:defRPr>
            </a:lvl1pPr>
            <a:lvl2pPr marL="735806" indent="-198835">
              <a:spcBef>
                <a:spcPts val="450"/>
              </a:spcBef>
              <a:buClr>
                <a:schemeClr val="tx2"/>
              </a:buClr>
              <a:buSzPct val="100000"/>
              <a:buFont typeface="Wingdings" panose="05000000000000000000" pitchFamily="2" charset="2"/>
              <a:buChar char="v"/>
              <a:defRPr sz="1500">
                <a:solidFill>
                  <a:schemeClr val="accent1"/>
                </a:solidFill>
              </a:defRPr>
            </a:lvl2pPr>
            <a:lvl3pPr marL="1282304" indent="-198835">
              <a:spcBef>
                <a:spcPts val="450"/>
              </a:spcBef>
              <a:buClr>
                <a:schemeClr val="tx2"/>
              </a:buClr>
              <a:buSzPct val="100000"/>
              <a:buFont typeface="Wingdings" panose="05000000000000000000" pitchFamily="2" charset="2"/>
              <a:buChar char="ü"/>
              <a:defRPr sz="1350">
                <a:solidFill>
                  <a:schemeClr val="accent1"/>
                </a:solidFill>
              </a:defRPr>
            </a:lvl3pPr>
            <a:lvl4pPr marL="1749029" indent="-138113">
              <a:spcBef>
                <a:spcPts val="450"/>
              </a:spcBef>
              <a:buClr>
                <a:schemeClr val="tx2"/>
              </a:buClr>
              <a:defRPr sz="1350">
                <a:solidFill>
                  <a:schemeClr val="accent1"/>
                </a:solidFill>
              </a:defRPr>
            </a:lvl4pPr>
            <a:lvl5pPr marL="2286000" indent="-129779">
              <a:spcBef>
                <a:spcPts val="450"/>
              </a:spcBef>
              <a:buClr>
                <a:schemeClr val="tx2"/>
              </a:buClr>
              <a:defRPr sz="1350">
                <a:solidFill>
                  <a:schemeClr val="accent1"/>
                </a:solidFill>
              </a:defRPr>
            </a:lvl5pPr>
          </a:lstStyle>
          <a:p>
            <a:pPr lvl="0"/>
            <a:r>
              <a:rPr lang="es-ES" dirty="0" smtClean="0"/>
              <a:t>Clique para modificar o estilo de texto do </a:t>
            </a:r>
            <a:r>
              <a:rPr lang="es-ES" dirty="0" err="1" smtClean="0"/>
              <a:t>padrão</a:t>
            </a:r>
            <a:endParaRPr lang="es-ES" dirty="0" smtClean="0"/>
          </a:p>
          <a:p>
            <a:pPr lvl="1"/>
            <a:r>
              <a:rPr lang="es-ES" dirty="0" smtClean="0"/>
              <a:t>Segundo </a:t>
            </a:r>
            <a:r>
              <a:rPr lang="es-ES" dirty="0" err="1" smtClean="0"/>
              <a:t>nível</a:t>
            </a:r>
            <a:endParaRPr lang="es-ES" dirty="0" smtClean="0"/>
          </a:p>
          <a:p>
            <a:pPr lvl="2"/>
            <a:r>
              <a:rPr lang="es-ES" dirty="0" err="1" smtClean="0"/>
              <a:t>Terceiro</a:t>
            </a:r>
            <a:r>
              <a:rPr lang="es-ES" dirty="0" smtClean="0"/>
              <a:t> </a:t>
            </a:r>
            <a:r>
              <a:rPr lang="es-ES" dirty="0" err="1" smtClean="0"/>
              <a:t>nível</a:t>
            </a:r>
            <a:endParaRPr lang="es-ES" dirty="0" smtClean="0"/>
          </a:p>
          <a:p>
            <a:pPr lvl="3"/>
            <a:r>
              <a:rPr lang="es-ES" dirty="0" err="1" smtClean="0"/>
              <a:t>Quarto</a:t>
            </a:r>
            <a:r>
              <a:rPr lang="es-ES" dirty="0" smtClean="0"/>
              <a:t> </a:t>
            </a:r>
            <a:r>
              <a:rPr lang="es-ES" dirty="0" err="1" smtClean="0"/>
              <a:t>nível</a:t>
            </a:r>
            <a:endParaRPr lang="es-ES" dirty="0" smtClean="0"/>
          </a:p>
          <a:p>
            <a:pPr lvl="4"/>
            <a:r>
              <a:rPr lang="es-ES" dirty="0" smtClean="0"/>
              <a:t>Quinto </a:t>
            </a:r>
            <a:r>
              <a:rPr lang="es-ES" dirty="0" err="1" smtClean="0"/>
              <a:t>nível</a:t>
            </a:r>
            <a:endParaRPr lang="es-ES" dirty="0"/>
          </a:p>
        </p:txBody>
      </p:sp>
      <p:sp>
        <p:nvSpPr>
          <p:cNvPr id="22" name="1 Título"/>
          <p:cNvSpPr>
            <a:spLocks noGrp="1"/>
          </p:cNvSpPr>
          <p:nvPr>
            <p:ph type="title" hasCustomPrompt="1"/>
          </p:nvPr>
        </p:nvSpPr>
        <p:spPr>
          <a:xfrm>
            <a:off x="609600" y="159904"/>
            <a:ext cx="10972800" cy="604800"/>
          </a:xfrm>
          <a:noFill/>
        </p:spPr>
        <p:txBody>
          <a:bodyPr>
            <a:noAutofit/>
          </a:bodyPr>
          <a:lstStyle>
            <a:lvl1pPr algn="ctr">
              <a:defRPr sz="2400" b="1">
                <a:solidFill>
                  <a:schemeClr val="accent1"/>
                </a:solidFill>
              </a:defRPr>
            </a:lvl1pPr>
          </a:lstStyle>
          <a:p>
            <a:r>
              <a:rPr lang="es-ES" dirty="0" smtClean="0"/>
              <a:t>Título de </a:t>
            </a:r>
            <a:r>
              <a:rPr lang="es-ES" dirty="0" err="1" smtClean="0"/>
              <a:t>diapositivo</a:t>
            </a:r>
            <a:r>
              <a:rPr lang="es-ES" dirty="0" smtClean="0"/>
              <a:t>: é </a:t>
            </a:r>
            <a:r>
              <a:rPr lang="es-ES" dirty="0" err="1" smtClean="0"/>
              <a:t>obrigatório</a:t>
            </a:r>
            <a:endParaRPr lang="es-ES" dirty="0"/>
          </a:p>
        </p:txBody>
      </p:sp>
      <p:pic>
        <p:nvPicPr>
          <p:cNvPr id="23" name="Imagen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1" y="6226568"/>
            <a:ext cx="1765028" cy="514800"/>
          </a:xfrm>
          <a:prstGeom prst="rect">
            <a:avLst/>
          </a:prstGeom>
        </p:spPr>
      </p:pic>
      <p:pic>
        <p:nvPicPr>
          <p:cNvPr id="13" name="Imagen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801" y="6447600"/>
            <a:ext cx="2972697" cy="291600"/>
          </a:xfrm>
          <a:prstGeom prst="rect">
            <a:avLst/>
          </a:prstGeom>
        </p:spPr>
      </p:pic>
      <p:pic>
        <p:nvPicPr>
          <p:cNvPr id="11"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extLst>
      <p:ext uri="{BB962C8B-B14F-4D97-AF65-F5344CB8AC3E}">
        <p14:creationId xmlns:p14="http://schemas.microsoft.com/office/powerpoint/2010/main" val="707942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erta sem estrutur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Marcador de texto 5"/>
          <p:cNvSpPr>
            <a:spLocks noGrp="1"/>
          </p:cNvSpPr>
          <p:nvPr>
            <p:ph type="body" sz="quarter" idx="13" hasCustomPrompt="1"/>
          </p:nvPr>
        </p:nvSpPr>
        <p:spPr>
          <a:xfrm>
            <a:off x="-43" y="5661248"/>
            <a:ext cx="11582443" cy="295162"/>
          </a:xfrm>
        </p:spPr>
        <p:txBody>
          <a:bodyPr/>
          <a:lstStyle>
            <a:lvl1pPr marL="0" indent="0" algn="r">
              <a:buNone/>
              <a:defRPr sz="1050" i="1">
                <a:solidFill>
                  <a:schemeClr val="accent2"/>
                </a:solidFill>
              </a:defRPr>
            </a:lvl1pPr>
          </a:lstStyle>
          <a:p>
            <a:pPr lvl="0"/>
            <a:r>
              <a:rPr lang="es-ES" dirty="0" smtClean="0"/>
              <a:t>Clique para </a:t>
            </a:r>
            <a:r>
              <a:rPr lang="es-ES" dirty="0" err="1" smtClean="0"/>
              <a:t>introduzir</a:t>
            </a:r>
            <a:r>
              <a:rPr lang="es-ES" dirty="0" smtClean="0"/>
              <a:t> </a:t>
            </a:r>
            <a:r>
              <a:rPr lang="es-ES" dirty="0" err="1" smtClean="0"/>
              <a:t>uma</a:t>
            </a:r>
            <a:r>
              <a:rPr lang="es-ES" dirty="0" smtClean="0"/>
              <a:t> </a:t>
            </a:r>
            <a:r>
              <a:rPr lang="es-ES" dirty="0" err="1" smtClean="0"/>
              <a:t>referência</a:t>
            </a:r>
            <a:r>
              <a:rPr lang="es-ES" dirty="0" smtClean="0"/>
              <a:t> bibliográfica</a:t>
            </a:r>
          </a:p>
        </p:txBody>
      </p:sp>
      <p:sp>
        <p:nvSpPr>
          <p:cNvPr id="15" name="1 Título"/>
          <p:cNvSpPr>
            <a:spLocks noGrp="1"/>
          </p:cNvSpPr>
          <p:nvPr>
            <p:ph type="title" hasCustomPrompt="1"/>
          </p:nvPr>
        </p:nvSpPr>
        <p:spPr>
          <a:xfrm>
            <a:off x="609600" y="159904"/>
            <a:ext cx="10972800" cy="604800"/>
          </a:xfrm>
          <a:noFill/>
        </p:spPr>
        <p:txBody>
          <a:bodyPr>
            <a:noAutofit/>
          </a:bodyPr>
          <a:lstStyle>
            <a:lvl1pPr algn="ctr">
              <a:defRPr sz="2400" b="1">
                <a:solidFill>
                  <a:schemeClr val="accent1"/>
                </a:solidFill>
              </a:defRPr>
            </a:lvl1pPr>
          </a:lstStyle>
          <a:p>
            <a:r>
              <a:rPr lang="es-ES" dirty="0" smtClean="0"/>
              <a:t>Título de </a:t>
            </a:r>
            <a:r>
              <a:rPr lang="es-ES" dirty="0" err="1" smtClean="0"/>
              <a:t>diapositivo</a:t>
            </a:r>
            <a:r>
              <a:rPr lang="es-ES" dirty="0" smtClean="0"/>
              <a:t>: é </a:t>
            </a:r>
            <a:r>
              <a:rPr lang="es-ES" dirty="0" err="1" smtClean="0"/>
              <a:t>obrigatório</a:t>
            </a:r>
            <a:endParaRPr lang="es-ES" dirty="0"/>
          </a:p>
        </p:txBody>
      </p:sp>
      <p:pic>
        <p:nvPicPr>
          <p:cNvPr id="16" name="Imagen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1" y="6226568"/>
            <a:ext cx="1765028" cy="514800"/>
          </a:xfrm>
          <a:prstGeom prst="rect">
            <a:avLst/>
          </a:prstGeom>
        </p:spPr>
      </p:pic>
      <p:pic>
        <p:nvPicPr>
          <p:cNvPr id="9" name="Imagen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8801" y="6447600"/>
            <a:ext cx="2972697" cy="291600"/>
          </a:xfrm>
          <a:prstGeom prst="rect">
            <a:avLst/>
          </a:prstGeom>
        </p:spPr>
      </p:pic>
      <p:pic>
        <p:nvPicPr>
          <p:cNvPr id="7"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extLst>
      <p:ext uri="{BB962C8B-B14F-4D97-AF65-F5344CB8AC3E}">
        <p14:creationId xmlns:p14="http://schemas.microsoft.com/office/powerpoint/2010/main" val="29531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ágina em br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050" i="1">
                <a:solidFill>
                  <a:schemeClr val="accent2"/>
                </a:solidFill>
              </a:defRPr>
            </a:lvl1pPr>
          </a:lstStyle>
          <a:p>
            <a:pPr lvl="0"/>
            <a:r>
              <a:rPr lang="es-ES" dirty="0" smtClean="0"/>
              <a:t>Clique para </a:t>
            </a:r>
            <a:r>
              <a:rPr lang="es-ES" dirty="0" err="1" smtClean="0"/>
              <a:t>introduzir</a:t>
            </a:r>
            <a:r>
              <a:rPr lang="es-ES" dirty="0" smtClean="0"/>
              <a:t> </a:t>
            </a:r>
            <a:r>
              <a:rPr lang="es-ES" dirty="0" err="1" smtClean="0"/>
              <a:t>uma</a:t>
            </a:r>
            <a:r>
              <a:rPr lang="es-ES" dirty="0" smtClean="0"/>
              <a:t> </a:t>
            </a:r>
            <a:r>
              <a:rPr lang="es-ES" dirty="0" err="1" smtClean="0"/>
              <a:t>referência</a:t>
            </a:r>
            <a:r>
              <a:rPr lang="es-ES" dirty="0" smtClean="0"/>
              <a:t> bibliográfica</a:t>
            </a:r>
          </a:p>
        </p:txBody>
      </p:sp>
      <p:pic>
        <p:nvPicPr>
          <p:cNvPr id="14" name="Imagen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1" y="6226568"/>
            <a:ext cx="1765028" cy="514800"/>
          </a:xfrm>
          <a:prstGeom prst="rect">
            <a:avLst/>
          </a:prstGeom>
        </p:spPr>
      </p:pic>
      <p:pic>
        <p:nvPicPr>
          <p:cNvPr id="8" name="Imagen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8801" y="6447600"/>
            <a:ext cx="2972697" cy="291600"/>
          </a:xfrm>
          <a:prstGeom prst="rect">
            <a:avLst/>
          </a:prstGeom>
        </p:spPr>
      </p:pic>
      <p:pic>
        <p:nvPicPr>
          <p:cNvPr id="6"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extLst>
      <p:ext uri="{BB962C8B-B14F-4D97-AF65-F5344CB8AC3E}">
        <p14:creationId xmlns:p14="http://schemas.microsoft.com/office/powerpoint/2010/main" val="1669239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uas áreas asimétric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2 Marcador de texto"/>
          <p:cNvSpPr>
            <a:spLocks noGrp="1"/>
          </p:cNvSpPr>
          <p:nvPr>
            <p:ph type="body" idx="10" hasCustomPrompt="1"/>
          </p:nvPr>
        </p:nvSpPr>
        <p:spPr>
          <a:xfrm>
            <a:off x="609601" y="1484784"/>
            <a:ext cx="4085547" cy="690092"/>
          </a:xfrm>
        </p:spPr>
        <p:txBody>
          <a:bodyPr anchor="b">
            <a:normAutofit/>
          </a:bodyPr>
          <a:lstStyle>
            <a:lvl1pPr marL="0" indent="0">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smtClean="0"/>
              <a:t>Clique para modificar o estilo de texto do </a:t>
            </a:r>
            <a:r>
              <a:rPr lang="es-ES" dirty="0" err="1" smtClean="0"/>
              <a:t>padrão</a:t>
            </a:r>
            <a:endParaRPr lang="es-ES" dirty="0" smtClean="0"/>
          </a:p>
        </p:txBody>
      </p:sp>
      <p:sp>
        <p:nvSpPr>
          <p:cNvPr id="16" name="2 Marcador de contenido"/>
          <p:cNvSpPr>
            <a:spLocks noGrp="1"/>
          </p:cNvSpPr>
          <p:nvPr>
            <p:ph idx="11" hasCustomPrompt="1"/>
          </p:nvPr>
        </p:nvSpPr>
        <p:spPr>
          <a:xfrm>
            <a:off x="2" y="2174876"/>
            <a:ext cx="4659993" cy="3486706"/>
          </a:xfrm>
        </p:spPr>
        <p:txBody>
          <a:bodyPr>
            <a:normAutofit/>
          </a:bodyPr>
          <a:lstStyle>
            <a:lvl1pPr marL="536972" indent="-139304">
              <a:spcBef>
                <a:spcPts val="450"/>
              </a:spcBef>
              <a:buFontTx/>
              <a:buBlip>
                <a:blip r:embed="rId3"/>
              </a:buBlip>
              <a:defRPr sz="1350">
                <a:solidFill>
                  <a:schemeClr val="accent1"/>
                </a:solidFill>
              </a:defRPr>
            </a:lvl1pPr>
            <a:lvl2pPr marL="804863" indent="-129779">
              <a:spcBef>
                <a:spcPts val="450"/>
              </a:spcBef>
              <a:buClr>
                <a:schemeClr val="tx2"/>
              </a:buClr>
              <a:buSzPct val="100000"/>
              <a:buFont typeface="Wingdings" panose="05000000000000000000" pitchFamily="2" charset="2"/>
              <a:buChar char="v"/>
              <a:defRPr sz="1200">
                <a:solidFill>
                  <a:schemeClr val="accent1"/>
                </a:solidFill>
              </a:defRPr>
            </a:lvl2pPr>
            <a:lvl3pPr marL="1073944" indent="-129779">
              <a:spcBef>
                <a:spcPts val="450"/>
              </a:spcBef>
              <a:buClr>
                <a:schemeClr val="tx2"/>
              </a:buClr>
              <a:buSzPct val="100000"/>
              <a:buFont typeface="Wingdings" panose="05000000000000000000" pitchFamily="2" charset="2"/>
              <a:buChar char="ü"/>
              <a:defRPr sz="1050">
                <a:solidFill>
                  <a:schemeClr val="accent1"/>
                </a:solidFill>
              </a:defRPr>
            </a:lvl3pPr>
            <a:lvl4pPr marL="1341835" indent="-129779">
              <a:spcBef>
                <a:spcPts val="450"/>
              </a:spcBef>
              <a:buClr>
                <a:schemeClr val="tx2"/>
              </a:buClr>
              <a:defRPr sz="1050">
                <a:solidFill>
                  <a:schemeClr val="accent1"/>
                </a:solidFill>
              </a:defRPr>
            </a:lvl4pPr>
            <a:lvl5pPr marL="1609725" indent="-129779">
              <a:spcBef>
                <a:spcPts val="450"/>
              </a:spcBef>
              <a:buClr>
                <a:schemeClr val="tx2"/>
              </a:buClr>
              <a:defRPr sz="1050">
                <a:solidFill>
                  <a:schemeClr val="accent1"/>
                </a:solidFill>
              </a:defRPr>
            </a:lvl5pPr>
          </a:lstStyle>
          <a:p>
            <a:pPr lvl="0"/>
            <a:r>
              <a:rPr lang="es-ES" dirty="0" smtClean="0"/>
              <a:t>Clique para modificar o estilo de texto do </a:t>
            </a:r>
            <a:r>
              <a:rPr lang="es-ES" dirty="0" err="1" smtClean="0"/>
              <a:t>padrão</a:t>
            </a:r>
            <a:endParaRPr lang="es-ES" dirty="0" smtClean="0"/>
          </a:p>
          <a:p>
            <a:pPr lvl="1"/>
            <a:r>
              <a:rPr lang="es-ES" dirty="0" smtClean="0"/>
              <a:t>Segundo </a:t>
            </a:r>
            <a:r>
              <a:rPr lang="es-ES" dirty="0" err="1" smtClean="0"/>
              <a:t>nível</a:t>
            </a:r>
            <a:endParaRPr lang="es-ES" dirty="0" smtClean="0"/>
          </a:p>
          <a:p>
            <a:pPr lvl="2"/>
            <a:r>
              <a:rPr lang="es-ES" dirty="0" err="1" smtClean="0"/>
              <a:t>Terceiro</a:t>
            </a:r>
            <a:r>
              <a:rPr lang="es-ES" dirty="0" smtClean="0"/>
              <a:t> </a:t>
            </a:r>
            <a:r>
              <a:rPr lang="es-ES" dirty="0" err="1" smtClean="0"/>
              <a:t>nível</a:t>
            </a:r>
            <a:endParaRPr lang="es-ES" dirty="0" smtClean="0"/>
          </a:p>
          <a:p>
            <a:pPr lvl="3"/>
            <a:r>
              <a:rPr lang="es-ES" dirty="0" err="1" smtClean="0"/>
              <a:t>Quarto</a:t>
            </a:r>
            <a:r>
              <a:rPr lang="es-ES" dirty="0" smtClean="0"/>
              <a:t> </a:t>
            </a:r>
            <a:r>
              <a:rPr lang="es-ES" dirty="0" err="1" smtClean="0"/>
              <a:t>nível</a:t>
            </a:r>
            <a:endParaRPr lang="es-ES" dirty="0" smtClean="0"/>
          </a:p>
          <a:p>
            <a:pPr lvl="4"/>
            <a:r>
              <a:rPr lang="es-ES" dirty="0" smtClean="0"/>
              <a:t>Quinto </a:t>
            </a:r>
            <a:r>
              <a:rPr lang="es-ES" dirty="0" err="1" smtClean="0"/>
              <a:t>nível</a:t>
            </a:r>
            <a:endParaRPr lang="es-ES" dirty="0"/>
          </a:p>
        </p:txBody>
      </p:sp>
      <p:sp>
        <p:nvSpPr>
          <p:cNvPr id="17" name="2 Marcador de contenido"/>
          <p:cNvSpPr>
            <a:spLocks noGrp="1"/>
          </p:cNvSpPr>
          <p:nvPr>
            <p:ph idx="1" hasCustomPrompt="1"/>
          </p:nvPr>
        </p:nvSpPr>
        <p:spPr>
          <a:xfrm>
            <a:off x="4695148" y="274640"/>
            <a:ext cx="6887253" cy="5386608"/>
          </a:xfrm>
        </p:spPr>
        <p:txBody>
          <a:bodyPr/>
          <a:lstStyle>
            <a:lvl1pPr marL="338138" indent="-200025">
              <a:spcBef>
                <a:spcPts val="450"/>
              </a:spcBef>
              <a:buFontTx/>
              <a:buBlip>
                <a:blip r:embed="rId3"/>
              </a:buBlip>
              <a:defRPr sz="1800">
                <a:solidFill>
                  <a:schemeClr val="accent1"/>
                </a:solidFill>
              </a:defRPr>
            </a:lvl1pPr>
            <a:lvl2pPr marL="875110" indent="-198835">
              <a:spcBef>
                <a:spcPts val="450"/>
              </a:spcBef>
              <a:buClr>
                <a:schemeClr val="tx2"/>
              </a:buClr>
              <a:buSzPct val="100000"/>
              <a:buFont typeface="Wingdings" panose="05000000000000000000" pitchFamily="2" charset="2"/>
              <a:buChar char="v"/>
              <a:defRPr sz="1650">
                <a:solidFill>
                  <a:schemeClr val="accent1"/>
                </a:solidFill>
              </a:defRPr>
            </a:lvl2pPr>
            <a:lvl3pPr marL="1410891" indent="-198835">
              <a:spcBef>
                <a:spcPts val="450"/>
              </a:spcBef>
              <a:buClr>
                <a:schemeClr val="tx2"/>
              </a:buClr>
              <a:buSzPct val="100000"/>
              <a:buFont typeface="Wingdings" panose="05000000000000000000" pitchFamily="2" charset="2"/>
              <a:buChar char="ü"/>
              <a:defRPr sz="1500">
                <a:solidFill>
                  <a:schemeClr val="accent1"/>
                </a:solidFill>
              </a:defRPr>
            </a:lvl3pPr>
            <a:lvl4pPr marL="1888331" indent="-129779">
              <a:spcBef>
                <a:spcPts val="450"/>
              </a:spcBef>
              <a:buClr>
                <a:schemeClr val="tx2"/>
              </a:buClr>
              <a:defRPr>
                <a:solidFill>
                  <a:schemeClr val="accent1"/>
                </a:solidFill>
              </a:defRPr>
            </a:lvl4pPr>
            <a:lvl5pPr marL="2425304" indent="-139304">
              <a:spcBef>
                <a:spcPts val="450"/>
              </a:spcBef>
              <a:buClr>
                <a:schemeClr val="tx2"/>
              </a:buClr>
              <a:defRPr>
                <a:solidFill>
                  <a:schemeClr val="accent1"/>
                </a:solidFill>
              </a:defRPr>
            </a:lvl5pPr>
          </a:lstStyle>
          <a:p>
            <a:pPr lvl="0"/>
            <a:r>
              <a:rPr lang="es-ES" dirty="0" smtClean="0"/>
              <a:t>Clique para modificar o estilo de texto do </a:t>
            </a:r>
            <a:r>
              <a:rPr lang="es-ES" dirty="0" err="1" smtClean="0"/>
              <a:t>padrão</a:t>
            </a:r>
            <a:endParaRPr lang="es-ES" dirty="0" smtClean="0"/>
          </a:p>
          <a:p>
            <a:pPr lvl="1"/>
            <a:r>
              <a:rPr lang="es-ES" dirty="0" smtClean="0"/>
              <a:t>Segundo </a:t>
            </a:r>
            <a:r>
              <a:rPr lang="es-ES" dirty="0" err="1" smtClean="0"/>
              <a:t>nível</a:t>
            </a:r>
            <a:endParaRPr lang="es-ES" dirty="0" smtClean="0"/>
          </a:p>
          <a:p>
            <a:pPr lvl="2"/>
            <a:r>
              <a:rPr lang="es-ES" dirty="0" err="1" smtClean="0"/>
              <a:t>Terceiro</a:t>
            </a:r>
            <a:r>
              <a:rPr lang="es-ES" dirty="0" smtClean="0"/>
              <a:t> </a:t>
            </a:r>
            <a:r>
              <a:rPr lang="es-ES" dirty="0" err="1" smtClean="0"/>
              <a:t>nível</a:t>
            </a:r>
            <a:endParaRPr lang="es-ES" dirty="0" smtClean="0"/>
          </a:p>
          <a:p>
            <a:pPr lvl="3"/>
            <a:r>
              <a:rPr lang="es-ES" dirty="0" err="1" smtClean="0"/>
              <a:t>Quarto</a:t>
            </a:r>
            <a:r>
              <a:rPr lang="es-ES" dirty="0" smtClean="0"/>
              <a:t> </a:t>
            </a:r>
            <a:r>
              <a:rPr lang="es-ES" dirty="0" err="1" smtClean="0"/>
              <a:t>nível</a:t>
            </a:r>
            <a:endParaRPr lang="es-ES" dirty="0" smtClean="0"/>
          </a:p>
          <a:p>
            <a:pPr lvl="4"/>
            <a:r>
              <a:rPr lang="es-ES" dirty="0" smtClean="0"/>
              <a:t>Quinto </a:t>
            </a:r>
            <a:r>
              <a:rPr lang="es-ES" dirty="0" err="1" smtClean="0"/>
              <a:t>nível</a:t>
            </a:r>
            <a:endParaRPr lang="es-ES" dirty="0"/>
          </a:p>
        </p:txBody>
      </p:sp>
      <p:sp>
        <p:nvSpPr>
          <p:cNvPr id="3" name="Título 2"/>
          <p:cNvSpPr>
            <a:spLocks noGrp="1"/>
          </p:cNvSpPr>
          <p:nvPr>
            <p:ph type="title" hasCustomPrompt="1"/>
          </p:nvPr>
        </p:nvSpPr>
        <p:spPr>
          <a:xfrm>
            <a:off x="609602" y="274639"/>
            <a:ext cx="4050393" cy="1210145"/>
          </a:xfrm>
        </p:spPr>
        <p:txBody>
          <a:bodyPr>
            <a:noAutofit/>
          </a:bodyPr>
          <a:lstStyle>
            <a:lvl1pPr>
              <a:defRPr sz="1800" b="1">
                <a:solidFill>
                  <a:schemeClr val="accent1"/>
                </a:solidFill>
              </a:defRPr>
            </a:lvl1pPr>
          </a:lstStyle>
          <a:p>
            <a:r>
              <a:rPr lang="es-ES" dirty="0" smtClean="0"/>
              <a:t>Título de </a:t>
            </a:r>
            <a:r>
              <a:rPr lang="es-ES" dirty="0" err="1" smtClean="0"/>
              <a:t>diapositivo</a:t>
            </a:r>
            <a:r>
              <a:rPr lang="es-ES" dirty="0" smtClean="0"/>
              <a:t>: é </a:t>
            </a:r>
            <a:r>
              <a:rPr lang="es-ES" dirty="0" err="1" smtClean="0"/>
              <a:t>obrigatório</a:t>
            </a:r>
            <a:endParaRPr lang="es-ES" dirty="0"/>
          </a:p>
        </p:txBody>
      </p:sp>
      <p:sp>
        <p:nvSpPr>
          <p:cNvPr id="18" name="Marcador de texto 5"/>
          <p:cNvSpPr>
            <a:spLocks noGrp="1"/>
          </p:cNvSpPr>
          <p:nvPr>
            <p:ph type="body" sz="quarter" idx="13" hasCustomPrompt="1"/>
          </p:nvPr>
        </p:nvSpPr>
        <p:spPr>
          <a:xfrm>
            <a:off x="-43" y="5661248"/>
            <a:ext cx="11582443" cy="295162"/>
          </a:xfrm>
        </p:spPr>
        <p:txBody>
          <a:bodyPr/>
          <a:lstStyle>
            <a:lvl1pPr marL="0" indent="0" algn="r">
              <a:buNone/>
              <a:defRPr sz="1050" i="1">
                <a:solidFill>
                  <a:schemeClr val="accent2"/>
                </a:solidFill>
              </a:defRPr>
            </a:lvl1pPr>
          </a:lstStyle>
          <a:p>
            <a:pPr lvl="0"/>
            <a:r>
              <a:rPr lang="es-ES" dirty="0" smtClean="0"/>
              <a:t>Clique para </a:t>
            </a:r>
            <a:r>
              <a:rPr lang="es-ES" dirty="0" err="1" smtClean="0"/>
              <a:t>introduzir</a:t>
            </a:r>
            <a:r>
              <a:rPr lang="es-ES" dirty="0" smtClean="0"/>
              <a:t> </a:t>
            </a:r>
            <a:r>
              <a:rPr lang="es-ES" dirty="0" err="1" smtClean="0"/>
              <a:t>uma</a:t>
            </a:r>
            <a:r>
              <a:rPr lang="es-ES" dirty="0" smtClean="0"/>
              <a:t> </a:t>
            </a:r>
            <a:r>
              <a:rPr lang="es-ES" dirty="0" err="1" smtClean="0"/>
              <a:t>referência</a:t>
            </a:r>
            <a:r>
              <a:rPr lang="es-ES" dirty="0" smtClean="0"/>
              <a:t> bibliográfica</a:t>
            </a:r>
          </a:p>
        </p:txBody>
      </p:sp>
      <p:pic>
        <p:nvPicPr>
          <p:cNvPr id="21" name="Imagen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1" y="6226568"/>
            <a:ext cx="1765028" cy="514800"/>
          </a:xfrm>
          <a:prstGeom prst="rect">
            <a:avLst/>
          </a:prstGeom>
        </p:spPr>
      </p:pic>
      <p:pic>
        <p:nvPicPr>
          <p:cNvPr id="13" name="Imagen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801" y="6447600"/>
            <a:ext cx="2972697" cy="291600"/>
          </a:xfrm>
          <a:prstGeom prst="rect">
            <a:avLst/>
          </a:prstGeom>
        </p:spPr>
      </p:pic>
      <p:pic>
        <p:nvPicPr>
          <p:cNvPr id="10"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extLst>
      <p:ext uri="{BB962C8B-B14F-4D97-AF65-F5344CB8AC3E}">
        <p14:creationId xmlns:p14="http://schemas.microsoft.com/office/powerpoint/2010/main" val="521192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m e explicaçã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posición de imagen"/>
          <p:cNvSpPr>
            <a:spLocks noGrp="1"/>
          </p:cNvSpPr>
          <p:nvPr>
            <p:ph type="pic" idx="1" hasCustomPrompt="1"/>
          </p:nvPr>
        </p:nvSpPr>
        <p:spPr>
          <a:xfrm>
            <a:off x="3503712" y="908720"/>
            <a:ext cx="5183221" cy="2164572"/>
          </a:xfrm>
        </p:spPr>
        <p:txBody>
          <a:bodyPr/>
          <a:lstStyle>
            <a:lvl1pPr marL="0" indent="0">
              <a:buNone/>
              <a:defRPr sz="24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dirty="0" smtClean="0"/>
              <a:t>Clique no </a:t>
            </a:r>
            <a:r>
              <a:rPr lang="es-ES" dirty="0" err="1" smtClean="0"/>
              <a:t>ícone</a:t>
            </a:r>
            <a:r>
              <a:rPr lang="es-ES" dirty="0" smtClean="0"/>
              <a:t> para inserir una </a:t>
            </a:r>
            <a:r>
              <a:rPr lang="es-ES" dirty="0" err="1" smtClean="0"/>
              <a:t>imagem</a:t>
            </a:r>
            <a:endParaRPr lang="es-ES" dirty="0"/>
          </a:p>
        </p:txBody>
      </p:sp>
      <p:sp>
        <p:nvSpPr>
          <p:cNvPr id="14" name="Marcador de texto 5"/>
          <p:cNvSpPr>
            <a:spLocks noGrp="1"/>
          </p:cNvSpPr>
          <p:nvPr>
            <p:ph type="body" sz="quarter" idx="13" hasCustomPrompt="1"/>
          </p:nvPr>
        </p:nvSpPr>
        <p:spPr>
          <a:xfrm>
            <a:off x="-43" y="5661248"/>
            <a:ext cx="11582443" cy="295162"/>
          </a:xfrm>
        </p:spPr>
        <p:txBody>
          <a:bodyPr/>
          <a:lstStyle>
            <a:lvl1pPr marL="0" indent="0" algn="r">
              <a:buNone/>
              <a:defRPr sz="1050" i="1">
                <a:solidFill>
                  <a:schemeClr val="accent2"/>
                </a:solidFill>
              </a:defRPr>
            </a:lvl1pPr>
          </a:lstStyle>
          <a:p>
            <a:pPr lvl="0"/>
            <a:r>
              <a:rPr lang="es-ES" dirty="0" smtClean="0"/>
              <a:t>Clique para </a:t>
            </a:r>
            <a:r>
              <a:rPr lang="es-ES" dirty="0" err="1" smtClean="0"/>
              <a:t>introduzir</a:t>
            </a:r>
            <a:r>
              <a:rPr lang="es-ES" dirty="0" smtClean="0"/>
              <a:t> </a:t>
            </a:r>
            <a:r>
              <a:rPr lang="es-ES" dirty="0" err="1" smtClean="0"/>
              <a:t>uma</a:t>
            </a:r>
            <a:r>
              <a:rPr lang="es-ES" dirty="0" smtClean="0"/>
              <a:t> </a:t>
            </a:r>
            <a:r>
              <a:rPr lang="es-ES" dirty="0" err="1" smtClean="0"/>
              <a:t>referência</a:t>
            </a:r>
            <a:r>
              <a:rPr lang="es-ES" dirty="0" smtClean="0"/>
              <a:t> bibliográfica</a:t>
            </a:r>
          </a:p>
        </p:txBody>
      </p:sp>
      <p:sp>
        <p:nvSpPr>
          <p:cNvPr id="16" name="2 Marcador de texto"/>
          <p:cNvSpPr>
            <a:spLocks noGrp="1"/>
          </p:cNvSpPr>
          <p:nvPr>
            <p:ph type="body" idx="10" hasCustomPrompt="1"/>
          </p:nvPr>
        </p:nvSpPr>
        <p:spPr>
          <a:xfrm>
            <a:off x="911425" y="3140968"/>
            <a:ext cx="10271787" cy="417054"/>
          </a:xfrm>
        </p:spPr>
        <p:txBody>
          <a:bodyPr anchor="b">
            <a:noAutofit/>
          </a:bodyPr>
          <a:lstStyle>
            <a:lvl1pPr marL="0" indent="0" algn="ctr">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smtClean="0"/>
              <a:t>Clique para modificar o estilo de texto do </a:t>
            </a:r>
            <a:r>
              <a:rPr lang="es-ES" dirty="0" err="1" smtClean="0"/>
              <a:t>padrão</a:t>
            </a:r>
            <a:endParaRPr lang="es-ES" dirty="0" smtClean="0"/>
          </a:p>
        </p:txBody>
      </p:sp>
      <p:sp>
        <p:nvSpPr>
          <p:cNvPr id="18" name="2 Marcador de contenido"/>
          <p:cNvSpPr>
            <a:spLocks noGrp="1"/>
          </p:cNvSpPr>
          <p:nvPr>
            <p:ph idx="11" hasCustomPrompt="1"/>
          </p:nvPr>
        </p:nvSpPr>
        <p:spPr>
          <a:xfrm>
            <a:off x="1" y="3573016"/>
            <a:ext cx="11183211" cy="2088232"/>
          </a:xfrm>
        </p:spPr>
        <p:txBody>
          <a:bodyPr>
            <a:noAutofit/>
          </a:bodyPr>
          <a:lstStyle>
            <a:lvl1pPr marL="606029" indent="-198835">
              <a:spcBef>
                <a:spcPts val="450"/>
              </a:spcBef>
              <a:buFontTx/>
              <a:buBlip>
                <a:blip r:embed="rId3"/>
              </a:buBlip>
              <a:defRPr sz="1800">
                <a:solidFill>
                  <a:schemeClr val="accent1"/>
                </a:solidFill>
              </a:defRPr>
            </a:lvl1pPr>
            <a:lvl2pPr marL="1143000" indent="-198835">
              <a:spcBef>
                <a:spcPts val="450"/>
              </a:spcBef>
              <a:buClr>
                <a:schemeClr val="tx2"/>
              </a:buClr>
              <a:buSzPct val="100000"/>
              <a:buFont typeface="Wingdings" panose="05000000000000000000" pitchFamily="2" charset="2"/>
              <a:buChar char="v"/>
              <a:defRPr sz="1500">
                <a:solidFill>
                  <a:schemeClr val="accent1"/>
                </a:solidFill>
              </a:defRPr>
            </a:lvl2pPr>
            <a:lvl3pPr marL="1679972" indent="-198835">
              <a:spcBef>
                <a:spcPts val="450"/>
              </a:spcBef>
              <a:buClr>
                <a:schemeClr val="tx2"/>
              </a:buClr>
              <a:buSzPct val="100000"/>
              <a:buFont typeface="Wingdings" panose="05000000000000000000" pitchFamily="2" charset="2"/>
              <a:buChar char="ü"/>
              <a:defRPr sz="1200">
                <a:solidFill>
                  <a:schemeClr val="accent1"/>
                </a:solidFill>
              </a:defRPr>
            </a:lvl3pPr>
            <a:lvl4pPr marL="2156222" indent="-138113">
              <a:spcBef>
                <a:spcPts val="450"/>
              </a:spcBef>
              <a:buClr>
                <a:schemeClr val="tx2"/>
              </a:buClr>
              <a:defRPr sz="1200">
                <a:solidFill>
                  <a:schemeClr val="accent1"/>
                </a:solidFill>
              </a:defRPr>
            </a:lvl4pPr>
            <a:lvl5pPr marL="2693194" indent="-139304">
              <a:spcBef>
                <a:spcPts val="450"/>
              </a:spcBef>
              <a:buClr>
                <a:schemeClr val="tx2"/>
              </a:buClr>
              <a:defRPr sz="1200">
                <a:solidFill>
                  <a:schemeClr val="accent1"/>
                </a:solidFill>
              </a:defRPr>
            </a:lvl5pPr>
          </a:lstStyle>
          <a:p>
            <a:pPr lvl="0"/>
            <a:r>
              <a:rPr lang="es-ES" dirty="0" smtClean="0"/>
              <a:t>Clique para modificar o estilo de texto do </a:t>
            </a:r>
            <a:r>
              <a:rPr lang="es-ES" dirty="0" err="1" smtClean="0"/>
              <a:t>padrão</a:t>
            </a:r>
            <a:endParaRPr lang="es-ES" dirty="0" smtClean="0"/>
          </a:p>
          <a:p>
            <a:pPr lvl="1"/>
            <a:r>
              <a:rPr lang="es-ES" dirty="0" smtClean="0"/>
              <a:t>Segundo </a:t>
            </a:r>
            <a:r>
              <a:rPr lang="es-ES" dirty="0" err="1" smtClean="0"/>
              <a:t>nível</a:t>
            </a:r>
            <a:endParaRPr lang="es-ES" dirty="0" smtClean="0"/>
          </a:p>
          <a:p>
            <a:pPr lvl="2"/>
            <a:r>
              <a:rPr lang="es-ES" dirty="0" err="1" smtClean="0"/>
              <a:t>Terceiro</a:t>
            </a:r>
            <a:r>
              <a:rPr lang="es-ES" dirty="0" smtClean="0"/>
              <a:t> </a:t>
            </a:r>
            <a:r>
              <a:rPr lang="es-ES" dirty="0" err="1" smtClean="0"/>
              <a:t>nível</a:t>
            </a:r>
            <a:endParaRPr lang="es-ES" dirty="0" smtClean="0"/>
          </a:p>
          <a:p>
            <a:pPr lvl="3"/>
            <a:r>
              <a:rPr lang="es-ES" dirty="0" err="1" smtClean="0"/>
              <a:t>Quarto</a:t>
            </a:r>
            <a:r>
              <a:rPr lang="es-ES" dirty="0" smtClean="0"/>
              <a:t> </a:t>
            </a:r>
            <a:r>
              <a:rPr lang="es-ES" dirty="0" err="1" smtClean="0"/>
              <a:t>nível</a:t>
            </a:r>
            <a:endParaRPr lang="es-ES" dirty="0" smtClean="0"/>
          </a:p>
          <a:p>
            <a:pPr lvl="4"/>
            <a:r>
              <a:rPr lang="es-ES" dirty="0" smtClean="0"/>
              <a:t>Quinto </a:t>
            </a:r>
            <a:r>
              <a:rPr lang="es-ES" dirty="0" err="1" smtClean="0"/>
              <a:t>nível</a:t>
            </a:r>
            <a:endParaRPr lang="es-ES" dirty="0"/>
          </a:p>
        </p:txBody>
      </p:sp>
      <p:sp>
        <p:nvSpPr>
          <p:cNvPr id="19" name="1 Título"/>
          <p:cNvSpPr>
            <a:spLocks noGrp="1"/>
          </p:cNvSpPr>
          <p:nvPr>
            <p:ph type="title" hasCustomPrompt="1"/>
          </p:nvPr>
        </p:nvSpPr>
        <p:spPr>
          <a:xfrm>
            <a:off x="609600" y="159904"/>
            <a:ext cx="10972800" cy="604800"/>
          </a:xfrm>
          <a:noFill/>
        </p:spPr>
        <p:txBody>
          <a:bodyPr>
            <a:noAutofit/>
          </a:bodyPr>
          <a:lstStyle>
            <a:lvl1pPr algn="ctr">
              <a:defRPr sz="2400" b="1">
                <a:solidFill>
                  <a:schemeClr val="accent1"/>
                </a:solidFill>
              </a:defRPr>
            </a:lvl1pPr>
          </a:lstStyle>
          <a:p>
            <a:r>
              <a:rPr lang="es-ES" dirty="0" smtClean="0"/>
              <a:t>Título de </a:t>
            </a:r>
            <a:r>
              <a:rPr lang="es-ES" dirty="0" err="1" smtClean="0"/>
              <a:t>diapositivo</a:t>
            </a:r>
            <a:r>
              <a:rPr lang="es-ES" dirty="0" smtClean="0"/>
              <a:t>: é </a:t>
            </a:r>
            <a:r>
              <a:rPr lang="es-ES" dirty="0" err="1" smtClean="0"/>
              <a:t>obrigatório</a:t>
            </a:r>
            <a:endParaRPr lang="es-ES" dirty="0"/>
          </a:p>
        </p:txBody>
      </p:sp>
      <p:pic>
        <p:nvPicPr>
          <p:cNvPr id="21" name="Imagen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1" y="6226568"/>
            <a:ext cx="1765028" cy="514800"/>
          </a:xfrm>
          <a:prstGeom prst="rect">
            <a:avLst/>
          </a:prstGeom>
        </p:spPr>
      </p:pic>
      <p:pic>
        <p:nvPicPr>
          <p:cNvPr id="13" name="Imagen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801" y="6447600"/>
            <a:ext cx="2972697" cy="291600"/>
          </a:xfrm>
          <a:prstGeom prst="rect">
            <a:avLst/>
          </a:prstGeom>
        </p:spPr>
      </p:pic>
      <p:pic>
        <p:nvPicPr>
          <p:cNvPr id="10"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extLst>
      <p:ext uri="{BB962C8B-B14F-4D97-AF65-F5344CB8AC3E}">
        <p14:creationId xmlns:p14="http://schemas.microsoft.com/office/powerpoint/2010/main" val="498444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s-ES" dirty="0" smtClean="0"/>
              <a:t>Clique para modificar o estilo do título do </a:t>
            </a:r>
            <a:r>
              <a:rPr lang="es-ES" dirty="0" err="1" smtClean="0"/>
              <a:t>padrão</a:t>
            </a:r>
            <a:endParaRPr lang="es-ES" dirty="0"/>
          </a:p>
        </p:txBody>
      </p:sp>
      <p:sp>
        <p:nvSpPr>
          <p:cNvPr id="3" name="2 Marcador de texto"/>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s-ES" dirty="0" smtClean="0"/>
              <a:t>Clique para modificar o estilo do texto do </a:t>
            </a:r>
            <a:r>
              <a:rPr lang="es-ES" dirty="0" err="1" smtClean="0"/>
              <a:t>padrão</a:t>
            </a:r>
            <a:endParaRPr lang="es-ES" dirty="0" smtClean="0"/>
          </a:p>
          <a:p>
            <a:pPr lvl="1"/>
            <a:r>
              <a:rPr lang="es-ES" dirty="0" smtClean="0"/>
              <a:t>Segundo </a:t>
            </a:r>
            <a:r>
              <a:rPr lang="es-ES" dirty="0" err="1" smtClean="0"/>
              <a:t>nível</a:t>
            </a:r>
            <a:endParaRPr lang="es-ES" dirty="0" smtClean="0"/>
          </a:p>
          <a:p>
            <a:pPr lvl="2"/>
            <a:r>
              <a:rPr lang="es-ES" dirty="0" err="1" smtClean="0"/>
              <a:t>Terceiro</a:t>
            </a:r>
            <a:r>
              <a:rPr lang="es-ES" dirty="0" smtClean="0"/>
              <a:t> </a:t>
            </a:r>
            <a:r>
              <a:rPr lang="es-ES" dirty="0" err="1" smtClean="0"/>
              <a:t>nível</a:t>
            </a:r>
            <a:endParaRPr lang="es-ES" dirty="0" smtClean="0"/>
          </a:p>
          <a:p>
            <a:pPr lvl="3"/>
            <a:r>
              <a:rPr lang="es-ES" dirty="0" err="1" smtClean="0"/>
              <a:t>Quarto</a:t>
            </a:r>
            <a:r>
              <a:rPr lang="es-ES" dirty="0" smtClean="0"/>
              <a:t> </a:t>
            </a:r>
            <a:r>
              <a:rPr lang="es-ES" dirty="0" err="1" smtClean="0"/>
              <a:t>nível</a:t>
            </a:r>
            <a:endParaRPr lang="es-ES" dirty="0" smtClean="0"/>
          </a:p>
          <a:p>
            <a:pPr lvl="4"/>
            <a:r>
              <a:rPr lang="es-ES" dirty="0" smtClean="0"/>
              <a:t>Quinto </a:t>
            </a:r>
            <a:r>
              <a:rPr lang="es-ES" dirty="0" err="1" smtClean="0"/>
              <a:t>nível</a:t>
            </a:r>
            <a:endParaRPr lang="es-ES" dirty="0"/>
          </a:p>
        </p:txBody>
      </p:sp>
      <p:sp>
        <p:nvSpPr>
          <p:cNvPr id="4" name="3 Marcador de fecha"/>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434764A-3372-4F92-A04B-C6D954743B17}" type="datetimeFigureOut">
              <a:rPr lang="es-ES" smtClean="0"/>
              <a:pPr/>
              <a:t>10/10/2017</a:t>
            </a:fld>
            <a:endParaRPr lang="es-ES" dirty="0"/>
          </a:p>
        </p:txBody>
      </p:sp>
      <p:sp>
        <p:nvSpPr>
          <p:cNvPr id="5" name="4 Marcador de pie de página"/>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B7386E7-29ED-41AB-9506-B1B1EB43D00B}" type="slidenum">
              <a:rPr lang="es-ES" smtClean="0"/>
              <a:pPr/>
              <a:t>‹Nº›</a:t>
            </a:fld>
            <a:endParaRPr lang="es-ES" dirty="0"/>
          </a:p>
        </p:txBody>
      </p:sp>
    </p:spTree>
    <p:extLst>
      <p:ext uri="{BB962C8B-B14F-4D97-AF65-F5344CB8AC3E}">
        <p14:creationId xmlns:p14="http://schemas.microsoft.com/office/powerpoint/2010/main" val="82594321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38.png"/><Relationship Id="rId5" Type="http://schemas.openxmlformats.org/officeDocument/2006/relationships/diagramQuickStyle" Target="../diagrams/quickStyle1.xml"/><Relationship Id="rId15" Type="http://schemas.microsoft.com/office/2007/relationships/hdphoto" Target="../media/hdphoto1.wdp"/><Relationship Id="rId10" Type="http://schemas.openxmlformats.org/officeDocument/2006/relationships/image" Target="../media/image37.png"/><Relationship Id="rId4" Type="http://schemas.openxmlformats.org/officeDocument/2006/relationships/diagramLayout" Target="../diagrams/layout1.xml"/><Relationship Id="rId9" Type="http://schemas.openxmlformats.org/officeDocument/2006/relationships/image" Target="../media/image36.png"/><Relationship Id="rId14" Type="http://schemas.openxmlformats.org/officeDocument/2006/relationships/image" Target="../media/image4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image" Target="../media/image46.tiff"/><Relationship Id="rId1" Type="http://schemas.openxmlformats.org/officeDocument/2006/relationships/slideLayout" Target="../slideLayouts/slideLayout7.xml"/><Relationship Id="rId4" Type="http://schemas.openxmlformats.org/officeDocument/2006/relationships/image" Target="../media/image48.tiff"/></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n-US" sz="4400" dirty="0" smtClean="0"/>
              <a:t>A MGF </a:t>
            </a:r>
            <a:r>
              <a:rPr lang="en-US" sz="4400" dirty="0" err="1" smtClean="0"/>
              <a:t>na</a:t>
            </a:r>
            <a:r>
              <a:rPr lang="en-US" sz="4400" dirty="0" smtClean="0"/>
              <a:t> </a:t>
            </a:r>
            <a:r>
              <a:rPr lang="en-US" sz="4400" dirty="0" err="1" smtClean="0"/>
              <a:t>cura</a:t>
            </a:r>
            <a:r>
              <a:rPr lang="en-US" sz="4400" dirty="0" smtClean="0"/>
              <a:t> da </a:t>
            </a:r>
            <a:r>
              <a:rPr lang="en-US" sz="4400" dirty="0" err="1" smtClean="0"/>
              <a:t>Hepatite</a:t>
            </a:r>
            <a:r>
              <a:rPr lang="en-US" sz="4400" dirty="0" smtClean="0"/>
              <a:t> C</a:t>
            </a:r>
            <a:endParaRPr lang="es-ES" sz="4400" dirty="0"/>
          </a:p>
        </p:txBody>
      </p:sp>
      <p:sp>
        <p:nvSpPr>
          <p:cNvPr id="3" name="2 Subtítulo"/>
          <p:cNvSpPr>
            <a:spLocks noGrp="1"/>
          </p:cNvSpPr>
          <p:nvPr>
            <p:ph type="subTitle" idx="1"/>
          </p:nvPr>
        </p:nvSpPr>
        <p:spPr/>
        <p:txBody>
          <a:bodyPr anchor="ctr" anchorCtr="0">
            <a:normAutofit fontScale="85000" lnSpcReduction="10000"/>
          </a:bodyPr>
          <a:lstStyle/>
          <a:p>
            <a:r>
              <a:rPr lang="es-ES" sz="2400" dirty="0" smtClean="0"/>
              <a:t>Prof. Dr. Armando Carvalho. Centro </a:t>
            </a:r>
            <a:r>
              <a:rPr lang="es-ES" sz="2400" dirty="0" err="1" smtClean="0"/>
              <a:t>Hospitalar</a:t>
            </a:r>
            <a:r>
              <a:rPr lang="es-ES" sz="2400" dirty="0" smtClean="0"/>
              <a:t> e </a:t>
            </a:r>
            <a:r>
              <a:rPr lang="es-ES" sz="2400" dirty="0" err="1" smtClean="0"/>
              <a:t>Universitário</a:t>
            </a:r>
            <a:r>
              <a:rPr lang="es-ES" sz="2400" dirty="0" smtClean="0"/>
              <a:t> de </a:t>
            </a:r>
            <a:r>
              <a:rPr lang="es-ES" sz="2400" dirty="0" err="1" smtClean="0"/>
              <a:t>Coimbra</a:t>
            </a:r>
            <a:r>
              <a:rPr lang="es-ES" sz="2400" dirty="0" smtClean="0"/>
              <a:t> (CHUC). </a:t>
            </a:r>
            <a:r>
              <a:rPr lang="es-ES" sz="2400" dirty="0" err="1" smtClean="0"/>
              <a:t>Coimbra</a:t>
            </a:r>
            <a:endParaRPr lang="es-ES" sz="2400" dirty="0"/>
          </a:p>
          <a:p>
            <a:r>
              <a:rPr lang="es-ES" sz="2400" dirty="0"/>
              <a:t>Dr. Rodrigo Liberal. Centro </a:t>
            </a:r>
            <a:r>
              <a:rPr lang="es-ES" sz="2400" dirty="0" err="1"/>
              <a:t>Hospitalar</a:t>
            </a:r>
            <a:r>
              <a:rPr lang="es-ES" sz="2400" dirty="0"/>
              <a:t> São João. Porto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a:spLocks noGrp="1"/>
          </p:cNvSpPr>
          <p:nvPr>
            <p:ph type="body" sz="quarter" idx="13"/>
          </p:nvPr>
        </p:nvSpPr>
        <p:spPr/>
        <p:txBody>
          <a:bodyPr>
            <a:noAutofit/>
          </a:bodyPr>
          <a:lstStyle/>
          <a:p>
            <a:pPr>
              <a:spcBef>
                <a:spcPts val="0"/>
              </a:spcBef>
            </a:pPr>
            <a:r>
              <a:rPr lang="en-US" sz="1200" dirty="0">
                <a:solidFill>
                  <a:srgbClr val="808080"/>
                </a:solidFill>
              </a:rPr>
              <a:t>Cacoub P, et al. Dig Liver Dis 2014; 46 (</a:t>
            </a:r>
            <a:r>
              <a:rPr lang="en-US" sz="1200" dirty="0" err="1">
                <a:solidFill>
                  <a:srgbClr val="808080"/>
                </a:solidFill>
              </a:rPr>
              <a:t>Suppl</a:t>
            </a:r>
            <a:r>
              <a:rPr lang="en-US" sz="1200" dirty="0">
                <a:solidFill>
                  <a:srgbClr val="808080"/>
                </a:solidFill>
              </a:rPr>
              <a:t> 5): S165–S73</a:t>
            </a:r>
            <a:endParaRPr lang="en-GB" sz="1200" dirty="0">
              <a:solidFill>
                <a:srgbClr val="808080"/>
              </a:solidFill>
            </a:endParaRPr>
          </a:p>
          <a:p>
            <a:pPr>
              <a:spcBef>
                <a:spcPts val="0"/>
              </a:spcBef>
            </a:pPr>
            <a:r>
              <a:rPr lang="en-GB" sz="1200" dirty="0">
                <a:solidFill>
                  <a:srgbClr val="808080"/>
                </a:solidFill>
              </a:rPr>
              <a:t>Soriano V &amp; </a:t>
            </a:r>
            <a:r>
              <a:rPr lang="en-GB" sz="1200" dirty="0" err="1">
                <a:solidFill>
                  <a:srgbClr val="808080"/>
                </a:solidFill>
              </a:rPr>
              <a:t>Berenguer</a:t>
            </a:r>
            <a:r>
              <a:rPr lang="en-GB" sz="1200" dirty="0">
                <a:solidFill>
                  <a:srgbClr val="808080"/>
                </a:solidFill>
              </a:rPr>
              <a:t> J. </a:t>
            </a:r>
            <a:r>
              <a:rPr lang="en-GB" sz="1200" dirty="0" err="1">
                <a:solidFill>
                  <a:srgbClr val="808080"/>
                </a:solidFill>
              </a:rPr>
              <a:t>Curr</a:t>
            </a:r>
            <a:r>
              <a:rPr lang="en-GB" sz="1200" dirty="0">
                <a:solidFill>
                  <a:srgbClr val="808080"/>
                </a:solidFill>
              </a:rPr>
              <a:t> </a:t>
            </a:r>
            <a:r>
              <a:rPr lang="en-GB" sz="1200" dirty="0" err="1">
                <a:solidFill>
                  <a:srgbClr val="808080"/>
                </a:solidFill>
              </a:rPr>
              <a:t>Opin</a:t>
            </a:r>
            <a:r>
              <a:rPr lang="en-GB" sz="1200" dirty="0">
                <a:solidFill>
                  <a:srgbClr val="808080"/>
                </a:solidFill>
              </a:rPr>
              <a:t> HIV AIDS 2015; 10:309–315</a:t>
            </a:r>
          </a:p>
        </p:txBody>
      </p:sp>
      <p:sp>
        <p:nvSpPr>
          <p:cNvPr id="2" name="Title 1"/>
          <p:cNvSpPr>
            <a:spLocks noGrp="1"/>
          </p:cNvSpPr>
          <p:nvPr>
            <p:ph type="title"/>
          </p:nvPr>
        </p:nvSpPr>
        <p:spPr/>
        <p:txBody>
          <a:bodyPr>
            <a:normAutofit/>
          </a:bodyPr>
          <a:lstStyle/>
          <a:p>
            <a:r>
              <a:rPr lang="en-GB" altLang="en-US" sz="3200" dirty="0" err="1" smtClean="0">
                <a:ea typeface="Verdana" panose="020B0604030504040204" pitchFamily="34" charset="0"/>
              </a:rPr>
              <a:t>Hepatite</a:t>
            </a:r>
            <a:r>
              <a:rPr lang="en-GB" altLang="en-US" sz="3200" dirty="0" smtClean="0">
                <a:ea typeface="Verdana" panose="020B0604030504040204" pitchFamily="34" charset="0"/>
              </a:rPr>
              <a:t> C – </a:t>
            </a:r>
            <a:r>
              <a:rPr lang="en-GB" altLang="en-US" sz="3200" dirty="0" err="1" smtClean="0">
                <a:ea typeface="Verdana" panose="020B0604030504040204" pitchFamily="34" charset="0"/>
              </a:rPr>
              <a:t>doença</a:t>
            </a:r>
            <a:r>
              <a:rPr lang="en-GB" altLang="en-US" sz="3200" dirty="0" smtClean="0">
                <a:ea typeface="Verdana" panose="020B0604030504040204" pitchFamily="34" charset="0"/>
              </a:rPr>
              <a:t> </a:t>
            </a:r>
            <a:r>
              <a:rPr lang="en-GB" altLang="en-US" sz="3200" dirty="0" err="1" smtClean="0">
                <a:ea typeface="Verdana" panose="020B0604030504040204" pitchFamily="34" charset="0"/>
              </a:rPr>
              <a:t>sistémica</a:t>
            </a:r>
            <a:endParaRPr lang="pt-PT" sz="32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05861" y="4665612"/>
            <a:ext cx="1026988" cy="1184230"/>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98263" y="2803010"/>
            <a:ext cx="1321727" cy="1524096"/>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49866" y="1901038"/>
            <a:ext cx="1509100" cy="1239617"/>
          </a:xfrm>
          <a:prstGeom prst="rect">
            <a:avLst/>
          </a:prstGeom>
        </p:spPr>
      </p:pic>
      <p:sp>
        <p:nvSpPr>
          <p:cNvPr id="12" name="TextBox 11"/>
          <p:cNvSpPr txBox="1"/>
          <p:nvPr/>
        </p:nvSpPr>
        <p:spPr>
          <a:xfrm>
            <a:off x="3585921" y="861544"/>
            <a:ext cx="609141" cy="430887"/>
          </a:xfrm>
          <a:prstGeom prst="rect">
            <a:avLst/>
          </a:prstGeom>
          <a:noFill/>
        </p:spPr>
        <p:txBody>
          <a:bodyPr wrap="none" lIns="0" tIns="0" rIns="0" bIns="0" rtlCol="0">
            <a:spAutoFit/>
          </a:bodyPr>
          <a:lstStyle/>
          <a:p>
            <a:pPr algn="ctr"/>
            <a:r>
              <a:rPr lang="en-GB" sz="1400" dirty="0">
                <a:solidFill>
                  <a:srgbClr val="071D49"/>
                </a:solidFill>
              </a:rPr>
              <a:t>Nervous</a:t>
            </a:r>
          </a:p>
          <a:p>
            <a:pPr algn="ctr"/>
            <a:r>
              <a:rPr lang="en-GB" sz="1400" dirty="0">
                <a:solidFill>
                  <a:srgbClr val="071D49"/>
                </a:solidFill>
              </a:rPr>
              <a:t>system</a:t>
            </a:r>
          </a:p>
        </p:txBody>
      </p:sp>
      <p:sp>
        <p:nvSpPr>
          <p:cNvPr id="13" name="TextBox 12"/>
          <p:cNvSpPr txBox="1"/>
          <p:nvPr/>
        </p:nvSpPr>
        <p:spPr>
          <a:xfrm>
            <a:off x="6666393" y="916896"/>
            <a:ext cx="1178912" cy="430887"/>
          </a:xfrm>
          <a:prstGeom prst="rect">
            <a:avLst/>
          </a:prstGeom>
          <a:noFill/>
        </p:spPr>
        <p:txBody>
          <a:bodyPr wrap="none" lIns="0" tIns="0" rIns="0" bIns="0" rtlCol="0">
            <a:spAutoFit/>
          </a:bodyPr>
          <a:lstStyle/>
          <a:p>
            <a:pPr algn="ctr"/>
            <a:r>
              <a:rPr lang="en-GB" sz="1400" dirty="0">
                <a:solidFill>
                  <a:srgbClr val="071D49"/>
                </a:solidFill>
              </a:rPr>
              <a:t>Musculoskeletal</a:t>
            </a:r>
          </a:p>
          <a:p>
            <a:pPr algn="ctr"/>
            <a:r>
              <a:rPr lang="en-GB" sz="1400" dirty="0">
                <a:solidFill>
                  <a:srgbClr val="071D49"/>
                </a:solidFill>
              </a:rPr>
              <a:t>system</a:t>
            </a:r>
          </a:p>
        </p:txBody>
      </p:sp>
      <p:sp>
        <p:nvSpPr>
          <p:cNvPr id="14" name="TextBox 13"/>
          <p:cNvSpPr txBox="1"/>
          <p:nvPr/>
        </p:nvSpPr>
        <p:spPr>
          <a:xfrm>
            <a:off x="5438227" y="1048438"/>
            <a:ext cx="609141" cy="430887"/>
          </a:xfrm>
          <a:prstGeom prst="rect">
            <a:avLst/>
          </a:prstGeom>
          <a:noFill/>
        </p:spPr>
        <p:txBody>
          <a:bodyPr wrap="none" lIns="0" tIns="0" rIns="0" bIns="0" rtlCol="0">
            <a:spAutoFit/>
          </a:bodyPr>
          <a:lstStyle/>
          <a:p>
            <a:pPr algn="ctr"/>
            <a:r>
              <a:rPr lang="en-GB" sz="1400" dirty="0">
                <a:solidFill>
                  <a:srgbClr val="071D49"/>
                </a:solidFill>
              </a:rPr>
              <a:t>Immune</a:t>
            </a:r>
          </a:p>
          <a:p>
            <a:pPr algn="ctr"/>
            <a:r>
              <a:rPr lang="en-GB" sz="1400" dirty="0">
                <a:solidFill>
                  <a:srgbClr val="071D49"/>
                </a:solidFill>
              </a:rPr>
              <a:t>system</a:t>
            </a:r>
          </a:p>
        </p:txBody>
      </p:sp>
      <p:sp>
        <p:nvSpPr>
          <p:cNvPr id="15" name="TextBox 14"/>
          <p:cNvSpPr txBox="1"/>
          <p:nvPr/>
        </p:nvSpPr>
        <p:spPr>
          <a:xfrm>
            <a:off x="9384622" y="1795144"/>
            <a:ext cx="666464" cy="430887"/>
          </a:xfrm>
          <a:prstGeom prst="rect">
            <a:avLst/>
          </a:prstGeom>
          <a:noFill/>
        </p:spPr>
        <p:txBody>
          <a:bodyPr wrap="none" lIns="0" tIns="0" rIns="0" bIns="0" rtlCol="0">
            <a:spAutoFit/>
          </a:bodyPr>
          <a:lstStyle/>
          <a:p>
            <a:pPr algn="ctr"/>
            <a:r>
              <a:rPr lang="en-GB" sz="1400" dirty="0">
                <a:solidFill>
                  <a:srgbClr val="071D49"/>
                </a:solidFill>
              </a:rPr>
              <a:t>Digestive</a:t>
            </a:r>
          </a:p>
          <a:p>
            <a:pPr algn="ctr"/>
            <a:r>
              <a:rPr lang="en-GB" sz="1400" dirty="0">
                <a:solidFill>
                  <a:srgbClr val="071D49"/>
                </a:solidFill>
              </a:rPr>
              <a:t>system</a:t>
            </a:r>
          </a:p>
        </p:txBody>
      </p:sp>
      <p:sp>
        <p:nvSpPr>
          <p:cNvPr id="16" name="TextBox 15"/>
          <p:cNvSpPr txBox="1"/>
          <p:nvPr/>
        </p:nvSpPr>
        <p:spPr>
          <a:xfrm>
            <a:off x="2417537" y="1628913"/>
            <a:ext cx="833241" cy="430887"/>
          </a:xfrm>
          <a:prstGeom prst="rect">
            <a:avLst/>
          </a:prstGeom>
          <a:noFill/>
        </p:spPr>
        <p:txBody>
          <a:bodyPr wrap="none" lIns="0" tIns="0" rIns="0" bIns="0" rtlCol="0">
            <a:spAutoFit/>
          </a:bodyPr>
          <a:lstStyle/>
          <a:p>
            <a:pPr algn="ctr"/>
            <a:r>
              <a:rPr lang="en-GB" sz="1400" dirty="0">
                <a:solidFill>
                  <a:srgbClr val="071D49"/>
                </a:solidFill>
              </a:rPr>
              <a:t>Circulatory </a:t>
            </a:r>
          </a:p>
          <a:p>
            <a:pPr algn="ctr"/>
            <a:r>
              <a:rPr lang="en-GB" sz="1400" dirty="0">
                <a:solidFill>
                  <a:srgbClr val="071D49"/>
                </a:solidFill>
              </a:rPr>
              <a:t>system</a:t>
            </a:r>
          </a:p>
        </p:txBody>
      </p:sp>
      <p:sp>
        <p:nvSpPr>
          <p:cNvPr id="17" name="TextBox 16"/>
          <p:cNvSpPr txBox="1"/>
          <p:nvPr/>
        </p:nvSpPr>
        <p:spPr>
          <a:xfrm>
            <a:off x="2412238" y="3865640"/>
            <a:ext cx="1081899" cy="430887"/>
          </a:xfrm>
          <a:prstGeom prst="rect">
            <a:avLst/>
          </a:prstGeom>
          <a:noFill/>
        </p:spPr>
        <p:txBody>
          <a:bodyPr wrap="none" lIns="0" tIns="0" rIns="0" bIns="0" rtlCol="0">
            <a:spAutoFit/>
          </a:bodyPr>
          <a:lstStyle/>
          <a:p>
            <a:pPr algn="ctr"/>
            <a:r>
              <a:rPr lang="en-GB" sz="1400" dirty="0">
                <a:solidFill>
                  <a:srgbClr val="071D49"/>
                </a:solidFill>
              </a:rPr>
              <a:t>Integumentary</a:t>
            </a:r>
          </a:p>
          <a:p>
            <a:pPr algn="ctr"/>
            <a:r>
              <a:rPr lang="en-GB" sz="1400" dirty="0">
                <a:solidFill>
                  <a:srgbClr val="071D49"/>
                </a:solidFill>
              </a:rPr>
              <a:t>system</a:t>
            </a:r>
          </a:p>
        </p:txBody>
      </p:sp>
      <p:sp>
        <p:nvSpPr>
          <p:cNvPr id="18" name="TextBox 17"/>
          <p:cNvSpPr txBox="1"/>
          <p:nvPr/>
        </p:nvSpPr>
        <p:spPr>
          <a:xfrm>
            <a:off x="3533787" y="5413458"/>
            <a:ext cx="833883" cy="430887"/>
          </a:xfrm>
          <a:prstGeom prst="rect">
            <a:avLst/>
          </a:prstGeom>
          <a:noFill/>
        </p:spPr>
        <p:txBody>
          <a:bodyPr wrap="none" lIns="0" tIns="0" rIns="0" bIns="0" rtlCol="0">
            <a:spAutoFit/>
          </a:bodyPr>
          <a:lstStyle/>
          <a:p>
            <a:pPr algn="ctr"/>
            <a:r>
              <a:rPr lang="en-GB" sz="1400" dirty="0">
                <a:solidFill>
                  <a:srgbClr val="071D49"/>
                </a:solidFill>
              </a:rPr>
              <a:t>Respiratory</a:t>
            </a:r>
          </a:p>
          <a:p>
            <a:pPr algn="ctr"/>
            <a:r>
              <a:rPr lang="en-GB" sz="1400" dirty="0">
                <a:solidFill>
                  <a:srgbClr val="071D49"/>
                </a:solidFill>
              </a:rPr>
              <a:t>system</a:t>
            </a:r>
          </a:p>
        </p:txBody>
      </p:sp>
      <p:sp>
        <p:nvSpPr>
          <p:cNvPr id="19" name="TextBox 18"/>
          <p:cNvSpPr txBox="1"/>
          <p:nvPr/>
        </p:nvSpPr>
        <p:spPr>
          <a:xfrm>
            <a:off x="8744923" y="4590709"/>
            <a:ext cx="735779" cy="430887"/>
          </a:xfrm>
          <a:prstGeom prst="rect">
            <a:avLst/>
          </a:prstGeom>
          <a:noFill/>
        </p:spPr>
        <p:txBody>
          <a:bodyPr wrap="none" lIns="0" tIns="0" rIns="0" bIns="0" rtlCol="0">
            <a:spAutoFit/>
          </a:bodyPr>
          <a:lstStyle/>
          <a:p>
            <a:pPr algn="ctr"/>
            <a:r>
              <a:rPr lang="en-GB" sz="1400" dirty="0">
                <a:solidFill>
                  <a:srgbClr val="071D49"/>
                </a:solidFill>
              </a:rPr>
              <a:t>Endocrine</a:t>
            </a:r>
          </a:p>
          <a:p>
            <a:pPr algn="ctr"/>
            <a:r>
              <a:rPr lang="en-GB" sz="1400" dirty="0">
                <a:solidFill>
                  <a:srgbClr val="071D49"/>
                </a:solidFill>
              </a:rPr>
              <a:t>system</a:t>
            </a:r>
          </a:p>
        </p:txBody>
      </p:sp>
      <p:sp>
        <p:nvSpPr>
          <p:cNvPr id="20" name="TextBox 19"/>
          <p:cNvSpPr txBox="1"/>
          <p:nvPr/>
        </p:nvSpPr>
        <p:spPr>
          <a:xfrm>
            <a:off x="4704757" y="5413458"/>
            <a:ext cx="970073" cy="430887"/>
          </a:xfrm>
          <a:prstGeom prst="rect">
            <a:avLst/>
          </a:prstGeom>
          <a:noFill/>
        </p:spPr>
        <p:txBody>
          <a:bodyPr wrap="none" lIns="0" tIns="0" rIns="0" bIns="0" rtlCol="0">
            <a:spAutoFit/>
          </a:bodyPr>
          <a:lstStyle/>
          <a:p>
            <a:pPr algn="ctr"/>
            <a:r>
              <a:rPr lang="en-GB" sz="1400" dirty="0">
                <a:solidFill>
                  <a:srgbClr val="071D49"/>
                </a:solidFill>
              </a:rPr>
              <a:t>Reproductive</a:t>
            </a:r>
          </a:p>
          <a:p>
            <a:pPr algn="ctr"/>
            <a:r>
              <a:rPr lang="en-GB" sz="1400" dirty="0">
                <a:solidFill>
                  <a:srgbClr val="071D49"/>
                </a:solidFill>
              </a:rPr>
              <a:t>system</a:t>
            </a:r>
          </a:p>
        </p:txBody>
      </p:sp>
      <p:sp>
        <p:nvSpPr>
          <p:cNvPr id="21" name="TextBox 20"/>
          <p:cNvSpPr txBox="1"/>
          <p:nvPr/>
        </p:nvSpPr>
        <p:spPr>
          <a:xfrm>
            <a:off x="7213988" y="5089821"/>
            <a:ext cx="585993" cy="430887"/>
          </a:xfrm>
          <a:prstGeom prst="rect">
            <a:avLst/>
          </a:prstGeom>
          <a:noFill/>
        </p:spPr>
        <p:txBody>
          <a:bodyPr wrap="none" lIns="0" tIns="0" rIns="0" bIns="0" rtlCol="0">
            <a:spAutoFit/>
          </a:bodyPr>
          <a:lstStyle/>
          <a:p>
            <a:pPr algn="ctr"/>
            <a:r>
              <a:rPr lang="en-GB" sz="1400" dirty="0">
                <a:solidFill>
                  <a:srgbClr val="071D49"/>
                </a:solidFill>
              </a:rPr>
              <a:t>Urinary </a:t>
            </a:r>
            <a:br>
              <a:rPr lang="en-GB" sz="1400" dirty="0">
                <a:solidFill>
                  <a:srgbClr val="071D49"/>
                </a:solidFill>
              </a:rPr>
            </a:br>
            <a:r>
              <a:rPr lang="en-GB" sz="1400" dirty="0">
                <a:solidFill>
                  <a:srgbClr val="071D49"/>
                </a:solidFill>
              </a:rPr>
              <a:t>system</a:t>
            </a:r>
          </a:p>
        </p:txBody>
      </p:sp>
      <p:cxnSp>
        <p:nvCxnSpPr>
          <p:cNvPr id="22" name="Straight Arrow Connector 21"/>
          <p:cNvCxnSpPr/>
          <p:nvPr/>
        </p:nvCxnSpPr>
        <p:spPr>
          <a:xfrm flipH="1">
            <a:off x="5455464" y="3515001"/>
            <a:ext cx="1" cy="0"/>
          </a:xfrm>
          <a:prstGeom prst="straightConnector1">
            <a:avLst/>
          </a:prstGeom>
          <a:ln w="50800">
            <a:solidFill>
              <a:srgbClr val="7F7F7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4743303" y="2290987"/>
            <a:ext cx="901233" cy="699745"/>
          </a:xfrm>
          <a:prstGeom prst="straightConnector1">
            <a:avLst/>
          </a:prstGeom>
          <a:ln w="50800">
            <a:solidFill>
              <a:srgbClr val="7F7F7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804956" y="2003399"/>
            <a:ext cx="272717" cy="729187"/>
          </a:xfrm>
          <a:prstGeom prst="straightConnector1">
            <a:avLst/>
          </a:prstGeom>
          <a:ln w="50800">
            <a:solidFill>
              <a:srgbClr val="7F7F7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542894" y="2031107"/>
            <a:ext cx="352925" cy="802106"/>
          </a:xfrm>
          <a:prstGeom prst="straightConnector1">
            <a:avLst/>
          </a:prstGeom>
          <a:ln w="50800">
            <a:solidFill>
              <a:srgbClr val="7F7F7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663209" y="2547495"/>
            <a:ext cx="1616922" cy="654068"/>
          </a:xfrm>
          <a:prstGeom prst="straightConnector1">
            <a:avLst/>
          </a:prstGeom>
          <a:ln w="50800">
            <a:solidFill>
              <a:srgbClr val="7F7F7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863735" y="3491448"/>
            <a:ext cx="1596189" cy="10200"/>
          </a:xfrm>
          <a:prstGeom prst="straightConnector1">
            <a:avLst/>
          </a:prstGeom>
          <a:ln w="50800">
            <a:solidFill>
              <a:srgbClr val="7F7F7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446640" y="3836698"/>
            <a:ext cx="237605" cy="1140007"/>
          </a:xfrm>
          <a:prstGeom prst="straightConnector1">
            <a:avLst/>
          </a:prstGeom>
          <a:ln w="50800">
            <a:solidFill>
              <a:srgbClr val="7F7F7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775502" y="3906940"/>
            <a:ext cx="1106906" cy="619809"/>
          </a:xfrm>
          <a:prstGeom prst="straightConnector1">
            <a:avLst/>
          </a:prstGeom>
          <a:ln w="50800">
            <a:solidFill>
              <a:srgbClr val="7F7F7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5614570" y="3784875"/>
            <a:ext cx="663629" cy="1066126"/>
          </a:xfrm>
          <a:prstGeom prst="straightConnector1">
            <a:avLst/>
          </a:prstGeom>
          <a:ln w="50800">
            <a:solidFill>
              <a:srgbClr val="7F7F7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4329235" y="3687323"/>
            <a:ext cx="1812607" cy="879702"/>
          </a:xfrm>
          <a:prstGeom prst="straightConnector1">
            <a:avLst/>
          </a:prstGeom>
          <a:ln w="50800">
            <a:solidFill>
              <a:srgbClr val="7F7F7F"/>
            </a:solidFill>
            <a:tailEnd type="triangle" w="lg" len="lg"/>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84300" y="1493736"/>
            <a:ext cx="1139431" cy="1313889"/>
          </a:xfrm>
          <a:prstGeom prst="rect">
            <a:avLst/>
          </a:prstGeom>
        </p:spPr>
      </p:pic>
      <p:pic>
        <p:nvPicPr>
          <p:cNvPr id="33" name="Picture 3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94699" y="323930"/>
            <a:ext cx="1696195" cy="1917032"/>
          </a:xfrm>
          <a:prstGeom prst="rect">
            <a:avLst/>
          </a:prstGeom>
        </p:spPr>
      </p:pic>
      <p:pic>
        <p:nvPicPr>
          <p:cNvPr id="34" name="Picture 3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9800000">
            <a:off x="4882412" y="4455350"/>
            <a:ext cx="1146102" cy="1321582"/>
          </a:xfrm>
          <a:prstGeom prst="rect">
            <a:avLst/>
          </a:prstGeom>
        </p:spPr>
      </p:pic>
      <p:pic>
        <p:nvPicPr>
          <p:cNvPr id="35" name="Picture 3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84410" y="4268668"/>
            <a:ext cx="1089385" cy="1255869"/>
          </a:xfrm>
          <a:prstGeom prst="rect">
            <a:avLst/>
          </a:prstGeom>
        </p:spPr>
      </p:pic>
      <p:pic>
        <p:nvPicPr>
          <p:cNvPr id="36" name="Picture 3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556143" y="814414"/>
            <a:ext cx="1754628" cy="2022777"/>
          </a:xfrm>
          <a:prstGeom prst="rect">
            <a:avLst/>
          </a:prstGeom>
        </p:spPr>
      </p:pic>
      <p:pic>
        <p:nvPicPr>
          <p:cNvPr id="37" name="Picture 36"/>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702895" y="1105028"/>
            <a:ext cx="1296738" cy="1494911"/>
          </a:xfrm>
          <a:prstGeom prst="rect">
            <a:avLst/>
          </a:prstGeom>
        </p:spPr>
      </p:pic>
      <p:pic>
        <p:nvPicPr>
          <p:cNvPr id="38" name="Picture 3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135159" y="2662802"/>
            <a:ext cx="1547476" cy="1783967"/>
          </a:xfrm>
          <a:prstGeom prst="rect">
            <a:avLst/>
          </a:prstGeom>
        </p:spPr>
      </p:pic>
      <p:sp>
        <p:nvSpPr>
          <p:cNvPr id="39" name="TextBox 38"/>
          <p:cNvSpPr txBox="1"/>
          <p:nvPr/>
        </p:nvSpPr>
        <p:spPr>
          <a:xfrm>
            <a:off x="9306267" y="3518578"/>
            <a:ext cx="744819" cy="430887"/>
          </a:xfrm>
          <a:prstGeom prst="rect">
            <a:avLst/>
          </a:prstGeom>
          <a:noFill/>
        </p:spPr>
        <p:txBody>
          <a:bodyPr wrap="none" lIns="0" tIns="0" rIns="0" bIns="0" rtlCol="0">
            <a:spAutoFit/>
          </a:bodyPr>
          <a:lstStyle/>
          <a:p>
            <a:pPr algn="ctr"/>
            <a:r>
              <a:rPr lang="en-GB" sz="1400" dirty="0">
                <a:solidFill>
                  <a:srgbClr val="071D49"/>
                </a:solidFill>
              </a:rPr>
              <a:t>Lymphatic</a:t>
            </a:r>
          </a:p>
          <a:p>
            <a:pPr algn="ctr"/>
            <a:r>
              <a:rPr lang="en-GB" sz="1400" dirty="0">
                <a:solidFill>
                  <a:srgbClr val="071D49"/>
                </a:solidFill>
              </a:rPr>
              <a:t>system</a:t>
            </a:r>
          </a:p>
        </p:txBody>
      </p:sp>
      <p:pic>
        <p:nvPicPr>
          <p:cNvPr id="40" name="Picture 39"/>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299720" y="4086519"/>
            <a:ext cx="1279666" cy="1475230"/>
          </a:xfrm>
          <a:prstGeom prst="rect">
            <a:avLst/>
          </a:prstGeom>
        </p:spPr>
      </p:pic>
      <p:cxnSp>
        <p:nvCxnSpPr>
          <p:cNvPr id="41" name="Straight Arrow Connector 40"/>
          <p:cNvCxnSpPr/>
          <p:nvPr/>
        </p:nvCxnSpPr>
        <p:spPr>
          <a:xfrm flipH="1" flipV="1">
            <a:off x="3975550" y="2850287"/>
            <a:ext cx="1525514" cy="326345"/>
          </a:xfrm>
          <a:prstGeom prst="straightConnector1">
            <a:avLst/>
          </a:prstGeom>
          <a:ln w="50800">
            <a:solidFill>
              <a:srgbClr val="7F7F7F"/>
            </a:solidFill>
            <a:tailEnd type="triangle" w="lg" len="lg"/>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001459" y="2183859"/>
            <a:ext cx="2293383" cy="2453322"/>
          </a:xfrm>
          <a:prstGeom prst="rect">
            <a:avLst/>
          </a:prstGeom>
        </p:spPr>
      </p:pic>
    </p:spTree>
    <p:extLst>
      <p:ext uri="{BB962C8B-B14F-4D97-AF65-F5344CB8AC3E}">
        <p14:creationId xmlns:p14="http://schemas.microsoft.com/office/powerpoint/2010/main" val="1448197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mapa_hepatite_c"/>
          <p:cNvPicPr>
            <a:picLocks noChangeAspect="1" noChangeArrowheads="1"/>
          </p:cNvPicPr>
          <p:nvPr/>
        </p:nvPicPr>
        <p:blipFill>
          <a:blip r:embed="rId3" cstate="print"/>
          <a:srcRect/>
          <a:stretch>
            <a:fillRect/>
          </a:stretch>
        </p:blipFill>
        <p:spPr bwMode="auto">
          <a:xfrm>
            <a:off x="2024034" y="963960"/>
            <a:ext cx="8215312" cy="4913313"/>
          </a:xfrm>
          <a:prstGeom prst="rect">
            <a:avLst/>
          </a:prstGeom>
          <a:noFill/>
          <a:ln w="9525">
            <a:noFill/>
            <a:miter lim="800000"/>
            <a:headEnd/>
            <a:tailEnd/>
          </a:ln>
        </p:spPr>
      </p:pic>
      <p:sp>
        <p:nvSpPr>
          <p:cNvPr id="30724" name="Retângulo 5"/>
          <p:cNvSpPr>
            <a:spLocks noChangeArrowheads="1"/>
          </p:cNvSpPr>
          <p:nvPr/>
        </p:nvSpPr>
        <p:spPr bwMode="auto">
          <a:xfrm>
            <a:off x="2058252" y="5445224"/>
            <a:ext cx="3173653" cy="369332"/>
          </a:xfrm>
          <a:prstGeom prst="rect">
            <a:avLst/>
          </a:prstGeom>
          <a:noFill/>
          <a:ln w="9525">
            <a:noFill/>
            <a:miter lim="800000"/>
            <a:headEnd/>
            <a:tailEnd/>
          </a:ln>
        </p:spPr>
        <p:txBody>
          <a:bodyPr wrap="none">
            <a:spAutoFit/>
          </a:bodyPr>
          <a:lstStyle/>
          <a:p>
            <a:pPr>
              <a:spcBef>
                <a:spcPct val="50000"/>
              </a:spcBef>
            </a:pPr>
            <a:r>
              <a:rPr lang="en-GB" b="1" dirty="0">
                <a:solidFill>
                  <a:schemeClr val="accent1"/>
                </a:solidFill>
              </a:rPr>
              <a:t>170-200 </a:t>
            </a:r>
            <a:r>
              <a:rPr lang="en-GB" b="1" dirty="0" err="1">
                <a:solidFill>
                  <a:schemeClr val="accent1"/>
                </a:solidFill>
              </a:rPr>
              <a:t>milhões</a:t>
            </a:r>
            <a:r>
              <a:rPr lang="en-GB" b="1" dirty="0">
                <a:solidFill>
                  <a:schemeClr val="accent1"/>
                </a:solidFill>
              </a:rPr>
              <a:t> de </a:t>
            </a:r>
            <a:r>
              <a:rPr lang="en-GB" b="1" dirty="0" err="1">
                <a:solidFill>
                  <a:schemeClr val="accent1"/>
                </a:solidFill>
              </a:rPr>
              <a:t>portadores</a:t>
            </a:r>
            <a:endParaRPr lang="en-GB" b="1" dirty="0">
              <a:solidFill>
                <a:schemeClr val="accent1"/>
              </a:solidFill>
            </a:endParaRPr>
          </a:p>
        </p:txBody>
      </p:sp>
      <p:sp>
        <p:nvSpPr>
          <p:cNvPr id="3" name="Marcador de texto 2"/>
          <p:cNvSpPr>
            <a:spLocks noGrp="1"/>
          </p:cNvSpPr>
          <p:nvPr>
            <p:ph type="body" sz="quarter" idx="13"/>
          </p:nvPr>
        </p:nvSpPr>
        <p:spPr/>
        <p:txBody>
          <a:bodyPr/>
          <a:lstStyle/>
          <a:p>
            <a:endParaRPr lang="es-ES"/>
          </a:p>
        </p:txBody>
      </p:sp>
      <p:sp>
        <p:nvSpPr>
          <p:cNvPr id="2" name="Título 1"/>
          <p:cNvSpPr>
            <a:spLocks noGrp="1"/>
          </p:cNvSpPr>
          <p:nvPr>
            <p:ph type="title"/>
          </p:nvPr>
        </p:nvSpPr>
        <p:spPr/>
        <p:txBody>
          <a:bodyPr/>
          <a:lstStyle/>
          <a:p>
            <a:r>
              <a:rPr lang="pt-PT" sz="3200" dirty="0"/>
              <a:t>Hepatite </a:t>
            </a:r>
            <a:r>
              <a:rPr lang="pt-PT" sz="3200" dirty="0" smtClean="0"/>
              <a:t>C: Problema </a:t>
            </a:r>
            <a:r>
              <a:rPr lang="pt-PT" sz="3200" dirty="0"/>
              <a:t>mundial de saúde pública </a:t>
            </a:r>
            <a:endParaRPr lang="en-US" sz="3200" dirty="0"/>
          </a:p>
        </p:txBody>
      </p:sp>
    </p:spTree>
    <p:extLst>
      <p:ext uri="{BB962C8B-B14F-4D97-AF65-F5344CB8AC3E}">
        <p14:creationId xmlns:p14="http://schemas.microsoft.com/office/powerpoint/2010/main" val="130124902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e Conteúdo 4"/>
          <p:cNvSpPr>
            <a:spLocks noGrp="1"/>
          </p:cNvSpPr>
          <p:nvPr>
            <p:ph type="body" idx="1"/>
          </p:nvPr>
        </p:nvSpPr>
        <p:spPr/>
        <p:txBody>
          <a:bodyPr>
            <a:normAutofit/>
          </a:bodyPr>
          <a:lstStyle/>
          <a:p>
            <a:r>
              <a:rPr lang="pt-PT" sz="2400" dirty="0"/>
              <a:t>Cerca de 0,5% na população geral e de 80% nos consumidores de drogas </a:t>
            </a:r>
            <a:r>
              <a:rPr lang="pt-PT" sz="2400" dirty="0" smtClean="0"/>
              <a:t>endovenosas.</a:t>
            </a:r>
            <a:endParaRPr lang="pt-PT" sz="2400" dirty="0"/>
          </a:p>
          <a:p>
            <a:r>
              <a:rPr lang="pt-PT" sz="2400" dirty="0"/>
              <a:t>Cerca de 1,5</a:t>
            </a:r>
            <a:r>
              <a:rPr lang="pt-PT" sz="2400" dirty="0" smtClean="0"/>
              <a:t>%.</a:t>
            </a:r>
            <a:endParaRPr lang="pt-PT" sz="2400" dirty="0"/>
          </a:p>
          <a:p>
            <a:r>
              <a:rPr lang="pt-PT" sz="2400" dirty="0"/>
              <a:t>Mais de 2</a:t>
            </a:r>
            <a:r>
              <a:rPr lang="pt-PT" sz="2400" dirty="0" smtClean="0"/>
              <a:t>%.</a:t>
            </a:r>
            <a:endParaRPr lang="pt-PT" sz="2400" dirty="0"/>
          </a:p>
          <a:p>
            <a:r>
              <a:rPr lang="pt-PT" sz="2400" dirty="0"/>
              <a:t>Não há dados que permitam tirar </a:t>
            </a:r>
            <a:r>
              <a:rPr lang="pt-PT" sz="2400" dirty="0" smtClean="0"/>
              <a:t>conclusões.</a:t>
            </a:r>
            <a:endParaRPr lang="pt-PT" sz="2400" dirty="0"/>
          </a:p>
        </p:txBody>
      </p:sp>
      <p:sp>
        <p:nvSpPr>
          <p:cNvPr id="2" name="Marcador de texto 1"/>
          <p:cNvSpPr>
            <a:spLocks noGrp="1"/>
          </p:cNvSpPr>
          <p:nvPr>
            <p:ph type="body" idx="10"/>
          </p:nvPr>
        </p:nvSpPr>
        <p:spPr>
          <a:xfrm>
            <a:off x="623392" y="620688"/>
            <a:ext cx="11206948" cy="1035465"/>
          </a:xfrm>
        </p:spPr>
        <p:txBody>
          <a:bodyPr>
            <a:normAutofit/>
          </a:bodyPr>
          <a:lstStyle/>
          <a:p>
            <a:r>
              <a:rPr lang="es-ES" sz="2800" dirty="0" err="1" smtClean="0"/>
              <a:t>Qual</a:t>
            </a:r>
            <a:r>
              <a:rPr lang="es-ES" sz="2800" dirty="0" smtClean="0"/>
              <a:t> é a </a:t>
            </a:r>
            <a:r>
              <a:rPr lang="es-ES" sz="2800" dirty="0" err="1" smtClean="0"/>
              <a:t>prevalência</a:t>
            </a:r>
            <a:r>
              <a:rPr lang="es-ES" sz="2800" dirty="0" smtClean="0"/>
              <a:t> estimada da </a:t>
            </a:r>
            <a:r>
              <a:rPr lang="es-ES" sz="2800" dirty="0" err="1" smtClean="0"/>
              <a:t>hepatite</a:t>
            </a:r>
            <a:r>
              <a:rPr lang="es-ES" sz="2800" dirty="0" smtClean="0"/>
              <a:t> C </a:t>
            </a:r>
            <a:r>
              <a:rPr lang="es-ES" sz="2800" dirty="0" err="1" smtClean="0"/>
              <a:t>na</a:t>
            </a:r>
            <a:r>
              <a:rPr lang="es-ES" sz="2800" dirty="0" smtClean="0"/>
              <a:t> </a:t>
            </a:r>
            <a:r>
              <a:rPr lang="es-ES" sz="2800" dirty="0" err="1" smtClean="0"/>
              <a:t>população</a:t>
            </a:r>
            <a:r>
              <a:rPr lang="es-ES" sz="2800" dirty="0" smtClean="0"/>
              <a:t> portuguesa?</a:t>
            </a:r>
            <a:endParaRPr lang="es-ES" sz="2800" dirty="0"/>
          </a:p>
        </p:txBody>
      </p:sp>
      <p:sp>
        <p:nvSpPr>
          <p:cNvPr id="3" name="Marcador de texto 2"/>
          <p:cNvSpPr>
            <a:spLocks noGrp="1"/>
          </p:cNvSpPr>
          <p:nvPr>
            <p:ph type="body" sz="quarter" idx="11"/>
          </p:nvPr>
        </p:nvSpPr>
        <p:spPr/>
        <p:txBody>
          <a:bodyPr/>
          <a:lstStyle/>
          <a:p>
            <a:endParaRPr lang="es-ES"/>
          </a:p>
        </p:txBody>
      </p:sp>
      <p:sp>
        <p:nvSpPr>
          <p:cNvPr id="4" name="Título 3"/>
          <p:cNvSpPr>
            <a:spLocks noGrp="1"/>
          </p:cNvSpPr>
          <p:nvPr>
            <p:ph type="title"/>
          </p:nvPr>
        </p:nvSpPr>
        <p:spPr/>
        <p:txBody>
          <a:bodyPr/>
          <a:lstStyle/>
          <a:p>
            <a:r>
              <a:rPr lang="pt-PT" sz="3200" dirty="0" smtClean="0"/>
              <a:t>Pergunta 3</a:t>
            </a:r>
            <a:endParaRPr lang="pt-PT" sz="3200" dirty="0"/>
          </a:p>
        </p:txBody>
      </p:sp>
    </p:spTree>
    <p:extLst>
      <p:ext uri="{BB962C8B-B14F-4D97-AF65-F5344CB8AC3E}">
        <p14:creationId xmlns:p14="http://schemas.microsoft.com/office/powerpoint/2010/main" val="3512990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152650" y="404665"/>
            <a:ext cx="7886700" cy="5495925"/>
          </a:xfrm>
          <a:prstGeom prst="rect">
            <a:avLst/>
          </a:prstGeom>
          <a:noFill/>
          <a:ln w="9525">
            <a:noFill/>
            <a:miter lim="800000"/>
            <a:headEnd/>
            <a:tailEnd/>
          </a:ln>
        </p:spPr>
      </p:pic>
      <p:sp>
        <p:nvSpPr>
          <p:cNvPr id="2" name="Marcador de texto 1"/>
          <p:cNvSpPr>
            <a:spLocks noGrp="1"/>
          </p:cNvSpPr>
          <p:nvPr>
            <p:ph type="body" sz="quarter" idx="13"/>
          </p:nvPr>
        </p:nvSpPr>
        <p:spPr/>
        <p:txBody>
          <a:bodyPr/>
          <a:lstStyle/>
          <a:p>
            <a:endParaRPr lang="es-ES"/>
          </a:p>
        </p:txBody>
      </p:sp>
    </p:spTree>
    <p:extLst>
      <p:ext uri="{BB962C8B-B14F-4D97-AF65-F5344CB8AC3E}">
        <p14:creationId xmlns:p14="http://schemas.microsoft.com/office/powerpoint/2010/main" val="497162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07368" y="5805264"/>
            <a:ext cx="11582443" cy="295162"/>
          </a:xfrm>
        </p:spPr>
        <p:txBody>
          <a:bodyPr>
            <a:noAutofit/>
          </a:bodyPr>
          <a:lstStyle/>
          <a:p>
            <a:r>
              <a:rPr lang="en-GB" sz="1200" dirty="0">
                <a:solidFill>
                  <a:srgbClr val="808080"/>
                </a:solidFill>
              </a:rPr>
              <a:t>Adapted from </a:t>
            </a:r>
            <a:r>
              <a:rPr lang="de-DE" sz="1200" dirty="0">
                <a:solidFill>
                  <a:srgbClr val="808080"/>
                </a:solidFill>
              </a:rPr>
              <a:t>Nelson PK, et al. Lancet 2011;378:571–83.</a:t>
            </a:r>
          </a:p>
        </p:txBody>
      </p:sp>
      <p:sp>
        <p:nvSpPr>
          <p:cNvPr id="7" name="Title 6"/>
          <p:cNvSpPr>
            <a:spLocks noGrp="1"/>
          </p:cNvSpPr>
          <p:nvPr>
            <p:ph type="title"/>
          </p:nvPr>
        </p:nvSpPr>
        <p:spPr/>
        <p:txBody>
          <a:bodyPr>
            <a:noAutofit/>
          </a:bodyPr>
          <a:lstStyle/>
          <a:p>
            <a:r>
              <a:rPr lang="en-GB" sz="3200" dirty="0" err="1"/>
              <a:t>Preval</a:t>
            </a:r>
            <a:r>
              <a:rPr lang="pt-PT" sz="3200" dirty="0" err="1"/>
              <a:t>ência</a:t>
            </a:r>
            <a:r>
              <a:rPr lang="pt-PT" sz="3200" dirty="0"/>
              <a:t> do</a:t>
            </a:r>
            <a:r>
              <a:rPr lang="en-GB" sz="3200" dirty="0"/>
              <a:t> VHC </a:t>
            </a:r>
            <a:r>
              <a:rPr lang="en-GB" sz="3200" dirty="0" err="1"/>
              <a:t>em</a:t>
            </a:r>
            <a:r>
              <a:rPr lang="en-GB" sz="3200" dirty="0"/>
              <a:t> </a:t>
            </a:r>
            <a:r>
              <a:rPr lang="en-GB" sz="3200" dirty="0" err="1"/>
              <a:t>utilizadores</a:t>
            </a:r>
            <a:r>
              <a:rPr lang="en-GB" sz="3200" dirty="0"/>
              <a:t> de </a:t>
            </a:r>
            <a:r>
              <a:rPr lang="en-GB" sz="3200" dirty="0" err="1"/>
              <a:t>drogas</a:t>
            </a:r>
            <a:endParaRPr lang="en-GB" sz="3200" dirty="0"/>
          </a:p>
        </p:txBody>
      </p:sp>
      <p:sp>
        <p:nvSpPr>
          <p:cNvPr id="3" name="Content Placeholder 2"/>
          <p:cNvSpPr>
            <a:spLocks noGrp="1"/>
          </p:cNvSpPr>
          <p:nvPr>
            <p:ph idx="4294967295"/>
          </p:nvPr>
        </p:nvSpPr>
        <p:spPr>
          <a:xfrm>
            <a:off x="1127448" y="5085184"/>
            <a:ext cx="8229600" cy="404813"/>
          </a:xfrm>
        </p:spPr>
        <p:txBody>
          <a:bodyPr>
            <a:normAutofit/>
          </a:bodyPr>
          <a:lstStyle/>
          <a:p>
            <a:pPr marL="0" indent="0">
              <a:buNone/>
            </a:pPr>
            <a:r>
              <a:rPr lang="en-US" sz="1100" dirty="0">
                <a:solidFill>
                  <a:srgbClr val="004586"/>
                </a:solidFill>
              </a:rPr>
              <a:t>13 Western European countries reported HCV antibodies in &gt;60% among PWID</a:t>
            </a:r>
          </a:p>
        </p:txBody>
      </p:sp>
      <p:sp>
        <p:nvSpPr>
          <p:cNvPr id="8" name="Text Placeholder 7"/>
          <p:cNvSpPr>
            <a:spLocks noGrp="1"/>
          </p:cNvSpPr>
          <p:nvPr>
            <p:ph type="body" sz="quarter" idx="4294967295"/>
          </p:nvPr>
        </p:nvSpPr>
        <p:spPr>
          <a:xfrm>
            <a:off x="8145463" y="5157788"/>
            <a:ext cx="4046537" cy="579437"/>
          </a:xfrm>
        </p:spPr>
        <p:txBody>
          <a:bodyPr>
            <a:noAutofit/>
          </a:bodyPr>
          <a:lstStyle/>
          <a:p>
            <a:pPr marL="0" indent="0">
              <a:buNone/>
            </a:pPr>
            <a:r>
              <a:rPr lang="en-US" sz="1100" dirty="0">
                <a:solidFill>
                  <a:srgbClr val="004586"/>
                </a:solidFill>
              </a:rPr>
              <a:t>*Data identified in a systemic literature search (up until May 2011) with wider input from relevant organisations.</a:t>
            </a:r>
            <a:r>
              <a:rPr lang="en-GB" sz="1100" dirty="0">
                <a:solidFill>
                  <a:srgbClr val="004586"/>
                </a:solidFill>
              </a:rPr>
              <a:t> </a:t>
            </a:r>
            <a:br>
              <a:rPr lang="en-GB" sz="1100" dirty="0">
                <a:solidFill>
                  <a:srgbClr val="004586"/>
                </a:solidFill>
              </a:rPr>
            </a:br>
            <a:r>
              <a:rPr lang="en-GB" sz="1100" dirty="0">
                <a:solidFill>
                  <a:srgbClr val="004586"/>
                </a:solidFill>
              </a:rPr>
              <a:t>PWID: people who inject drugs</a:t>
            </a:r>
            <a:endParaRPr lang="en-US" sz="1100" dirty="0">
              <a:solidFill>
                <a:srgbClr val="004586"/>
              </a:solidFill>
            </a:endParaRPr>
          </a:p>
        </p:txBody>
      </p:sp>
      <p:sp>
        <p:nvSpPr>
          <p:cNvPr id="365" name="TextBox 364"/>
          <p:cNvSpPr txBox="1"/>
          <p:nvPr/>
        </p:nvSpPr>
        <p:spPr>
          <a:xfrm>
            <a:off x="2158156" y="1085754"/>
            <a:ext cx="7970292" cy="283750"/>
          </a:xfrm>
          <a:prstGeom prst="rect">
            <a:avLst/>
          </a:prstGeom>
          <a:noFill/>
        </p:spPr>
        <p:txBody>
          <a:bodyPr wrap="square" lIns="0" tIns="0" rIns="0" bIns="0" rtlCol="0">
            <a:noAutofit/>
          </a:bodyPr>
          <a:lstStyle/>
          <a:p>
            <a:pPr algn="ctr">
              <a:lnSpc>
                <a:spcPct val="90000"/>
              </a:lnSpc>
            </a:pPr>
            <a:r>
              <a:rPr lang="en-US" sz="2000" b="1" dirty="0">
                <a:solidFill>
                  <a:srgbClr val="004586"/>
                </a:solidFill>
              </a:rPr>
              <a:t>HCV prevalence in PWID in Western European countries (until 2011)*</a:t>
            </a:r>
          </a:p>
        </p:txBody>
      </p:sp>
      <p:grpSp>
        <p:nvGrpSpPr>
          <p:cNvPr id="6" name="Group 5"/>
          <p:cNvGrpSpPr/>
          <p:nvPr/>
        </p:nvGrpSpPr>
        <p:grpSpPr>
          <a:xfrm>
            <a:off x="2078724" y="1622028"/>
            <a:ext cx="4193503" cy="3330383"/>
            <a:chOff x="554723" y="2097347"/>
            <a:chExt cx="4193503" cy="3330383"/>
          </a:xfrm>
        </p:grpSpPr>
        <p:sp>
          <p:nvSpPr>
            <p:cNvPr id="436" name="Freeform 1846"/>
            <p:cNvSpPr>
              <a:spLocks/>
            </p:cNvSpPr>
            <p:nvPr/>
          </p:nvSpPr>
          <p:spPr bwMode="auto">
            <a:xfrm>
              <a:off x="3466224" y="4031118"/>
              <a:ext cx="464902" cy="305767"/>
            </a:xfrm>
            <a:custGeom>
              <a:avLst/>
              <a:gdLst>
                <a:gd name="T0" fmla="*/ 2147483647 w 99"/>
                <a:gd name="T1" fmla="*/ 2147483647 h 74"/>
                <a:gd name="T2" fmla="*/ 2147483647 w 99"/>
                <a:gd name="T3" fmla="*/ 2147483647 h 74"/>
                <a:gd name="T4" fmla="*/ 2147483647 w 99"/>
                <a:gd name="T5" fmla="*/ 2147483647 h 74"/>
                <a:gd name="T6" fmla="*/ 2147483647 w 99"/>
                <a:gd name="T7" fmla="*/ 2147483647 h 74"/>
                <a:gd name="T8" fmla="*/ 2147483647 w 99"/>
                <a:gd name="T9" fmla="*/ 2147483647 h 74"/>
                <a:gd name="T10" fmla="*/ 2147483647 w 99"/>
                <a:gd name="T11" fmla="*/ 2147483647 h 74"/>
                <a:gd name="T12" fmla="*/ 2147483647 w 99"/>
                <a:gd name="T13" fmla="*/ 2147483647 h 74"/>
                <a:gd name="T14" fmla="*/ 2147483647 w 99"/>
                <a:gd name="T15" fmla="*/ 2147483647 h 74"/>
                <a:gd name="T16" fmla="*/ 2147483647 w 99"/>
                <a:gd name="T17" fmla="*/ 2147483647 h 74"/>
                <a:gd name="T18" fmla="*/ 2147483647 w 99"/>
                <a:gd name="T19" fmla="*/ 2147483647 h 74"/>
                <a:gd name="T20" fmla="*/ 2147483647 w 99"/>
                <a:gd name="T21" fmla="*/ 2147483647 h 74"/>
                <a:gd name="T22" fmla="*/ 2147483647 w 99"/>
                <a:gd name="T23" fmla="*/ 2147483647 h 74"/>
                <a:gd name="T24" fmla="*/ 2147483647 w 99"/>
                <a:gd name="T25" fmla="*/ 2147483647 h 74"/>
                <a:gd name="T26" fmla="*/ 2147483647 w 99"/>
                <a:gd name="T27" fmla="*/ 2147483647 h 74"/>
                <a:gd name="T28" fmla="*/ 2147483647 w 99"/>
                <a:gd name="T29" fmla="*/ 2147483647 h 74"/>
                <a:gd name="T30" fmla="*/ 2147483647 w 99"/>
                <a:gd name="T31" fmla="*/ 2147483647 h 74"/>
                <a:gd name="T32" fmla="*/ 2147483647 w 99"/>
                <a:gd name="T33" fmla="*/ 2147483647 h 74"/>
                <a:gd name="T34" fmla="*/ 2147483647 w 99"/>
                <a:gd name="T35" fmla="*/ 2147483647 h 74"/>
                <a:gd name="T36" fmla="*/ 2147483647 w 99"/>
                <a:gd name="T37" fmla="*/ 2147483647 h 74"/>
                <a:gd name="T38" fmla="*/ 2147483647 w 99"/>
                <a:gd name="T39" fmla="*/ 2147483647 h 74"/>
                <a:gd name="T40" fmla="*/ 2147483647 w 99"/>
                <a:gd name="T41" fmla="*/ 2147483647 h 74"/>
                <a:gd name="T42" fmla="*/ 2147483647 w 99"/>
                <a:gd name="T43" fmla="*/ 2147483647 h 74"/>
                <a:gd name="T44" fmla="*/ 2147483647 w 99"/>
                <a:gd name="T45" fmla="*/ 2147483647 h 74"/>
                <a:gd name="T46" fmla="*/ 2147483647 w 99"/>
                <a:gd name="T47" fmla="*/ 2147483647 h 74"/>
                <a:gd name="T48" fmla="*/ 2147483647 w 99"/>
                <a:gd name="T49" fmla="*/ 2147483647 h 74"/>
                <a:gd name="T50" fmla="*/ 2147483647 w 99"/>
                <a:gd name="T51" fmla="*/ 2147483647 h 74"/>
                <a:gd name="T52" fmla="*/ 2147483647 w 99"/>
                <a:gd name="T53" fmla="*/ 2147483647 h 74"/>
                <a:gd name="T54" fmla="*/ 2147483647 w 99"/>
                <a:gd name="T55" fmla="*/ 2147483647 h 74"/>
                <a:gd name="T56" fmla="*/ 2147483647 w 99"/>
                <a:gd name="T57" fmla="*/ 2147483647 h 74"/>
                <a:gd name="T58" fmla="*/ 2147483647 w 99"/>
                <a:gd name="T59" fmla="*/ 2147483647 h 74"/>
                <a:gd name="T60" fmla="*/ 2147483647 w 99"/>
                <a:gd name="T61" fmla="*/ 2147483647 h 74"/>
                <a:gd name="T62" fmla="*/ 2147483647 w 99"/>
                <a:gd name="T63" fmla="*/ 2147483647 h 74"/>
                <a:gd name="T64" fmla="*/ 2147483647 w 99"/>
                <a:gd name="T65" fmla="*/ 2147483647 h 74"/>
                <a:gd name="T66" fmla="*/ 2147483647 w 99"/>
                <a:gd name="T67" fmla="*/ 2147483647 h 74"/>
                <a:gd name="T68" fmla="*/ 2147483647 w 99"/>
                <a:gd name="T69" fmla="*/ 2147483647 h 74"/>
                <a:gd name="T70" fmla="*/ 2147483647 w 99"/>
                <a:gd name="T71" fmla="*/ 2147483647 h 74"/>
                <a:gd name="T72" fmla="*/ 2147483647 w 99"/>
                <a:gd name="T73" fmla="*/ 2147483647 h 74"/>
                <a:gd name="T74" fmla="*/ 2147483647 w 99"/>
                <a:gd name="T75" fmla="*/ 2147483647 h 74"/>
                <a:gd name="T76" fmla="*/ 2147483647 w 99"/>
                <a:gd name="T77" fmla="*/ 2147483647 h 74"/>
                <a:gd name="T78" fmla="*/ 2147483647 w 99"/>
                <a:gd name="T79" fmla="*/ 2147483647 h 74"/>
                <a:gd name="T80" fmla="*/ 2147483647 w 99"/>
                <a:gd name="T81" fmla="*/ 2147483647 h 74"/>
                <a:gd name="T82" fmla="*/ 2147483647 w 99"/>
                <a:gd name="T83" fmla="*/ 2147483647 h 74"/>
                <a:gd name="T84" fmla="*/ 2147483647 w 99"/>
                <a:gd name="T85" fmla="*/ 2147483647 h 74"/>
                <a:gd name="T86" fmla="*/ 2147483647 w 99"/>
                <a:gd name="T87" fmla="*/ 2147483647 h 74"/>
                <a:gd name="T88" fmla="*/ 2147483647 w 99"/>
                <a:gd name="T89" fmla="*/ 2147483647 h 74"/>
                <a:gd name="T90" fmla="*/ 2147483647 w 99"/>
                <a:gd name="T91" fmla="*/ 2147483647 h 74"/>
                <a:gd name="T92" fmla="*/ 2147483647 w 99"/>
                <a:gd name="T93" fmla="*/ 2147483647 h 74"/>
                <a:gd name="T94" fmla="*/ 2147483647 w 99"/>
                <a:gd name="T95" fmla="*/ 2147483647 h 74"/>
                <a:gd name="T96" fmla="*/ 2147483647 w 99"/>
                <a:gd name="T97" fmla="*/ 2147483647 h 74"/>
                <a:gd name="T98" fmla="*/ 2147483647 w 99"/>
                <a:gd name="T99" fmla="*/ 2147483647 h 74"/>
                <a:gd name="T100" fmla="*/ 2147483647 w 99"/>
                <a:gd name="T101" fmla="*/ 2147483647 h 74"/>
                <a:gd name="T102" fmla="*/ 2147483647 w 99"/>
                <a:gd name="T103" fmla="*/ 2147483647 h 74"/>
                <a:gd name="T104" fmla="*/ 2147483647 w 99"/>
                <a:gd name="T105" fmla="*/ 2147483647 h 74"/>
                <a:gd name="T106" fmla="*/ 2147483647 w 99"/>
                <a:gd name="T107" fmla="*/ 2147483647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9"/>
                <a:gd name="T163" fmla="*/ 0 h 74"/>
                <a:gd name="T164" fmla="*/ 99 w 99"/>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9" h="74">
                  <a:moveTo>
                    <a:pt x="2" y="22"/>
                  </a:moveTo>
                  <a:lnTo>
                    <a:pt x="2" y="22"/>
                  </a:lnTo>
                  <a:lnTo>
                    <a:pt x="4" y="22"/>
                  </a:lnTo>
                  <a:lnTo>
                    <a:pt x="6" y="24"/>
                  </a:lnTo>
                  <a:lnTo>
                    <a:pt x="8" y="22"/>
                  </a:lnTo>
                  <a:lnTo>
                    <a:pt x="10" y="22"/>
                  </a:lnTo>
                  <a:lnTo>
                    <a:pt x="12" y="22"/>
                  </a:lnTo>
                  <a:lnTo>
                    <a:pt x="14" y="22"/>
                  </a:lnTo>
                  <a:lnTo>
                    <a:pt x="16" y="22"/>
                  </a:lnTo>
                  <a:lnTo>
                    <a:pt x="18" y="20"/>
                  </a:lnTo>
                  <a:lnTo>
                    <a:pt x="18" y="18"/>
                  </a:lnTo>
                  <a:lnTo>
                    <a:pt x="18" y="20"/>
                  </a:lnTo>
                  <a:lnTo>
                    <a:pt x="20" y="22"/>
                  </a:lnTo>
                  <a:lnTo>
                    <a:pt x="22" y="22"/>
                  </a:lnTo>
                  <a:lnTo>
                    <a:pt x="24" y="22"/>
                  </a:lnTo>
                  <a:lnTo>
                    <a:pt x="26" y="22"/>
                  </a:lnTo>
                  <a:lnTo>
                    <a:pt x="29" y="24"/>
                  </a:lnTo>
                  <a:lnTo>
                    <a:pt x="31" y="22"/>
                  </a:lnTo>
                  <a:lnTo>
                    <a:pt x="31" y="20"/>
                  </a:lnTo>
                  <a:lnTo>
                    <a:pt x="33" y="18"/>
                  </a:lnTo>
                  <a:lnTo>
                    <a:pt x="31" y="18"/>
                  </a:lnTo>
                  <a:lnTo>
                    <a:pt x="31" y="16"/>
                  </a:lnTo>
                  <a:lnTo>
                    <a:pt x="33" y="16"/>
                  </a:lnTo>
                  <a:lnTo>
                    <a:pt x="35" y="16"/>
                  </a:lnTo>
                  <a:lnTo>
                    <a:pt x="37" y="14"/>
                  </a:lnTo>
                  <a:lnTo>
                    <a:pt x="37" y="12"/>
                  </a:lnTo>
                  <a:lnTo>
                    <a:pt x="37" y="10"/>
                  </a:lnTo>
                  <a:lnTo>
                    <a:pt x="35" y="8"/>
                  </a:lnTo>
                  <a:lnTo>
                    <a:pt x="37" y="8"/>
                  </a:lnTo>
                  <a:lnTo>
                    <a:pt x="39" y="8"/>
                  </a:lnTo>
                  <a:lnTo>
                    <a:pt x="39" y="6"/>
                  </a:lnTo>
                  <a:lnTo>
                    <a:pt x="41" y="6"/>
                  </a:lnTo>
                  <a:lnTo>
                    <a:pt x="43" y="6"/>
                  </a:lnTo>
                  <a:lnTo>
                    <a:pt x="43" y="4"/>
                  </a:lnTo>
                  <a:lnTo>
                    <a:pt x="45" y="4"/>
                  </a:lnTo>
                  <a:lnTo>
                    <a:pt x="47" y="4"/>
                  </a:lnTo>
                  <a:lnTo>
                    <a:pt x="47" y="2"/>
                  </a:lnTo>
                  <a:lnTo>
                    <a:pt x="47" y="0"/>
                  </a:lnTo>
                  <a:lnTo>
                    <a:pt x="49" y="0"/>
                  </a:lnTo>
                  <a:lnTo>
                    <a:pt x="49" y="2"/>
                  </a:lnTo>
                  <a:lnTo>
                    <a:pt x="51" y="2"/>
                  </a:lnTo>
                  <a:lnTo>
                    <a:pt x="53" y="4"/>
                  </a:lnTo>
                  <a:lnTo>
                    <a:pt x="55" y="4"/>
                  </a:lnTo>
                  <a:lnTo>
                    <a:pt x="57" y="4"/>
                  </a:lnTo>
                  <a:lnTo>
                    <a:pt x="57" y="6"/>
                  </a:lnTo>
                  <a:lnTo>
                    <a:pt x="59" y="8"/>
                  </a:lnTo>
                  <a:lnTo>
                    <a:pt x="61" y="8"/>
                  </a:lnTo>
                  <a:lnTo>
                    <a:pt x="61" y="10"/>
                  </a:lnTo>
                  <a:lnTo>
                    <a:pt x="63" y="10"/>
                  </a:lnTo>
                  <a:lnTo>
                    <a:pt x="63" y="12"/>
                  </a:lnTo>
                  <a:lnTo>
                    <a:pt x="65" y="12"/>
                  </a:lnTo>
                  <a:lnTo>
                    <a:pt x="67" y="12"/>
                  </a:lnTo>
                  <a:lnTo>
                    <a:pt x="69" y="12"/>
                  </a:lnTo>
                  <a:lnTo>
                    <a:pt x="69" y="14"/>
                  </a:lnTo>
                  <a:lnTo>
                    <a:pt x="69" y="16"/>
                  </a:lnTo>
                  <a:lnTo>
                    <a:pt x="71" y="16"/>
                  </a:lnTo>
                  <a:lnTo>
                    <a:pt x="73" y="16"/>
                  </a:lnTo>
                  <a:lnTo>
                    <a:pt x="75" y="16"/>
                  </a:lnTo>
                  <a:lnTo>
                    <a:pt x="77" y="16"/>
                  </a:lnTo>
                  <a:lnTo>
                    <a:pt x="79" y="16"/>
                  </a:lnTo>
                  <a:lnTo>
                    <a:pt x="81" y="16"/>
                  </a:lnTo>
                  <a:lnTo>
                    <a:pt x="83" y="16"/>
                  </a:lnTo>
                  <a:lnTo>
                    <a:pt x="85" y="16"/>
                  </a:lnTo>
                  <a:lnTo>
                    <a:pt x="87" y="14"/>
                  </a:lnTo>
                  <a:lnTo>
                    <a:pt x="89" y="14"/>
                  </a:lnTo>
                  <a:lnTo>
                    <a:pt x="91" y="16"/>
                  </a:lnTo>
                  <a:lnTo>
                    <a:pt x="91" y="18"/>
                  </a:lnTo>
                  <a:lnTo>
                    <a:pt x="91" y="20"/>
                  </a:lnTo>
                  <a:lnTo>
                    <a:pt x="93" y="20"/>
                  </a:lnTo>
                  <a:lnTo>
                    <a:pt x="93" y="22"/>
                  </a:lnTo>
                  <a:lnTo>
                    <a:pt x="91" y="22"/>
                  </a:lnTo>
                  <a:lnTo>
                    <a:pt x="93" y="24"/>
                  </a:lnTo>
                  <a:lnTo>
                    <a:pt x="95" y="26"/>
                  </a:lnTo>
                  <a:lnTo>
                    <a:pt x="97" y="26"/>
                  </a:lnTo>
                  <a:lnTo>
                    <a:pt x="99" y="28"/>
                  </a:lnTo>
                  <a:lnTo>
                    <a:pt x="97" y="28"/>
                  </a:lnTo>
                  <a:lnTo>
                    <a:pt x="95" y="28"/>
                  </a:lnTo>
                  <a:lnTo>
                    <a:pt x="95" y="30"/>
                  </a:lnTo>
                  <a:lnTo>
                    <a:pt x="93" y="30"/>
                  </a:lnTo>
                  <a:lnTo>
                    <a:pt x="95" y="32"/>
                  </a:lnTo>
                  <a:lnTo>
                    <a:pt x="93" y="34"/>
                  </a:lnTo>
                  <a:lnTo>
                    <a:pt x="91" y="36"/>
                  </a:lnTo>
                  <a:lnTo>
                    <a:pt x="91" y="34"/>
                  </a:lnTo>
                  <a:lnTo>
                    <a:pt x="89" y="34"/>
                  </a:lnTo>
                  <a:lnTo>
                    <a:pt x="89" y="32"/>
                  </a:lnTo>
                  <a:lnTo>
                    <a:pt x="87" y="32"/>
                  </a:lnTo>
                  <a:lnTo>
                    <a:pt x="85" y="30"/>
                  </a:lnTo>
                  <a:lnTo>
                    <a:pt x="83" y="30"/>
                  </a:lnTo>
                  <a:lnTo>
                    <a:pt x="81" y="30"/>
                  </a:lnTo>
                  <a:lnTo>
                    <a:pt x="79" y="30"/>
                  </a:lnTo>
                  <a:lnTo>
                    <a:pt x="77" y="30"/>
                  </a:lnTo>
                  <a:lnTo>
                    <a:pt x="75" y="30"/>
                  </a:lnTo>
                  <a:lnTo>
                    <a:pt x="73" y="30"/>
                  </a:lnTo>
                  <a:lnTo>
                    <a:pt x="71" y="30"/>
                  </a:lnTo>
                  <a:lnTo>
                    <a:pt x="69" y="30"/>
                  </a:lnTo>
                  <a:lnTo>
                    <a:pt x="67" y="30"/>
                  </a:lnTo>
                  <a:lnTo>
                    <a:pt x="65" y="30"/>
                  </a:lnTo>
                  <a:lnTo>
                    <a:pt x="63" y="30"/>
                  </a:lnTo>
                  <a:lnTo>
                    <a:pt x="61" y="28"/>
                  </a:lnTo>
                  <a:lnTo>
                    <a:pt x="59" y="28"/>
                  </a:lnTo>
                  <a:lnTo>
                    <a:pt x="57" y="26"/>
                  </a:lnTo>
                  <a:lnTo>
                    <a:pt x="57" y="28"/>
                  </a:lnTo>
                  <a:lnTo>
                    <a:pt x="55" y="28"/>
                  </a:lnTo>
                  <a:lnTo>
                    <a:pt x="53" y="28"/>
                  </a:lnTo>
                  <a:lnTo>
                    <a:pt x="51" y="28"/>
                  </a:lnTo>
                  <a:lnTo>
                    <a:pt x="51" y="30"/>
                  </a:lnTo>
                  <a:lnTo>
                    <a:pt x="49" y="30"/>
                  </a:lnTo>
                  <a:lnTo>
                    <a:pt x="49" y="32"/>
                  </a:lnTo>
                  <a:lnTo>
                    <a:pt x="47" y="32"/>
                  </a:lnTo>
                  <a:lnTo>
                    <a:pt x="47" y="30"/>
                  </a:lnTo>
                  <a:lnTo>
                    <a:pt x="45" y="30"/>
                  </a:lnTo>
                  <a:lnTo>
                    <a:pt x="43" y="28"/>
                  </a:lnTo>
                  <a:lnTo>
                    <a:pt x="41" y="28"/>
                  </a:lnTo>
                  <a:lnTo>
                    <a:pt x="39" y="28"/>
                  </a:lnTo>
                  <a:lnTo>
                    <a:pt x="39" y="30"/>
                  </a:lnTo>
                  <a:lnTo>
                    <a:pt x="39" y="32"/>
                  </a:lnTo>
                  <a:lnTo>
                    <a:pt x="39" y="34"/>
                  </a:lnTo>
                  <a:lnTo>
                    <a:pt x="39" y="36"/>
                  </a:lnTo>
                  <a:lnTo>
                    <a:pt x="41" y="38"/>
                  </a:lnTo>
                  <a:lnTo>
                    <a:pt x="43" y="38"/>
                  </a:lnTo>
                  <a:lnTo>
                    <a:pt x="43" y="40"/>
                  </a:lnTo>
                  <a:lnTo>
                    <a:pt x="45" y="42"/>
                  </a:lnTo>
                  <a:lnTo>
                    <a:pt x="45" y="44"/>
                  </a:lnTo>
                  <a:lnTo>
                    <a:pt x="47" y="44"/>
                  </a:lnTo>
                  <a:lnTo>
                    <a:pt x="47" y="46"/>
                  </a:lnTo>
                  <a:lnTo>
                    <a:pt x="47" y="48"/>
                  </a:lnTo>
                  <a:lnTo>
                    <a:pt x="49" y="50"/>
                  </a:lnTo>
                  <a:lnTo>
                    <a:pt x="51" y="52"/>
                  </a:lnTo>
                  <a:lnTo>
                    <a:pt x="53" y="54"/>
                  </a:lnTo>
                  <a:lnTo>
                    <a:pt x="55" y="56"/>
                  </a:lnTo>
                  <a:lnTo>
                    <a:pt x="57" y="58"/>
                  </a:lnTo>
                  <a:lnTo>
                    <a:pt x="59" y="60"/>
                  </a:lnTo>
                  <a:lnTo>
                    <a:pt x="61" y="60"/>
                  </a:lnTo>
                  <a:lnTo>
                    <a:pt x="61" y="62"/>
                  </a:lnTo>
                  <a:lnTo>
                    <a:pt x="63" y="62"/>
                  </a:lnTo>
                  <a:lnTo>
                    <a:pt x="65" y="64"/>
                  </a:lnTo>
                  <a:lnTo>
                    <a:pt x="65" y="66"/>
                  </a:lnTo>
                  <a:lnTo>
                    <a:pt x="65" y="68"/>
                  </a:lnTo>
                  <a:lnTo>
                    <a:pt x="67" y="68"/>
                  </a:lnTo>
                  <a:lnTo>
                    <a:pt x="67" y="70"/>
                  </a:lnTo>
                  <a:lnTo>
                    <a:pt x="69" y="70"/>
                  </a:lnTo>
                  <a:lnTo>
                    <a:pt x="71" y="72"/>
                  </a:lnTo>
                  <a:lnTo>
                    <a:pt x="73" y="74"/>
                  </a:lnTo>
                  <a:lnTo>
                    <a:pt x="71" y="74"/>
                  </a:lnTo>
                  <a:lnTo>
                    <a:pt x="69" y="74"/>
                  </a:lnTo>
                  <a:lnTo>
                    <a:pt x="69" y="72"/>
                  </a:lnTo>
                  <a:lnTo>
                    <a:pt x="67" y="72"/>
                  </a:lnTo>
                  <a:lnTo>
                    <a:pt x="67" y="70"/>
                  </a:lnTo>
                  <a:lnTo>
                    <a:pt x="65" y="70"/>
                  </a:lnTo>
                  <a:lnTo>
                    <a:pt x="63" y="70"/>
                  </a:lnTo>
                  <a:lnTo>
                    <a:pt x="61" y="68"/>
                  </a:lnTo>
                  <a:lnTo>
                    <a:pt x="61" y="66"/>
                  </a:lnTo>
                  <a:lnTo>
                    <a:pt x="59" y="64"/>
                  </a:lnTo>
                  <a:lnTo>
                    <a:pt x="57" y="64"/>
                  </a:lnTo>
                  <a:lnTo>
                    <a:pt x="55" y="64"/>
                  </a:lnTo>
                  <a:lnTo>
                    <a:pt x="53" y="64"/>
                  </a:lnTo>
                  <a:lnTo>
                    <a:pt x="51" y="62"/>
                  </a:lnTo>
                  <a:lnTo>
                    <a:pt x="49" y="62"/>
                  </a:lnTo>
                  <a:lnTo>
                    <a:pt x="47" y="62"/>
                  </a:lnTo>
                  <a:lnTo>
                    <a:pt x="45" y="64"/>
                  </a:lnTo>
                  <a:lnTo>
                    <a:pt x="43" y="62"/>
                  </a:lnTo>
                  <a:lnTo>
                    <a:pt x="43" y="60"/>
                  </a:lnTo>
                  <a:lnTo>
                    <a:pt x="41" y="58"/>
                  </a:lnTo>
                  <a:lnTo>
                    <a:pt x="39" y="58"/>
                  </a:lnTo>
                  <a:lnTo>
                    <a:pt x="37" y="56"/>
                  </a:lnTo>
                  <a:lnTo>
                    <a:pt x="35" y="54"/>
                  </a:lnTo>
                  <a:lnTo>
                    <a:pt x="33" y="52"/>
                  </a:lnTo>
                  <a:lnTo>
                    <a:pt x="31" y="50"/>
                  </a:lnTo>
                  <a:lnTo>
                    <a:pt x="29" y="48"/>
                  </a:lnTo>
                  <a:lnTo>
                    <a:pt x="31" y="46"/>
                  </a:lnTo>
                  <a:lnTo>
                    <a:pt x="33" y="46"/>
                  </a:lnTo>
                  <a:lnTo>
                    <a:pt x="35" y="48"/>
                  </a:lnTo>
                  <a:lnTo>
                    <a:pt x="33" y="46"/>
                  </a:lnTo>
                  <a:lnTo>
                    <a:pt x="31" y="44"/>
                  </a:lnTo>
                  <a:lnTo>
                    <a:pt x="29" y="44"/>
                  </a:lnTo>
                  <a:lnTo>
                    <a:pt x="26" y="42"/>
                  </a:lnTo>
                  <a:lnTo>
                    <a:pt x="26" y="40"/>
                  </a:lnTo>
                  <a:lnTo>
                    <a:pt x="24" y="40"/>
                  </a:lnTo>
                  <a:lnTo>
                    <a:pt x="24" y="38"/>
                  </a:lnTo>
                  <a:lnTo>
                    <a:pt x="24" y="36"/>
                  </a:lnTo>
                  <a:lnTo>
                    <a:pt x="24" y="34"/>
                  </a:lnTo>
                  <a:lnTo>
                    <a:pt x="24" y="32"/>
                  </a:lnTo>
                  <a:lnTo>
                    <a:pt x="22" y="30"/>
                  </a:lnTo>
                  <a:lnTo>
                    <a:pt x="20" y="30"/>
                  </a:lnTo>
                  <a:lnTo>
                    <a:pt x="20" y="28"/>
                  </a:lnTo>
                  <a:lnTo>
                    <a:pt x="18" y="28"/>
                  </a:lnTo>
                  <a:lnTo>
                    <a:pt x="18" y="26"/>
                  </a:lnTo>
                  <a:lnTo>
                    <a:pt x="16" y="26"/>
                  </a:lnTo>
                  <a:lnTo>
                    <a:pt x="14" y="24"/>
                  </a:lnTo>
                  <a:lnTo>
                    <a:pt x="14" y="26"/>
                  </a:lnTo>
                  <a:lnTo>
                    <a:pt x="14" y="28"/>
                  </a:lnTo>
                  <a:lnTo>
                    <a:pt x="12" y="28"/>
                  </a:lnTo>
                  <a:lnTo>
                    <a:pt x="12" y="30"/>
                  </a:lnTo>
                  <a:lnTo>
                    <a:pt x="12" y="32"/>
                  </a:lnTo>
                  <a:lnTo>
                    <a:pt x="10" y="32"/>
                  </a:lnTo>
                  <a:lnTo>
                    <a:pt x="10" y="34"/>
                  </a:lnTo>
                  <a:lnTo>
                    <a:pt x="8" y="36"/>
                  </a:lnTo>
                  <a:lnTo>
                    <a:pt x="6" y="36"/>
                  </a:lnTo>
                  <a:lnTo>
                    <a:pt x="6" y="34"/>
                  </a:lnTo>
                  <a:lnTo>
                    <a:pt x="4" y="32"/>
                  </a:lnTo>
                  <a:lnTo>
                    <a:pt x="4" y="30"/>
                  </a:lnTo>
                  <a:lnTo>
                    <a:pt x="2" y="30"/>
                  </a:lnTo>
                  <a:lnTo>
                    <a:pt x="2" y="28"/>
                  </a:lnTo>
                  <a:lnTo>
                    <a:pt x="2" y="26"/>
                  </a:lnTo>
                  <a:lnTo>
                    <a:pt x="2" y="24"/>
                  </a:lnTo>
                  <a:lnTo>
                    <a:pt x="0" y="22"/>
                  </a:lnTo>
                  <a:lnTo>
                    <a:pt x="2" y="22"/>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37" name="Freeform 1923"/>
            <p:cNvSpPr>
              <a:spLocks/>
            </p:cNvSpPr>
            <p:nvPr/>
          </p:nvSpPr>
          <p:spPr bwMode="auto">
            <a:xfrm>
              <a:off x="3865382" y="4287301"/>
              <a:ext cx="150271" cy="140488"/>
            </a:xfrm>
            <a:custGeom>
              <a:avLst/>
              <a:gdLst>
                <a:gd name="T0" fmla="*/ 2147483647 w 32"/>
                <a:gd name="T1" fmla="*/ 2147483647 h 34"/>
                <a:gd name="T2" fmla="*/ 2147483647 w 32"/>
                <a:gd name="T3" fmla="*/ 2147483647 h 34"/>
                <a:gd name="T4" fmla="*/ 0 w 32"/>
                <a:gd name="T5" fmla="*/ 2147483647 h 34"/>
                <a:gd name="T6" fmla="*/ 0 w 32"/>
                <a:gd name="T7" fmla="*/ 2147483647 h 34"/>
                <a:gd name="T8" fmla="*/ 0 w 32"/>
                <a:gd name="T9" fmla="*/ 2147483647 h 34"/>
                <a:gd name="T10" fmla="*/ 2147483647 w 32"/>
                <a:gd name="T11" fmla="*/ 2147483647 h 34"/>
                <a:gd name="T12" fmla="*/ 2147483647 w 32"/>
                <a:gd name="T13" fmla="*/ 2147483647 h 34"/>
                <a:gd name="T14" fmla="*/ 2147483647 w 32"/>
                <a:gd name="T15" fmla="*/ 2147483647 h 34"/>
                <a:gd name="T16" fmla="*/ 2147483647 w 32"/>
                <a:gd name="T17" fmla="*/ 2147483647 h 34"/>
                <a:gd name="T18" fmla="*/ 2147483647 w 32"/>
                <a:gd name="T19" fmla="*/ 2147483647 h 34"/>
                <a:gd name="T20" fmla="*/ 2147483647 w 32"/>
                <a:gd name="T21" fmla="*/ 2147483647 h 34"/>
                <a:gd name="T22" fmla="*/ 2147483647 w 32"/>
                <a:gd name="T23" fmla="*/ 2147483647 h 34"/>
                <a:gd name="T24" fmla="*/ 2147483647 w 32"/>
                <a:gd name="T25" fmla="*/ 0 h 34"/>
                <a:gd name="T26" fmla="*/ 2147483647 w 32"/>
                <a:gd name="T27" fmla="*/ 0 h 34"/>
                <a:gd name="T28" fmla="*/ 2147483647 w 32"/>
                <a:gd name="T29" fmla="*/ 2147483647 h 34"/>
                <a:gd name="T30" fmla="*/ 2147483647 w 32"/>
                <a:gd name="T31" fmla="*/ 2147483647 h 34"/>
                <a:gd name="T32" fmla="*/ 2147483647 w 32"/>
                <a:gd name="T33" fmla="*/ 2147483647 h 34"/>
                <a:gd name="T34" fmla="*/ 2147483647 w 32"/>
                <a:gd name="T35" fmla="*/ 2147483647 h 34"/>
                <a:gd name="T36" fmla="*/ 2147483647 w 32"/>
                <a:gd name="T37" fmla="*/ 2147483647 h 34"/>
                <a:gd name="T38" fmla="*/ 2147483647 w 32"/>
                <a:gd name="T39" fmla="*/ 2147483647 h 34"/>
                <a:gd name="T40" fmla="*/ 2147483647 w 32"/>
                <a:gd name="T41" fmla="*/ 2147483647 h 34"/>
                <a:gd name="T42" fmla="*/ 2147483647 w 32"/>
                <a:gd name="T43" fmla="*/ 2147483647 h 34"/>
                <a:gd name="T44" fmla="*/ 2147483647 w 32"/>
                <a:gd name="T45" fmla="*/ 2147483647 h 34"/>
                <a:gd name="T46" fmla="*/ 2147483647 w 32"/>
                <a:gd name="T47" fmla="*/ 2147483647 h 34"/>
                <a:gd name="T48" fmla="*/ 2147483647 w 32"/>
                <a:gd name="T49" fmla="*/ 2147483647 h 34"/>
                <a:gd name="T50" fmla="*/ 2147483647 w 32"/>
                <a:gd name="T51" fmla="*/ 2147483647 h 34"/>
                <a:gd name="T52" fmla="*/ 2147483647 w 32"/>
                <a:gd name="T53" fmla="*/ 2147483647 h 34"/>
                <a:gd name="T54" fmla="*/ 2147483647 w 32"/>
                <a:gd name="T55" fmla="*/ 2147483647 h 34"/>
                <a:gd name="T56" fmla="*/ 2147483647 w 32"/>
                <a:gd name="T57" fmla="*/ 2147483647 h 34"/>
                <a:gd name="T58" fmla="*/ 2147483647 w 32"/>
                <a:gd name="T59" fmla="*/ 2147483647 h 34"/>
                <a:gd name="T60" fmla="*/ 2147483647 w 32"/>
                <a:gd name="T61" fmla="*/ 2147483647 h 34"/>
                <a:gd name="T62" fmla="*/ 2147483647 w 32"/>
                <a:gd name="T63" fmla="*/ 2147483647 h 34"/>
                <a:gd name="T64" fmla="*/ 2147483647 w 32"/>
                <a:gd name="T65" fmla="*/ 2147483647 h 34"/>
                <a:gd name="T66" fmla="*/ 2147483647 w 32"/>
                <a:gd name="T67" fmla="*/ 2147483647 h 34"/>
                <a:gd name="T68" fmla="*/ 2147483647 w 32"/>
                <a:gd name="T69" fmla="*/ 2147483647 h 34"/>
                <a:gd name="T70" fmla="*/ 2147483647 w 32"/>
                <a:gd name="T71" fmla="*/ 2147483647 h 34"/>
                <a:gd name="T72" fmla="*/ 2147483647 w 32"/>
                <a:gd name="T73" fmla="*/ 2147483647 h 34"/>
                <a:gd name="T74" fmla="*/ 2147483647 w 32"/>
                <a:gd name="T75" fmla="*/ 2147483647 h 34"/>
                <a:gd name="T76" fmla="*/ 2147483647 w 32"/>
                <a:gd name="T77" fmla="*/ 2147483647 h 34"/>
                <a:gd name="T78" fmla="*/ 2147483647 w 32"/>
                <a:gd name="T79" fmla="*/ 2147483647 h 34"/>
                <a:gd name="T80" fmla="*/ 2147483647 w 32"/>
                <a:gd name="T81" fmla="*/ 2147483647 h 34"/>
                <a:gd name="T82" fmla="*/ 2147483647 w 32"/>
                <a:gd name="T83" fmla="*/ 2147483647 h 34"/>
                <a:gd name="T84" fmla="*/ 2147483647 w 32"/>
                <a:gd name="T85" fmla="*/ 2147483647 h 34"/>
                <a:gd name="T86" fmla="*/ 2147483647 w 32"/>
                <a:gd name="T87" fmla="*/ 2147483647 h 34"/>
                <a:gd name="T88" fmla="*/ 2147483647 w 32"/>
                <a:gd name="T89" fmla="*/ 2147483647 h 34"/>
                <a:gd name="T90" fmla="*/ 2147483647 w 32"/>
                <a:gd name="T91" fmla="*/ 2147483647 h 34"/>
                <a:gd name="T92" fmla="*/ 2147483647 w 32"/>
                <a:gd name="T93" fmla="*/ 2147483647 h 34"/>
                <a:gd name="T94" fmla="*/ 2147483647 w 32"/>
                <a:gd name="T95" fmla="*/ 2147483647 h 34"/>
                <a:gd name="T96" fmla="*/ 2147483647 w 32"/>
                <a:gd name="T97" fmla="*/ 2147483647 h 34"/>
                <a:gd name="T98" fmla="*/ 2147483647 w 32"/>
                <a:gd name="T99" fmla="*/ 2147483647 h 34"/>
                <a:gd name="T100" fmla="*/ 2147483647 w 32"/>
                <a:gd name="T101" fmla="*/ 2147483647 h 34"/>
                <a:gd name="T102" fmla="*/ 2147483647 w 32"/>
                <a:gd name="T103" fmla="*/ 2147483647 h 34"/>
                <a:gd name="T104" fmla="*/ 0 w 32"/>
                <a:gd name="T105" fmla="*/ 2147483647 h 34"/>
                <a:gd name="T106" fmla="*/ 0 w 32"/>
                <a:gd name="T107" fmla="*/ 2147483647 h 34"/>
                <a:gd name="T108" fmla="*/ 0 w 32"/>
                <a:gd name="T109" fmla="*/ 2147483647 h 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
                <a:gd name="T166" fmla="*/ 0 h 34"/>
                <a:gd name="T167" fmla="*/ 32 w 32"/>
                <a:gd name="T168" fmla="*/ 34 h 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 h="34">
                  <a:moveTo>
                    <a:pt x="0" y="20"/>
                  </a:moveTo>
                  <a:lnTo>
                    <a:pt x="2" y="20"/>
                  </a:lnTo>
                  <a:lnTo>
                    <a:pt x="2" y="18"/>
                  </a:lnTo>
                  <a:lnTo>
                    <a:pt x="2" y="16"/>
                  </a:lnTo>
                  <a:lnTo>
                    <a:pt x="0" y="16"/>
                  </a:lnTo>
                  <a:lnTo>
                    <a:pt x="0" y="14"/>
                  </a:lnTo>
                  <a:lnTo>
                    <a:pt x="0" y="12"/>
                  </a:lnTo>
                  <a:lnTo>
                    <a:pt x="0" y="10"/>
                  </a:lnTo>
                  <a:lnTo>
                    <a:pt x="4" y="10"/>
                  </a:lnTo>
                  <a:lnTo>
                    <a:pt x="2" y="8"/>
                  </a:lnTo>
                  <a:lnTo>
                    <a:pt x="4" y="6"/>
                  </a:lnTo>
                  <a:lnTo>
                    <a:pt x="4" y="4"/>
                  </a:lnTo>
                  <a:lnTo>
                    <a:pt x="6" y="4"/>
                  </a:lnTo>
                  <a:lnTo>
                    <a:pt x="8" y="4"/>
                  </a:lnTo>
                  <a:lnTo>
                    <a:pt x="8" y="6"/>
                  </a:lnTo>
                  <a:lnTo>
                    <a:pt x="10" y="4"/>
                  </a:lnTo>
                  <a:lnTo>
                    <a:pt x="8" y="2"/>
                  </a:lnTo>
                  <a:lnTo>
                    <a:pt x="8" y="0"/>
                  </a:lnTo>
                  <a:lnTo>
                    <a:pt x="10" y="0"/>
                  </a:lnTo>
                  <a:lnTo>
                    <a:pt x="12" y="0"/>
                  </a:lnTo>
                  <a:lnTo>
                    <a:pt x="12" y="2"/>
                  </a:lnTo>
                  <a:lnTo>
                    <a:pt x="14" y="2"/>
                  </a:lnTo>
                  <a:lnTo>
                    <a:pt x="16" y="4"/>
                  </a:lnTo>
                  <a:lnTo>
                    <a:pt x="18" y="6"/>
                  </a:lnTo>
                  <a:lnTo>
                    <a:pt x="20" y="8"/>
                  </a:lnTo>
                  <a:lnTo>
                    <a:pt x="22" y="8"/>
                  </a:lnTo>
                  <a:lnTo>
                    <a:pt x="24" y="10"/>
                  </a:lnTo>
                  <a:lnTo>
                    <a:pt x="26" y="10"/>
                  </a:lnTo>
                  <a:lnTo>
                    <a:pt x="28" y="10"/>
                  </a:lnTo>
                  <a:lnTo>
                    <a:pt x="28" y="12"/>
                  </a:lnTo>
                  <a:lnTo>
                    <a:pt x="30" y="12"/>
                  </a:lnTo>
                  <a:lnTo>
                    <a:pt x="32" y="12"/>
                  </a:lnTo>
                  <a:lnTo>
                    <a:pt x="32" y="14"/>
                  </a:lnTo>
                  <a:lnTo>
                    <a:pt x="30" y="16"/>
                  </a:lnTo>
                  <a:lnTo>
                    <a:pt x="28" y="16"/>
                  </a:lnTo>
                  <a:lnTo>
                    <a:pt x="26" y="16"/>
                  </a:lnTo>
                  <a:lnTo>
                    <a:pt x="28" y="18"/>
                  </a:lnTo>
                  <a:lnTo>
                    <a:pt x="28" y="20"/>
                  </a:lnTo>
                  <a:lnTo>
                    <a:pt x="26" y="20"/>
                  </a:lnTo>
                  <a:lnTo>
                    <a:pt x="24" y="22"/>
                  </a:lnTo>
                  <a:lnTo>
                    <a:pt x="22" y="20"/>
                  </a:lnTo>
                  <a:lnTo>
                    <a:pt x="20" y="18"/>
                  </a:lnTo>
                  <a:lnTo>
                    <a:pt x="20" y="20"/>
                  </a:lnTo>
                  <a:lnTo>
                    <a:pt x="18" y="22"/>
                  </a:lnTo>
                  <a:lnTo>
                    <a:pt x="16" y="24"/>
                  </a:lnTo>
                  <a:lnTo>
                    <a:pt x="16" y="26"/>
                  </a:lnTo>
                  <a:lnTo>
                    <a:pt x="16" y="28"/>
                  </a:lnTo>
                  <a:lnTo>
                    <a:pt x="16" y="30"/>
                  </a:lnTo>
                  <a:lnTo>
                    <a:pt x="16" y="32"/>
                  </a:lnTo>
                  <a:lnTo>
                    <a:pt x="16" y="34"/>
                  </a:lnTo>
                  <a:lnTo>
                    <a:pt x="14" y="34"/>
                  </a:lnTo>
                  <a:lnTo>
                    <a:pt x="12" y="32"/>
                  </a:lnTo>
                  <a:lnTo>
                    <a:pt x="12" y="30"/>
                  </a:lnTo>
                  <a:lnTo>
                    <a:pt x="10" y="28"/>
                  </a:lnTo>
                  <a:lnTo>
                    <a:pt x="8" y="26"/>
                  </a:lnTo>
                  <a:lnTo>
                    <a:pt x="6" y="26"/>
                  </a:lnTo>
                  <a:lnTo>
                    <a:pt x="4" y="24"/>
                  </a:lnTo>
                  <a:lnTo>
                    <a:pt x="2" y="24"/>
                  </a:lnTo>
                  <a:lnTo>
                    <a:pt x="4" y="24"/>
                  </a:lnTo>
                  <a:lnTo>
                    <a:pt x="4" y="22"/>
                  </a:lnTo>
                  <a:lnTo>
                    <a:pt x="6" y="22"/>
                  </a:lnTo>
                  <a:lnTo>
                    <a:pt x="4" y="22"/>
                  </a:lnTo>
                  <a:lnTo>
                    <a:pt x="2" y="22"/>
                  </a:lnTo>
                  <a:lnTo>
                    <a:pt x="0" y="22"/>
                  </a:lnTo>
                  <a:lnTo>
                    <a:pt x="0" y="20"/>
                  </a:lnTo>
                  <a:close/>
                </a:path>
              </a:pathLst>
            </a:custGeom>
            <a:solidFill>
              <a:srgbClr val="7F7F7F"/>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38" name="Freeform 740"/>
            <p:cNvSpPr>
              <a:spLocks/>
            </p:cNvSpPr>
            <p:nvPr/>
          </p:nvSpPr>
          <p:spPr bwMode="auto">
            <a:xfrm>
              <a:off x="3780855" y="4353413"/>
              <a:ext cx="28175" cy="8264"/>
            </a:xfrm>
            <a:custGeom>
              <a:avLst/>
              <a:gdLst>
                <a:gd name="T0" fmla="*/ 2147483647 w 6"/>
                <a:gd name="T1" fmla="*/ 2147483647 h 2"/>
                <a:gd name="T2" fmla="*/ 2147483647 w 6"/>
                <a:gd name="T3" fmla="*/ 0 h 2"/>
                <a:gd name="T4" fmla="*/ 2147483647 w 6"/>
                <a:gd name="T5" fmla="*/ 0 h 2"/>
                <a:gd name="T6" fmla="*/ 0 w 6"/>
                <a:gd name="T7" fmla="*/ 0 h 2"/>
                <a:gd name="T8" fmla="*/ 2147483647 w 6"/>
                <a:gd name="T9" fmla="*/ 0 h 2"/>
                <a:gd name="T10" fmla="*/ 2147483647 w 6"/>
                <a:gd name="T11" fmla="*/ 0 h 2"/>
                <a:gd name="T12" fmla="*/ 2147483647 w 6"/>
                <a:gd name="T13" fmla="*/ 2147483647 h 2"/>
                <a:gd name="T14" fmla="*/ 2147483647 w 6"/>
                <a:gd name="T15" fmla="*/ 2147483647 h 2"/>
                <a:gd name="T16" fmla="*/ 2147483647 w 6"/>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
                <a:gd name="T29" fmla="*/ 6 w 6"/>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
                  <a:moveTo>
                    <a:pt x="6" y="2"/>
                  </a:moveTo>
                  <a:lnTo>
                    <a:pt x="4" y="0"/>
                  </a:lnTo>
                  <a:lnTo>
                    <a:pt x="2" y="0"/>
                  </a:lnTo>
                  <a:lnTo>
                    <a:pt x="0" y="0"/>
                  </a:lnTo>
                  <a:lnTo>
                    <a:pt x="2" y="0"/>
                  </a:lnTo>
                  <a:lnTo>
                    <a:pt x="4" y="0"/>
                  </a:lnTo>
                  <a:lnTo>
                    <a:pt x="6"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39" name="Freeform 1926"/>
            <p:cNvSpPr>
              <a:spLocks/>
            </p:cNvSpPr>
            <p:nvPr/>
          </p:nvSpPr>
          <p:spPr bwMode="auto">
            <a:xfrm>
              <a:off x="3987477" y="4312093"/>
              <a:ext cx="140878" cy="123960"/>
            </a:xfrm>
            <a:custGeom>
              <a:avLst/>
              <a:gdLst>
                <a:gd name="T0" fmla="*/ 2147483647 w 30"/>
                <a:gd name="T1" fmla="*/ 2147483647 h 30"/>
                <a:gd name="T2" fmla="*/ 2147483647 w 30"/>
                <a:gd name="T3" fmla="*/ 2147483647 h 30"/>
                <a:gd name="T4" fmla="*/ 2147483647 w 30"/>
                <a:gd name="T5" fmla="*/ 2147483647 h 30"/>
                <a:gd name="T6" fmla="*/ 2147483647 w 30"/>
                <a:gd name="T7" fmla="*/ 2147483647 h 30"/>
                <a:gd name="T8" fmla="*/ 2147483647 w 30"/>
                <a:gd name="T9" fmla="*/ 2147483647 h 30"/>
                <a:gd name="T10" fmla="*/ 2147483647 w 30"/>
                <a:gd name="T11" fmla="*/ 2147483647 h 30"/>
                <a:gd name="T12" fmla="*/ 2147483647 w 30"/>
                <a:gd name="T13" fmla="*/ 2147483647 h 30"/>
                <a:gd name="T14" fmla="*/ 2147483647 w 30"/>
                <a:gd name="T15" fmla="*/ 2147483647 h 30"/>
                <a:gd name="T16" fmla="*/ 2147483647 w 30"/>
                <a:gd name="T17" fmla="*/ 0 h 30"/>
                <a:gd name="T18" fmla="*/ 2147483647 w 30"/>
                <a:gd name="T19" fmla="*/ 0 h 30"/>
                <a:gd name="T20" fmla="*/ 2147483647 w 30"/>
                <a:gd name="T21" fmla="*/ 2147483647 h 30"/>
                <a:gd name="T22" fmla="*/ 2147483647 w 30"/>
                <a:gd name="T23" fmla="*/ 2147483647 h 30"/>
                <a:gd name="T24" fmla="*/ 2147483647 w 30"/>
                <a:gd name="T25" fmla="*/ 2147483647 h 30"/>
                <a:gd name="T26" fmla="*/ 2147483647 w 30"/>
                <a:gd name="T27" fmla="*/ 2147483647 h 30"/>
                <a:gd name="T28" fmla="*/ 2147483647 w 30"/>
                <a:gd name="T29" fmla="*/ 2147483647 h 30"/>
                <a:gd name="T30" fmla="*/ 2147483647 w 30"/>
                <a:gd name="T31" fmla="*/ 2147483647 h 30"/>
                <a:gd name="T32" fmla="*/ 2147483647 w 30"/>
                <a:gd name="T33" fmla="*/ 2147483647 h 30"/>
                <a:gd name="T34" fmla="*/ 2147483647 w 30"/>
                <a:gd name="T35" fmla="*/ 2147483647 h 30"/>
                <a:gd name="T36" fmla="*/ 2147483647 w 30"/>
                <a:gd name="T37" fmla="*/ 2147483647 h 30"/>
                <a:gd name="T38" fmla="*/ 2147483647 w 30"/>
                <a:gd name="T39" fmla="*/ 2147483647 h 30"/>
                <a:gd name="T40" fmla="*/ 2147483647 w 30"/>
                <a:gd name="T41" fmla="*/ 2147483647 h 30"/>
                <a:gd name="T42" fmla="*/ 2147483647 w 30"/>
                <a:gd name="T43" fmla="*/ 2147483647 h 30"/>
                <a:gd name="T44" fmla="*/ 2147483647 w 30"/>
                <a:gd name="T45" fmla="*/ 2147483647 h 30"/>
                <a:gd name="T46" fmla="*/ 2147483647 w 30"/>
                <a:gd name="T47" fmla="*/ 2147483647 h 30"/>
                <a:gd name="T48" fmla="*/ 2147483647 w 30"/>
                <a:gd name="T49" fmla="*/ 2147483647 h 30"/>
                <a:gd name="T50" fmla="*/ 2147483647 w 30"/>
                <a:gd name="T51" fmla="*/ 2147483647 h 30"/>
                <a:gd name="T52" fmla="*/ 2147483647 w 30"/>
                <a:gd name="T53" fmla="*/ 2147483647 h 30"/>
                <a:gd name="T54" fmla="*/ 2147483647 w 30"/>
                <a:gd name="T55" fmla="*/ 2147483647 h 30"/>
                <a:gd name="T56" fmla="*/ 2147483647 w 30"/>
                <a:gd name="T57" fmla="*/ 2147483647 h 30"/>
                <a:gd name="T58" fmla="*/ 2147483647 w 30"/>
                <a:gd name="T59" fmla="*/ 2147483647 h 30"/>
                <a:gd name="T60" fmla="*/ 2147483647 w 30"/>
                <a:gd name="T61" fmla="*/ 2147483647 h 30"/>
                <a:gd name="T62" fmla="*/ 2147483647 w 30"/>
                <a:gd name="T63" fmla="*/ 2147483647 h 30"/>
                <a:gd name="T64" fmla="*/ 2147483647 w 30"/>
                <a:gd name="T65" fmla="*/ 2147483647 h 30"/>
                <a:gd name="T66" fmla="*/ 2147483647 w 30"/>
                <a:gd name="T67" fmla="*/ 2147483647 h 30"/>
                <a:gd name="T68" fmla="*/ 2147483647 w 30"/>
                <a:gd name="T69" fmla="*/ 2147483647 h 30"/>
                <a:gd name="T70" fmla="*/ 2147483647 w 30"/>
                <a:gd name="T71" fmla="*/ 2147483647 h 30"/>
                <a:gd name="T72" fmla="*/ 2147483647 w 30"/>
                <a:gd name="T73" fmla="*/ 2147483647 h 30"/>
                <a:gd name="T74" fmla="*/ 2147483647 w 30"/>
                <a:gd name="T75" fmla="*/ 2147483647 h 30"/>
                <a:gd name="T76" fmla="*/ 2147483647 w 30"/>
                <a:gd name="T77" fmla="*/ 2147483647 h 30"/>
                <a:gd name="T78" fmla="*/ 0 w 30"/>
                <a:gd name="T79" fmla="*/ 2147483647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0"/>
                <a:gd name="T122" fmla="*/ 30 w 30"/>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0">
                  <a:moveTo>
                    <a:pt x="0" y="10"/>
                  </a:moveTo>
                  <a:lnTo>
                    <a:pt x="2" y="10"/>
                  </a:lnTo>
                  <a:lnTo>
                    <a:pt x="4" y="10"/>
                  </a:lnTo>
                  <a:lnTo>
                    <a:pt x="6" y="8"/>
                  </a:lnTo>
                  <a:lnTo>
                    <a:pt x="8" y="8"/>
                  </a:lnTo>
                  <a:lnTo>
                    <a:pt x="8" y="6"/>
                  </a:lnTo>
                  <a:lnTo>
                    <a:pt x="10" y="4"/>
                  </a:lnTo>
                  <a:lnTo>
                    <a:pt x="10" y="2"/>
                  </a:lnTo>
                  <a:lnTo>
                    <a:pt x="10" y="0"/>
                  </a:lnTo>
                  <a:lnTo>
                    <a:pt x="12" y="0"/>
                  </a:lnTo>
                  <a:lnTo>
                    <a:pt x="14" y="2"/>
                  </a:lnTo>
                  <a:lnTo>
                    <a:pt x="16" y="2"/>
                  </a:lnTo>
                  <a:lnTo>
                    <a:pt x="18" y="4"/>
                  </a:lnTo>
                  <a:lnTo>
                    <a:pt x="20" y="6"/>
                  </a:lnTo>
                  <a:lnTo>
                    <a:pt x="22" y="8"/>
                  </a:lnTo>
                  <a:lnTo>
                    <a:pt x="24" y="8"/>
                  </a:lnTo>
                  <a:lnTo>
                    <a:pt x="24" y="10"/>
                  </a:lnTo>
                  <a:lnTo>
                    <a:pt x="26" y="10"/>
                  </a:lnTo>
                  <a:lnTo>
                    <a:pt x="28" y="12"/>
                  </a:lnTo>
                  <a:lnTo>
                    <a:pt x="30" y="12"/>
                  </a:lnTo>
                  <a:lnTo>
                    <a:pt x="30" y="14"/>
                  </a:lnTo>
                  <a:lnTo>
                    <a:pt x="28" y="16"/>
                  </a:lnTo>
                  <a:lnTo>
                    <a:pt x="28" y="18"/>
                  </a:lnTo>
                  <a:lnTo>
                    <a:pt x="26" y="18"/>
                  </a:lnTo>
                  <a:lnTo>
                    <a:pt x="26" y="20"/>
                  </a:lnTo>
                  <a:lnTo>
                    <a:pt x="24" y="20"/>
                  </a:lnTo>
                  <a:lnTo>
                    <a:pt x="24" y="22"/>
                  </a:lnTo>
                  <a:lnTo>
                    <a:pt x="22" y="22"/>
                  </a:lnTo>
                  <a:lnTo>
                    <a:pt x="22" y="24"/>
                  </a:lnTo>
                  <a:lnTo>
                    <a:pt x="20" y="22"/>
                  </a:lnTo>
                  <a:lnTo>
                    <a:pt x="18" y="22"/>
                  </a:lnTo>
                  <a:lnTo>
                    <a:pt x="16" y="22"/>
                  </a:lnTo>
                  <a:lnTo>
                    <a:pt x="16" y="24"/>
                  </a:lnTo>
                  <a:lnTo>
                    <a:pt x="14" y="24"/>
                  </a:lnTo>
                  <a:lnTo>
                    <a:pt x="14" y="26"/>
                  </a:lnTo>
                  <a:lnTo>
                    <a:pt x="14" y="28"/>
                  </a:lnTo>
                  <a:lnTo>
                    <a:pt x="12" y="28"/>
                  </a:lnTo>
                  <a:lnTo>
                    <a:pt x="10" y="30"/>
                  </a:lnTo>
                  <a:lnTo>
                    <a:pt x="10" y="28"/>
                  </a:lnTo>
                  <a:lnTo>
                    <a:pt x="12" y="26"/>
                  </a:lnTo>
                  <a:lnTo>
                    <a:pt x="10" y="24"/>
                  </a:lnTo>
                  <a:lnTo>
                    <a:pt x="10" y="22"/>
                  </a:lnTo>
                  <a:lnTo>
                    <a:pt x="8" y="20"/>
                  </a:lnTo>
                  <a:lnTo>
                    <a:pt x="6" y="20"/>
                  </a:lnTo>
                  <a:lnTo>
                    <a:pt x="4" y="18"/>
                  </a:lnTo>
                  <a:lnTo>
                    <a:pt x="4" y="16"/>
                  </a:lnTo>
                  <a:lnTo>
                    <a:pt x="2" y="14"/>
                  </a:lnTo>
                  <a:lnTo>
                    <a:pt x="2" y="12"/>
                  </a:lnTo>
                  <a:lnTo>
                    <a:pt x="0" y="10"/>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40" name="Freeform 726"/>
            <p:cNvSpPr>
              <a:spLocks/>
            </p:cNvSpPr>
            <p:nvPr/>
          </p:nvSpPr>
          <p:spPr bwMode="auto">
            <a:xfrm>
              <a:off x="3762071" y="4328621"/>
              <a:ext cx="103312" cy="49583"/>
            </a:xfrm>
            <a:custGeom>
              <a:avLst/>
              <a:gdLst>
                <a:gd name="T0" fmla="*/ 2147483647 w 22"/>
                <a:gd name="T1" fmla="*/ 2147483647 h 12"/>
                <a:gd name="T2" fmla="*/ 2147483647 w 22"/>
                <a:gd name="T3" fmla="*/ 2147483647 h 12"/>
                <a:gd name="T4" fmla="*/ 2147483647 w 22"/>
                <a:gd name="T5" fmla="*/ 2147483647 h 12"/>
                <a:gd name="T6" fmla="*/ 2147483647 w 22"/>
                <a:gd name="T7" fmla="*/ 2147483647 h 12"/>
                <a:gd name="T8" fmla="*/ 2147483647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2147483647 h 12"/>
                <a:gd name="T20" fmla="*/ 2147483647 w 22"/>
                <a:gd name="T21" fmla="*/ 2147483647 h 12"/>
                <a:gd name="T22" fmla="*/ 2147483647 w 22"/>
                <a:gd name="T23" fmla="*/ 2147483647 h 12"/>
                <a:gd name="T24" fmla="*/ 2147483647 w 22"/>
                <a:gd name="T25" fmla="*/ 2147483647 h 12"/>
                <a:gd name="T26" fmla="*/ 2147483647 w 22"/>
                <a:gd name="T27" fmla="*/ 2147483647 h 12"/>
                <a:gd name="T28" fmla="*/ 2147483647 w 22"/>
                <a:gd name="T29" fmla="*/ 2147483647 h 12"/>
                <a:gd name="T30" fmla="*/ 2147483647 w 22"/>
                <a:gd name="T31" fmla="*/ 2147483647 h 12"/>
                <a:gd name="T32" fmla="*/ 2147483647 w 22"/>
                <a:gd name="T33" fmla="*/ 2147483647 h 12"/>
                <a:gd name="T34" fmla="*/ 2147483647 w 22"/>
                <a:gd name="T35" fmla="*/ 2147483647 h 12"/>
                <a:gd name="T36" fmla="*/ 2147483647 w 22"/>
                <a:gd name="T37" fmla="*/ 2147483647 h 12"/>
                <a:gd name="T38" fmla="*/ 2147483647 w 22"/>
                <a:gd name="T39" fmla="*/ 2147483647 h 12"/>
                <a:gd name="T40" fmla="*/ 2147483647 w 22"/>
                <a:gd name="T41" fmla="*/ 2147483647 h 12"/>
                <a:gd name="T42" fmla="*/ 2147483647 w 22"/>
                <a:gd name="T43" fmla="*/ 2147483647 h 12"/>
                <a:gd name="T44" fmla="*/ 2147483647 w 22"/>
                <a:gd name="T45" fmla="*/ 2147483647 h 12"/>
                <a:gd name="T46" fmla="*/ 2147483647 w 22"/>
                <a:gd name="T47" fmla="*/ 2147483647 h 12"/>
                <a:gd name="T48" fmla="*/ 2147483647 w 22"/>
                <a:gd name="T49" fmla="*/ 2147483647 h 12"/>
                <a:gd name="T50" fmla="*/ 2147483647 w 22"/>
                <a:gd name="T51" fmla="*/ 2147483647 h 12"/>
                <a:gd name="T52" fmla="*/ 2147483647 w 22"/>
                <a:gd name="T53" fmla="*/ 2147483647 h 12"/>
                <a:gd name="T54" fmla="*/ 2147483647 w 22"/>
                <a:gd name="T55" fmla="*/ 2147483647 h 12"/>
                <a:gd name="T56" fmla="*/ 2147483647 w 22"/>
                <a:gd name="T57" fmla="*/ 2147483647 h 12"/>
                <a:gd name="T58" fmla="*/ 0 w 22"/>
                <a:gd name="T59" fmla="*/ 2147483647 h 12"/>
                <a:gd name="T60" fmla="*/ 2147483647 w 22"/>
                <a:gd name="T61" fmla="*/ 0 h 12"/>
                <a:gd name="T62" fmla="*/ 2147483647 w 22"/>
                <a:gd name="T63" fmla="*/ 0 h 12"/>
                <a:gd name="T64" fmla="*/ 2147483647 w 22"/>
                <a:gd name="T65" fmla="*/ 2147483647 h 12"/>
                <a:gd name="T66" fmla="*/ 2147483647 w 22"/>
                <a:gd name="T67" fmla="*/ 2147483647 h 12"/>
                <a:gd name="T68" fmla="*/ 2147483647 w 22"/>
                <a:gd name="T69" fmla="*/ 2147483647 h 12"/>
                <a:gd name="T70" fmla="*/ 2147483647 w 22"/>
                <a:gd name="T71" fmla="*/ 2147483647 h 12"/>
                <a:gd name="T72" fmla="*/ 2147483647 w 22"/>
                <a:gd name="T73" fmla="*/ 2147483647 h 12"/>
                <a:gd name="T74" fmla="*/ 2147483647 w 22"/>
                <a:gd name="T75" fmla="*/ 2147483647 h 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
                <a:gd name="T115" fmla="*/ 0 h 12"/>
                <a:gd name="T116" fmla="*/ 22 w 22"/>
                <a:gd name="T117" fmla="*/ 12 h 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 h="12">
                  <a:moveTo>
                    <a:pt x="8" y="4"/>
                  </a:moveTo>
                  <a:lnTo>
                    <a:pt x="8" y="4"/>
                  </a:lnTo>
                  <a:lnTo>
                    <a:pt x="10" y="2"/>
                  </a:lnTo>
                  <a:lnTo>
                    <a:pt x="12" y="2"/>
                  </a:lnTo>
                  <a:lnTo>
                    <a:pt x="12" y="4"/>
                  </a:lnTo>
                  <a:lnTo>
                    <a:pt x="14" y="6"/>
                  </a:lnTo>
                  <a:lnTo>
                    <a:pt x="16" y="6"/>
                  </a:lnTo>
                  <a:lnTo>
                    <a:pt x="18" y="8"/>
                  </a:lnTo>
                  <a:lnTo>
                    <a:pt x="20" y="8"/>
                  </a:lnTo>
                  <a:lnTo>
                    <a:pt x="22" y="10"/>
                  </a:lnTo>
                  <a:lnTo>
                    <a:pt x="22" y="12"/>
                  </a:lnTo>
                  <a:lnTo>
                    <a:pt x="20" y="10"/>
                  </a:lnTo>
                  <a:lnTo>
                    <a:pt x="18" y="10"/>
                  </a:lnTo>
                  <a:lnTo>
                    <a:pt x="16" y="8"/>
                  </a:lnTo>
                  <a:lnTo>
                    <a:pt x="14" y="6"/>
                  </a:lnTo>
                  <a:lnTo>
                    <a:pt x="12" y="6"/>
                  </a:lnTo>
                  <a:lnTo>
                    <a:pt x="10" y="4"/>
                  </a:lnTo>
                  <a:lnTo>
                    <a:pt x="8" y="4"/>
                  </a:lnTo>
                  <a:lnTo>
                    <a:pt x="6" y="4"/>
                  </a:lnTo>
                  <a:lnTo>
                    <a:pt x="4" y="2"/>
                  </a:lnTo>
                  <a:lnTo>
                    <a:pt x="2" y="2"/>
                  </a:lnTo>
                  <a:lnTo>
                    <a:pt x="0" y="2"/>
                  </a:lnTo>
                  <a:lnTo>
                    <a:pt x="2" y="0"/>
                  </a:lnTo>
                  <a:lnTo>
                    <a:pt x="4" y="2"/>
                  </a:lnTo>
                  <a:lnTo>
                    <a:pt x="6" y="2"/>
                  </a:lnTo>
                  <a:lnTo>
                    <a:pt x="8" y="4"/>
                  </a:lnTo>
                  <a:lnTo>
                    <a:pt x="10" y="4"/>
                  </a:lnTo>
                  <a:lnTo>
                    <a:pt x="8" y="4"/>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41" name="Freeform 1925"/>
            <p:cNvSpPr>
              <a:spLocks/>
            </p:cNvSpPr>
            <p:nvPr/>
          </p:nvSpPr>
          <p:spPr bwMode="auto">
            <a:xfrm>
              <a:off x="3912342" y="4155078"/>
              <a:ext cx="309934" cy="239655"/>
            </a:xfrm>
            <a:custGeom>
              <a:avLst/>
              <a:gdLst>
                <a:gd name="T0" fmla="*/ 0 w 66"/>
                <a:gd name="T1" fmla="*/ 2147483647 h 58"/>
                <a:gd name="T2" fmla="*/ 2147483647 w 66"/>
                <a:gd name="T3" fmla="*/ 2147483647 h 58"/>
                <a:gd name="T4" fmla="*/ 2147483647 w 66"/>
                <a:gd name="T5" fmla="*/ 2147483647 h 58"/>
                <a:gd name="T6" fmla="*/ 2147483647 w 66"/>
                <a:gd name="T7" fmla="*/ 2147483647 h 58"/>
                <a:gd name="T8" fmla="*/ 2147483647 w 66"/>
                <a:gd name="T9" fmla="*/ 2147483647 h 58"/>
                <a:gd name="T10" fmla="*/ 2147483647 w 66"/>
                <a:gd name="T11" fmla="*/ 2147483647 h 58"/>
                <a:gd name="T12" fmla="*/ 2147483647 w 66"/>
                <a:gd name="T13" fmla="*/ 2147483647 h 58"/>
                <a:gd name="T14" fmla="*/ 2147483647 w 66"/>
                <a:gd name="T15" fmla="*/ 2147483647 h 58"/>
                <a:gd name="T16" fmla="*/ 2147483647 w 66"/>
                <a:gd name="T17" fmla="*/ 0 h 58"/>
                <a:gd name="T18" fmla="*/ 2147483647 w 66"/>
                <a:gd name="T19" fmla="*/ 2147483647 h 58"/>
                <a:gd name="T20" fmla="*/ 2147483647 w 66"/>
                <a:gd name="T21" fmla="*/ 2147483647 h 58"/>
                <a:gd name="T22" fmla="*/ 2147483647 w 66"/>
                <a:gd name="T23" fmla="*/ 2147483647 h 58"/>
                <a:gd name="T24" fmla="*/ 2147483647 w 66"/>
                <a:gd name="T25" fmla="*/ 2147483647 h 58"/>
                <a:gd name="T26" fmla="*/ 2147483647 w 66"/>
                <a:gd name="T27" fmla="*/ 2147483647 h 58"/>
                <a:gd name="T28" fmla="*/ 2147483647 w 66"/>
                <a:gd name="T29" fmla="*/ 2147483647 h 58"/>
                <a:gd name="T30" fmla="*/ 2147483647 w 66"/>
                <a:gd name="T31" fmla="*/ 2147483647 h 58"/>
                <a:gd name="T32" fmla="*/ 2147483647 w 66"/>
                <a:gd name="T33" fmla="*/ 2147483647 h 58"/>
                <a:gd name="T34" fmla="*/ 2147483647 w 66"/>
                <a:gd name="T35" fmla="*/ 2147483647 h 58"/>
                <a:gd name="T36" fmla="*/ 2147483647 w 66"/>
                <a:gd name="T37" fmla="*/ 2147483647 h 58"/>
                <a:gd name="T38" fmla="*/ 2147483647 w 66"/>
                <a:gd name="T39" fmla="*/ 2147483647 h 58"/>
                <a:gd name="T40" fmla="*/ 2147483647 w 66"/>
                <a:gd name="T41" fmla="*/ 2147483647 h 58"/>
                <a:gd name="T42" fmla="*/ 2147483647 w 66"/>
                <a:gd name="T43" fmla="*/ 2147483647 h 58"/>
                <a:gd name="T44" fmla="*/ 2147483647 w 66"/>
                <a:gd name="T45" fmla="*/ 2147483647 h 58"/>
                <a:gd name="T46" fmla="*/ 2147483647 w 66"/>
                <a:gd name="T47" fmla="*/ 2147483647 h 58"/>
                <a:gd name="T48" fmla="*/ 2147483647 w 66"/>
                <a:gd name="T49" fmla="*/ 2147483647 h 58"/>
                <a:gd name="T50" fmla="*/ 2147483647 w 66"/>
                <a:gd name="T51" fmla="*/ 2147483647 h 58"/>
                <a:gd name="T52" fmla="*/ 2147483647 w 66"/>
                <a:gd name="T53" fmla="*/ 2147483647 h 58"/>
                <a:gd name="T54" fmla="*/ 2147483647 w 66"/>
                <a:gd name="T55" fmla="*/ 2147483647 h 58"/>
                <a:gd name="T56" fmla="*/ 2147483647 w 66"/>
                <a:gd name="T57" fmla="*/ 2147483647 h 58"/>
                <a:gd name="T58" fmla="*/ 2147483647 w 66"/>
                <a:gd name="T59" fmla="*/ 2147483647 h 58"/>
                <a:gd name="T60" fmla="*/ 2147483647 w 66"/>
                <a:gd name="T61" fmla="*/ 2147483647 h 58"/>
                <a:gd name="T62" fmla="*/ 2147483647 w 66"/>
                <a:gd name="T63" fmla="*/ 2147483647 h 58"/>
                <a:gd name="T64" fmla="*/ 2147483647 w 66"/>
                <a:gd name="T65" fmla="*/ 2147483647 h 58"/>
                <a:gd name="T66" fmla="*/ 2147483647 w 66"/>
                <a:gd name="T67" fmla="*/ 2147483647 h 58"/>
                <a:gd name="T68" fmla="*/ 2147483647 w 66"/>
                <a:gd name="T69" fmla="*/ 2147483647 h 58"/>
                <a:gd name="T70" fmla="*/ 2147483647 w 66"/>
                <a:gd name="T71" fmla="*/ 2147483647 h 58"/>
                <a:gd name="T72" fmla="*/ 2147483647 w 66"/>
                <a:gd name="T73" fmla="*/ 2147483647 h 58"/>
                <a:gd name="T74" fmla="*/ 2147483647 w 66"/>
                <a:gd name="T75" fmla="*/ 2147483647 h 58"/>
                <a:gd name="T76" fmla="*/ 2147483647 w 66"/>
                <a:gd name="T77" fmla="*/ 2147483647 h 58"/>
                <a:gd name="T78" fmla="*/ 2147483647 w 66"/>
                <a:gd name="T79" fmla="*/ 2147483647 h 58"/>
                <a:gd name="T80" fmla="*/ 2147483647 w 66"/>
                <a:gd name="T81" fmla="*/ 2147483647 h 58"/>
                <a:gd name="T82" fmla="*/ 2147483647 w 66"/>
                <a:gd name="T83" fmla="*/ 2147483647 h 58"/>
                <a:gd name="T84" fmla="*/ 2147483647 w 66"/>
                <a:gd name="T85" fmla="*/ 2147483647 h 58"/>
                <a:gd name="T86" fmla="*/ 2147483647 w 66"/>
                <a:gd name="T87" fmla="*/ 2147483647 h 58"/>
                <a:gd name="T88" fmla="*/ 2147483647 w 66"/>
                <a:gd name="T89" fmla="*/ 2147483647 h 58"/>
                <a:gd name="T90" fmla="*/ 2147483647 w 66"/>
                <a:gd name="T91" fmla="*/ 2147483647 h 58"/>
                <a:gd name="T92" fmla="*/ 2147483647 w 66"/>
                <a:gd name="T93" fmla="*/ 2147483647 h 58"/>
                <a:gd name="T94" fmla="*/ 2147483647 w 66"/>
                <a:gd name="T95" fmla="*/ 2147483647 h 58"/>
                <a:gd name="T96" fmla="*/ 2147483647 w 66"/>
                <a:gd name="T97" fmla="*/ 2147483647 h 58"/>
                <a:gd name="T98" fmla="*/ 2147483647 w 66"/>
                <a:gd name="T99" fmla="*/ 2147483647 h 58"/>
                <a:gd name="T100" fmla="*/ 2147483647 w 66"/>
                <a:gd name="T101" fmla="*/ 2147483647 h 58"/>
                <a:gd name="T102" fmla="*/ 2147483647 w 66"/>
                <a:gd name="T103" fmla="*/ 2147483647 h 58"/>
                <a:gd name="T104" fmla="*/ 2147483647 w 66"/>
                <a:gd name="T105" fmla="*/ 2147483647 h 58"/>
                <a:gd name="T106" fmla="*/ 2147483647 w 66"/>
                <a:gd name="T107" fmla="*/ 2147483647 h 58"/>
                <a:gd name="T108" fmla="*/ 2147483647 w 66"/>
                <a:gd name="T109" fmla="*/ 2147483647 h 58"/>
                <a:gd name="T110" fmla="*/ 0 w 66"/>
                <a:gd name="T111" fmla="*/ 2147483647 h 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6"/>
                <a:gd name="T169" fmla="*/ 0 h 58"/>
                <a:gd name="T170" fmla="*/ 66 w 66"/>
                <a:gd name="T171" fmla="*/ 58 h 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6" h="58">
                  <a:moveTo>
                    <a:pt x="0" y="14"/>
                  </a:moveTo>
                  <a:lnTo>
                    <a:pt x="0" y="14"/>
                  </a:lnTo>
                  <a:lnTo>
                    <a:pt x="0" y="12"/>
                  </a:lnTo>
                  <a:lnTo>
                    <a:pt x="0" y="10"/>
                  </a:lnTo>
                  <a:lnTo>
                    <a:pt x="2" y="10"/>
                  </a:lnTo>
                  <a:lnTo>
                    <a:pt x="2" y="8"/>
                  </a:lnTo>
                  <a:lnTo>
                    <a:pt x="4" y="8"/>
                  </a:lnTo>
                  <a:lnTo>
                    <a:pt x="4" y="6"/>
                  </a:lnTo>
                  <a:lnTo>
                    <a:pt x="4" y="4"/>
                  </a:lnTo>
                  <a:lnTo>
                    <a:pt x="6" y="4"/>
                  </a:lnTo>
                  <a:lnTo>
                    <a:pt x="8" y="4"/>
                  </a:lnTo>
                  <a:lnTo>
                    <a:pt x="10" y="4"/>
                  </a:lnTo>
                  <a:lnTo>
                    <a:pt x="10" y="6"/>
                  </a:lnTo>
                  <a:lnTo>
                    <a:pt x="10" y="8"/>
                  </a:lnTo>
                  <a:lnTo>
                    <a:pt x="12" y="8"/>
                  </a:lnTo>
                  <a:lnTo>
                    <a:pt x="14" y="8"/>
                  </a:lnTo>
                  <a:lnTo>
                    <a:pt x="14" y="10"/>
                  </a:lnTo>
                  <a:lnTo>
                    <a:pt x="16" y="8"/>
                  </a:lnTo>
                  <a:lnTo>
                    <a:pt x="16" y="6"/>
                  </a:lnTo>
                  <a:lnTo>
                    <a:pt x="16" y="4"/>
                  </a:lnTo>
                  <a:lnTo>
                    <a:pt x="18" y="4"/>
                  </a:lnTo>
                  <a:lnTo>
                    <a:pt x="18" y="2"/>
                  </a:lnTo>
                  <a:lnTo>
                    <a:pt x="20" y="2"/>
                  </a:lnTo>
                  <a:lnTo>
                    <a:pt x="18" y="0"/>
                  </a:lnTo>
                  <a:lnTo>
                    <a:pt x="20" y="0"/>
                  </a:lnTo>
                  <a:lnTo>
                    <a:pt x="22" y="2"/>
                  </a:lnTo>
                  <a:lnTo>
                    <a:pt x="24" y="4"/>
                  </a:lnTo>
                  <a:lnTo>
                    <a:pt x="24" y="6"/>
                  </a:lnTo>
                  <a:lnTo>
                    <a:pt x="26" y="8"/>
                  </a:lnTo>
                  <a:lnTo>
                    <a:pt x="28" y="10"/>
                  </a:lnTo>
                  <a:lnTo>
                    <a:pt x="28" y="8"/>
                  </a:lnTo>
                  <a:lnTo>
                    <a:pt x="30" y="8"/>
                  </a:lnTo>
                  <a:lnTo>
                    <a:pt x="32" y="8"/>
                  </a:lnTo>
                  <a:lnTo>
                    <a:pt x="34" y="6"/>
                  </a:lnTo>
                  <a:lnTo>
                    <a:pt x="36" y="6"/>
                  </a:lnTo>
                  <a:lnTo>
                    <a:pt x="38" y="6"/>
                  </a:lnTo>
                  <a:lnTo>
                    <a:pt x="40" y="8"/>
                  </a:lnTo>
                  <a:lnTo>
                    <a:pt x="42" y="8"/>
                  </a:lnTo>
                  <a:lnTo>
                    <a:pt x="44" y="10"/>
                  </a:lnTo>
                  <a:lnTo>
                    <a:pt x="46" y="10"/>
                  </a:lnTo>
                  <a:lnTo>
                    <a:pt x="48" y="10"/>
                  </a:lnTo>
                  <a:lnTo>
                    <a:pt x="48" y="12"/>
                  </a:lnTo>
                  <a:lnTo>
                    <a:pt x="50" y="12"/>
                  </a:lnTo>
                  <a:lnTo>
                    <a:pt x="52" y="10"/>
                  </a:lnTo>
                  <a:lnTo>
                    <a:pt x="54" y="8"/>
                  </a:lnTo>
                  <a:lnTo>
                    <a:pt x="56" y="8"/>
                  </a:lnTo>
                  <a:lnTo>
                    <a:pt x="56" y="10"/>
                  </a:lnTo>
                  <a:lnTo>
                    <a:pt x="58" y="10"/>
                  </a:lnTo>
                  <a:lnTo>
                    <a:pt x="60" y="12"/>
                  </a:lnTo>
                  <a:lnTo>
                    <a:pt x="58" y="12"/>
                  </a:lnTo>
                  <a:lnTo>
                    <a:pt x="56" y="12"/>
                  </a:lnTo>
                  <a:lnTo>
                    <a:pt x="54" y="14"/>
                  </a:lnTo>
                  <a:lnTo>
                    <a:pt x="56" y="14"/>
                  </a:lnTo>
                  <a:lnTo>
                    <a:pt x="56" y="16"/>
                  </a:lnTo>
                  <a:lnTo>
                    <a:pt x="58" y="16"/>
                  </a:lnTo>
                  <a:lnTo>
                    <a:pt x="58" y="18"/>
                  </a:lnTo>
                  <a:lnTo>
                    <a:pt x="58" y="20"/>
                  </a:lnTo>
                  <a:lnTo>
                    <a:pt x="56" y="22"/>
                  </a:lnTo>
                  <a:lnTo>
                    <a:pt x="54" y="24"/>
                  </a:lnTo>
                  <a:lnTo>
                    <a:pt x="54" y="26"/>
                  </a:lnTo>
                  <a:lnTo>
                    <a:pt x="54" y="28"/>
                  </a:lnTo>
                  <a:lnTo>
                    <a:pt x="56" y="28"/>
                  </a:lnTo>
                  <a:lnTo>
                    <a:pt x="56" y="30"/>
                  </a:lnTo>
                  <a:lnTo>
                    <a:pt x="56" y="32"/>
                  </a:lnTo>
                  <a:lnTo>
                    <a:pt x="58" y="34"/>
                  </a:lnTo>
                  <a:lnTo>
                    <a:pt x="60" y="34"/>
                  </a:lnTo>
                  <a:lnTo>
                    <a:pt x="62" y="36"/>
                  </a:lnTo>
                  <a:lnTo>
                    <a:pt x="62" y="38"/>
                  </a:lnTo>
                  <a:lnTo>
                    <a:pt x="64" y="38"/>
                  </a:lnTo>
                  <a:lnTo>
                    <a:pt x="66" y="40"/>
                  </a:lnTo>
                  <a:lnTo>
                    <a:pt x="64" y="42"/>
                  </a:lnTo>
                  <a:lnTo>
                    <a:pt x="62" y="44"/>
                  </a:lnTo>
                  <a:lnTo>
                    <a:pt x="62" y="46"/>
                  </a:lnTo>
                  <a:lnTo>
                    <a:pt x="60" y="46"/>
                  </a:lnTo>
                  <a:lnTo>
                    <a:pt x="58" y="46"/>
                  </a:lnTo>
                  <a:lnTo>
                    <a:pt x="56" y="46"/>
                  </a:lnTo>
                  <a:lnTo>
                    <a:pt x="56" y="48"/>
                  </a:lnTo>
                  <a:lnTo>
                    <a:pt x="58" y="48"/>
                  </a:lnTo>
                  <a:lnTo>
                    <a:pt x="56" y="50"/>
                  </a:lnTo>
                  <a:lnTo>
                    <a:pt x="56" y="52"/>
                  </a:lnTo>
                  <a:lnTo>
                    <a:pt x="58" y="54"/>
                  </a:lnTo>
                  <a:lnTo>
                    <a:pt x="58" y="56"/>
                  </a:lnTo>
                  <a:lnTo>
                    <a:pt x="56" y="56"/>
                  </a:lnTo>
                  <a:lnTo>
                    <a:pt x="54" y="56"/>
                  </a:lnTo>
                  <a:lnTo>
                    <a:pt x="52" y="56"/>
                  </a:lnTo>
                  <a:lnTo>
                    <a:pt x="50" y="58"/>
                  </a:lnTo>
                  <a:lnTo>
                    <a:pt x="48" y="56"/>
                  </a:lnTo>
                  <a:lnTo>
                    <a:pt x="46" y="58"/>
                  </a:lnTo>
                  <a:lnTo>
                    <a:pt x="44" y="58"/>
                  </a:lnTo>
                  <a:lnTo>
                    <a:pt x="42" y="58"/>
                  </a:lnTo>
                  <a:lnTo>
                    <a:pt x="42" y="56"/>
                  </a:lnTo>
                  <a:lnTo>
                    <a:pt x="44" y="56"/>
                  </a:lnTo>
                  <a:lnTo>
                    <a:pt x="44" y="54"/>
                  </a:lnTo>
                  <a:lnTo>
                    <a:pt x="46" y="52"/>
                  </a:lnTo>
                  <a:lnTo>
                    <a:pt x="46" y="50"/>
                  </a:lnTo>
                  <a:lnTo>
                    <a:pt x="44" y="50"/>
                  </a:lnTo>
                  <a:lnTo>
                    <a:pt x="42" y="48"/>
                  </a:lnTo>
                  <a:lnTo>
                    <a:pt x="40" y="48"/>
                  </a:lnTo>
                  <a:lnTo>
                    <a:pt x="40" y="46"/>
                  </a:lnTo>
                  <a:lnTo>
                    <a:pt x="38" y="46"/>
                  </a:lnTo>
                  <a:lnTo>
                    <a:pt x="36" y="44"/>
                  </a:lnTo>
                  <a:lnTo>
                    <a:pt x="34" y="42"/>
                  </a:lnTo>
                  <a:lnTo>
                    <a:pt x="32" y="40"/>
                  </a:lnTo>
                  <a:lnTo>
                    <a:pt x="30" y="40"/>
                  </a:lnTo>
                  <a:lnTo>
                    <a:pt x="28" y="38"/>
                  </a:lnTo>
                  <a:lnTo>
                    <a:pt x="26" y="38"/>
                  </a:lnTo>
                  <a:lnTo>
                    <a:pt x="26" y="40"/>
                  </a:lnTo>
                  <a:lnTo>
                    <a:pt x="26" y="42"/>
                  </a:lnTo>
                  <a:lnTo>
                    <a:pt x="24" y="44"/>
                  </a:lnTo>
                  <a:lnTo>
                    <a:pt x="24" y="46"/>
                  </a:lnTo>
                  <a:lnTo>
                    <a:pt x="22" y="46"/>
                  </a:lnTo>
                  <a:lnTo>
                    <a:pt x="22" y="44"/>
                  </a:lnTo>
                  <a:lnTo>
                    <a:pt x="20" y="44"/>
                  </a:lnTo>
                  <a:lnTo>
                    <a:pt x="18" y="44"/>
                  </a:lnTo>
                  <a:lnTo>
                    <a:pt x="18" y="42"/>
                  </a:lnTo>
                  <a:lnTo>
                    <a:pt x="16" y="42"/>
                  </a:lnTo>
                  <a:lnTo>
                    <a:pt x="14" y="42"/>
                  </a:lnTo>
                  <a:lnTo>
                    <a:pt x="12" y="40"/>
                  </a:lnTo>
                  <a:lnTo>
                    <a:pt x="10" y="40"/>
                  </a:lnTo>
                  <a:lnTo>
                    <a:pt x="8" y="38"/>
                  </a:lnTo>
                  <a:lnTo>
                    <a:pt x="6" y="36"/>
                  </a:lnTo>
                  <a:lnTo>
                    <a:pt x="4" y="34"/>
                  </a:lnTo>
                  <a:lnTo>
                    <a:pt x="2" y="34"/>
                  </a:lnTo>
                  <a:lnTo>
                    <a:pt x="2" y="32"/>
                  </a:lnTo>
                  <a:lnTo>
                    <a:pt x="2" y="30"/>
                  </a:lnTo>
                  <a:lnTo>
                    <a:pt x="4" y="30"/>
                  </a:lnTo>
                  <a:lnTo>
                    <a:pt x="6" y="32"/>
                  </a:lnTo>
                  <a:lnTo>
                    <a:pt x="6" y="30"/>
                  </a:lnTo>
                  <a:lnTo>
                    <a:pt x="6" y="28"/>
                  </a:lnTo>
                  <a:lnTo>
                    <a:pt x="6" y="26"/>
                  </a:lnTo>
                  <a:lnTo>
                    <a:pt x="4" y="26"/>
                  </a:lnTo>
                  <a:lnTo>
                    <a:pt x="2" y="24"/>
                  </a:lnTo>
                  <a:lnTo>
                    <a:pt x="4" y="22"/>
                  </a:lnTo>
                  <a:lnTo>
                    <a:pt x="4" y="24"/>
                  </a:lnTo>
                  <a:lnTo>
                    <a:pt x="6" y="24"/>
                  </a:lnTo>
                  <a:lnTo>
                    <a:pt x="8" y="22"/>
                  </a:lnTo>
                  <a:lnTo>
                    <a:pt x="6" y="20"/>
                  </a:lnTo>
                  <a:lnTo>
                    <a:pt x="4" y="18"/>
                  </a:lnTo>
                  <a:lnTo>
                    <a:pt x="2" y="18"/>
                  </a:lnTo>
                  <a:lnTo>
                    <a:pt x="0" y="16"/>
                  </a:lnTo>
                  <a:lnTo>
                    <a:pt x="0" y="14"/>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42" name="Freeform 1858"/>
            <p:cNvSpPr>
              <a:spLocks/>
            </p:cNvSpPr>
            <p:nvPr/>
          </p:nvSpPr>
          <p:spPr bwMode="auto">
            <a:xfrm>
              <a:off x="3747982" y="4051777"/>
              <a:ext cx="300541" cy="231391"/>
            </a:xfrm>
            <a:custGeom>
              <a:avLst/>
              <a:gdLst>
                <a:gd name="T0" fmla="*/ 0 w 64"/>
                <a:gd name="T1" fmla="*/ 2147483647 h 56"/>
                <a:gd name="T2" fmla="*/ 2147483647 w 64"/>
                <a:gd name="T3" fmla="*/ 2147483647 h 56"/>
                <a:gd name="T4" fmla="*/ 2147483647 w 64"/>
                <a:gd name="T5" fmla="*/ 2147483647 h 56"/>
                <a:gd name="T6" fmla="*/ 2147483647 w 64"/>
                <a:gd name="T7" fmla="*/ 2147483647 h 56"/>
                <a:gd name="T8" fmla="*/ 2147483647 w 64"/>
                <a:gd name="T9" fmla="*/ 2147483647 h 56"/>
                <a:gd name="T10" fmla="*/ 2147483647 w 64"/>
                <a:gd name="T11" fmla="*/ 2147483647 h 56"/>
                <a:gd name="T12" fmla="*/ 2147483647 w 64"/>
                <a:gd name="T13" fmla="*/ 2147483647 h 56"/>
                <a:gd name="T14" fmla="*/ 2147483647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2147483647 w 64"/>
                <a:gd name="T31" fmla="*/ 2147483647 h 56"/>
                <a:gd name="T32" fmla="*/ 2147483647 w 64"/>
                <a:gd name="T33" fmla="*/ 2147483647 h 56"/>
                <a:gd name="T34" fmla="*/ 2147483647 w 64"/>
                <a:gd name="T35" fmla="*/ 2147483647 h 56"/>
                <a:gd name="T36" fmla="*/ 2147483647 w 64"/>
                <a:gd name="T37" fmla="*/ 2147483647 h 56"/>
                <a:gd name="T38" fmla="*/ 2147483647 w 64"/>
                <a:gd name="T39" fmla="*/ 2147483647 h 56"/>
                <a:gd name="T40" fmla="*/ 2147483647 w 64"/>
                <a:gd name="T41" fmla="*/ 2147483647 h 56"/>
                <a:gd name="T42" fmla="*/ 2147483647 w 64"/>
                <a:gd name="T43" fmla="*/ 2147483647 h 56"/>
                <a:gd name="T44" fmla="*/ 2147483647 w 64"/>
                <a:gd name="T45" fmla="*/ 2147483647 h 56"/>
                <a:gd name="T46" fmla="*/ 2147483647 w 64"/>
                <a:gd name="T47" fmla="*/ 2147483647 h 56"/>
                <a:gd name="T48" fmla="*/ 2147483647 w 64"/>
                <a:gd name="T49" fmla="*/ 2147483647 h 56"/>
                <a:gd name="T50" fmla="*/ 2147483647 w 64"/>
                <a:gd name="T51" fmla="*/ 2147483647 h 56"/>
                <a:gd name="T52" fmla="*/ 2147483647 w 64"/>
                <a:gd name="T53" fmla="*/ 2147483647 h 56"/>
                <a:gd name="T54" fmla="*/ 2147483647 w 64"/>
                <a:gd name="T55" fmla="*/ 2147483647 h 56"/>
                <a:gd name="T56" fmla="*/ 2147483647 w 64"/>
                <a:gd name="T57" fmla="*/ 2147483647 h 56"/>
                <a:gd name="T58" fmla="*/ 2147483647 w 64"/>
                <a:gd name="T59" fmla="*/ 2147483647 h 56"/>
                <a:gd name="T60" fmla="*/ 2147483647 w 64"/>
                <a:gd name="T61" fmla="*/ 2147483647 h 56"/>
                <a:gd name="T62" fmla="*/ 2147483647 w 64"/>
                <a:gd name="T63" fmla="*/ 2147483647 h 56"/>
                <a:gd name="T64" fmla="*/ 2147483647 w 64"/>
                <a:gd name="T65" fmla="*/ 2147483647 h 56"/>
                <a:gd name="T66" fmla="*/ 2147483647 w 64"/>
                <a:gd name="T67" fmla="*/ 2147483647 h 56"/>
                <a:gd name="T68" fmla="*/ 2147483647 w 64"/>
                <a:gd name="T69" fmla="*/ 2147483647 h 56"/>
                <a:gd name="T70" fmla="*/ 2147483647 w 64"/>
                <a:gd name="T71" fmla="*/ 2147483647 h 56"/>
                <a:gd name="T72" fmla="*/ 2147483647 w 64"/>
                <a:gd name="T73" fmla="*/ 2147483647 h 56"/>
                <a:gd name="T74" fmla="*/ 2147483647 w 64"/>
                <a:gd name="T75" fmla="*/ 2147483647 h 56"/>
                <a:gd name="T76" fmla="*/ 2147483647 w 64"/>
                <a:gd name="T77" fmla="*/ 2147483647 h 56"/>
                <a:gd name="T78" fmla="*/ 2147483647 w 64"/>
                <a:gd name="T79" fmla="*/ 2147483647 h 56"/>
                <a:gd name="T80" fmla="*/ 2147483647 w 64"/>
                <a:gd name="T81" fmla="*/ 2147483647 h 56"/>
                <a:gd name="T82" fmla="*/ 2147483647 w 64"/>
                <a:gd name="T83" fmla="*/ 2147483647 h 56"/>
                <a:gd name="T84" fmla="*/ 2147483647 w 64"/>
                <a:gd name="T85" fmla="*/ 2147483647 h 56"/>
                <a:gd name="T86" fmla="*/ 2147483647 w 64"/>
                <a:gd name="T87" fmla="*/ 2147483647 h 56"/>
                <a:gd name="T88" fmla="*/ 2147483647 w 64"/>
                <a:gd name="T89" fmla="*/ 2147483647 h 56"/>
                <a:gd name="T90" fmla="*/ 2147483647 w 64"/>
                <a:gd name="T91" fmla="*/ 2147483647 h 56"/>
                <a:gd name="T92" fmla="*/ 2147483647 w 64"/>
                <a:gd name="T93" fmla="*/ 2147483647 h 56"/>
                <a:gd name="T94" fmla="*/ 2147483647 w 64"/>
                <a:gd name="T95" fmla="*/ 2147483647 h 56"/>
                <a:gd name="T96" fmla="*/ 2147483647 w 64"/>
                <a:gd name="T97" fmla="*/ 2147483647 h 56"/>
                <a:gd name="T98" fmla="*/ 2147483647 w 64"/>
                <a:gd name="T99" fmla="*/ 2147483647 h 56"/>
                <a:gd name="T100" fmla="*/ 2147483647 w 64"/>
                <a:gd name="T101" fmla="*/ 2147483647 h 56"/>
                <a:gd name="T102" fmla="*/ 2147483647 w 64"/>
                <a:gd name="T103" fmla="*/ 2147483647 h 56"/>
                <a:gd name="T104" fmla="*/ 2147483647 w 64"/>
                <a:gd name="T105" fmla="*/ 2147483647 h 56"/>
                <a:gd name="T106" fmla="*/ 2147483647 w 64"/>
                <a:gd name="T107" fmla="*/ 2147483647 h 56"/>
                <a:gd name="T108" fmla="*/ 2147483647 w 64"/>
                <a:gd name="T109" fmla="*/ 2147483647 h 56"/>
                <a:gd name="T110" fmla="*/ 2147483647 w 64"/>
                <a:gd name="T111" fmla="*/ 2147483647 h 56"/>
                <a:gd name="T112" fmla="*/ 2147483647 w 64"/>
                <a:gd name="T113" fmla="*/ 2147483647 h 56"/>
                <a:gd name="T114" fmla="*/ 0 w 64"/>
                <a:gd name="T115" fmla="*/ 2147483647 h 56"/>
                <a:gd name="T116" fmla="*/ 0 w 64"/>
                <a:gd name="T117" fmla="*/ 2147483647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4"/>
                <a:gd name="T178" fmla="*/ 0 h 56"/>
                <a:gd name="T179" fmla="*/ 64 w 64"/>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4" h="56">
                  <a:moveTo>
                    <a:pt x="0" y="4"/>
                  </a:moveTo>
                  <a:lnTo>
                    <a:pt x="0" y="4"/>
                  </a:lnTo>
                  <a:lnTo>
                    <a:pt x="0" y="2"/>
                  </a:lnTo>
                  <a:lnTo>
                    <a:pt x="2" y="2"/>
                  </a:lnTo>
                  <a:lnTo>
                    <a:pt x="4" y="2"/>
                  </a:lnTo>
                  <a:lnTo>
                    <a:pt x="6" y="4"/>
                  </a:lnTo>
                  <a:lnTo>
                    <a:pt x="8" y="4"/>
                  </a:lnTo>
                  <a:lnTo>
                    <a:pt x="8" y="6"/>
                  </a:lnTo>
                  <a:lnTo>
                    <a:pt x="10" y="6"/>
                  </a:lnTo>
                  <a:lnTo>
                    <a:pt x="10" y="4"/>
                  </a:lnTo>
                  <a:lnTo>
                    <a:pt x="12" y="4"/>
                  </a:lnTo>
                  <a:lnTo>
                    <a:pt x="12" y="2"/>
                  </a:lnTo>
                  <a:lnTo>
                    <a:pt x="14" y="2"/>
                  </a:lnTo>
                  <a:lnTo>
                    <a:pt x="16" y="2"/>
                  </a:lnTo>
                  <a:lnTo>
                    <a:pt x="18" y="2"/>
                  </a:lnTo>
                  <a:lnTo>
                    <a:pt x="18" y="0"/>
                  </a:lnTo>
                  <a:lnTo>
                    <a:pt x="20" y="2"/>
                  </a:lnTo>
                  <a:lnTo>
                    <a:pt x="22" y="2"/>
                  </a:lnTo>
                  <a:lnTo>
                    <a:pt x="24" y="4"/>
                  </a:lnTo>
                  <a:lnTo>
                    <a:pt x="26" y="4"/>
                  </a:lnTo>
                  <a:lnTo>
                    <a:pt x="28" y="4"/>
                  </a:lnTo>
                  <a:lnTo>
                    <a:pt x="30" y="4"/>
                  </a:lnTo>
                  <a:lnTo>
                    <a:pt x="32" y="4"/>
                  </a:lnTo>
                  <a:lnTo>
                    <a:pt x="34" y="4"/>
                  </a:lnTo>
                  <a:lnTo>
                    <a:pt x="36" y="4"/>
                  </a:lnTo>
                  <a:lnTo>
                    <a:pt x="38" y="4"/>
                  </a:lnTo>
                  <a:lnTo>
                    <a:pt x="40" y="4"/>
                  </a:lnTo>
                  <a:lnTo>
                    <a:pt x="42" y="4"/>
                  </a:lnTo>
                  <a:lnTo>
                    <a:pt x="44" y="4"/>
                  </a:lnTo>
                  <a:lnTo>
                    <a:pt x="46" y="4"/>
                  </a:lnTo>
                  <a:lnTo>
                    <a:pt x="48" y="6"/>
                  </a:lnTo>
                  <a:lnTo>
                    <a:pt x="50" y="6"/>
                  </a:lnTo>
                  <a:lnTo>
                    <a:pt x="50" y="8"/>
                  </a:lnTo>
                  <a:lnTo>
                    <a:pt x="52" y="8"/>
                  </a:lnTo>
                  <a:lnTo>
                    <a:pt x="52" y="10"/>
                  </a:lnTo>
                  <a:lnTo>
                    <a:pt x="54" y="8"/>
                  </a:lnTo>
                  <a:lnTo>
                    <a:pt x="56" y="8"/>
                  </a:lnTo>
                  <a:lnTo>
                    <a:pt x="58" y="8"/>
                  </a:lnTo>
                  <a:lnTo>
                    <a:pt x="60" y="8"/>
                  </a:lnTo>
                  <a:lnTo>
                    <a:pt x="60" y="10"/>
                  </a:lnTo>
                  <a:lnTo>
                    <a:pt x="60" y="12"/>
                  </a:lnTo>
                  <a:lnTo>
                    <a:pt x="58" y="12"/>
                  </a:lnTo>
                  <a:lnTo>
                    <a:pt x="58" y="14"/>
                  </a:lnTo>
                  <a:lnTo>
                    <a:pt x="56" y="14"/>
                  </a:lnTo>
                  <a:lnTo>
                    <a:pt x="56" y="16"/>
                  </a:lnTo>
                  <a:lnTo>
                    <a:pt x="56" y="18"/>
                  </a:lnTo>
                  <a:lnTo>
                    <a:pt x="56" y="20"/>
                  </a:lnTo>
                  <a:lnTo>
                    <a:pt x="58" y="22"/>
                  </a:lnTo>
                  <a:lnTo>
                    <a:pt x="60" y="22"/>
                  </a:lnTo>
                  <a:lnTo>
                    <a:pt x="62" y="24"/>
                  </a:lnTo>
                  <a:lnTo>
                    <a:pt x="64" y="26"/>
                  </a:lnTo>
                  <a:lnTo>
                    <a:pt x="62" y="28"/>
                  </a:lnTo>
                  <a:lnTo>
                    <a:pt x="60" y="28"/>
                  </a:lnTo>
                  <a:lnTo>
                    <a:pt x="60" y="26"/>
                  </a:lnTo>
                  <a:lnTo>
                    <a:pt x="58" y="28"/>
                  </a:lnTo>
                  <a:lnTo>
                    <a:pt x="60" y="30"/>
                  </a:lnTo>
                  <a:lnTo>
                    <a:pt x="62" y="30"/>
                  </a:lnTo>
                  <a:lnTo>
                    <a:pt x="62" y="32"/>
                  </a:lnTo>
                  <a:lnTo>
                    <a:pt x="62" y="34"/>
                  </a:lnTo>
                  <a:lnTo>
                    <a:pt x="62" y="36"/>
                  </a:lnTo>
                  <a:lnTo>
                    <a:pt x="60" y="34"/>
                  </a:lnTo>
                  <a:lnTo>
                    <a:pt x="58" y="34"/>
                  </a:lnTo>
                  <a:lnTo>
                    <a:pt x="58" y="36"/>
                  </a:lnTo>
                  <a:lnTo>
                    <a:pt x="56" y="36"/>
                  </a:lnTo>
                  <a:lnTo>
                    <a:pt x="54" y="36"/>
                  </a:lnTo>
                  <a:lnTo>
                    <a:pt x="54" y="38"/>
                  </a:lnTo>
                  <a:lnTo>
                    <a:pt x="56" y="40"/>
                  </a:lnTo>
                  <a:lnTo>
                    <a:pt x="54" y="42"/>
                  </a:lnTo>
                  <a:lnTo>
                    <a:pt x="54" y="40"/>
                  </a:lnTo>
                  <a:lnTo>
                    <a:pt x="52" y="40"/>
                  </a:lnTo>
                  <a:lnTo>
                    <a:pt x="50" y="40"/>
                  </a:lnTo>
                  <a:lnTo>
                    <a:pt x="50" y="42"/>
                  </a:lnTo>
                  <a:lnTo>
                    <a:pt x="48" y="44"/>
                  </a:lnTo>
                  <a:lnTo>
                    <a:pt x="50" y="46"/>
                  </a:lnTo>
                  <a:lnTo>
                    <a:pt x="46" y="46"/>
                  </a:lnTo>
                  <a:lnTo>
                    <a:pt x="46" y="48"/>
                  </a:lnTo>
                  <a:lnTo>
                    <a:pt x="46" y="50"/>
                  </a:lnTo>
                  <a:lnTo>
                    <a:pt x="46" y="52"/>
                  </a:lnTo>
                  <a:lnTo>
                    <a:pt x="48" y="52"/>
                  </a:lnTo>
                  <a:lnTo>
                    <a:pt x="48" y="54"/>
                  </a:lnTo>
                  <a:lnTo>
                    <a:pt x="48" y="56"/>
                  </a:lnTo>
                  <a:lnTo>
                    <a:pt x="46" y="56"/>
                  </a:lnTo>
                  <a:lnTo>
                    <a:pt x="44" y="54"/>
                  </a:lnTo>
                  <a:lnTo>
                    <a:pt x="42" y="54"/>
                  </a:lnTo>
                  <a:lnTo>
                    <a:pt x="40" y="52"/>
                  </a:lnTo>
                  <a:lnTo>
                    <a:pt x="38" y="52"/>
                  </a:lnTo>
                  <a:lnTo>
                    <a:pt x="36" y="50"/>
                  </a:lnTo>
                  <a:lnTo>
                    <a:pt x="36" y="48"/>
                  </a:lnTo>
                  <a:lnTo>
                    <a:pt x="34" y="48"/>
                  </a:lnTo>
                  <a:lnTo>
                    <a:pt x="32" y="50"/>
                  </a:lnTo>
                  <a:lnTo>
                    <a:pt x="32" y="48"/>
                  </a:lnTo>
                  <a:lnTo>
                    <a:pt x="34" y="48"/>
                  </a:lnTo>
                  <a:lnTo>
                    <a:pt x="32" y="46"/>
                  </a:lnTo>
                  <a:lnTo>
                    <a:pt x="30" y="44"/>
                  </a:lnTo>
                  <a:lnTo>
                    <a:pt x="28" y="44"/>
                  </a:lnTo>
                  <a:lnTo>
                    <a:pt x="28" y="42"/>
                  </a:lnTo>
                  <a:lnTo>
                    <a:pt x="26" y="42"/>
                  </a:lnTo>
                  <a:lnTo>
                    <a:pt x="26" y="40"/>
                  </a:lnTo>
                  <a:lnTo>
                    <a:pt x="26" y="38"/>
                  </a:lnTo>
                  <a:lnTo>
                    <a:pt x="24" y="36"/>
                  </a:lnTo>
                  <a:lnTo>
                    <a:pt x="22" y="36"/>
                  </a:lnTo>
                  <a:lnTo>
                    <a:pt x="22" y="34"/>
                  </a:lnTo>
                  <a:lnTo>
                    <a:pt x="20" y="34"/>
                  </a:lnTo>
                  <a:lnTo>
                    <a:pt x="18" y="32"/>
                  </a:lnTo>
                  <a:lnTo>
                    <a:pt x="16" y="30"/>
                  </a:lnTo>
                  <a:lnTo>
                    <a:pt x="14" y="28"/>
                  </a:lnTo>
                  <a:lnTo>
                    <a:pt x="12" y="26"/>
                  </a:lnTo>
                  <a:lnTo>
                    <a:pt x="10" y="24"/>
                  </a:lnTo>
                  <a:lnTo>
                    <a:pt x="8" y="22"/>
                  </a:lnTo>
                  <a:lnTo>
                    <a:pt x="8" y="20"/>
                  </a:lnTo>
                  <a:lnTo>
                    <a:pt x="8" y="18"/>
                  </a:lnTo>
                  <a:lnTo>
                    <a:pt x="6" y="18"/>
                  </a:lnTo>
                  <a:lnTo>
                    <a:pt x="6" y="16"/>
                  </a:lnTo>
                  <a:lnTo>
                    <a:pt x="4" y="14"/>
                  </a:lnTo>
                  <a:lnTo>
                    <a:pt x="4" y="12"/>
                  </a:lnTo>
                  <a:lnTo>
                    <a:pt x="2" y="12"/>
                  </a:lnTo>
                  <a:lnTo>
                    <a:pt x="0" y="10"/>
                  </a:lnTo>
                  <a:lnTo>
                    <a:pt x="0" y="8"/>
                  </a:lnTo>
                  <a:lnTo>
                    <a:pt x="0" y="6"/>
                  </a:lnTo>
                  <a:lnTo>
                    <a:pt x="0" y="4"/>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43" name="Freeform 210"/>
            <p:cNvSpPr>
              <a:spLocks/>
            </p:cNvSpPr>
            <p:nvPr/>
          </p:nvSpPr>
          <p:spPr bwMode="auto">
            <a:xfrm>
              <a:off x="4025045" y="4386470"/>
              <a:ext cx="206622" cy="132224"/>
            </a:xfrm>
            <a:custGeom>
              <a:avLst/>
              <a:gdLst>
                <a:gd name="T0" fmla="*/ 2147483647 w 44"/>
                <a:gd name="T1" fmla="*/ 2147483647 h 32"/>
                <a:gd name="T2" fmla="*/ 2147483647 w 44"/>
                <a:gd name="T3" fmla="*/ 2147483647 h 32"/>
                <a:gd name="T4" fmla="*/ 2147483647 w 44"/>
                <a:gd name="T5" fmla="*/ 2147483647 h 32"/>
                <a:gd name="T6" fmla="*/ 2147483647 w 44"/>
                <a:gd name="T7" fmla="*/ 2147483647 h 32"/>
                <a:gd name="T8" fmla="*/ 2147483647 w 44"/>
                <a:gd name="T9" fmla="*/ 2147483647 h 32"/>
                <a:gd name="T10" fmla="*/ 2147483647 w 44"/>
                <a:gd name="T11" fmla="*/ 2147483647 h 32"/>
                <a:gd name="T12" fmla="*/ 2147483647 w 44"/>
                <a:gd name="T13" fmla="*/ 2147483647 h 32"/>
                <a:gd name="T14" fmla="*/ 2147483647 w 44"/>
                <a:gd name="T15" fmla="*/ 2147483647 h 32"/>
                <a:gd name="T16" fmla="*/ 2147483647 w 44"/>
                <a:gd name="T17" fmla="*/ 2147483647 h 32"/>
                <a:gd name="T18" fmla="*/ 2147483647 w 44"/>
                <a:gd name="T19" fmla="*/ 2147483647 h 32"/>
                <a:gd name="T20" fmla="*/ 2147483647 w 44"/>
                <a:gd name="T21" fmla="*/ 2147483647 h 32"/>
                <a:gd name="T22" fmla="*/ 2147483647 w 44"/>
                <a:gd name="T23" fmla="*/ 2147483647 h 32"/>
                <a:gd name="T24" fmla="*/ 2147483647 w 44"/>
                <a:gd name="T25" fmla="*/ 2147483647 h 32"/>
                <a:gd name="T26" fmla="*/ 2147483647 w 44"/>
                <a:gd name="T27" fmla="*/ 0 h 32"/>
                <a:gd name="T28" fmla="*/ 2147483647 w 44"/>
                <a:gd name="T29" fmla="*/ 2147483647 h 32"/>
                <a:gd name="T30" fmla="*/ 2147483647 w 44"/>
                <a:gd name="T31" fmla="*/ 0 h 32"/>
                <a:gd name="T32" fmla="*/ 2147483647 w 44"/>
                <a:gd name="T33" fmla="*/ 0 h 32"/>
                <a:gd name="T34" fmla="*/ 2147483647 w 44"/>
                <a:gd name="T35" fmla="*/ 2147483647 h 32"/>
                <a:gd name="T36" fmla="*/ 2147483647 w 44"/>
                <a:gd name="T37" fmla="*/ 2147483647 h 32"/>
                <a:gd name="T38" fmla="*/ 2147483647 w 44"/>
                <a:gd name="T39" fmla="*/ 2147483647 h 32"/>
                <a:gd name="T40" fmla="*/ 2147483647 w 44"/>
                <a:gd name="T41" fmla="*/ 2147483647 h 32"/>
                <a:gd name="T42" fmla="*/ 2147483647 w 44"/>
                <a:gd name="T43" fmla="*/ 2147483647 h 32"/>
                <a:gd name="T44" fmla="*/ 2147483647 w 44"/>
                <a:gd name="T45" fmla="*/ 2147483647 h 32"/>
                <a:gd name="T46" fmla="*/ 2147483647 w 44"/>
                <a:gd name="T47" fmla="*/ 2147483647 h 32"/>
                <a:gd name="T48" fmla="*/ 2147483647 w 44"/>
                <a:gd name="T49" fmla="*/ 2147483647 h 32"/>
                <a:gd name="T50" fmla="*/ 2147483647 w 44"/>
                <a:gd name="T51" fmla="*/ 2147483647 h 32"/>
                <a:gd name="T52" fmla="*/ 2147483647 w 44"/>
                <a:gd name="T53" fmla="*/ 2147483647 h 32"/>
                <a:gd name="T54" fmla="*/ 2147483647 w 44"/>
                <a:gd name="T55" fmla="*/ 2147483647 h 32"/>
                <a:gd name="T56" fmla="*/ 2147483647 w 44"/>
                <a:gd name="T57" fmla="*/ 2147483647 h 32"/>
                <a:gd name="T58" fmla="*/ 2147483647 w 44"/>
                <a:gd name="T59" fmla="*/ 2147483647 h 32"/>
                <a:gd name="T60" fmla="*/ 2147483647 w 44"/>
                <a:gd name="T61" fmla="*/ 2147483647 h 32"/>
                <a:gd name="T62" fmla="*/ 2147483647 w 44"/>
                <a:gd name="T63" fmla="*/ 2147483647 h 32"/>
                <a:gd name="T64" fmla="*/ 2147483647 w 44"/>
                <a:gd name="T65" fmla="*/ 2147483647 h 32"/>
                <a:gd name="T66" fmla="*/ 2147483647 w 44"/>
                <a:gd name="T67" fmla="*/ 2147483647 h 32"/>
                <a:gd name="T68" fmla="*/ 2147483647 w 44"/>
                <a:gd name="T69" fmla="*/ 2147483647 h 32"/>
                <a:gd name="T70" fmla="*/ 2147483647 w 44"/>
                <a:gd name="T71" fmla="*/ 2147483647 h 32"/>
                <a:gd name="T72" fmla="*/ 2147483647 w 44"/>
                <a:gd name="T73" fmla="*/ 2147483647 h 32"/>
                <a:gd name="T74" fmla="*/ 2147483647 w 44"/>
                <a:gd name="T75" fmla="*/ 2147483647 h 32"/>
                <a:gd name="T76" fmla="*/ 2147483647 w 44"/>
                <a:gd name="T77" fmla="*/ 2147483647 h 32"/>
                <a:gd name="T78" fmla="*/ 2147483647 w 44"/>
                <a:gd name="T79" fmla="*/ 2147483647 h 32"/>
                <a:gd name="T80" fmla="*/ 2147483647 w 44"/>
                <a:gd name="T81" fmla="*/ 2147483647 h 32"/>
                <a:gd name="T82" fmla="*/ 2147483647 w 44"/>
                <a:gd name="T83" fmla="*/ 2147483647 h 32"/>
                <a:gd name="T84" fmla="*/ 2147483647 w 44"/>
                <a:gd name="T85" fmla="*/ 2147483647 h 32"/>
                <a:gd name="T86" fmla="*/ 2147483647 w 44"/>
                <a:gd name="T87" fmla="*/ 2147483647 h 32"/>
                <a:gd name="T88" fmla="*/ 2147483647 w 44"/>
                <a:gd name="T89" fmla="*/ 2147483647 h 32"/>
                <a:gd name="T90" fmla="*/ 2147483647 w 44"/>
                <a:gd name="T91" fmla="*/ 2147483647 h 32"/>
                <a:gd name="T92" fmla="*/ 2147483647 w 44"/>
                <a:gd name="T93" fmla="*/ 2147483647 h 32"/>
                <a:gd name="T94" fmla="*/ 2147483647 w 44"/>
                <a:gd name="T95" fmla="*/ 2147483647 h 32"/>
                <a:gd name="T96" fmla="*/ 2147483647 w 44"/>
                <a:gd name="T97" fmla="*/ 2147483647 h 32"/>
                <a:gd name="T98" fmla="*/ 0 w 44"/>
                <a:gd name="T99" fmla="*/ 2147483647 h 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
                <a:gd name="T151" fmla="*/ 0 h 32"/>
                <a:gd name="T152" fmla="*/ 44 w 44"/>
                <a:gd name="T153" fmla="*/ 32 h 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 h="32">
                  <a:moveTo>
                    <a:pt x="0" y="16"/>
                  </a:moveTo>
                  <a:lnTo>
                    <a:pt x="2" y="16"/>
                  </a:lnTo>
                  <a:lnTo>
                    <a:pt x="2" y="14"/>
                  </a:lnTo>
                  <a:lnTo>
                    <a:pt x="2" y="12"/>
                  </a:lnTo>
                  <a:lnTo>
                    <a:pt x="4" y="10"/>
                  </a:lnTo>
                  <a:lnTo>
                    <a:pt x="6" y="10"/>
                  </a:lnTo>
                  <a:lnTo>
                    <a:pt x="6" y="8"/>
                  </a:lnTo>
                  <a:lnTo>
                    <a:pt x="6" y="6"/>
                  </a:lnTo>
                  <a:lnTo>
                    <a:pt x="8" y="6"/>
                  </a:lnTo>
                  <a:lnTo>
                    <a:pt x="8" y="4"/>
                  </a:lnTo>
                  <a:lnTo>
                    <a:pt x="10" y="4"/>
                  </a:lnTo>
                  <a:lnTo>
                    <a:pt x="12" y="4"/>
                  </a:lnTo>
                  <a:lnTo>
                    <a:pt x="14" y="6"/>
                  </a:lnTo>
                  <a:lnTo>
                    <a:pt x="14" y="4"/>
                  </a:lnTo>
                  <a:lnTo>
                    <a:pt x="16" y="4"/>
                  </a:lnTo>
                  <a:lnTo>
                    <a:pt x="16" y="2"/>
                  </a:lnTo>
                  <a:lnTo>
                    <a:pt x="18" y="2"/>
                  </a:lnTo>
                  <a:lnTo>
                    <a:pt x="20" y="2"/>
                  </a:lnTo>
                  <a:lnTo>
                    <a:pt x="22" y="2"/>
                  </a:lnTo>
                  <a:lnTo>
                    <a:pt x="24" y="0"/>
                  </a:lnTo>
                  <a:lnTo>
                    <a:pt x="26" y="2"/>
                  </a:lnTo>
                  <a:lnTo>
                    <a:pt x="28" y="0"/>
                  </a:lnTo>
                  <a:lnTo>
                    <a:pt x="30" y="0"/>
                  </a:lnTo>
                  <a:lnTo>
                    <a:pt x="32" y="0"/>
                  </a:lnTo>
                  <a:lnTo>
                    <a:pt x="34" y="2"/>
                  </a:lnTo>
                  <a:lnTo>
                    <a:pt x="34" y="4"/>
                  </a:lnTo>
                  <a:lnTo>
                    <a:pt x="36" y="4"/>
                  </a:lnTo>
                  <a:lnTo>
                    <a:pt x="36" y="6"/>
                  </a:lnTo>
                  <a:lnTo>
                    <a:pt x="38" y="6"/>
                  </a:lnTo>
                  <a:lnTo>
                    <a:pt x="40" y="8"/>
                  </a:lnTo>
                  <a:lnTo>
                    <a:pt x="42" y="10"/>
                  </a:lnTo>
                  <a:lnTo>
                    <a:pt x="42" y="12"/>
                  </a:lnTo>
                  <a:lnTo>
                    <a:pt x="44" y="14"/>
                  </a:lnTo>
                  <a:lnTo>
                    <a:pt x="42" y="16"/>
                  </a:lnTo>
                  <a:lnTo>
                    <a:pt x="42" y="18"/>
                  </a:lnTo>
                  <a:lnTo>
                    <a:pt x="42" y="20"/>
                  </a:lnTo>
                  <a:lnTo>
                    <a:pt x="42" y="22"/>
                  </a:lnTo>
                  <a:lnTo>
                    <a:pt x="40" y="22"/>
                  </a:lnTo>
                  <a:lnTo>
                    <a:pt x="40" y="24"/>
                  </a:lnTo>
                  <a:lnTo>
                    <a:pt x="38" y="24"/>
                  </a:lnTo>
                  <a:lnTo>
                    <a:pt x="36" y="26"/>
                  </a:lnTo>
                  <a:lnTo>
                    <a:pt x="34" y="26"/>
                  </a:lnTo>
                  <a:lnTo>
                    <a:pt x="32" y="26"/>
                  </a:lnTo>
                  <a:lnTo>
                    <a:pt x="32" y="24"/>
                  </a:lnTo>
                  <a:lnTo>
                    <a:pt x="30" y="24"/>
                  </a:lnTo>
                  <a:lnTo>
                    <a:pt x="30" y="26"/>
                  </a:lnTo>
                  <a:lnTo>
                    <a:pt x="28" y="26"/>
                  </a:lnTo>
                  <a:lnTo>
                    <a:pt x="26" y="26"/>
                  </a:lnTo>
                  <a:lnTo>
                    <a:pt x="24" y="28"/>
                  </a:lnTo>
                  <a:lnTo>
                    <a:pt x="24" y="30"/>
                  </a:lnTo>
                  <a:lnTo>
                    <a:pt x="22" y="30"/>
                  </a:lnTo>
                  <a:lnTo>
                    <a:pt x="20" y="30"/>
                  </a:lnTo>
                  <a:lnTo>
                    <a:pt x="18" y="30"/>
                  </a:lnTo>
                  <a:lnTo>
                    <a:pt x="16" y="30"/>
                  </a:lnTo>
                  <a:lnTo>
                    <a:pt x="14" y="30"/>
                  </a:lnTo>
                  <a:lnTo>
                    <a:pt x="12" y="30"/>
                  </a:lnTo>
                  <a:lnTo>
                    <a:pt x="10" y="32"/>
                  </a:lnTo>
                  <a:lnTo>
                    <a:pt x="10" y="30"/>
                  </a:lnTo>
                  <a:lnTo>
                    <a:pt x="8" y="30"/>
                  </a:lnTo>
                  <a:lnTo>
                    <a:pt x="6" y="30"/>
                  </a:lnTo>
                  <a:lnTo>
                    <a:pt x="6" y="28"/>
                  </a:lnTo>
                  <a:lnTo>
                    <a:pt x="4" y="26"/>
                  </a:lnTo>
                  <a:lnTo>
                    <a:pt x="2" y="24"/>
                  </a:lnTo>
                  <a:lnTo>
                    <a:pt x="2" y="22"/>
                  </a:lnTo>
                  <a:lnTo>
                    <a:pt x="2" y="20"/>
                  </a:lnTo>
                  <a:lnTo>
                    <a:pt x="2" y="18"/>
                  </a:lnTo>
                  <a:lnTo>
                    <a:pt x="0" y="16"/>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44" name="Freeform 1009"/>
            <p:cNvSpPr>
              <a:spLocks/>
            </p:cNvSpPr>
            <p:nvPr/>
          </p:nvSpPr>
          <p:spPr bwMode="auto">
            <a:xfrm>
              <a:off x="3940518" y="4361677"/>
              <a:ext cx="140878" cy="256183"/>
            </a:xfrm>
            <a:custGeom>
              <a:avLst/>
              <a:gdLst>
                <a:gd name="T0" fmla="*/ 2147483647 w 30"/>
                <a:gd name="T1" fmla="*/ 2147483647 h 62"/>
                <a:gd name="T2" fmla="*/ 2147483647 w 30"/>
                <a:gd name="T3" fmla="*/ 2147483647 h 62"/>
                <a:gd name="T4" fmla="*/ 2147483647 w 30"/>
                <a:gd name="T5" fmla="*/ 2147483647 h 62"/>
                <a:gd name="T6" fmla="*/ 2147483647 w 30"/>
                <a:gd name="T7" fmla="*/ 2147483647 h 62"/>
                <a:gd name="T8" fmla="*/ 2147483647 w 30"/>
                <a:gd name="T9" fmla="*/ 2147483647 h 62"/>
                <a:gd name="T10" fmla="*/ 2147483647 w 30"/>
                <a:gd name="T11" fmla="*/ 2147483647 h 62"/>
                <a:gd name="T12" fmla="*/ 0 w 30"/>
                <a:gd name="T13" fmla="*/ 2147483647 h 62"/>
                <a:gd name="T14" fmla="*/ 0 w 30"/>
                <a:gd name="T15" fmla="*/ 2147483647 h 62"/>
                <a:gd name="T16" fmla="*/ 0 w 30"/>
                <a:gd name="T17" fmla="*/ 2147483647 h 62"/>
                <a:gd name="T18" fmla="*/ 0 w 30"/>
                <a:gd name="T19" fmla="*/ 2147483647 h 62"/>
                <a:gd name="T20" fmla="*/ 2147483647 w 30"/>
                <a:gd name="T21" fmla="*/ 0 h 62"/>
                <a:gd name="T22" fmla="*/ 2147483647 w 30"/>
                <a:gd name="T23" fmla="*/ 2147483647 h 62"/>
                <a:gd name="T24" fmla="*/ 2147483647 w 30"/>
                <a:gd name="T25" fmla="*/ 2147483647 h 62"/>
                <a:gd name="T26" fmla="*/ 2147483647 w 30"/>
                <a:gd name="T27" fmla="*/ 2147483647 h 62"/>
                <a:gd name="T28" fmla="*/ 2147483647 w 30"/>
                <a:gd name="T29" fmla="*/ 2147483647 h 62"/>
                <a:gd name="T30" fmla="*/ 2147483647 w 30"/>
                <a:gd name="T31" fmla="*/ 2147483647 h 62"/>
                <a:gd name="T32" fmla="*/ 2147483647 w 30"/>
                <a:gd name="T33" fmla="*/ 2147483647 h 62"/>
                <a:gd name="T34" fmla="*/ 2147483647 w 30"/>
                <a:gd name="T35" fmla="*/ 2147483647 h 62"/>
                <a:gd name="T36" fmla="*/ 2147483647 w 30"/>
                <a:gd name="T37" fmla="*/ 2147483647 h 62"/>
                <a:gd name="T38" fmla="*/ 2147483647 w 30"/>
                <a:gd name="T39" fmla="*/ 2147483647 h 62"/>
                <a:gd name="T40" fmla="*/ 2147483647 w 30"/>
                <a:gd name="T41" fmla="*/ 2147483647 h 62"/>
                <a:gd name="T42" fmla="*/ 2147483647 w 30"/>
                <a:gd name="T43" fmla="*/ 2147483647 h 62"/>
                <a:gd name="T44" fmla="*/ 2147483647 w 30"/>
                <a:gd name="T45" fmla="*/ 2147483647 h 62"/>
                <a:gd name="T46" fmla="*/ 2147483647 w 30"/>
                <a:gd name="T47" fmla="*/ 2147483647 h 62"/>
                <a:gd name="T48" fmla="*/ 2147483647 w 30"/>
                <a:gd name="T49" fmla="*/ 2147483647 h 62"/>
                <a:gd name="T50" fmla="*/ 2147483647 w 30"/>
                <a:gd name="T51" fmla="*/ 2147483647 h 62"/>
                <a:gd name="T52" fmla="*/ 2147483647 w 30"/>
                <a:gd name="T53" fmla="*/ 2147483647 h 62"/>
                <a:gd name="T54" fmla="*/ 2147483647 w 30"/>
                <a:gd name="T55" fmla="*/ 2147483647 h 62"/>
                <a:gd name="T56" fmla="*/ 2147483647 w 30"/>
                <a:gd name="T57" fmla="*/ 2147483647 h 62"/>
                <a:gd name="T58" fmla="*/ 2147483647 w 30"/>
                <a:gd name="T59" fmla="*/ 2147483647 h 62"/>
                <a:gd name="T60" fmla="*/ 2147483647 w 30"/>
                <a:gd name="T61" fmla="*/ 2147483647 h 62"/>
                <a:gd name="T62" fmla="*/ 2147483647 w 30"/>
                <a:gd name="T63" fmla="*/ 2147483647 h 62"/>
                <a:gd name="T64" fmla="*/ 2147483647 w 30"/>
                <a:gd name="T65" fmla="*/ 2147483647 h 62"/>
                <a:gd name="T66" fmla="*/ 2147483647 w 30"/>
                <a:gd name="T67" fmla="*/ 2147483647 h 62"/>
                <a:gd name="T68" fmla="*/ 2147483647 w 30"/>
                <a:gd name="T69" fmla="*/ 2147483647 h 62"/>
                <a:gd name="T70" fmla="*/ 2147483647 w 30"/>
                <a:gd name="T71" fmla="*/ 2147483647 h 62"/>
                <a:gd name="T72" fmla="*/ 2147483647 w 30"/>
                <a:gd name="T73" fmla="*/ 2147483647 h 62"/>
                <a:gd name="T74" fmla="*/ 2147483647 w 30"/>
                <a:gd name="T75" fmla="*/ 2147483647 h 62"/>
                <a:gd name="T76" fmla="*/ 2147483647 w 30"/>
                <a:gd name="T77" fmla="*/ 2147483647 h 62"/>
                <a:gd name="T78" fmla="*/ 2147483647 w 30"/>
                <a:gd name="T79" fmla="*/ 2147483647 h 62"/>
                <a:gd name="T80" fmla="*/ 2147483647 w 30"/>
                <a:gd name="T81" fmla="*/ 2147483647 h 62"/>
                <a:gd name="T82" fmla="*/ 2147483647 w 30"/>
                <a:gd name="T83" fmla="*/ 2147483647 h 62"/>
                <a:gd name="T84" fmla="*/ 0 w 30"/>
                <a:gd name="T85" fmla="*/ 2147483647 h 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
                <a:gd name="T130" fmla="*/ 0 h 62"/>
                <a:gd name="T131" fmla="*/ 30 w 30"/>
                <a:gd name="T132" fmla="*/ 62 h 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 h="62">
                  <a:moveTo>
                    <a:pt x="0" y="42"/>
                  </a:moveTo>
                  <a:lnTo>
                    <a:pt x="2" y="40"/>
                  </a:lnTo>
                  <a:lnTo>
                    <a:pt x="2" y="38"/>
                  </a:lnTo>
                  <a:lnTo>
                    <a:pt x="2" y="36"/>
                  </a:lnTo>
                  <a:lnTo>
                    <a:pt x="4" y="34"/>
                  </a:lnTo>
                  <a:lnTo>
                    <a:pt x="2" y="34"/>
                  </a:lnTo>
                  <a:lnTo>
                    <a:pt x="2" y="32"/>
                  </a:lnTo>
                  <a:lnTo>
                    <a:pt x="2" y="30"/>
                  </a:lnTo>
                  <a:lnTo>
                    <a:pt x="4" y="28"/>
                  </a:lnTo>
                  <a:lnTo>
                    <a:pt x="2" y="26"/>
                  </a:lnTo>
                  <a:lnTo>
                    <a:pt x="2" y="24"/>
                  </a:lnTo>
                  <a:lnTo>
                    <a:pt x="4" y="22"/>
                  </a:lnTo>
                  <a:lnTo>
                    <a:pt x="4" y="20"/>
                  </a:lnTo>
                  <a:lnTo>
                    <a:pt x="4" y="18"/>
                  </a:lnTo>
                  <a:lnTo>
                    <a:pt x="2" y="16"/>
                  </a:lnTo>
                  <a:lnTo>
                    <a:pt x="0" y="16"/>
                  </a:lnTo>
                  <a:lnTo>
                    <a:pt x="0" y="14"/>
                  </a:lnTo>
                  <a:lnTo>
                    <a:pt x="0" y="12"/>
                  </a:lnTo>
                  <a:lnTo>
                    <a:pt x="0" y="10"/>
                  </a:lnTo>
                  <a:lnTo>
                    <a:pt x="0" y="8"/>
                  </a:lnTo>
                  <a:lnTo>
                    <a:pt x="0" y="6"/>
                  </a:lnTo>
                  <a:lnTo>
                    <a:pt x="2" y="4"/>
                  </a:lnTo>
                  <a:lnTo>
                    <a:pt x="4" y="2"/>
                  </a:lnTo>
                  <a:lnTo>
                    <a:pt x="4" y="0"/>
                  </a:lnTo>
                  <a:lnTo>
                    <a:pt x="6" y="2"/>
                  </a:lnTo>
                  <a:lnTo>
                    <a:pt x="8" y="4"/>
                  </a:lnTo>
                  <a:lnTo>
                    <a:pt x="10" y="2"/>
                  </a:lnTo>
                  <a:lnTo>
                    <a:pt x="12" y="2"/>
                  </a:lnTo>
                  <a:lnTo>
                    <a:pt x="14" y="4"/>
                  </a:lnTo>
                  <a:lnTo>
                    <a:pt x="14" y="6"/>
                  </a:lnTo>
                  <a:lnTo>
                    <a:pt x="16" y="8"/>
                  </a:lnTo>
                  <a:lnTo>
                    <a:pt x="18" y="8"/>
                  </a:lnTo>
                  <a:lnTo>
                    <a:pt x="20" y="10"/>
                  </a:lnTo>
                  <a:lnTo>
                    <a:pt x="20" y="12"/>
                  </a:lnTo>
                  <a:lnTo>
                    <a:pt x="22" y="14"/>
                  </a:lnTo>
                  <a:lnTo>
                    <a:pt x="20" y="16"/>
                  </a:lnTo>
                  <a:lnTo>
                    <a:pt x="20" y="18"/>
                  </a:lnTo>
                  <a:lnTo>
                    <a:pt x="20" y="20"/>
                  </a:lnTo>
                  <a:lnTo>
                    <a:pt x="20" y="22"/>
                  </a:lnTo>
                  <a:lnTo>
                    <a:pt x="18" y="22"/>
                  </a:lnTo>
                  <a:lnTo>
                    <a:pt x="20" y="24"/>
                  </a:lnTo>
                  <a:lnTo>
                    <a:pt x="20" y="26"/>
                  </a:lnTo>
                  <a:lnTo>
                    <a:pt x="20" y="28"/>
                  </a:lnTo>
                  <a:lnTo>
                    <a:pt x="20" y="30"/>
                  </a:lnTo>
                  <a:lnTo>
                    <a:pt x="22" y="32"/>
                  </a:lnTo>
                  <a:lnTo>
                    <a:pt x="24" y="34"/>
                  </a:lnTo>
                  <a:lnTo>
                    <a:pt x="24" y="36"/>
                  </a:lnTo>
                  <a:lnTo>
                    <a:pt x="26" y="36"/>
                  </a:lnTo>
                  <a:lnTo>
                    <a:pt x="28" y="36"/>
                  </a:lnTo>
                  <a:lnTo>
                    <a:pt x="28" y="38"/>
                  </a:lnTo>
                  <a:lnTo>
                    <a:pt x="30" y="40"/>
                  </a:lnTo>
                  <a:lnTo>
                    <a:pt x="30" y="42"/>
                  </a:lnTo>
                  <a:lnTo>
                    <a:pt x="28" y="44"/>
                  </a:lnTo>
                  <a:lnTo>
                    <a:pt x="26" y="46"/>
                  </a:lnTo>
                  <a:lnTo>
                    <a:pt x="26" y="48"/>
                  </a:lnTo>
                  <a:lnTo>
                    <a:pt x="24" y="50"/>
                  </a:lnTo>
                  <a:lnTo>
                    <a:pt x="24" y="52"/>
                  </a:lnTo>
                  <a:lnTo>
                    <a:pt x="22" y="52"/>
                  </a:lnTo>
                  <a:lnTo>
                    <a:pt x="22" y="54"/>
                  </a:lnTo>
                  <a:lnTo>
                    <a:pt x="20" y="54"/>
                  </a:lnTo>
                  <a:lnTo>
                    <a:pt x="18" y="54"/>
                  </a:lnTo>
                  <a:lnTo>
                    <a:pt x="18" y="56"/>
                  </a:lnTo>
                  <a:lnTo>
                    <a:pt x="18" y="58"/>
                  </a:lnTo>
                  <a:lnTo>
                    <a:pt x="20" y="58"/>
                  </a:lnTo>
                  <a:lnTo>
                    <a:pt x="18" y="58"/>
                  </a:lnTo>
                  <a:lnTo>
                    <a:pt x="18" y="60"/>
                  </a:lnTo>
                  <a:lnTo>
                    <a:pt x="16" y="62"/>
                  </a:lnTo>
                  <a:lnTo>
                    <a:pt x="14" y="62"/>
                  </a:lnTo>
                  <a:lnTo>
                    <a:pt x="12" y="62"/>
                  </a:lnTo>
                  <a:lnTo>
                    <a:pt x="12" y="60"/>
                  </a:lnTo>
                  <a:lnTo>
                    <a:pt x="12" y="58"/>
                  </a:lnTo>
                  <a:lnTo>
                    <a:pt x="12" y="56"/>
                  </a:lnTo>
                  <a:lnTo>
                    <a:pt x="10" y="54"/>
                  </a:lnTo>
                  <a:lnTo>
                    <a:pt x="8" y="52"/>
                  </a:lnTo>
                  <a:lnTo>
                    <a:pt x="6" y="52"/>
                  </a:lnTo>
                  <a:lnTo>
                    <a:pt x="4" y="50"/>
                  </a:lnTo>
                  <a:lnTo>
                    <a:pt x="2" y="50"/>
                  </a:lnTo>
                  <a:lnTo>
                    <a:pt x="2" y="48"/>
                  </a:lnTo>
                  <a:lnTo>
                    <a:pt x="0" y="46"/>
                  </a:lnTo>
                  <a:lnTo>
                    <a:pt x="2" y="46"/>
                  </a:lnTo>
                  <a:lnTo>
                    <a:pt x="2" y="48"/>
                  </a:lnTo>
                  <a:lnTo>
                    <a:pt x="4" y="46"/>
                  </a:lnTo>
                  <a:lnTo>
                    <a:pt x="2" y="44"/>
                  </a:lnTo>
                  <a:lnTo>
                    <a:pt x="2" y="42"/>
                  </a:lnTo>
                  <a:lnTo>
                    <a:pt x="0" y="4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45" name="Freeform 1696"/>
            <p:cNvSpPr>
              <a:spLocks/>
            </p:cNvSpPr>
            <p:nvPr/>
          </p:nvSpPr>
          <p:spPr bwMode="auto">
            <a:xfrm>
              <a:off x="4278628" y="4758348"/>
              <a:ext cx="9392" cy="8264"/>
            </a:xfrm>
            <a:custGeom>
              <a:avLst/>
              <a:gdLst>
                <a:gd name="T0" fmla="*/ 2147483647 w 2"/>
                <a:gd name="T1" fmla="*/ 0 h 2"/>
                <a:gd name="T2" fmla="*/ 2147483647 w 2"/>
                <a:gd name="T3" fmla="*/ 2147483647 h 2"/>
                <a:gd name="T4" fmla="*/ 0 w 2"/>
                <a:gd name="T5" fmla="*/ 2147483647 h 2"/>
                <a:gd name="T6" fmla="*/ 0 w 2"/>
                <a:gd name="T7" fmla="*/ 0 h 2"/>
                <a:gd name="T8" fmla="*/ 2147483647 w 2"/>
                <a:gd name="T9" fmla="*/ 0 h 2"/>
                <a:gd name="T10" fmla="*/ 2147483647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lnTo>
                    <a:pt x="2" y="2"/>
                  </a:lnTo>
                  <a:lnTo>
                    <a:pt x="0" y="2"/>
                  </a:lnTo>
                  <a:lnTo>
                    <a:pt x="0" y="0"/>
                  </a:lnTo>
                  <a:lnTo>
                    <a:pt x="2" y="0"/>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46" name="Freeform 1697"/>
            <p:cNvSpPr>
              <a:spLocks/>
            </p:cNvSpPr>
            <p:nvPr/>
          </p:nvSpPr>
          <p:spPr bwMode="auto">
            <a:xfrm>
              <a:off x="4278628" y="4774876"/>
              <a:ext cx="9392" cy="8264"/>
            </a:xfrm>
            <a:custGeom>
              <a:avLst/>
              <a:gdLst>
                <a:gd name="T0" fmla="*/ 2147483647 w 2"/>
                <a:gd name="T1" fmla="*/ 2147483647 h 2"/>
                <a:gd name="T2" fmla="*/ 0 w 2"/>
                <a:gd name="T3" fmla="*/ 0 h 2"/>
                <a:gd name="T4" fmla="*/ 2147483647 w 2"/>
                <a:gd name="T5" fmla="*/ 0 h 2"/>
                <a:gd name="T6" fmla="*/ 2147483647 w 2"/>
                <a:gd name="T7" fmla="*/ 2147483647 h 2"/>
                <a:gd name="T8" fmla="*/ 2147483647 w 2"/>
                <a:gd name="T9" fmla="*/ 2147483647 h 2"/>
                <a:gd name="T10" fmla="*/ 2147483647 w 2"/>
                <a:gd name="T11" fmla="*/ 2147483647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2"/>
                  </a:moveTo>
                  <a:lnTo>
                    <a:pt x="0" y="0"/>
                  </a:lnTo>
                  <a:lnTo>
                    <a:pt x="2" y="0"/>
                  </a:lnTo>
                  <a:lnTo>
                    <a:pt x="2" y="2"/>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47" name="Freeform 1924"/>
            <p:cNvSpPr>
              <a:spLocks/>
            </p:cNvSpPr>
            <p:nvPr/>
          </p:nvSpPr>
          <p:spPr bwMode="auto">
            <a:xfrm>
              <a:off x="3884167" y="4064175"/>
              <a:ext cx="206622" cy="132224"/>
            </a:xfrm>
            <a:custGeom>
              <a:avLst/>
              <a:gdLst>
                <a:gd name="T0" fmla="*/ 2147483647 w 44"/>
                <a:gd name="T1" fmla="*/ 2147483647 h 32"/>
                <a:gd name="T2" fmla="*/ 2147483647 w 44"/>
                <a:gd name="T3" fmla="*/ 2147483647 h 32"/>
                <a:gd name="T4" fmla="*/ 2147483647 w 44"/>
                <a:gd name="T5" fmla="*/ 2147483647 h 32"/>
                <a:gd name="T6" fmla="*/ 2147483647 w 44"/>
                <a:gd name="T7" fmla="*/ 0 h 32"/>
                <a:gd name="T8" fmla="*/ 2147483647 w 44"/>
                <a:gd name="T9" fmla="*/ 0 h 32"/>
                <a:gd name="T10" fmla="*/ 2147483647 w 44"/>
                <a:gd name="T11" fmla="*/ 0 h 32"/>
                <a:gd name="T12" fmla="*/ 2147483647 w 44"/>
                <a:gd name="T13" fmla="*/ 2147483647 h 32"/>
                <a:gd name="T14" fmla="*/ 2147483647 w 44"/>
                <a:gd name="T15" fmla="*/ 2147483647 h 32"/>
                <a:gd name="T16" fmla="*/ 2147483647 w 44"/>
                <a:gd name="T17" fmla="*/ 2147483647 h 32"/>
                <a:gd name="T18" fmla="*/ 2147483647 w 44"/>
                <a:gd name="T19" fmla="*/ 2147483647 h 32"/>
                <a:gd name="T20" fmla="*/ 2147483647 w 44"/>
                <a:gd name="T21" fmla="*/ 2147483647 h 32"/>
                <a:gd name="T22" fmla="*/ 2147483647 w 44"/>
                <a:gd name="T23" fmla="*/ 2147483647 h 32"/>
                <a:gd name="T24" fmla="*/ 2147483647 w 44"/>
                <a:gd name="T25" fmla="*/ 2147483647 h 32"/>
                <a:gd name="T26" fmla="*/ 2147483647 w 44"/>
                <a:gd name="T27" fmla="*/ 2147483647 h 32"/>
                <a:gd name="T28" fmla="*/ 2147483647 w 44"/>
                <a:gd name="T29" fmla="*/ 2147483647 h 32"/>
                <a:gd name="T30" fmla="*/ 2147483647 w 44"/>
                <a:gd name="T31" fmla="*/ 2147483647 h 32"/>
                <a:gd name="T32" fmla="*/ 2147483647 w 44"/>
                <a:gd name="T33" fmla="*/ 2147483647 h 32"/>
                <a:gd name="T34" fmla="*/ 2147483647 w 44"/>
                <a:gd name="T35" fmla="*/ 2147483647 h 32"/>
                <a:gd name="T36" fmla="*/ 2147483647 w 44"/>
                <a:gd name="T37" fmla="*/ 2147483647 h 32"/>
                <a:gd name="T38" fmla="*/ 2147483647 w 44"/>
                <a:gd name="T39" fmla="*/ 2147483647 h 32"/>
                <a:gd name="T40" fmla="*/ 2147483647 w 44"/>
                <a:gd name="T41" fmla="*/ 2147483647 h 32"/>
                <a:gd name="T42" fmla="*/ 2147483647 w 44"/>
                <a:gd name="T43" fmla="*/ 2147483647 h 32"/>
                <a:gd name="T44" fmla="*/ 2147483647 w 44"/>
                <a:gd name="T45" fmla="*/ 2147483647 h 32"/>
                <a:gd name="T46" fmla="*/ 2147483647 w 44"/>
                <a:gd name="T47" fmla="*/ 2147483647 h 32"/>
                <a:gd name="T48" fmla="*/ 2147483647 w 44"/>
                <a:gd name="T49" fmla="*/ 2147483647 h 32"/>
                <a:gd name="T50" fmla="*/ 2147483647 w 44"/>
                <a:gd name="T51" fmla="*/ 2147483647 h 32"/>
                <a:gd name="T52" fmla="*/ 2147483647 w 44"/>
                <a:gd name="T53" fmla="*/ 2147483647 h 32"/>
                <a:gd name="T54" fmla="*/ 2147483647 w 44"/>
                <a:gd name="T55" fmla="*/ 2147483647 h 32"/>
                <a:gd name="T56" fmla="*/ 2147483647 w 44"/>
                <a:gd name="T57" fmla="*/ 2147483647 h 32"/>
                <a:gd name="T58" fmla="*/ 2147483647 w 44"/>
                <a:gd name="T59" fmla="*/ 2147483647 h 32"/>
                <a:gd name="T60" fmla="*/ 2147483647 w 44"/>
                <a:gd name="T61" fmla="*/ 2147483647 h 32"/>
                <a:gd name="T62" fmla="*/ 2147483647 w 44"/>
                <a:gd name="T63" fmla="*/ 2147483647 h 32"/>
                <a:gd name="T64" fmla="*/ 2147483647 w 44"/>
                <a:gd name="T65" fmla="*/ 2147483647 h 32"/>
                <a:gd name="T66" fmla="*/ 2147483647 w 44"/>
                <a:gd name="T67" fmla="*/ 2147483647 h 32"/>
                <a:gd name="T68" fmla="*/ 2147483647 w 44"/>
                <a:gd name="T69" fmla="*/ 2147483647 h 32"/>
                <a:gd name="T70" fmla="*/ 2147483647 w 44"/>
                <a:gd name="T71" fmla="*/ 2147483647 h 32"/>
                <a:gd name="T72" fmla="*/ 2147483647 w 44"/>
                <a:gd name="T73" fmla="*/ 2147483647 h 32"/>
                <a:gd name="T74" fmla="*/ 2147483647 w 44"/>
                <a:gd name="T75" fmla="*/ 2147483647 h 32"/>
                <a:gd name="T76" fmla="*/ 2147483647 w 44"/>
                <a:gd name="T77" fmla="*/ 2147483647 h 32"/>
                <a:gd name="T78" fmla="*/ 2147483647 w 44"/>
                <a:gd name="T79" fmla="*/ 2147483647 h 32"/>
                <a:gd name="T80" fmla="*/ 2147483647 w 44"/>
                <a:gd name="T81" fmla="*/ 2147483647 h 32"/>
                <a:gd name="T82" fmla="*/ 2147483647 w 44"/>
                <a:gd name="T83" fmla="*/ 2147483647 h 32"/>
                <a:gd name="T84" fmla="*/ 2147483647 w 44"/>
                <a:gd name="T85" fmla="*/ 2147483647 h 32"/>
                <a:gd name="T86" fmla="*/ 2147483647 w 44"/>
                <a:gd name="T87" fmla="*/ 2147483647 h 32"/>
                <a:gd name="T88" fmla="*/ 2147483647 w 44"/>
                <a:gd name="T89" fmla="*/ 2147483647 h 32"/>
                <a:gd name="T90" fmla="*/ 0 w 44"/>
                <a:gd name="T91" fmla="*/ 2147483647 h 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
                <a:gd name="T139" fmla="*/ 0 h 32"/>
                <a:gd name="T140" fmla="*/ 44 w 44"/>
                <a:gd name="T141" fmla="*/ 32 h 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 h="32">
                  <a:moveTo>
                    <a:pt x="0" y="6"/>
                  </a:moveTo>
                  <a:lnTo>
                    <a:pt x="0" y="4"/>
                  </a:lnTo>
                  <a:lnTo>
                    <a:pt x="2" y="4"/>
                  </a:lnTo>
                  <a:lnTo>
                    <a:pt x="4" y="4"/>
                  </a:lnTo>
                  <a:lnTo>
                    <a:pt x="6" y="4"/>
                  </a:lnTo>
                  <a:lnTo>
                    <a:pt x="8" y="4"/>
                  </a:lnTo>
                  <a:lnTo>
                    <a:pt x="8" y="2"/>
                  </a:lnTo>
                  <a:lnTo>
                    <a:pt x="10" y="2"/>
                  </a:lnTo>
                  <a:lnTo>
                    <a:pt x="12" y="0"/>
                  </a:lnTo>
                  <a:lnTo>
                    <a:pt x="14" y="0"/>
                  </a:lnTo>
                  <a:lnTo>
                    <a:pt x="16" y="0"/>
                  </a:lnTo>
                  <a:lnTo>
                    <a:pt x="18" y="0"/>
                  </a:lnTo>
                  <a:lnTo>
                    <a:pt x="20" y="0"/>
                  </a:lnTo>
                  <a:lnTo>
                    <a:pt x="22" y="0"/>
                  </a:lnTo>
                  <a:lnTo>
                    <a:pt x="22" y="2"/>
                  </a:lnTo>
                  <a:lnTo>
                    <a:pt x="24" y="2"/>
                  </a:lnTo>
                  <a:lnTo>
                    <a:pt x="26" y="4"/>
                  </a:lnTo>
                  <a:lnTo>
                    <a:pt x="26" y="6"/>
                  </a:lnTo>
                  <a:lnTo>
                    <a:pt x="28" y="6"/>
                  </a:lnTo>
                  <a:lnTo>
                    <a:pt x="30" y="8"/>
                  </a:lnTo>
                  <a:lnTo>
                    <a:pt x="32" y="8"/>
                  </a:lnTo>
                  <a:lnTo>
                    <a:pt x="32" y="10"/>
                  </a:lnTo>
                  <a:lnTo>
                    <a:pt x="32" y="12"/>
                  </a:lnTo>
                  <a:lnTo>
                    <a:pt x="32" y="14"/>
                  </a:lnTo>
                  <a:lnTo>
                    <a:pt x="34" y="14"/>
                  </a:lnTo>
                  <a:lnTo>
                    <a:pt x="34" y="16"/>
                  </a:lnTo>
                  <a:lnTo>
                    <a:pt x="36" y="18"/>
                  </a:lnTo>
                  <a:lnTo>
                    <a:pt x="38" y="18"/>
                  </a:lnTo>
                  <a:lnTo>
                    <a:pt x="40" y="18"/>
                  </a:lnTo>
                  <a:lnTo>
                    <a:pt x="40" y="20"/>
                  </a:lnTo>
                  <a:lnTo>
                    <a:pt x="42" y="20"/>
                  </a:lnTo>
                  <a:lnTo>
                    <a:pt x="44" y="20"/>
                  </a:lnTo>
                  <a:lnTo>
                    <a:pt x="44" y="22"/>
                  </a:lnTo>
                  <a:lnTo>
                    <a:pt x="42" y="24"/>
                  </a:lnTo>
                  <a:lnTo>
                    <a:pt x="44" y="24"/>
                  </a:lnTo>
                  <a:lnTo>
                    <a:pt x="44" y="26"/>
                  </a:lnTo>
                  <a:lnTo>
                    <a:pt x="42" y="28"/>
                  </a:lnTo>
                  <a:lnTo>
                    <a:pt x="40" y="28"/>
                  </a:lnTo>
                  <a:lnTo>
                    <a:pt x="38" y="30"/>
                  </a:lnTo>
                  <a:lnTo>
                    <a:pt x="36" y="30"/>
                  </a:lnTo>
                  <a:lnTo>
                    <a:pt x="34" y="30"/>
                  </a:lnTo>
                  <a:lnTo>
                    <a:pt x="34" y="32"/>
                  </a:lnTo>
                  <a:lnTo>
                    <a:pt x="32" y="30"/>
                  </a:lnTo>
                  <a:lnTo>
                    <a:pt x="30" y="28"/>
                  </a:lnTo>
                  <a:lnTo>
                    <a:pt x="30" y="26"/>
                  </a:lnTo>
                  <a:lnTo>
                    <a:pt x="28" y="24"/>
                  </a:lnTo>
                  <a:lnTo>
                    <a:pt x="26" y="22"/>
                  </a:lnTo>
                  <a:lnTo>
                    <a:pt x="24" y="22"/>
                  </a:lnTo>
                  <a:lnTo>
                    <a:pt x="26" y="24"/>
                  </a:lnTo>
                  <a:lnTo>
                    <a:pt x="24" y="24"/>
                  </a:lnTo>
                  <a:lnTo>
                    <a:pt x="24" y="26"/>
                  </a:lnTo>
                  <a:lnTo>
                    <a:pt x="22" y="26"/>
                  </a:lnTo>
                  <a:lnTo>
                    <a:pt x="22" y="28"/>
                  </a:lnTo>
                  <a:lnTo>
                    <a:pt x="22" y="30"/>
                  </a:lnTo>
                  <a:lnTo>
                    <a:pt x="20" y="32"/>
                  </a:lnTo>
                  <a:lnTo>
                    <a:pt x="20" y="30"/>
                  </a:lnTo>
                  <a:lnTo>
                    <a:pt x="18" y="30"/>
                  </a:lnTo>
                  <a:lnTo>
                    <a:pt x="16" y="30"/>
                  </a:lnTo>
                  <a:lnTo>
                    <a:pt x="16" y="28"/>
                  </a:lnTo>
                  <a:lnTo>
                    <a:pt x="16" y="26"/>
                  </a:lnTo>
                  <a:lnTo>
                    <a:pt x="14" y="26"/>
                  </a:lnTo>
                  <a:lnTo>
                    <a:pt x="12" y="26"/>
                  </a:lnTo>
                  <a:lnTo>
                    <a:pt x="10" y="26"/>
                  </a:lnTo>
                  <a:lnTo>
                    <a:pt x="8" y="26"/>
                  </a:lnTo>
                  <a:lnTo>
                    <a:pt x="6" y="26"/>
                  </a:lnTo>
                  <a:lnTo>
                    <a:pt x="4" y="26"/>
                  </a:lnTo>
                  <a:lnTo>
                    <a:pt x="6" y="24"/>
                  </a:lnTo>
                  <a:lnTo>
                    <a:pt x="4" y="22"/>
                  </a:lnTo>
                  <a:lnTo>
                    <a:pt x="6" y="22"/>
                  </a:lnTo>
                  <a:lnTo>
                    <a:pt x="6" y="20"/>
                  </a:lnTo>
                  <a:lnTo>
                    <a:pt x="8" y="20"/>
                  </a:lnTo>
                  <a:lnTo>
                    <a:pt x="10" y="20"/>
                  </a:lnTo>
                  <a:lnTo>
                    <a:pt x="8" y="18"/>
                  </a:lnTo>
                  <a:lnTo>
                    <a:pt x="6" y="18"/>
                  </a:lnTo>
                  <a:lnTo>
                    <a:pt x="4" y="16"/>
                  </a:lnTo>
                  <a:lnTo>
                    <a:pt x="2" y="14"/>
                  </a:lnTo>
                  <a:lnTo>
                    <a:pt x="4" y="14"/>
                  </a:lnTo>
                  <a:lnTo>
                    <a:pt x="4" y="12"/>
                  </a:lnTo>
                  <a:lnTo>
                    <a:pt x="2" y="12"/>
                  </a:lnTo>
                  <a:lnTo>
                    <a:pt x="2" y="10"/>
                  </a:lnTo>
                  <a:lnTo>
                    <a:pt x="2" y="8"/>
                  </a:lnTo>
                  <a:lnTo>
                    <a:pt x="0" y="6"/>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48" name="Freeform 1873"/>
            <p:cNvSpPr>
              <a:spLocks/>
            </p:cNvSpPr>
            <p:nvPr/>
          </p:nvSpPr>
          <p:spPr bwMode="auto">
            <a:xfrm>
              <a:off x="2649125" y="3626184"/>
              <a:ext cx="281759" cy="157016"/>
            </a:xfrm>
            <a:custGeom>
              <a:avLst/>
              <a:gdLst>
                <a:gd name="T0" fmla="*/ 2147483647 w 60"/>
                <a:gd name="T1" fmla="*/ 2147483647 h 38"/>
                <a:gd name="T2" fmla="*/ 2147483647 w 60"/>
                <a:gd name="T3" fmla="*/ 2147483647 h 38"/>
                <a:gd name="T4" fmla="*/ 2147483647 w 60"/>
                <a:gd name="T5" fmla="*/ 2147483647 h 38"/>
                <a:gd name="T6" fmla="*/ 2147483647 w 60"/>
                <a:gd name="T7" fmla="*/ 2147483647 h 38"/>
                <a:gd name="T8" fmla="*/ 2147483647 w 60"/>
                <a:gd name="T9" fmla="*/ 2147483647 h 38"/>
                <a:gd name="T10" fmla="*/ 2147483647 w 60"/>
                <a:gd name="T11" fmla="*/ 2147483647 h 38"/>
                <a:gd name="T12" fmla="*/ 2147483647 w 60"/>
                <a:gd name="T13" fmla="*/ 2147483647 h 38"/>
                <a:gd name="T14" fmla="*/ 2147483647 w 60"/>
                <a:gd name="T15" fmla="*/ 2147483647 h 38"/>
                <a:gd name="T16" fmla="*/ 2147483647 w 60"/>
                <a:gd name="T17" fmla="*/ 2147483647 h 38"/>
                <a:gd name="T18" fmla="*/ 2147483647 w 60"/>
                <a:gd name="T19" fmla="*/ 0 h 38"/>
                <a:gd name="T20" fmla="*/ 2147483647 w 60"/>
                <a:gd name="T21" fmla="*/ 0 h 38"/>
                <a:gd name="T22" fmla="*/ 2147483647 w 60"/>
                <a:gd name="T23" fmla="*/ 0 h 38"/>
                <a:gd name="T24" fmla="*/ 2147483647 w 60"/>
                <a:gd name="T25" fmla="*/ 2147483647 h 38"/>
                <a:gd name="T26" fmla="*/ 2147483647 w 60"/>
                <a:gd name="T27" fmla="*/ 2147483647 h 38"/>
                <a:gd name="T28" fmla="*/ 2147483647 w 60"/>
                <a:gd name="T29" fmla="*/ 2147483647 h 38"/>
                <a:gd name="T30" fmla="*/ 2147483647 w 60"/>
                <a:gd name="T31" fmla="*/ 2147483647 h 38"/>
                <a:gd name="T32" fmla="*/ 2147483647 w 60"/>
                <a:gd name="T33" fmla="*/ 2147483647 h 38"/>
                <a:gd name="T34" fmla="*/ 2147483647 w 60"/>
                <a:gd name="T35" fmla="*/ 2147483647 h 38"/>
                <a:gd name="T36" fmla="*/ 2147483647 w 60"/>
                <a:gd name="T37" fmla="*/ 2147483647 h 38"/>
                <a:gd name="T38" fmla="*/ 2147483647 w 60"/>
                <a:gd name="T39" fmla="*/ 2147483647 h 38"/>
                <a:gd name="T40" fmla="*/ 2147483647 w 60"/>
                <a:gd name="T41" fmla="*/ 2147483647 h 38"/>
                <a:gd name="T42" fmla="*/ 2147483647 w 60"/>
                <a:gd name="T43" fmla="*/ 2147483647 h 38"/>
                <a:gd name="T44" fmla="*/ 2147483647 w 60"/>
                <a:gd name="T45" fmla="*/ 2147483647 h 38"/>
                <a:gd name="T46" fmla="*/ 2147483647 w 60"/>
                <a:gd name="T47" fmla="*/ 2147483647 h 38"/>
                <a:gd name="T48" fmla="*/ 2147483647 w 60"/>
                <a:gd name="T49" fmla="*/ 2147483647 h 38"/>
                <a:gd name="T50" fmla="*/ 2147483647 w 60"/>
                <a:gd name="T51" fmla="*/ 2147483647 h 38"/>
                <a:gd name="T52" fmla="*/ 2147483647 w 60"/>
                <a:gd name="T53" fmla="*/ 2147483647 h 38"/>
                <a:gd name="T54" fmla="*/ 2147483647 w 60"/>
                <a:gd name="T55" fmla="*/ 2147483647 h 38"/>
                <a:gd name="T56" fmla="*/ 2147483647 w 60"/>
                <a:gd name="T57" fmla="*/ 2147483647 h 38"/>
                <a:gd name="T58" fmla="*/ 2147483647 w 60"/>
                <a:gd name="T59" fmla="*/ 2147483647 h 38"/>
                <a:gd name="T60" fmla="*/ 2147483647 w 60"/>
                <a:gd name="T61" fmla="*/ 2147483647 h 38"/>
                <a:gd name="T62" fmla="*/ 2147483647 w 60"/>
                <a:gd name="T63" fmla="*/ 2147483647 h 38"/>
                <a:gd name="T64" fmla="*/ 2147483647 w 60"/>
                <a:gd name="T65" fmla="*/ 2147483647 h 38"/>
                <a:gd name="T66" fmla="*/ 2147483647 w 60"/>
                <a:gd name="T67" fmla="*/ 2147483647 h 38"/>
                <a:gd name="T68" fmla="*/ 2147483647 w 60"/>
                <a:gd name="T69" fmla="*/ 2147483647 h 38"/>
                <a:gd name="T70" fmla="*/ 2147483647 w 60"/>
                <a:gd name="T71" fmla="*/ 2147483647 h 38"/>
                <a:gd name="T72" fmla="*/ 2147483647 w 60"/>
                <a:gd name="T73" fmla="*/ 2147483647 h 38"/>
                <a:gd name="T74" fmla="*/ 2147483647 w 60"/>
                <a:gd name="T75" fmla="*/ 2147483647 h 38"/>
                <a:gd name="T76" fmla="*/ 2147483647 w 60"/>
                <a:gd name="T77" fmla="*/ 2147483647 h 38"/>
                <a:gd name="T78" fmla="*/ 2147483647 w 60"/>
                <a:gd name="T79" fmla="*/ 2147483647 h 38"/>
                <a:gd name="T80" fmla="*/ 2147483647 w 60"/>
                <a:gd name="T81" fmla="*/ 2147483647 h 38"/>
                <a:gd name="T82" fmla="*/ 2147483647 w 60"/>
                <a:gd name="T83" fmla="*/ 2147483647 h 38"/>
                <a:gd name="T84" fmla="*/ 2147483647 w 60"/>
                <a:gd name="T85" fmla="*/ 2147483647 h 38"/>
                <a:gd name="T86" fmla="*/ 2147483647 w 60"/>
                <a:gd name="T87" fmla="*/ 2147483647 h 38"/>
                <a:gd name="T88" fmla="*/ 2147483647 w 60"/>
                <a:gd name="T89" fmla="*/ 2147483647 h 38"/>
                <a:gd name="T90" fmla="*/ 2147483647 w 60"/>
                <a:gd name="T91" fmla="*/ 2147483647 h 38"/>
                <a:gd name="T92" fmla="*/ 2147483647 w 60"/>
                <a:gd name="T93" fmla="*/ 2147483647 h 38"/>
                <a:gd name="T94" fmla="*/ 2147483647 w 60"/>
                <a:gd name="T95" fmla="*/ 2147483647 h 38"/>
                <a:gd name="T96" fmla="*/ 2147483647 w 60"/>
                <a:gd name="T97" fmla="*/ 2147483647 h 38"/>
                <a:gd name="T98" fmla="*/ 2147483647 w 60"/>
                <a:gd name="T99" fmla="*/ 2147483647 h 38"/>
                <a:gd name="T100" fmla="*/ 2147483647 w 60"/>
                <a:gd name="T101" fmla="*/ 2147483647 h 38"/>
                <a:gd name="T102" fmla="*/ 2147483647 w 60"/>
                <a:gd name="T103" fmla="*/ 2147483647 h 38"/>
                <a:gd name="T104" fmla="*/ 2147483647 w 60"/>
                <a:gd name="T105" fmla="*/ 2147483647 h 38"/>
                <a:gd name="T106" fmla="*/ 0 w 60"/>
                <a:gd name="T107" fmla="*/ 2147483647 h 38"/>
                <a:gd name="T108" fmla="*/ 0 w 60"/>
                <a:gd name="T109" fmla="*/ 2147483647 h 38"/>
                <a:gd name="T110" fmla="*/ 0 w 60"/>
                <a:gd name="T111" fmla="*/ 2147483647 h 3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0"/>
                <a:gd name="T169" fmla="*/ 0 h 38"/>
                <a:gd name="T170" fmla="*/ 60 w 60"/>
                <a:gd name="T171" fmla="*/ 38 h 3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0" h="38">
                  <a:moveTo>
                    <a:pt x="0" y="6"/>
                  </a:moveTo>
                  <a:lnTo>
                    <a:pt x="2" y="6"/>
                  </a:lnTo>
                  <a:lnTo>
                    <a:pt x="4" y="4"/>
                  </a:lnTo>
                  <a:lnTo>
                    <a:pt x="6" y="4"/>
                  </a:lnTo>
                  <a:lnTo>
                    <a:pt x="8" y="2"/>
                  </a:lnTo>
                  <a:lnTo>
                    <a:pt x="10" y="2"/>
                  </a:lnTo>
                  <a:lnTo>
                    <a:pt x="12" y="2"/>
                  </a:lnTo>
                  <a:lnTo>
                    <a:pt x="14" y="4"/>
                  </a:lnTo>
                  <a:lnTo>
                    <a:pt x="16" y="2"/>
                  </a:lnTo>
                  <a:lnTo>
                    <a:pt x="18" y="4"/>
                  </a:lnTo>
                  <a:lnTo>
                    <a:pt x="20" y="4"/>
                  </a:lnTo>
                  <a:lnTo>
                    <a:pt x="22" y="4"/>
                  </a:lnTo>
                  <a:lnTo>
                    <a:pt x="24" y="4"/>
                  </a:lnTo>
                  <a:lnTo>
                    <a:pt x="26" y="2"/>
                  </a:lnTo>
                  <a:lnTo>
                    <a:pt x="28" y="4"/>
                  </a:lnTo>
                  <a:lnTo>
                    <a:pt x="28" y="2"/>
                  </a:lnTo>
                  <a:lnTo>
                    <a:pt x="26" y="2"/>
                  </a:lnTo>
                  <a:lnTo>
                    <a:pt x="28" y="2"/>
                  </a:lnTo>
                  <a:lnTo>
                    <a:pt x="30" y="2"/>
                  </a:lnTo>
                  <a:lnTo>
                    <a:pt x="30" y="0"/>
                  </a:lnTo>
                  <a:lnTo>
                    <a:pt x="32" y="0"/>
                  </a:lnTo>
                  <a:lnTo>
                    <a:pt x="34" y="0"/>
                  </a:lnTo>
                  <a:lnTo>
                    <a:pt x="36" y="0"/>
                  </a:lnTo>
                  <a:lnTo>
                    <a:pt x="38" y="0"/>
                  </a:lnTo>
                  <a:lnTo>
                    <a:pt x="40" y="0"/>
                  </a:lnTo>
                  <a:lnTo>
                    <a:pt x="40" y="2"/>
                  </a:lnTo>
                  <a:lnTo>
                    <a:pt x="42" y="2"/>
                  </a:lnTo>
                  <a:lnTo>
                    <a:pt x="42" y="4"/>
                  </a:lnTo>
                  <a:lnTo>
                    <a:pt x="44" y="4"/>
                  </a:lnTo>
                  <a:lnTo>
                    <a:pt x="46" y="4"/>
                  </a:lnTo>
                  <a:lnTo>
                    <a:pt x="48" y="4"/>
                  </a:lnTo>
                  <a:lnTo>
                    <a:pt x="50" y="6"/>
                  </a:lnTo>
                  <a:lnTo>
                    <a:pt x="52" y="6"/>
                  </a:lnTo>
                  <a:lnTo>
                    <a:pt x="50" y="8"/>
                  </a:lnTo>
                  <a:lnTo>
                    <a:pt x="50" y="10"/>
                  </a:lnTo>
                  <a:lnTo>
                    <a:pt x="48" y="12"/>
                  </a:lnTo>
                  <a:lnTo>
                    <a:pt x="50" y="12"/>
                  </a:lnTo>
                  <a:lnTo>
                    <a:pt x="50" y="14"/>
                  </a:lnTo>
                  <a:lnTo>
                    <a:pt x="52" y="14"/>
                  </a:lnTo>
                  <a:lnTo>
                    <a:pt x="54" y="14"/>
                  </a:lnTo>
                  <a:lnTo>
                    <a:pt x="56" y="14"/>
                  </a:lnTo>
                  <a:lnTo>
                    <a:pt x="56" y="16"/>
                  </a:lnTo>
                  <a:lnTo>
                    <a:pt x="58" y="16"/>
                  </a:lnTo>
                  <a:lnTo>
                    <a:pt x="58" y="18"/>
                  </a:lnTo>
                  <a:lnTo>
                    <a:pt x="60" y="20"/>
                  </a:lnTo>
                  <a:lnTo>
                    <a:pt x="60" y="22"/>
                  </a:lnTo>
                  <a:lnTo>
                    <a:pt x="58" y="22"/>
                  </a:lnTo>
                  <a:lnTo>
                    <a:pt x="56" y="24"/>
                  </a:lnTo>
                  <a:lnTo>
                    <a:pt x="56" y="26"/>
                  </a:lnTo>
                  <a:lnTo>
                    <a:pt x="54" y="26"/>
                  </a:lnTo>
                  <a:lnTo>
                    <a:pt x="52" y="28"/>
                  </a:lnTo>
                  <a:lnTo>
                    <a:pt x="50" y="28"/>
                  </a:lnTo>
                  <a:lnTo>
                    <a:pt x="52" y="30"/>
                  </a:lnTo>
                  <a:lnTo>
                    <a:pt x="50" y="30"/>
                  </a:lnTo>
                  <a:lnTo>
                    <a:pt x="50" y="32"/>
                  </a:lnTo>
                  <a:lnTo>
                    <a:pt x="50" y="34"/>
                  </a:lnTo>
                  <a:lnTo>
                    <a:pt x="52" y="34"/>
                  </a:lnTo>
                  <a:lnTo>
                    <a:pt x="52" y="36"/>
                  </a:lnTo>
                  <a:lnTo>
                    <a:pt x="52" y="38"/>
                  </a:lnTo>
                  <a:lnTo>
                    <a:pt x="50" y="38"/>
                  </a:lnTo>
                  <a:lnTo>
                    <a:pt x="48" y="38"/>
                  </a:lnTo>
                  <a:lnTo>
                    <a:pt x="46" y="38"/>
                  </a:lnTo>
                  <a:lnTo>
                    <a:pt x="44" y="36"/>
                  </a:lnTo>
                  <a:lnTo>
                    <a:pt x="42" y="34"/>
                  </a:lnTo>
                  <a:lnTo>
                    <a:pt x="40" y="34"/>
                  </a:lnTo>
                  <a:lnTo>
                    <a:pt x="38" y="34"/>
                  </a:lnTo>
                  <a:lnTo>
                    <a:pt x="38" y="32"/>
                  </a:lnTo>
                  <a:lnTo>
                    <a:pt x="36" y="32"/>
                  </a:lnTo>
                  <a:lnTo>
                    <a:pt x="36" y="30"/>
                  </a:lnTo>
                  <a:lnTo>
                    <a:pt x="34" y="28"/>
                  </a:lnTo>
                  <a:lnTo>
                    <a:pt x="36" y="28"/>
                  </a:lnTo>
                  <a:lnTo>
                    <a:pt x="36" y="26"/>
                  </a:lnTo>
                  <a:lnTo>
                    <a:pt x="34" y="26"/>
                  </a:lnTo>
                  <a:lnTo>
                    <a:pt x="32" y="26"/>
                  </a:lnTo>
                  <a:lnTo>
                    <a:pt x="32" y="28"/>
                  </a:lnTo>
                  <a:lnTo>
                    <a:pt x="30" y="30"/>
                  </a:lnTo>
                  <a:lnTo>
                    <a:pt x="28" y="30"/>
                  </a:lnTo>
                  <a:lnTo>
                    <a:pt x="26" y="30"/>
                  </a:lnTo>
                  <a:lnTo>
                    <a:pt x="24" y="30"/>
                  </a:lnTo>
                  <a:lnTo>
                    <a:pt x="24" y="28"/>
                  </a:lnTo>
                  <a:lnTo>
                    <a:pt x="26" y="26"/>
                  </a:lnTo>
                  <a:lnTo>
                    <a:pt x="24" y="24"/>
                  </a:lnTo>
                  <a:lnTo>
                    <a:pt x="24" y="22"/>
                  </a:lnTo>
                  <a:lnTo>
                    <a:pt x="22" y="22"/>
                  </a:lnTo>
                  <a:lnTo>
                    <a:pt x="20" y="22"/>
                  </a:lnTo>
                  <a:lnTo>
                    <a:pt x="18" y="22"/>
                  </a:lnTo>
                  <a:lnTo>
                    <a:pt x="16" y="20"/>
                  </a:lnTo>
                  <a:lnTo>
                    <a:pt x="16" y="18"/>
                  </a:lnTo>
                  <a:lnTo>
                    <a:pt x="14" y="18"/>
                  </a:lnTo>
                  <a:lnTo>
                    <a:pt x="12" y="18"/>
                  </a:lnTo>
                  <a:lnTo>
                    <a:pt x="10" y="16"/>
                  </a:lnTo>
                  <a:lnTo>
                    <a:pt x="10" y="14"/>
                  </a:lnTo>
                  <a:lnTo>
                    <a:pt x="10" y="12"/>
                  </a:lnTo>
                  <a:lnTo>
                    <a:pt x="8" y="12"/>
                  </a:lnTo>
                  <a:lnTo>
                    <a:pt x="8" y="14"/>
                  </a:lnTo>
                  <a:lnTo>
                    <a:pt x="6" y="14"/>
                  </a:lnTo>
                  <a:lnTo>
                    <a:pt x="4" y="14"/>
                  </a:lnTo>
                  <a:lnTo>
                    <a:pt x="2" y="14"/>
                  </a:lnTo>
                  <a:lnTo>
                    <a:pt x="0" y="12"/>
                  </a:lnTo>
                  <a:lnTo>
                    <a:pt x="0" y="10"/>
                  </a:lnTo>
                  <a:lnTo>
                    <a:pt x="0" y="8"/>
                  </a:lnTo>
                  <a:lnTo>
                    <a:pt x="0" y="6"/>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49" name="Freeform 17"/>
            <p:cNvSpPr>
              <a:spLocks/>
            </p:cNvSpPr>
            <p:nvPr/>
          </p:nvSpPr>
          <p:spPr bwMode="auto">
            <a:xfrm>
              <a:off x="3696327" y="3940215"/>
              <a:ext cx="4695" cy="16528"/>
            </a:xfrm>
            <a:custGeom>
              <a:avLst/>
              <a:gdLst>
                <a:gd name="T0" fmla="*/ 0 w 1588"/>
                <a:gd name="T1" fmla="*/ 0 h 4"/>
                <a:gd name="T2" fmla="*/ 0 w 1588"/>
                <a:gd name="T3" fmla="*/ 2147483647 h 4"/>
                <a:gd name="T4" fmla="*/ 0 w 1588"/>
                <a:gd name="T5" fmla="*/ 2147483647 h 4"/>
                <a:gd name="T6" fmla="*/ 0 w 1588"/>
                <a:gd name="T7" fmla="*/ 0 h 4"/>
                <a:gd name="T8" fmla="*/ 0 60000 65536"/>
                <a:gd name="T9" fmla="*/ 0 60000 65536"/>
                <a:gd name="T10" fmla="*/ 0 60000 65536"/>
                <a:gd name="T11" fmla="*/ 0 60000 65536"/>
                <a:gd name="T12" fmla="*/ 0 w 1588"/>
                <a:gd name="T13" fmla="*/ 0 h 4"/>
                <a:gd name="T14" fmla="*/ 1588 w 1588"/>
                <a:gd name="T15" fmla="*/ 4 h 4"/>
              </a:gdLst>
              <a:ahLst/>
              <a:cxnLst>
                <a:cxn ang="T8">
                  <a:pos x="T0" y="T1"/>
                </a:cxn>
                <a:cxn ang="T9">
                  <a:pos x="T2" y="T3"/>
                </a:cxn>
                <a:cxn ang="T10">
                  <a:pos x="T4" y="T5"/>
                </a:cxn>
                <a:cxn ang="T11">
                  <a:pos x="T6" y="T7"/>
                </a:cxn>
              </a:cxnLst>
              <a:rect l="T12" t="T13" r="T14" b="T15"/>
              <a:pathLst>
                <a:path w="1588" h="4">
                  <a:moveTo>
                    <a:pt x="0" y="0"/>
                  </a:moveTo>
                  <a:lnTo>
                    <a:pt x="0" y="2"/>
                  </a:lnTo>
                  <a:lnTo>
                    <a:pt x="0" y="4"/>
                  </a:lnTo>
                  <a:lnTo>
                    <a:pt x="0" y="0"/>
                  </a:lnTo>
                  <a:close/>
                </a:path>
              </a:pathLst>
            </a:custGeom>
            <a:solidFill>
              <a:schemeClr val="accent1"/>
            </a:solidFill>
            <a:ln w="9525">
              <a:solidFill>
                <a:schemeClr val="bg1">
                  <a:lumMod val="50000"/>
                </a:schemeClr>
              </a:solidFill>
              <a:round/>
              <a:headEnd/>
              <a:tailEnd/>
            </a:ln>
            <a:extLst/>
          </p:spPr>
          <p:txBody>
            <a:bodyPr/>
            <a:lstStyle/>
            <a:p>
              <a:endParaRPr lang="en-GB" dirty="0">
                <a:solidFill>
                  <a:prstClr val="black"/>
                </a:solidFill>
                <a:cs typeface="Arial" charset="0"/>
              </a:endParaRPr>
            </a:p>
          </p:txBody>
        </p:sp>
        <p:sp>
          <p:nvSpPr>
            <p:cNvPr id="450" name="Freeform 20"/>
            <p:cNvSpPr>
              <a:spLocks/>
            </p:cNvSpPr>
            <p:nvPr/>
          </p:nvSpPr>
          <p:spPr bwMode="auto">
            <a:xfrm>
              <a:off x="2188921" y="3965006"/>
              <a:ext cx="18784" cy="8264"/>
            </a:xfrm>
            <a:custGeom>
              <a:avLst/>
              <a:gdLst>
                <a:gd name="T0" fmla="*/ 2147483647 w 4"/>
                <a:gd name="T1" fmla="*/ 2147483647 h 2"/>
                <a:gd name="T2" fmla="*/ 2147483647 w 4"/>
                <a:gd name="T3" fmla="*/ 0 h 2"/>
                <a:gd name="T4" fmla="*/ 0 w 4"/>
                <a:gd name="T5" fmla="*/ 0 h 2"/>
                <a:gd name="T6" fmla="*/ 2147483647 w 4"/>
                <a:gd name="T7" fmla="*/ 2147483647 h 2"/>
                <a:gd name="T8" fmla="*/ 2147483647 w 4"/>
                <a:gd name="T9" fmla="*/ 2147483647 h 2"/>
                <a:gd name="T10" fmla="*/ 2147483647 w 4"/>
                <a:gd name="T11" fmla="*/ 2147483647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2"/>
                  </a:moveTo>
                  <a:lnTo>
                    <a:pt x="2" y="0"/>
                  </a:lnTo>
                  <a:lnTo>
                    <a:pt x="0" y="0"/>
                  </a:lnTo>
                  <a:lnTo>
                    <a:pt x="2" y="2"/>
                  </a:lnTo>
                  <a:lnTo>
                    <a:pt x="4" y="2"/>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51" name="Freeform 21"/>
            <p:cNvSpPr>
              <a:spLocks/>
            </p:cNvSpPr>
            <p:nvPr/>
          </p:nvSpPr>
          <p:spPr bwMode="auto">
            <a:xfrm>
              <a:off x="2264056" y="3998062"/>
              <a:ext cx="9392" cy="8264"/>
            </a:xfrm>
            <a:custGeom>
              <a:avLst/>
              <a:gdLst>
                <a:gd name="T0" fmla="*/ 2147483647 w 2"/>
                <a:gd name="T1" fmla="*/ 2147483647 h 2"/>
                <a:gd name="T2" fmla="*/ 2147483647 w 2"/>
                <a:gd name="T3" fmla="*/ 0 h 2"/>
                <a:gd name="T4" fmla="*/ 0 w 2"/>
                <a:gd name="T5" fmla="*/ 0 h 2"/>
                <a:gd name="T6" fmla="*/ 2147483647 w 2"/>
                <a:gd name="T7" fmla="*/ 2147483647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lnTo>
                    <a:pt x="2" y="0"/>
                  </a:lnTo>
                  <a:lnTo>
                    <a:pt x="0" y="0"/>
                  </a:lnTo>
                  <a:lnTo>
                    <a:pt x="2"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52" name="Freeform 22"/>
            <p:cNvSpPr>
              <a:spLocks/>
            </p:cNvSpPr>
            <p:nvPr/>
          </p:nvSpPr>
          <p:spPr bwMode="auto">
            <a:xfrm>
              <a:off x="2282840" y="3807991"/>
              <a:ext cx="9392" cy="8264"/>
            </a:xfrm>
            <a:custGeom>
              <a:avLst/>
              <a:gdLst>
                <a:gd name="T0" fmla="*/ 2147483647 w 2"/>
                <a:gd name="T1" fmla="*/ 2147483647 h 2"/>
                <a:gd name="T2" fmla="*/ 2147483647 w 2"/>
                <a:gd name="T3" fmla="*/ 0 h 2"/>
                <a:gd name="T4" fmla="*/ 0 w 2"/>
                <a:gd name="T5" fmla="*/ 0 h 2"/>
                <a:gd name="T6" fmla="*/ 0 w 2"/>
                <a:gd name="T7" fmla="*/ 2147483647 h 2"/>
                <a:gd name="T8" fmla="*/ 2147483647 w 2"/>
                <a:gd name="T9" fmla="*/ 2147483647 h 2"/>
                <a:gd name="T10" fmla="*/ 2147483647 w 2"/>
                <a:gd name="T11" fmla="*/ 2147483647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2"/>
                  </a:moveTo>
                  <a:lnTo>
                    <a:pt x="2" y="0"/>
                  </a:lnTo>
                  <a:lnTo>
                    <a:pt x="0" y="0"/>
                  </a:lnTo>
                  <a:lnTo>
                    <a:pt x="0" y="2"/>
                  </a:lnTo>
                  <a:lnTo>
                    <a:pt x="2" y="2"/>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53" name="Freeform 23"/>
            <p:cNvSpPr>
              <a:spLocks/>
            </p:cNvSpPr>
            <p:nvPr/>
          </p:nvSpPr>
          <p:spPr bwMode="auto">
            <a:xfrm>
              <a:off x="2320407" y="4064175"/>
              <a:ext cx="18784" cy="4130"/>
            </a:xfrm>
            <a:custGeom>
              <a:avLst/>
              <a:gdLst>
                <a:gd name="T0" fmla="*/ 2147483647 w 4"/>
                <a:gd name="T1" fmla="*/ 0 h 1587"/>
                <a:gd name="T2" fmla="*/ 2147483647 w 4"/>
                <a:gd name="T3" fmla="*/ 0 h 1587"/>
                <a:gd name="T4" fmla="*/ 2147483647 w 4"/>
                <a:gd name="T5" fmla="*/ 0 h 1587"/>
                <a:gd name="T6" fmla="*/ 0 w 4"/>
                <a:gd name="T7" fmla="*/ 0 h 1587"/>
                <a:gd name="T8" fmla="*/ 2147483647 w 4"/>
                <a:gd name="T9" fmla="*/ 0 h 1587"/>
                <a:gd name="T10" fmla="*/ 2147483647 w 4"/>
                <a:gd name="T11" fmla="*/ 0 h 1587"/>
                <a:gd name="T12" fmla="*/ 2147483647 w 4"/>
                <a:gd name="T13" fmla="*/ 0 h 1587"/>
                <a:gd name="T14" fmla="*/ 0 60000 65536"/>
                <a:gd name="T15" fmla="*/ 0 60000 65536"/>
                <a:gd name="T16" fmla="*/ 0 60000 65536"/>
                <a:gd name="T17" fmla="*/ 0 60000 65536"/>
                <a:gd name="T18" fmla="*/ 0 60000 65536"/>
                <a:gd name="T19" fmla="*/ 0 60000 65536"/>
                <a:gd name="T20" fmla="*/ 0 60000 65536"/>
                <a:gd name="T21" fmla="*/ 0 w 4"/>
                <a:gd name="T22" fmla="*/ 0 h 1587"/>
                <a:gd name="T23" fmla="*/ 4 w 4"/>
                <a:gd name="T24" fmla="*/ 1587 h 15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587">
                  <a:moveTo>
                    <a:pt x="4" y="0"/>
                  </a:moveTo>
                  <a:lnTo>
                    <a:pt x="4" y="0"/>
                  </a:lnTo>
                  <a:lnTo>
                    <a:pt x="2" y="0"/>
                  </a:lnTo>
                  <a:lnTo>
                    <a:pt x="0" y="0"/>
                  </a:lnTo>
                  <a:lnTo>
                    <a:pt x="2" y="0"/>
                  </a:lnTo>
                  <a:lnTo>
                    <a:pt x="4"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54" name="Freeform 24"/>
            <p:cNvSpPr>
              <a:spLocks/>
            </p:cNvSpPr>
            <p:nvPr/>
          </p:nvSpPr>
          <p:spPr bwMode="auto">
            <a:xfrm>
              <a:off x="2329800" y="4080701"/>
              <a:ext cx="9392" cy="16528"/>
            </a:xfrm>
            <a:custGeom>
              <a:avLst/>
              <a:gdLst>
                <a:gd name="T0" fmla="*/ 2147483647 w 2"/>
                <a:gd name="T1" fmla="*/ 2147483647 h 4"/>
                <a:gd name="T2" fmla="*/ 2147483647 w 2"/>
                <a:gd name="T3" fmla="*/ 2147483647 h 4"/>
                <a:gd name="T4" fmla="*/ 2147483647 w 2"/>
                <a:gd name="T5" fmla="*/ 2147483647 h 4"/>
                <a:gd name="T6" fmla="*/ 2147483647 w 2"/>
                <a:gd name="T7" fmla="*/ 0 h 4"/>
                <a:gd name="T8" fmla="*/ 0 w 2"/>
                <a:gd name="T9" fmla="*/ 0 h 4"/>
                <a:gd name="T10" fmla="*/ 2147483647 w 2"/>
                <a:gd name="T11" fmla="*/ 2147483647 h 4"/>
                <a:gd name="T12" fmla="*/ 2147483647 w 2"/>
                <a:gd name="T13" fmla="*/ 2147483647 h 4"/>
                <a:gd name="T14" fmla="*/ 2147483647 w 2"/>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4"/>
                  </a:moveTo>
                  <a:lnTo>
                    <a:pt x="2" y="4"/>
                  </a:lnTo>
                  <a:lnTo>
                    <a:pt x="2" y="2"/>
                  </a:lnTo>
                  <a:lnTo>
                    <a:pt x="2" y="0"/>
                  </a:lnTo>
                  <a:lnTo>
                    <a:pt x="0" y="0"/>
                  </a:lnTo>
                  <a:lnTo>
                    <a:pt x="2" y="2"/>
                  </a:lnTo>
                  <a:lnTo>
                    <a:pt x="2" y="4"/>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55" name="Freeform 184"/>
            <p:cNvSpPr>
              <a:spLocks/>
            </p:cNvSpPr>
            <p:nvPr/>
          </p:nvSpPr>
          <p:spPr bwMode="auto">
            <a:xfrm>
              <a:off x="1972906" y="3146873"/>
              <a:ext cx="18784" cy="16528"/>
            </a:xfrm>
            <a:custGeom>
              <a:avLst/>
              <a:gdLst>
                <a:gd name="T0" fmla="*/ 2147483647 w 4"/>
                <a:gd name="T1" fmla="*/ 2147483647 h 4"/>
                <a:gd name="T2" fmla="*/ 2147483647 w 4"/>
                <a:gd name="T3" fmla="*/ 2147483647 h 4"/>
                <a:gd name="T4" fmla="*/ 0 w 4"/>
                <a:gd name="T5" fmla="*/ 2147483647 h 4"/>
                <a:gd name="T6" fmla="*/ 2147483647 w 4"/>
                <a:gd name="T7" fmla="*/ 2147483647 h 4"/>
                <a:gd name="T8" fmla="*/ 2147483647 w 4"/>
                <a:gd name="T9" fmla="*/ 0 h 4"/>
                <a:gd name="T10" fmla="*/ 2147483647 w 4"/>
                <a:gd name="T11" fmla="*/ 0 h 4"/>
                <a:gd name="T12" fmla="*/ 0 w 4"/>
                <a:gd name="T13" fmla="*/ 0 h 4"/>
                <a:gd name="T14" fmla="*/ 0 w 4"/>
                <a:gd name="T15" fmla="*/ 0 h 4"/>
                <a:gd name="T16" fmla="*/ 0 w 4"/>
                <a:gd name="T17" fmla="*/ 2147483647 h 4"/>
                <a:gd name="T18" fmla="*/ 0 w 4"/>
                <a:gd name="T19" fmla="*/ 2147483647 h 4"/>
                <a:gd name="T20" fmla="*/ 2147483647 w 4"/>
                <a:gd name="T21" fmla="*/ 2147483647 h 4"/>
                <a:gd name="T22" fmla="*/ 2147483647 w 4"/>
                <a:gd name="T23" fmla="*/ 2147483647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2" y="4"/>
                  </a:moveTo>
                  <a:lnTo>
                    <a:pt x="2" y="4"/>
                  </a:lnTo>
                  <a:lnTo>
                    <a:pt x="0" y="4"/>
                  </a:lnTo>
                  <a:lnTo>
                    <a:pt x="2" y="2"/>
                  </a:lnTo>
                  <a:lnTo>
                    <a:pt x="4" y="0"/>
                  </a:lnTo>
                  <a:lnTo>
                    <a:pt x="2" y="0"/>
                  </a:lnTo>
                  <a:lnTo>
                    <a:pt x="0" y="0"/>
                  </a:lnTo>
                  <a:lnTo>
                    <a:pt x="0" y="2"/>
                  </a:lnTo>
                  <a:lnTo>
                    <a:pt x="0" y="4"/>
                  </a:lnTo>
                  <a:lnTo>
                    <a:pt x="2" y="4"/>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56" name="Freeform 185"/>
            <p:cNvSpPr>
              <a:spLocks/>
            </p:cNvSpPr>
            <p:nvPr/>
          </p:nvSpPr>
          <p:spPr bwMode="auto">
            <a:xfrm>
              <a:off x="1972906" y="3122081"/>
              <a:ext cx="28175" cy="8264"/>
            </a:xfrm>
            <a:custGeom>
              <a:avLst/>
              <a:gdLst>
                <a:gd name="T0" fmla="*/ 2147483647 w 6"/>
                <a:gd name="T1" fmla="*/ 2147483647 h 2"/>
                <a:gd name="T2" fmla="*/ 2147483647 w 6"/>
                <a:gd name="T3" fmla="*/ 2147483647 h 2"/>
                <a:gd name="T4" fmla="*/ 2147483647 w 6"/>
                <a:gd name="T5" fmla="*/ 2147483647 h 2"/>
                <a:gd name="T6" fmla="*/ 2147483647 w 6"/>
                <a:gd name="T7" fmla="*/ 0 h 2"/>
                <a:gd name="T8" fmla="*/ 2147483647 w 6"/>
                <a:gd name="T9" fmla="*/ 0 h 2"/>
                <a:gd name="T10" fmla="*/ 2147483647 w 6"/>
                <a:gd name="T11" fmla="*/ 0 h 2"/>
                <a:gd name="T12" fmla="*/ 0 w 6"/>
                <a:gd name="T13" fmla="*/ 0 h 2"/>
                <a:gd name="T14" fmla="*/ 0 w 6"/>
                <a:gd name="T15" fmla="*/ 2147483647 h 2"/>
                <a:gd name="T16" fmla="*/ 2147483647 w 6"/>
                <a:gd name="T17" fmla="*/ 2147483647 h 2"/>
                <a:gd name="T18" fmla="*/ 2147483647 w 6"/>
                <a:gd name="T19" fmla="*/ 2147483647 h 2"/>
                <a:gd name="T20" fmla="*/ 2147483647 w 6"/>
                <a:gd name="T21" fmla="*/ 2147483647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2"/>
                <a:gd name="T35" fmla="*/ 6 w 6"/>
                <a:gd name="T36" fmla="*/ 2 h 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2">
                  <a:moveTo>
                    <a:pt x="2" y="2"/>
                  </a:moveTo>
                  <a:lnTo>
                    <a:pt x="2" y="2"/>
                  </a:lnTo>
                  <a:lnTo>
                    <a:pt x="4" y="2"/>
                  </a:lnTo>
                  <a:lnTo>
                    <a:pt x="6" y="0"/>
                  </a:lnTo>
                  <a:lnTo>
                    <a:pt x="4" y="0"/>
                  </a:lnTo>
                  <a:lnTo>
                    <a:pt x="2" y="0"/>
                  </a:lnTo>
                  <a:lnTo>
                    <a:pt x="0" y="0"/>
                  </a:lnTo>
                  <a:lnTo>
                    <a:pt x="0" y="2"/>
                  </a:lnTo>
                  <a:lnTo>
                    <a:pt x="2" y="2"/>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57" name="Freeform 186"/>
            <p:cNvSpPr>
              <a:spLocks/>
            </p:cNvSpPr>
            <p:nvPr/>
          </p:nvSpPr>
          <p:spPr bwMode="auto">
            <a:xfrm>
              <a:off x="1972906" y="3138608"/>
              <a:ext cx="9392" cy="4130"/>
            </a:xfrm>
            <a:custGeom>
              <a:avLst/>
              <a:gdLst>
                <a:gd name="T0" fmla="*/ 2147483647 w 2"/>
                <a:gd name="T1" fmla="*/ 0 h 1587"/>
                <a:gd name="T2" fmla="*/ 2147483647 w 2"/>
                <a:gd name="T3" fmla="*/ 0 h 1587"/>
                <a:gd name="T4" fmla="*/ 0 w 2"/>
                <a:gd name="T5" fmla="*/ 0 h 1587"/>
                <a:gd name="T6" fmla="*/ 2147483647 w 2"/>
                <a:gd name="T7" fmla="*/ 0 h 1587"/>
                <a:gd name="T8" fmla="*/ 2147483647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2" y="0"/>
                  </a:moveTo>
                  <a:lnTo>
                    <a:pt x="2" y="0"/>
                  </a:lnTo>
                  <a:lnTo>
                    <a:pt x="0" y="0"/>
                  </a:lnTo>
                  <a:lnTo>
                    <a:pt x="2" y="0"/>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58" name="Freeform 187"/>
            <p:cNvSpPr>
              <a:spLocks/>
            </p:cNvSpPr>
            <p:nvPr/>
          </p:nvSpPr>
          <p:spPr bwMode="auto">
            <a:xfrm>
              <a:off x="2001081" y="3212985"/>
              <a:ext cx="9392" cy="8264"/>
            </a:xfrm>
            <a:custGeom>
              <a:avLst/>
              <a:gdLst>
                <a:gd name="T0" fmla="*/ 0 w 2"/>
                <a:gd name="T1" fmla="*/ 2147483647 h 2"/>
                <a:gd name="T2" fmla="*/ 0 w 2"/>
                <a:gd name="T3" fmla="*/ 0 h 2"/>
                <a:gd name="T4" fmla="*/ 2147483647 w 2"/>
                <a:gd name="T5" fmla="*/ 0 h 2"/>
                <a:gd name="T6" fmla="*/ 0 w 2"/>
                <a:gd name="T7" fmla="*/ 0 h 2"/>
                <a:gd name="T8" fmla="*/ 0 w 2"/>
                <a:gd name="T9" fmla="*/ 2147483647 h 2"/>
                <a:gd name="T10" fmla="*/ 0 w 2"/>
                <a:gd name="T11" fmla="*/ 2147483647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lnTo>
                    <a:pt x="0" y="0"/>
                  </a:lnTo>
                  <a:lnTo>
                    <a:pt x="2" y="0"/>
                  </a:lnTo>
                  <a:lnTo>
                    <a:pt x="0" y="0"/>
                  </a:lnTo>
                  <a:lnTo>
                    <a:pt x="0" y="2"/>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59" name="Freeform 188"/>
            <p:cNvSpPr>
              <a:spLocks/>
            </p:cNvSpPr>
            <p:nvPr/>
          </p:nvSpPr>
          <p:spPr bwMode="auto">
            <a:xfrm>
              <a:off x="2001081" y="3055969"/>
              <a:ext cx="75136" cy="57848"/>
            </a:xfrm>
            <a:custGeom>
              <a:avLst/>
              <a:gdLst>
                <a:gd name="T0" fmla="*/ 2147483647 w 16"/>
                <a:gd name="T1" fmla="*/ 2147483647 h 14"/>
                <a:gd name="T2" fmla="*/ 2147483647 w 16"/>
                <a:gd name="T3" fmla="*/ 2147483647 h 14"/>
                <a:gd name="T4" fmla="*/ 2147483647 w 16"/>
                <a:gd name="T5" fmla="*/ 2147483647 h 14"/>
                <a:gd name="T6" fmla="*/ 2147483647 w 16"/>
                <a:gd name="T7" fmla="*/ 2147483647 h 14"/>
                <a:gd name="T8" fmla="*/ 2147483647 w 16"/>
                <a:gd name="T9" fmla="*/ 2147483647 h 14"/>
                <a:gd name="T10" fmla="*/ 2147483647 w 16"/>
                <a:gd name="T11" fmla="*/ 2147483647 h 14"/>
                <a:gd name="T12" fmla="*/ 2147483647 w 16"/>
                <a:gd name="T13" fmla="*/ 2147483647 h 14"/>
                <a:gd name="T14" fmla="*/ 2147483647 w 16"/>
                <a:gd name="T15" fmla="*/ 2147483647 h 14"/>
                <a:gd name="T16" fmla="*/ 2147483647 w 16"/>
                <a:gd name="T17" fmla="*/ 2147483647 h 14"/>
                <a:gd name="T18" fmla="*/ 2147483647 w 16"/>
                <a:gd name="T19" fmla="*/ 2147483647 h 14"/>
                <a:gd name="T20" fmla="*/ 2147483647 w 16"/>
                <a:gd name="T21" fmla="*/ 2147483647 h 14"/>
                <a:gd name="T22" fmla="*/ 2147483647 w 16"/>
                <a:gd name="T23" fmla="*/ 2147483647 h 14"/>
                <a:gd name="T24" fmla="*/ 2147483647 w 16"/>
                <a:gd name="T25" fmla="*/ 0 h 14"/>
                <a:gd name="T26" fmla="*/ 2147483647 w 16"/>
                <a:gd name="T27" fmla="*/ 0 h 14"/>
                <a:gd name="T28" fmla="*/ 2147483647 w 16"/>
                <a:gd name="T29" fmla="*/ 0 h 14"/>
                <a:gd name="T30" fmla="*/ 2147483647 w 16"/>
                <a:gd name="T31" fmla="*/ 2147483647 h 14"/>
                <a:gd name="T32" fmla="*/ 2147483647 w 16"/>
                <a:gd name="T33" fmla="*/ 2147483647 h 14"/>
                <a:gd name="T34" fmla="*/ 2147483647 w 16"/>
                <a:gd name="T35" fmla="*/ 2147483647 h 14"/>
                <a:gd name="T36" fmla="*/ 2147483647 w 16"/>
                <a:gd name="T37" fmla="*/ 2147483647 h 14"/>
                <a:gd name="T38" fmla="*/ 2147483647 w 16"/>
                <a:gd name="T39" fmla="*/ 2147483647 h 14"/>
                <a:gd name="T40" fmla="*/ 2147483647 w 16"/>
                <a:gd name="T41" fmla="*/ 2147483647 h 14"/>
                <a:gd name="T42" fmla="*/ 2147483647 w 16"/>
                <a:gd name="T43" fmla="*/ 2147483647 h 14"/>
                <a:gd name="T44" fmla="*/ 2147483647 w 16"/>
                <a:gd name="T45" fmla="*/ 2147483647 h 14"/>
                <a:gd name="T46" fmla="*/ 0 w 16"/>
                <a:gd name="T47" fmla="*/ 2147483647 h 14"/>
                <a:gd name="T48" fmla="*/ 2147483647 w 16"/>
                <a:gd name="T49" fmla="*/ 2147483647 h 14"/>
                <a:gd name="T50" fmla="*/ 0 w 16"/>
                <a:gd name="T51" fmla="*/ 2147483647 h 14"/>
                <a:gd name="T52" fmla="*/ 2147483647 w 16"/>
                <a:gd name="T53" fmla="*/ 2147483647 h 14"/>
                <a:gd name="T54" fmla="*/ 2147483647 w 16"/>
                <a:gd name="T55" fmla="*/ 2147483647 h 14"/>
                <a:gd name="T56" fmla="*/ 2147483647 w 16"/>
                <a:gd name="T57" fmla="*/ 2147483647 h 14"/>
                <a:gd name="T58" fmla="*/ 0 w 16"/>
                <a:gd name="T59" fmla="*/ 2147483647 h 14"/>
                <a:gd name="T60" fmla="*/ 2147483647 w 16"/>
                <a:gd name="T61" fmla="*/ 2147483647 h 14"/>
                <a:gd name="T62" fmla="*/ 2147483647 w 16"/>
                <a:gd name="T63" fmla="*/ 2147483647 h 14"/>
                <a:gd name="T64" fmla="*/ 2147483647 w 16"/>
                <a:gd name="T65" fmla="*/ 2147483647 h 14"/>
                <a:gd name="T66" fmla="*/ 2147483647 w 16"/>
                <a:gd name="T67" fmla="*/ 2147483647 h 14"/>
                <a:gd name="T68" fmla="*/ 2147483647 w 16"/>
                <a:gd name="T69" fmla="*/ 2147483647 h 14"/>
                <a:gd name="T70" fmla="*/ 2147483647 w 16"/>
                <a:gd name="T71" fmla="*/ 2147483647 h 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
                <a:gd name="T109" fmla="*/ 0 h 14"/>
                <a:gd name="T110" fmla="*/ 16 w 16"/>
                <a:gd name="T111" fmla="*/ 14 h 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 h="14">
                  <a:moveTo>
                    <a:pt x="6" y="10"/>
                  </a:moveTo>
                  <a:lnTo>
                    <a:pt x="8" y="10"/>
                  </a:lnTo>
                  <a:lnTo>
                    <a:pt x="10" y="10"/>
                  </a:lnTo>
                  <a:lnTo>
                    <a:pt x="10" y="8"/>
                  </a:lnTo>
                  <a:lnTo>
                    <a:pt x="8" y="8"/>
                  </a:lnTo>
                  <a:lnTo>
                    <a:pt x="10" y="6"/>
                  </a:lnTo>
                  <a:lnTo>
                    <a:pt x="12" y="6"/>
                  </a:lnTo>
                  <a:lnTo>
                    <a:pt x="14" y="4"/>
                  </a:lnTo>
                  <a:lnTo>
                    <a:pt x="12" y="4"/>
                  </a:lnTo>
                  <a:lnTo>
                    <a:pt x="14" y="2"/>
                  </a:lnTo>
                  <a:lnTo>
                    <a:pt x="16" y="0"/>
                  </a:lnTo>
                  <a:lnTo>
                    <a:pt x="14" y="0"/>
                  </a:lnTo>
                  <a:lnTo>
                    <a:pt x="12" y="0"/>
                  </a:lnTo>
                  <a:lnTo>
                    <a:pt x="10" y="2"/>
                  </a:lnTo>
                  <a:lnTo>
                    <a:pt x="8" y="2"/>
                  </a:lnTo>
                  <a:lnTo>
                    <a:pt x="6" y="2"/>
                  </a:lnTo>
                  <a:lnTo>
                    <a:pt x="6" y="4"/>
                  </a:lnTo>
                  <a:lnTo>
                    <a:pt x="6" y="6"/>
                  </a:lnTo>
                  <a:lnTo>
                    <a:pt x="4" y="6"/>
                  </a:lnTo>
                  <a:lnTo>
                    <a:pt x="4" y="4"/>
                  </a:lnTo>
                  <a:lnTo>
                    <a:pt x="2" y="6"/>
                  </a:lnTo>
                  <a:lnTo>
                    <a:pt x="0" y="6"/>
                  </a:lnTo>
                  <a:lnTo>
                    <a:pt x="2" y="8"/>
                  </a:lnTo>
                  <a:lnTo>
                    <a:pt x="0" y="10"/>
                  </a:lnTo>
                  <a:lnTo>
                    <a:pt x="2" y="10"/>
                  </a:lnTo>
                  <a:lnTo>
                    <a:pt x="4" y="12"/>
                  </a:lnTo>
                  <a:lnTo>
                    <a:pt x="2" y="12"/>
                  </a:lnTo>
                  <a:lnTo>
                    <a:pt x="0" y="12"/>
                  </a:lnTo>
                  <a:lnTo>
                    <a:pt x="2" y="14"/>
                  </a:lnTo>
                  <a:lnTo>
                    <a:pt x="4" y="14"/>
                  </a:lnTo>
                  <a:lnTo>
                    <a:pt x="4" y="12"/>
                  </a:lnTo>
                  <a:lnTo>
                    <a:pt x="6" y="10"/>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60" name="Freeform 189"/>
            <p:cNvSpPr>
              <a:spLocks/>
            </p:cNvSpPr>
            <p:nvPr/>
          </p:nvSpPr>
          <p:spPr bwMode="auto">
            <a:xfrm>
              <a:off x="2019866" y="3196456"/>
              <a:ext cx="9392" cy="8264"/>
            </a:xfrm>
            <a:custGeom>
              <a:avLst/>
              <a:gdLst>
                <a:gd name="T0" fmla="*/ 0 w 2"/>
                <a:gd name="T1" fmla="*/ 2147483647 h 2"/>
                <a:gd name="T2" fmla="*/ 2147483647 w 2"/>
                <a:gd name="T3" fmla="*/ 2147483647 h 2"/>
                <a:gd name="T4" fmla="*/ 2147483647 w 2"/>
                <a:gd name="T5" fmla="*/ 0 h 2"/>
                <a:gd name="T6" fmla="*/ 0 w 2"/>
                <a:gd name="T7" fmla="*/ 2147483647 h 2"/>
                <a:gd name="T8" fmla="*/ 0 w 2"/>
                <a:gd name="T9" fmla="*/ 2147483647 h 2"/>
                <a:gd name="T10" fmla="*/ 0 w 2"/>
                <a:gd name="T11" fmla="*/ 2147483647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lnTo>
                    <a:pt x="2" y="2"/>
                  </a:lnTo>
                  <a:lnTo>
                    <a:pt x="2" y="0"/>
                  </a:lnTo>
                  <a:lnTo>
                    <a:pt x="0" y="2"/>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61" name="Freeform 190"/>
            <p:cNvSpPr>
              <a:spLocks/>
            </p:cNvSpPr>
            <p:nvPr/>
          </p:nvSpPr>
          <p:spPr bwMode="auto">
            <a:xfrm>
              <a:off x="2019866" y="3262568"/>
              <a:ext cx="37568" cy="24792"/>
            </a:xfrm>
            <a:custGeom>
              <a:avLst/>
              <a:gdLst>
                <a:gd name="T0" fmla="*/ 2147483647 w 8"/>
                <a:gd name="T1" fmla="*/ 2147483647 h 6"/>
                <a:gd name="T2" fmla="*/ 2147483647 w 8"/>
                <a:gd name="T3" fmla="*/ 2147483647 h 6"/>
                <a:gd name="T4" fmla="*/ 2147483647 w 8"/>
                <a:gd name="T5" fmla="*/ 2147483647 h 6"/>
                <a:gd name="T6" fmla="*/ 2147483647 w 8"/>
                <a:gd name="T7" fmla="*/ 2147483647 h 6"/>
                <a:gd name="T8" fmla="*/ 2147483647 w 8"/>
                <a:gd name="T9" fmla="*/ 2147483647 h 6"/>
                <a:gd name="T10" fmla="*/ 2147483647 w 8"/>
                <a:gd name="T11" fmla="*/ 0 h 6"/>
                <a:gd name="T12" fmla="*/ 2147483647 w 8"/>
                <a:gd name="T13" fmla="*/ 0 h 6"/>
                <a:gd name="T14" fmla="*/ 2147483647 w 8"/>
                <a:gd name="T15" fmla="*/ 0 h 6"/>
                <a:gd name="T16" fmla="*/ 0 w 8"/>
                <a:gd name="T17" fmla="*/ 2147483647 h 6"/>
                <a:gd name="T18" fmla="*/ 0 w 8"/>
                <a:gd name="T19" fmla="*/ 2147483647 h 6"/>
                <a:gd name="T20" fmla="*/ 2147483647 w 8"/>
                <a:gd name="T21" fmla="*/ 2147483647 h 6"/>
                <a:gd name="T22" fmla="*/ 2147483647 w 8"/>
                <a:gd name="T23" fmla="*/ 2147483647 h 6"/>
                <a:gd name="T24" fmla="*/ 2147483647 w 8"/>
                <a:gd name="T25" fmla="*/ 2147483647 h 6"/>
                <a:gd name="T26" fmla="*/ 2147483647 w 8"/>
                <a:gd name="T27" fmla="*/ 2147483647 h 6"/>
                <a:gd name="T28" fmla="*/ 2147483647 w 8"/>
                <a:gd name="T29" fmla="*/ 2147483647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
                <a:gd name="T46" fmla="*/ 0 h 6"/>
                <a:gd name="T47" fmla="*/ 8 w 8"/>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 h="6">
                  <a:moveTo>
                    <a:pt x="4" y="6"/>
                  </a:moveTo>
                  <a:lnTo>
                    <a:pt x="4" y="6"/>
                  </a:lnTo>
                  <a:lnTo>
                    <a:pt x="6" y="6"/>
                  </a:lnTo>
                  <a:lnTo>
                    <a:pt x="8" y="4"/>
                  </a:lnTo>
                  <a:lnTo>
                    <a:pt x="6" y="2"/>
                  </a:lnTo>
                  <a:lnTo>
                    <a:pt x="4" y="0"/>
                  </a:lnTo>
                  <a:lnTo>
                    <a:pt x="2" y="0"/>
                  </a:lnTo>
                  <a:lnTo>
                    <a:pt x="0" y="2"/>
                  </a:lnTo>
                  <a:lnTo>
                    <a:pt x="0" y="4"/>
                  </a:lnTo>
                  <a:lnTo>
                    <a:pt x="2" y="4"/>
                  </a:lnTo>
                  <a:lnTo>
                    <a:pt x="4" y="2"/>
                  </a:lnTo>
                  <a:lnTo>
                    <a:pt x="4" y="4"/>
                  </a:lnTo>
                  <a:lnTo>
                    <a:pt x="4" y="6"/>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62" name="Freeform 191"/>
            <p:cNvSpPr>
              <a:spLocks/>
            </p:cNvSpPr>
            <p:nvPr/>
          </p:nvSpPr>
          <p:spPr bwMode="auto">
            <a:xfrm>
              <a:off x="2019866" y="3122081"/>
              <a:ext cx="75136" cy="49583"/>
            </a:xfrm>
            <a:custGeom>
              <a:avLst/>
              <a:gdLst>
                <a:gd name="T0" fmla="*/ 2147483647 w 16"/>
                <a:gd name="T1" fmla="*/ 2147483647 h 12"/>
                <a:gd name="T2" fmla="*/ 2147483647 w 16"/>
                <a:gd name="T3" fmla="*/ 2147483647 h 12"/>
                <a:gd name="T4" fmla="*/ 2147483647 w 16"/>
                <a:gd name="T5" fmla="*/ 2147483647 h 12"/>
                <a:gd name="T6" fmla="*/ 2147483647 w 16"/>
                <a:gd name="T7" fmla="*/ 2147483647 h 12"/>
                <a:gd name="T8" fmla="*/ 2147483647 w 16"/>
                <a:gd name="T9" fmla="*/ 2147483647 h 12"/>
                <a:gd name="T10" fmla="*/ 2147483647 w 16"/>
                <a:gd name="T11" fmla="*/ 2147483647 h 12"/>
                <a:gd name="T12" fmla="*/ 2147483647 w 16"/>
                <a:gd name="T13" fmla="*/ 2147483647 h 12"/>
                <a:gd name="T14" fmla="*/ 2147483647 w 16"/>
                <a:gd name="T15" fmla="*/ 2147483647 h 12"/>
                <a:gd name="T16" fmla="*/ 2147483647 w 16"/>
                <a:gd name="T17" fmla="*/ 2147483647 h 12"/>
                <a:gd name="T18" fmla="*/ 2147483647 w 16"/>
                <a:gd name="T19" fmla="*/ 2147483647 h 12"/>
                <a:gd name="T20" fmla="*/ 2147483647 w 16"/>
                <a:gd name="T21" fmla="*/ 2147483647 h 12"/>
                <a:gd name="T22" fmla="*/ 2147483647 w 16"/>
                <a:gd name="T23" fmla="*/ 0 h 12"/>
                <a:gd name="T24" fmla="*/ 2147483647 w 16"/>
                <a:gd name="T25" fmla="*/ 0 h 12"/>
                <a:gd name="T26" fmla="*/ 2147483647 w 16"/>
                <a:gd name="T27" fmla="*/ 2147483647 h 12"/>
                <a:gd name="T28" fmla="*/ 2147483647 w 16"/>
                <a:gd name="T29" fmla="*/ 2147483647 h 12"/>
                <a:gd name="T30" fmla="*/ 2147483647 w 16"/>
                <a:gd name="T31" fmla="*/ 2147483647 h 12"/>
                <a:gd name="T32" fmla="*/ 2147483647 w 16"/>
                <a:gd name="T33" fmla="*/ 2147483647 h 12"/>
                <a:gd name="T34" fmla="*/ 2147483647 w 16"/>
                <a:gd name="T35" fmla="*/ 2147483647 h 12"/>
                <a:gd name="T36" fmla="*/ 0 w 16"/>
                <a:gd name="T37" fmla="*/ 2147483647 h 12"/>
                <a:gd name="T38" fmla="*/ 0 w 16"/>
                <a:gd name="T39" fmla="*/ 2147483647 h 12"/>
                <a:gd name="T40" fmla="*/ 2147483647 w 16"/>
                <a:gd name="T41" fmla="*/ 2147483647 h 12"/>
                <a:gd name="T42" fmla="*/ 2147483647 w 16"/>
                <a:gd name="T43" fmla="*/ 2147483647 h 12"/>
                <a:gd name="T44" fmla="*/ 2147483647 w 16"/>
                <a:gd name="T45" fmla="*/ 2147483647 h 12"/>
                <a:gd name="T46" fmla="*/ 2147483647 w 16"/>
                <a:gd name="T47" fmla="*/ 2147483647 h 12"/>
                <a:gd name="T48" fmla="*/ 2147483647 w 16"/>
                <a:gd name="T49" fmla="*/ 2147483647 h 12"/>
                <a:gd name="T50" fmla="*/ 2147483647 w 16"/>
                <a:gd name="T51" fmla="*/ 2147483647 h 12"/>
                <a:gd name="T52" fmla="*/ 2147483647 w 16"/>
                <a:gd name="T53" fmla="*/ 2147483647 h 12"/>
                <a:gd name="T54" fmla="*/ 2147483647 w 16"/>
                <a:gd name="T55" fmla="*/ 2147483647 h 12"/>
                <a:gd name="T56" fmla="*/ 2147483647 w 16"/>
                <a:gd name="T57" fmla="*/ 2147483647 h 12"/>
                <a:gd name="T58" fmla="*/ 2147483647 w 16"/>
                <a:gd name="T59" fmla="*/ 2147483647 h 12"/>
                <a:gd name="T60" fmla="*/ 2147483647 w 16"/>
                <a:gd name="T61" fmla="*/ 2147483647 h 12"/>
                <a:gd name="T62" fmla="*/ 2147483647 w 16"/>
                <a:gd name="T63" fmla="*/ 2147483647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
                <a:gd name="T97" fmla="*/ 0 h 12"/>
                <a:gd name="T98" fmla="*/ 16 w 16"/>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 h="12">
                  <a:moveTo>
                    <a:pt x="10" y="12"/>
                  </a:moveTo>
                  <a:lnTo>
                    <a:pt x="12" y="12"/>
                  </a:lnTo>
                  <a:lnTo>
                    <a:pt x="14" y="10"/>
                  </a:lnTo>
                  <a:lnTo>
                    <a:pt x="16" y="10"/>
                  </a:lnTo>
                  <a:lnTo>
                    <a:pt x="16" y="8"/>
                  </a:lnTo>
                  <a:lnTo>
                    <a:pt x="14" y="8"/>
                  </a:lnTo>
                  <a:lnTo>
                    <a:pt x="12" y="8"/>
                  </a:lnTo>
                  <a:lnTo>
                    <a:pt x="10" y="6"/>
                  </a:lnTo>
                  <a:lnTo>
                    <a:pt x="10" y="4"/>
                  </a:lnTo>
                  <a:lnTo>
                    <a:pt x="10" y="2"/>
                  </a:lnTo>
                  <a:lnTo>
                    <a:pt x="8" y="0"/>
                  </a:lnTo>
                  <a:lnTo>
                    <a:pt x="6" y="0"/>
                  </a:lnTo>
                  <a:lnTo>
                    <a:pt x="6" y="2"/>
                  </a:lnTo>
                  <a:lnTo>
                    <a:pt x="4" y="2"/>
                  </a:lnTo>
                  <a:lnTo>
                    <a:pt x="2" y="2"/>
                  </a:lnTo>
                  <a:lnTo>
                    <a:pt x="2" y="4"/>
                  </a:lnTo>
                  <a:lnTo>
                    <a:pt x="0" y="4"/>
                  </a:lnTo>
                  <a:lnTo>
                    <a:pt x="0" y="6"/>
                  </a:lnTo>
                  <a:lnTo>
                    <a:pt x="2" y="6"/>
                  </a:lnTo>
                  <a:lnTo>
                    <a:pt x="4" y="6"/>
                  </a:lnTo>
                  <a:lnTo>
                    <a:pt x="6" y="6"/>
                  </a:lnTo>
                  <a:lnTo>
                    <a:pt x="4" y="8"/>
                  </a:lnTo>
                  <a:lnTo>
                    <a:pt x="6" y="8"/>
                  </a:lnTo>
                  <a:lnTo>
                    <a:pt x="8" y="10"/>
                  </a:lnTo>
                  <a:lnTo>
                    <a:pt x="10" y="10"/>
                  </a:lnTo>
                  <a:lnTo>
                    <a:pt x="10" y="8"/>
                  </a:lnTo>
                  <a:lnTo>
                    <a:pt x="12" y="10"/>
                  </a:lnTo>
                  <a:lnTo>
                    <a:pt x="10" y="10"/>
                  </a:lnTo>
                  <a:lnTo>
                    <a:pt x="10" y="12"/>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63" name="Freeform 192"/>
            <p:cNvSpPr>
              <a:spLocks/>
            </p:cNvSpPr>
            <p:nvPr/>
          </p:nvSpPr>
          <p:spPr bwMode="auto">
            <a:xfrm>
              <a:off x="2038649" y="3171665"/>
              <a:ext cx="9392" cy="8264"/>
            </a:xfrm>
            <a:custGeom>
              <a:avLst/>
              <a:gdLst>
                <a:gd name="T0" fmla="*/ 2147483647 w 2"/>
                <a:gd name="T1" fmla="*/ 2147483647 h 2"/>
                <a:gd name="T2" fmla="*/ 2147483647 w 2"/>
                <a:gd name="T3" fmla="*/ 2147483647 h 2"/>
                <a:gd name="T4" fmla="*/ 2147483647 w 2"/>
                <a:gd name="T5" fmla="*/ 0 h 2"/>
                <a:gd name="T6" fmla="*/ 0 w 2"/>
                <a:gd name="T7" fmla="*/ 0 h 2"/>
                <a:gd name="T8" fmla="*/ 2147483647 w 2"/>
                <a:gd name="T9" fmla="*/ 2147483647 h 2"/>
                <a:gd name="T10" fmla="*/ 2147483647 w 2"/>
                <a:gd name="T11" fmla="*/ 2147483647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2"/>
                  </a:moveTo>
                  <a:lnTo>
                    <a:pt x="2" y="2"/>
                  </a:lnTo>
                  <a:lnTo>
                    <a:pt x="2" y="0"/>
                  </a:lnTo>
                  <a:lnTo>
                    <a:pt x="0" y="0"/>
                  </a:lnTo>
                  <a:lnTo>
                    <a:pt x="2" y="2"/>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64" name="Freeform 193"/>
            <p:cNvSpPr>
              <a:spLocks/>
            </p:cNvSpPr>
            <p:nvPr/>
          </p:nvSpPr>
          <p:spPr bwMode="auto">
            <a:xfrm>
              <a:off x="2038649" y="3204721"/>
              <a:ext cx="46959" cy="24792"/>
            </a:xfrm>
            <a:custGeom>
              <a:avLst/>
              <a:gdLst>
                <a:gd name="T0" fmla="*/ 2147483647 w 10"/>
                <a:gd name="T1" fmla="*/ 2147483647 h 6"/>
                <a:gd name="T2" fmla="*/ 2147483647 w 10"/>
                <a:gd name="T3" fmla="*/ 2147483647 h 6"/>
                <a:gd name="T4" fmla="*/ 2147483647 w 10"/>
                <a:gd name="T5" fmla="*/ 2147483647 h 6"/>
                <a:gd name="T6" fmla="*/ 2147483647 w 10"/>
                <a:gd name="T7" fmla="*/ 2147483647 h 6"/>
                <a:gd name="T8" fmla="*/ 2147483647 w 10"/>
                <a:gd name="T9" fmla="*/ 2147483647 h 6"/>
                <a:gd name="T10" fmla="*/ 2147483647 w 10"/>
                <a:gd name="T11" fmla="*/ 2147483647 h 6"/>
                <a:gd name="T12" fmla="*/ 2147483647 w 10"/>
                <a:gd name="T13" fmla="*/ 2147483647 h 6"/>
                <a:gd name="T14" fmla="*/ 2147483647 w 10"/>
                <a:gd name="T15" fmla="*/ 2147483647 h 6"/>
                <a:gd name="T16" fmla="*/ 2147483647 w 10"/>
                <a:gd name="T17" fmla="*/ 0 h 6"/>
                <a:gd name="T18" fmla="*/ 2147483647 w 10"/>
                <a:gd name="T19" fmla="*/ 0 h 6"/>
                <a:gd name="T20" fmla="*/ 2147483647 w 10"/>
                <a:gd name="T21" fmla="*/ 0 h 6"/>
                <a:gd name="T22" fmla="*/ 0 w 10"/>
                <a:gd name="T23" fmla="*/ 2147483647 h 6"/>
                <a:gd name="T24" fmla="*/ 2147483647 w 10"/>
                <a:gd name="T25" fmla="*/ 2147483647 h 6"/>
                <a:gd name="T26" fmla="*/ 2147483647 w 10"/>
                <a:gd name="T27" fmla="*/ 2147483647 h 6"/>
                <a:gd name="T28" fmla="*/ 2147483647 w 10"/>
                <a:gd name="T29" fmla="*/ 2147483647 h 6"/>
                <a:gd name="T30" fmla="*/ 2147483647 w 10"/>
                <a:gd name="T31" fmla="*/ 2147483647 h 6"/>
                <a:gd name="T32" fmla="*/ 2147483647 w 10"/>
                <a:gd name="T33" fmla="*/ 2147483647 h 6"/>
                <a:gd name="T34" fmla="*/ 2147483647 w 10"/>
                <a:gd name="T35" fmla="*/ 2147483647 h 6"/>
                <a:gd name="T36" fmla="*/ 2147483647 w 10"/>
                <a:gd name="T37" fmla="*/ 2147483647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6"/>
                <a:gd name="T59" fmla="*/ 10 w 10"/>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6">
                  <a:moveTo>
                    <a:pt x="2" y="6"/>
                  </a:moveTo>
                  <a:lnTo>
                    <a:pt x="4" y="6"/>
                  </a:lnTo>
                  <a:lnTo>
                    <a:pt x="6" y="6"/>
                  </a:lnTo>
                  <a:lnTo>
                    <a:pt x="8" y="4"/>
                  </a:lnTo>
                  <a:lnTo>
                    <a:pt x="10" y="4"/>
                  </a:lnTo>
                  <a:lnTo>
                    <a:pt x="10" y="2"/>
                  </a:lnTo>
                  <a:lnTo>
                    <a:pt x="8" y="2"/>
                  </a:lnTo>
                  <a:lnTo>
                    <a:pt x="6" y="0"/>
                  </a:lnTo>
                  <a:lnTo>
                    <a:pt x="4" y="0"/>
                  </a:lnTo>
                  <a:lnTo>
                    <a:pt x="2" y="0"/>
                  </a:lnTo>
                  <a:lnTo>
                    <a:pt x="0" y="2"/>
                  </a:lnTo>
                  <a:lnTo>
                    <a:pt x="2" y="2"/>
                  </a:lnTo>
                  <a:lnTo>
                    <a:pt x="4" y="4"/>
                  </a:lnTo>
                  <a:lnTo>
                    <a:pt x="2" y="4"/>
                  </a:lnTo>
                  <a:lnTo>
                    <a:pt x="4" y="4"/>
                  </a:lnTo>
                  <a:lnTo>
                    <a:pt x="2" y="6"/>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65" name="Freeform 194"/>
            <p:cNvSpPr>
              <a:spLocks/>
            </p:cNvSpPr>
            <p:nvPr/>
          </p:nvSpPr>
          <p:spPr bwMode="auto">
            <a:xfrm>
              <a:off x="2048041" y="3246039"/>
              <a:ext cx="28175" cy="24792"/>
            </a:xfrm>
            <a:custGeom>
              <a:avLst/>
              <a:gdLst>
                <a:gd name="T0" fmla="*/ 2147483647 w 6"/>
                <a:gd name="T1" fmla="*/ 2147483647 h 6"/>
                <a:gd name="T2" fmla="*/ 2147483647 w 6"/>
                <a:gd name="T3" fmla="*/ 2147483647 h 6"/>
                <a:gd name="T4" fmla="*/ 2147483647 w 6"/>
                <a:gd name="T5" fmla="*/ 2147483647 h 6"/>
                <a:gd name="T6" fmla="*/ 2147483647 w 6"/>
                <a:gd name="T7" fmla="*/ 0 h 6"/>
                <a:gd name="T8" fmla="*/ 2147483647 w 6"/>
                <a:gd name="T9" fmla="*/ 0 h 6"/>
                <a:gd name="T10" fmla="*/ 2147483647 w 6"/>
                <a:gd name="T11" fmla="*/ 0 h 6"/>
                <a:gd name="T12" fmla="*/ 2147483647 w 6"/>
                <a:gd name="T13" fmla="*/ 2147483647 h 6"/>
                <a:gd name="T14" fmla="*/ 2147483647 w 6"/>
                <a:gd name="T15" fmla="*/ 2147483647 h 6"/>
                <a:gd name="T16" fmla="*/ 0 w 6"/>
                <a:gd name="T17" fmla="*/ 2147483647 h 6"/>
                <a:gd name="T18" fmla="*/ 2147483647 w 6"/>
                <a:gd name="T19" fmla="*/ 2147483647 h 6"/>
                <a:gd name="T20" fmla="*/ 2147483647 w 6"/>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6"/>
                <a:gd name="T35" fmla="*/ 6 w 6"/>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6">
                  <a:moveTo>
                    <a:pt x="2" y="6"/>
                  </a:moveTo>
                  <a:lnTo>
                    <a:pt x="4" y="4"/>
                  </a:lnTo>
                  <a:lnTo>
                    <a:pt x="4" y="2"/>
                  </a:lnTo>
                  <a:lnTo>
                    <a:pt x="6" y="0"/>
                  </a:lnTo>
                  <a:lnTo>
                    <a:pt x="4" y="2"/>
                  </a:lnTo>
                  <a:lnTo>
                    <a:pt x="2" y="2"/>
                  </a:lnTo>
                  <a:lnTo>
                    <a:pt x="0" y="4"/>
                  </a:lnTo>
                  <a:lnTo>
                    <a:pt x="2" y="6"/>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66" name="Freeform 195"/>
            <p:cNvSpPr>
              <a:spLocks/>
            </p:cNvSpPr>
            <p:nvPr/>
          </p:nvSpPr>
          <p:spPr bwMode="auto">
            <a:xfrm>
              <a:off x="2066825" y="3130344"/>
              <a:ext cx="9392" cy="16528"/>
            </a:xfrm>
            <a:custGeom>
              <a:avLst/>
              <a:gdLst>
                <a:gd name="T0" fmla="*/ 0 w 2"/>
                <a:gd name="T1" fmla="*/ 2147483647 h 4"/>
                <a:gd name="T2" fmla="*/ 0 w 2"/>
                <a:gd name="T3" fmla="*/ 2147483647 h 4"/>
                <a:gd name="T4" fmla="*/ 2147483647 w 2"/>
                <a:gd name="T5" fmla="*/ 2147483647 h 4"/>
                <a:gd name="T6" fmla="*/ 2147483647 w 2"/>
                <a:gd name="T7" fmla="*/ 0 h 4"/>
                <a:gd name="T8" fmla="*/ 0 w 2"/>
                <a:gd name="T9" fmla="*/ 2147483647 h 4"/>
                <a:gd name="T10" fmla="*/ 0 w 2"/>
                <a:gd name="T11" fmla="*/ 2147483647 h 4"/>
                <a:gd name="T12" fmla="*/ 0 w 2"/>
                <a:gd name="T13" fmla="*/ 2147483647 h 4"/>
                <a:gd name="T14" fmla="*/ 0 60000 65536"/>
                <a:gd name="T15" fmla="*/ 0 60000 65536"/>
                <a:gd name="T16" fmla="*/ 0 60000 65536"/>
                <a:gd name="T17" fmla="*/ 0 60000 65536"/>
                <a:gd name="T18" fmla="*/ 0 60000 65536"/>
                <a:gd name="T19" fmla="*/ 0 60000 65536"/>
                <a:gd name="T20" fmla="*/ 0 60000 65536"/>
                <a:gd name="T21" fmla="*/ 0 w 2"/>
                <a:gd name="T22" fmla="*/ 0 h 4"/>
                <a:gd name="T23" fmla="*/ 2 w 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4">
                  <a:moveTo>
                    <a:pt x="0" y="4"/>
                  </a:moveTo>
                  <a:lnTo>
                    <a:pt x="0" y="4"/>
                  </a:lnTo>
                  <a:lnTo>
                    <a:pt x="2" y="2"/>
                  </a:lnTo>
                  <a:lnTo>
                    <a:pt x="2" y="0"/>
                  </a:lnTo>
                  <a:lnTo>
                    <a:pt x="0" y="2"/>
                  </a:lnTo>
                  <a:lnTo>
                    <a:pt x="0" y="4"/>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67" name="Freeform 196"/>
            <p:cNvSpPr>
              <a:spLocks/>
            </p:cNvSpPr>
            <p:nvPr/>
          </p:nvSpPr>
          <p:spPr bwMode="auto">
            <a:xfrm>
              <a:off x="2095000" y="3279096"/>
              <a:ext cx="28175" cy="24792"/>
            </a:xfrm>
            <a:custGeom>
              <a:avLst/>
              <a:gdLst>
                <a:gd name="T0" fmla="*/ 2147483647 w 6"/>
                <a:gd name="T1" fmla="*/ 2147483647 h 6"/>
                <a:gd name="T2" fmla="*/ 2147483647 w 6"/>
                <a:gd name="T3" fmla="*/ 2147483647 h 6"/>
                <a:gd name="T4" fmla="*/ 2147483647 w 6"/>
                <a:gd name="T5" fmla="*/ 2147483647 h 6"/>
                <a:gd name="T6" fmla="*/ 2147483647 w 6"/>
                <a:gd name="T7" fmla="*/ 0 h 6"/>
                <a:gd name="T8" fmla="*/ 2147483647 w 6"/>
                <a:gd name="T9" fmla="*/ 0 h 6"/>
                <a:gd name="T10" fmla="*/ 0 w 6"/>
                <a:gd name="T11" fmla="*/ 2147483647 h 6"/>
                <a:gd name="T12" fmla="*/ 2147483647 w 6"/>
                <a:gd name="T13" fmla="*/ 2147483647 h 6"/>
                <a:gd name="T14" fmla="*/ 2147483647 w 6"/>
                <a:gd name="T15" fmla="*/ 2147483647 h 6"/>
                <a:gd name="T16" fmla="*/ 2147483647 w 6"/>
                <a:gd name="T17" fmla="*/ 2147483647 h 6"/>
                <a:gd name="T18" fmla="*/ 2147483647 w 6"/>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4" y="6"/>
                  </a:moveTo>
                  <a:lnTo>
                    <a:pt x="6" y="4"/>
                  </a:lnTo>
                  <a:lnTo>
                    <a:pt x="4" y="2"/>
                  </a:lnTo>
                  <a:lnTo>
                    <a:pt x="4" y="0"/>
                  </a:lnTo>
                  <a:lnTo>
                    <a:pt x="2" y="0"/>
                  </a:lnTo>
                  <a:lnTo>
                    <a:pt x="0" y="2"/>
                  </a:lnTo>
                  <a:lnTo>
                    <a:pt x="2" y="2"/>
                  </a:lnTo>
                  <a:lnTo>
                    <a:pt x="2" y="4"/>
                  </a:lnTo>
                  <a:lnTo>
                    <a:pt x="4" y="6"/>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68" name="Freeform 197"/>
            <p:cNvSpPr>
              <a:spLocks/>
            </p:cNvSpPr>
            <p:nvPr/>
          </p:nvSpPr>
          <p:spPr bwMode="auto">
            <a:xfrm>
              <a:off x="2132569" y="3386528"/>
              <a:ext cx="28175" cy="24792"/>
            </a:xfrm>
            <a:custGeom>
              <a:avLst/>
              <a:gdLst>
                <a:gd name="T0" fmla="*/ 0 w 6"/>
                <a:gd name="T1" fmla="*/ 2147483647 h 6"/>
                <a:gd name="T2" fmla="*/ 0 w 6"/>
                <a:gd name="T3" fmla="*/ 2147483647 h 6"/>
                <a:gd name="T4" fmla="*/ 2147483647 w 6"/>
                <a:gd name="T5" fmla="*/ 2147483647 h 6"/>
                <a:gd name="T6" fmla="*/ 2147483647 w 6"/>
                <a:gd name="T7" fmla="*/ 2147483647 h 6"/>
                <a:gd name="T8" fmla="*/ 2147483647 w 6"/>
                <a:gd name="T9" fmla="*/ 2147483647 h 6"/>
                <a:gd name="T10" fmla="*/ 2147483647 w 6"/>
                <a:gd name="T11" fmla="*/ 2147483647 h 6"/>
                <a:gd name="T12" fmla="*/ 2147483647 w 6"/>
                <a:gd name="T13" fmla="*/ 0 h 6"/>
                <a:gd name="T14" fmla="*/ 2147483647 w 6"/>
                <a:gd name="T15" fmla="*/ 0 h 6"/>
                <a:gd name="T16" fmla="*/ 2147483647 w 6"/>
                <a:gd name="T17" fmla="*/ 2147483647 h 6"/>
                <a:gd name="T18" fmla="*/ 0 w 6"/>
                <a:gd name="T19" fmla="*/ 2147483647 h 6"/>
                <a:gd name="T20" fmla="*/ 0 w 6"/>
                <a:gd name="T21" fmla="*/ 2147483647 h 6"/>
                <a:gd name="T22" fmla="*/ 0 w 6"/>
                <a:gd name="T23" fmla="*/ 2147483647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6"/>
                <a:gd name="T38" fmla="*/ 6 w 6"/>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6">
                  <a:moveTo>
                    <a:pt x="0" y="6"/>
                  </a:moveTo>
                  <a:lnTo>
                    <a:pt x="0" y="6"/>
                  </a:lnTo>
                  <a:lnTo>
                    <a:pt x="2" y="6"/>
                  </a:lnTo>
                  <a:lnTo>
                    <a:pt x="4" y="4"/>
                  </a:lnTo>
                  <a:lnTo>
                    <a:pt x="6" y="2"/>
                  </a:lnTo>
                  <a:lnTo>
                    <a:pt x="4" y="0"/>
                  </a:lnTo>
                  <a:lnTo>
                    <a:pt x="2" y="0"/>
                  </a:lnTo>
                  <a:lnTo>
                    <a:pt x="2" y="2"/>
                  </a:lnTo>
                  <a:lnTo>
                    <a:pt x="0" y="4"/>
                  </a:lnTo>
                  <a:lnTo>
                    <a:pt x="0" y="6"/>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69" name="Freeform 198"/>
            <p:cNvSpPr>
              <a:spLocks/>
            </p:cNvSpPr>
            <p:nvPr/>
          </p:nvSpPr>
          <p:spPr bwMode="auto">
            <a:xfrm>
              <a:off x="2273447" y="3022913"/>
              <a:ext cx="9392" cy="8264"/>
            </a:xfrm>
            <a:custGeom>
              <a:avLst/>
              <a:gdLst>
                <a:gd name="T0" fmla="*/ 2147483647 w 2"/>
                <a:gd name="T1" fmla="*/ 2147483647 h 2"/>
                <a:gd name="T2" fmla="*/ 2147483647 w 2"/>
                <a:gd name="T3" fmla="*/ 2147483647 h 2"/>
                <a:gd name="T4" fmla="*/ 2147483647 w 2"/>
                <a:gd name="T5" fmla="*/ 0 h 2"/>
                <a:gd name="T6" fmla="*/ 0 w 2"/>
                <a:gd name="T7" fmla="*/ 0 h 2"/>
                <a:gd name="T8" fmla="*/ 0 w 2"/>
                <a:gd name="T9" fmla="*/ 2147483647 h 2"/>
                <a:gd name="T10" fmla="*/ 2147483647 w 2"/>
                <a:gd name="T11" fmla="*/ 2147483647 h 2"/>
                <a:gd name="T12" fmla="*/ 2147483647 w 2"/>
                <a:gd name="T13" fmla="*/ 2147483647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2" y="0"/>
                  </a:lnTo>
                  <a:lnTo>
                    <a:pt x="0" y="0"/>
                  </a:lnTo>
                  <a:lnTo>
                    <a:pt x="0" y="2"/>
                  </a:lnTo>
                  <a:lnTo>
                    <a:pt x="2" y="2"/>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70" name="Freeform 199"/>
            <p:cNvSpPr>
              <a:spLocks/>
            </p:cNvSpPr>
            <p:nvPr/>
          </p:nvSpPr>
          <p:spPr bwMode="auto">
            <a:xfrm>
              <a:off x="2273447" y="3006385"/>
              <a:ext cx="46959" cy="16528"/>
            </a:xfrm>
            <a:custGeom>
              <a:avLst/>
              <a:gdLst>
                <a:gd name="T0" fmla="*/ 2147483647 w 10"/>
                <a:gd name="T1" fmla="*/ 2147483647 h 4"/>
                <a:gd name="T2" fmla="*/ 2147483647 w 10"/>
                <a:gd name="T3" fmla="*/ 2147483647 h 4"/>
                <a:gd name="T4" fmla="*/ 2147483647 w 10"/>
                <a:gd name="T5" fmla="*/ 2147483647 h 4"/>
                <a:gd name="T6" fmla="*/ 2147483647 w 10"/>
                <a:gd name="T7" fmla="*/ 2147483647 h 4"/>
                <a:gd name="T8" fmla="*/ 2147483647 w 10"/>
                <a:gd name="T9" fmla="*/ 2147483647 h 4"/>
                <a:gd name="T10" fmla="*/ 2147483647 w 10"/>
                <a:gd name="T11" fmla="*/ 2147483647 h 4"/>
                <a:gd name="T12" fmla="*/ 2147483647 w 10"/>
                <a:gd name="T13" fmla="*/ 2147483647 h 4"/>
                <a:gd name="T14" fmla="*/ 2147483647 w 10"/>
                <a:gd name="T15" fmla="*/ 2147483647 h 4"/>
                <a:gd name="T16" fmla="*/ 2147483647 w 10"/>
                <a:gd name="T17" fmla="*/ 2147483647 h 4"/>
                <a:gd name="T18" fmla="*/ 2147483647 w 10"/>
                <a:gd name="T19" fmla="*/ 2147483647 h 4"/>
                <a:gd name="T20" fmla="*/ 2147483647 w 10"/>
                <a:gd name="T21" fmla="*/ 0 h 4"/>
                <a:gd name="T22" fmla="*/ 2147483647 w 10"/>
                <a:gd name="T23" fmla="*/ 0 h 4"/>
                <a:gd name="T24" fmla="*/ 0 w 10"/>
                <a:gd name="T25" fmla="*/ 0 h 4"/>
                <a:gd name="T26" fmla="*/ 2147483647 w 10"/>
                <a:gd name="T27" fmla="*/ 2147483647 h 4"/>
                <a:gd name="T28" fmla="*/ 2147483647 w 10"/>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4"/>
                <a:gd name="T47" fmla="*/ 10 w 10"/>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4">
                  <a:moveTo>
                    <a:pt x="2" y="2"/>
                  </a:moveTo>
                  <a:lnTo>
                    <a:pt x="2" y="2"/>
                  </a:lnTo>
                  <a:lnTo>
                    <a:pt x="4" y="4"/>
                  </a:lnTo>
                  <a:lnTo>
                    <a:pt x="6" y="4"/>
                  </a:lnTo>
                  <a:lnTo>
                    <a:pt x="8" y="4"/>
                  </a:lnTo>
                  <a:lnTo>
                    <a:pt x="10" y="2"/>
                  </a:lnTo>
                  <a:lnTo>
                    <a:pt x="8" y="2"/>
                  </a:lnTo>
                  <a:lnTo>
                    <a:pt x="6" y="2"/>
                  </a:lnTo>
                  <a:lnTo>
                    <a:pt x="4" y="2"/>
                  </a:lnTo>
                  <a:lnTo>
                    <a:pt x="4" y="0"/>
                  </a:lnTo>
                  <a:lnTo>
                    <a:pt x="2" y="0"/>
                  </a:lnTo>
                  <a:lnTo>
                    <a:pt x="0" y="0"/>
                  </a:lnTo>
                  <a:lnTo>
                    <a:pt x="2" y="2"/>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71" name="Freeform 200"/>
            <p:cNvSpPr>
              <a:spLocks/>
            </p:cNvSpPr>
            <p:nvPr/>
          </p:nvSpPr>
          <p:spPr bwMode="auto">
            <a:xfrm>
              <a:off x="2292232" y="3031177"/>
              <a:ext cx="9392" cy="8264"/>
            </a:xfrm>
            <a:custGeom>
              <a:avLst/>
              <a:gdLst>
                <a:gd name="T0" fmla="*/ 2147483647 w 2"/>
                <a:gd name="T1" fmla="*/ 2147483647 h 2"/>
                <a:gd name="T2" fmla="*/ 2147483647 w 2"/>
                <a:gd name="T3" fmla="*/ 0 h 2"/>
                <a:gd name="T4" fmla="*/ 2147483647 w 2"/>
                <a:gd name="T5" fmla="*/ 0 h 2"/>
                <a:gd name="T6" fmla="*/ 0 w 2"/>
                <a:gd name="T7" fmla="*/ 0 h 2"/>
                <a:gd name="T8" fmla="*/ 2147483647 w 2"/>
                <a:gd name="T9" fmla="*/ 2147483647 h 2"/>
                <a:gd name="T10" fmla="*/ 2147483647 w 2"/>
                <a:gd name="T11" fmla="*/ 2147483647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2"/>
                  </a:moveTo>
                  <a:lnTo>
                    <a:pt x="2" y="0"/>
                  </a:lnTo>
                  <a:lnTo>
                    <a:pt x="0" y="0"/>
                  </a:lnTo>
                  <a:lnTo>
                    <a:pt x="2" y="2"/>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72" name="Freeform 201"/>
            <p:cNvSpPr>
              <a:spLocks/>
            </p:cNvSpPr>
            <p:nvPr/>
          </p:nvSpPr>
          <p:spPr bwMode="auto">
            <a:xfrm>
              <a:off x="2301623" y="2989857"/>
              <a:ext cx="9392" cy="8264"/>
            </a:xfrm>
            <a:custGeom>
              <a:avLst/>
              <a:gdLst>
                <a:gd name="T0" fmla="*/ 2147483647 w 2"/>
                <a:gd name="T1" fmla="*/ 2147483647 h 2"/>
                <a:gd name="T2" fmla="*/ 2147483647 w 2"/>
                <a:gd name="T3" fmla="*/ 0 h 2"/>
                <a:gd name="T4" fmla="*/ 0 w 2"/>
                <a:gd name="T5" fmla="*/ 0 h 2"/>
                <a:gd name="T6" fmla="*/ 0 w 2"/>
                <a:gd name="T7" fmla="*/ 0 h 2"/>
                <a:gd name="T8" fmla="*/ 2147483647 w 2"/>
                <a:gd name="T9" fmla="*/ 2147483647 h 2"/>
                <a:gd name="T10" fmla="*/ 2147483647 w 2"/>
                <a:gd name="T11" fmla="*/ 2147483647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2"/>
                  </a:moveTo>
                  <a:lnTo>
                    <a:pt x="2" y="0"/>
                  </a:lnTo>
                  <a:lnTo>
                    <a:pt x="0" y="0"/>
                  </a:lnTo>
                  <a:lnTo>
                    <a:pt x="2" y="2"/>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73" name="Freeform 207"/>
            <p:cNvSpPr>
              <a:spLocks/>
            </p:cNvSpPr>
            <p:nvPr/>
          </p:nvSpPr>
          <p:spPr bwMode="auto">
            <a:xfrm>
              <a:off x="2029258" y="3089025"/>
              <a:ext cx="9392" cy="8264"/>
            </a:xfrm>
            <a:custGeom>
              <a:avLst/>
              <a:gdLst>
                <a:gd name="T0" fmla="*/ 0 w 2"/>
                <a:gd name="T1" fmla="*/ 2147483647 h 2"/>
                <a:gd name="T2" fmla="*/ 0 w 2"/>
                <a:gd name="T3" fmla="*/ 0 h 2"/>
                <a:gd name="T4" fmla="*/ 2147483647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lnTo>
                    <a:pt x="0" y="0"/>
                  </a:lnTo>
                  <a:lnTo>
                    <a:pt x="2" y="0"/>
                  </a:lnTo>
                  <a:lnTo>
                    <a:pt x="0" y="2"/>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74" name="Rectangle 208"/>
            <p:cNvSpPr>
              <a:spLocks noChangeArrowheads="1"/>
            </p:cNvSpPr>
            <p:nvPr/>
          </p:nvSpPr>
          <p:spPr bwMode="auto">
            <a:xfrm>
              <a:off x="2132569" y="3237777"/>
              <a:ext cx="0" cy="0"/>
            </a:xfrm>
            <a:prstGeom prst="rect">
              <a:avLst/>
            </a:prstGeom>
            <a:solidFill>
              <a:srgbClr val="FC8A2C"/>
            </a:solidFill>
            <a:ln w="3175">
              <a:solidFill>
                <a:schemeClr val="bg1">
                  <a:lumMod val="50000"/>
                </a:schemeClr>
              </a:solidFill>
              <a:miter lim="800000"/>
              <a:headEnd/>
              <a:tailEnd/>
            </a:ln>
          </p:spPr>
          <p:txBody>
            <a:bodyPr/>
            <a:lstStyle/>
            <a:p>
              <a:endParaRPr lang="en-GB" dirty="0">
                <a:solidFill>
                  <a:prstClr val="black"/>
                </a:solidFill>
                <a:cs typeface="Arial" charset="0"/>
              </a:endParaRPr>
            </a:p>
          </p:txBody>
        </p:sp>
        <p:sp>
          <p:nvSpPr>
            <p:cNvPr id="475" name="Freeform 292"/>
            <p:cNvSpPr>
              <a:spLocks/>
            </p:cNvSpPr>
            <p:nvPr/>
          </p:nvSpPr>
          <p:spPr bwMode="auto">
            <a:xfrm>
              <a:off x="2996627" y="4270773"/>
              <a:ext cx="4698" cy="4130"/>
            </a:xfrm>
            <a:custGeom>
              <a:avLst/>
              <a:gdLst>
                <a:gd name="T0" fmla="*/ 0 w 1588"/>
                <a:gd name="T1" fmla="*/ 0 h 1587"/>
                <a:gd name="T2" fmla="*/ 0 w 1588"/>
                <a:gd name="T3" fmla="*/ 0 h 1587"/>
                <a:gd name="T4" fmla="*/ 0 w 1588"/>
                <a:gd name="T5" fmla="*/ 0 h 1587"/>
                <a:gd name="T6" fmla="*/ 0 w 1588"/>
                <a:gd name="T7" fmla="*/ 0 h 1587"/>
                <a:gd name="T8" fmla="*/ 0 w 1588"/>
                <a:gd name="T9" fmla="*/ 0 h 1587"/>
                <a:gd name="T10" fmla="*/ 0 w 1588"/>
                <a:gd name="T11" fmla="*/ 0 h 1587"/>
                <a:gd name="T12" fmla="*/ 0 60000 65536"/>
                <a:gd name="T13" fmla="*/ 0 60000 65536"/>
                <a:gd name="T14" fmla="*/ 0 60000 65536"/>
                <a:gd name="T15" fmla="*/ 0 60000 65536"/>
                <a:gd name="T16" fmla="*/ 0 60000 65536"/>
                <a:gd name="T17" fmla="*/ 0 60000 65536"/>
                <a:gd name="T18" fmla="*/ 0 w 1588"/>
                <a:gd name="T19" fmla="*/ 0 h 1587"/>
                <a:gd name="T20" fmla="*/ 1588 w 1588"/>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1588" h="1587">
                  <a:moveTo>
                    <a:pt x="0" y="0"/>
                  </a:move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76" name="Freeform 293"/>
            <p:cNvSpPr>
              <a:spLocks/>
            </p:cNvSpPr>
            <p:nvPr/>
          </p:nvSpPr>
          <p:spPr bwMode="auto">
            <a:xfrm>
              <a:off x="3203250" y="4345149"/>
              <a:ext cx="28175" cy="8264"/>
            </a:xfrm>
            <a:custGeom>
              <a:avLst/>
              <a:gdLst>
                <a:gd name="T0" fmla="*/ 2147483647 w 6"/>
                <a:gd name="T1" fmla="*/ 2147483647 h 2"/>
                <a:gd name="T2" fmla="*/ 2147483647 w 6"/>
                <a:gd name="T3" fmla="*/ 2147483647 h 2"/>
                <a:gd name="T4" fmla="*/ 2147483647 w 6"/>
                <a:gd name="T5" fmla="*/ 2147483647 h 2"/>
                <a:gd name="T6" fmla="*/ 0 w 6"/>
                <a:gd name="T7" fmla="*/ 2147483647 h 2"/>
                <a:gd name="T8" fmla="*/ 2147483647 w 6"/>
                <a:gd name="T9" fmla="*/ 0 h 2"/>
                <a:gd name="T10" fmla="*/ 2147483647 w 6"/>
                <a:gd name="T11" fmla="*/ 0 h 2"/>
                <a:gd name="T12" fmla="*/ 2147483647 w 6"/>
                <a:gd name="T13" fmla="*/ 0 h 2"/>
                <a:gd name="T14" fmla="*/ 2147483647 w 6"/>
                <a:gd name="T15" fmla="*/ 2147483647 h 2"/>
                <a:gd name="T16" fmla="*/ 2147483647 w 6"/>
                <a:gd name="T17" fmla="*/ 2147483647 h 2"/>
                <a:gd name="T18" fmla="*/ 2147483647 w 6"/>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6" y="2"/>
                  </a:moveTo>
                  <a:lnTo>
                    <a:pt x="4" y="2"/>
                  </a:lnTo>
                  <a:lnTo>
                    <a:pt x="2" y="2"/>
                  </a:lnTo>
                  <a:lnTo>
                    <a:pt x="0" y="2"/>
                  </a:lnTo>
                  <a:lnTo>
                    <a:pt x="2" y="0"/>
                  </a:lnTo>
                  <a:lnTo>
                    <a:pt x="4" y="0"/>
                  </a:lnTo>
                  <a:lnTo>
                    <a:pt x="6" y="0"/>
                  </a:lnTo>
                  <a:lnTo>
                    <a:pt x="6" y="2"/>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77" name="Freeform 295"/>
            <p:cNvSpPr>
              <a:spLocks/>
            </p:cNvSpPr>
            <p:nvPr/>
          </p:nvSpPr>
          <p:spPr bwMode="auto">
            <a:xfrm>
              <a:off x="3353520" y="4857515"/>
              <a:ext cx="9392" cy="8264"/>
            </a:xfrm>
            <a:custGeom>
              <a:avLst/>
              <a:gdLst>
                <a:gd name="T0" fmla="*/ 2147483647 w 2"/>
                <a:gd name="T1" fmla="*/ 2147483647 h 2"/>
                <a:gd name="T2" fmla="*/ 0 w 2"/>
                <a:gd name="T3" fmla="*/ 0 h 2"/>
                <a:gd name="T4" fmla="*/ 2147483647 w 2"/>
                <a:gd name="T5" fmla="*/ 0 h 2"/>
                <a:gd name="T6" fmla="*/ 2147483647 w 2"/>
                <a:gd name="T7" fmla="*/ 2147483647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lnTo>
                    <a:pt x="0" y="0"/>
                  </a:lnTo>
                  <a:lnTo>
                    <a:pt x="2" y="0"/>
                  </a:lnTo>
                  <a:lnTo>
                    <a:pt x="2" y="2"/>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78" name="Freeform 297"/>
            <p:cNvSpPr>
              <a:spLocks/>
            </p:cNvSpPr>
            <p:nvPr/>
          </p:nvSpPr>
          <p:spPr bwMode="auto">
            <a:xfrm>
              <a:off x="3902951" y="3312152"/>
              <a:ext cx="225407" cy="74375"/>
            </a:xfrm>
            <a:custGeom>
              <a:avLst/>
              <a:gdLst>
                <a:gd name="T0" fmla="*/ 2147483647 w 48"/>
                <a:gd name="T1" fmla="*/ 2147483647 h 18"/>
                <a:gd name="T2" fmla="*/ 2147483647 w 48"/>
                <a:gd name="T3" fmla="*/ 2147483647 h 18"/>
                <a:gd name="T4" fmla="*/ 2147483647 w 48"/>
                <a:gd name="T5" fmla="*/ 2147483647 h 18"/>
                <a:gd name="T6" fmla="*/ 2147483647 w 48"/>
                <a:gd name="T7" fmla="*/ 2147483647 h 18"/>
                <a:gd name="T8" fmla="*/ 2147483647 w 48"/>
                <a:gd name="T9" fmla="*/ 2147483647 h 18"/>
                <a:gd name="T10" fmla="*/ 2147483647 w 48"/>
                <a:gd name="T11" fmla="*/ 2147483647 h 18"/>
                <a:gd name="T12" fmla="*/ 2147483647 w 48"/>
                <a:gd name="T13" fmla="*/ 2147483647 h 18"/>
                <a:gd name="T14" fmla="*/ 2147483647 w 48"/>
                <a:gd name="T15" fmla="*/ 2147483647 h 18"/>
                <a:gd name="T16" fmla="*/ 2147483647 w 48"/>
                <a:gd name="T17" fmla="*/ 0 h 18"/>
                <a:gd name="T18" fmla="*/ 2147483647 w 48"/>
                <a:gd name="T19" fmla="*/ 2147483647 h 18"/>
                <a:gd name="T20" fmla="*/ 2147483647 w 48"/>
                <a:gd name="T21" fmla="*/ 2147483647 h 18"/>
                <a:gd name="T22" fmla="*/ 2147483647 w 48"/>
                <a:gd name="T23" fmla="*/ 2147483647 h 18"/>
                <a:gd name="T24" fmla="*/ 2147483647 w 48"/>
                <a:gd name="T25" fmla="*/ 2147483647 h 18"/>
                <a:gd name="T26" fmla="*/ 2147483647 w 48"/>
                <a:gd name="T27" fmla="*/ 2147483647 h 18"/>
                <a:gd name="T28" fmla="*/ 2147483647 w 48"/>
                <a:gd name="T29" fmla="*/ 2147483647 h 18"/>
                <a:gd name="T30" fmla="*/ 2147483647 w 48"/>
                <a:gd name="T31" fmla="*/ 0 h 18"/>
                <a:gd name="T32" fmla="*/ 2147483647 w 48"/>
                <a:gd name="T33" fmla="*/ 0 h 18"/>
                <a:gd name="T34" fmla="*/ 2147483647 w 48"/>
                <a:gd name="T35" fmla="*/ 2147483647 h 18"/>
                <a:gd name="T36" fmla="*/ 2147483647 w 48"/>
                <a:gd name="T37" fmla="*/ 2147483647 h 18"/>
                <a:gd name="T38" fmla="*/ 2147483647 w 48"/>
                <a:gd name="T39" fmla="*/ 2147483647 h 18"/>
                <a:gd name="T40" fmla="*/ 2147483647 w 48"/>
                <a:gd name="T41" fmla="*/ 2147483647 h 18"/>
                <a:gd name="T42" fmla="*/ 2147483647 w 48"/>
                <a:gd name="T43" fmla="*/ 2147483647 h 18"/>
                <a:gd name="T44" fmla="*/ 2147483647 w 48"/>
                <a:gd name="T45" fmla="*/ 2147483647 h 18"/>
                <a:gd name="T46" fmla="*/ 2147483647 w 48"/>
                <a:gd name="T47" fmla="*/ 2147483647 h 18"/>
                <a:gd name="T48" fmla="*/ 2147483647 w 48"/>
                <a:gd name="T49" fmla="*/ 2147483647 h 18"/>
                <a:gd name="T50" fmla="*/ 2147483647 w 48"/>
                <a:gd name="T51" fmla="*/ 2147483647 h 18"/>
                <a:gd name="T52" fmla="*/ 2147483647 w 48"/>
                <a:gd name="T53" fmla="*/ 2147483647 h 18"/>
                <a:gd name="T54" fmla="*/ 2147483647 w 48"/>
                <a:gd name="T55" fmla="*/ 2147483647 h 18"/>
                <a:gd name="T56" fmla="*/ 2147483647 w 48"/>
                <a:gd name="T57" fmla="*/ 2147483647 h 18"/>
                <a:gd name="T58" fmla="*/ 2147483647 w 48"/>
                <a:gd name="T59" fmla="*/ 2147483647 h 18"/>
                <a:gd name="T60" fmla="*/ 2147483647 w 48"/>
                <a:gd name="T61" fmla="*/ 2147483647 h 18"/>
                <a:gd name="T62" fmla="*/ 2147483647 w 48"/>
                <a:gd name="T63" fmla="*/ 2147483647 h 18"/>
                <a:gd name="T64" fmla="*/ 2147483647 w 48"/>
                <a:gd name="T65" fmla="*/ 2147483647 h 18"/>
                <a:gd name="T66" fmla="*/ 2147483647 w 48"/>
                <a:gd name="T67" fmla="*/ 2147483647 h 18"/>
                <a:gd name="T68" fmla="*/ 2147483647 w 48"/>
                <a:gd name="T69" fmla="*/ 2147483647 h 18"/>
                <a:gd name="T70" fmla="*/ 2147483647 w 48"/>
                <a:gd name="T71" fmla="*/ 2147483647 h 18"/>
                <a:gd name="T72" fmla="*/ 2147483647 w 48"/>
                <a:gd name="T73" fmla="*/ 2147483647 h 18"/>
                <a:gd name="T74" fmla="*/ 2147483647 w 48"/>
                <a:gd name="T75" fmla="*/ 2147483647 h 18"/>
                <a:gd name="T76" fmla="*/ 2147483647 w 48"/>
                <a:gd name="T77" fmla="*/ 2147483647 h 18"/>
                <a:gd name="T78" fmla="*/ 2147483647 w 48"/>
                <a:gd name="T79" fmla="*/ 2147483647 h 18"/>
                <a:gd name="T80" fmla="*/ 2147483647 w 48"/>
                <a:gd name="T81" fmla="*/ 2147483647 h 18"/>
                <a:gd name="T82" fmla="*/ 2147483647 w 48"/>
                <a:gd name="T83" fmla="*/ 2147483647 h 18"/>
                <a:gd name="T84" fmla="*/ 2147483647 w 48"/>
                <a:gd name="T85" fmla="*/ 2147483647 h 18"/>
                <a:gd name="T86" fmla="*/ 2147483647 w 48"/>
                <a:gd name="T87" fmla="*/ 2147483647 h 18"/>
                <a:gd name="T88" fmla="*/ 2147483647 w 48"/>
                <a:gd name="T89" fmla="*/ 2147483647 h 18"/>
                <a:gd name="T90" fmla="*/ 2147483647 w 48"/>
                <a:gd name="T91" fmla="*/ 2147483647 h 18"/>
                <a:gd name="T92" fmla="*/ 2147483647 w 48"/>
                <a:gd name="T93" fmla="*/ 2147483647 h 18"/>
                <a:gd name="T94" fmla="*/ 2147483647 w 48"/>
                <a:gd name="T95" fmla="*/ 2147483647 h 18"/>
                <a:gd name="T96" fmla="*/ 2147483647 w 48"/>
                <a:gd name="T97" fmla="*/ 2147483647 h 18"/>
                <a:gd name="T98" fmla="*/ 2147483647 w 48"/>
                <a:gd name="T99" fmla="*/ 2147483647 h 18"/>
                <a:gd name="T100" fmla="*/ 2147483647 w 48"/>
                <a:gd name="T101" fmla="*/ 2147483647 h 18"/>
                <a:gd name="T102" fmla="*/ 2147483647 w 48"/>
                <a:gd name="T103" fmla="*/ 2147483647 h 18"/>
                <a:gd name="T104" fmla="*/ 2147483647 w 48"/>
                <a:gd name="T105" fmla="*/ 2147483647 h 18"/>
                <a:gd name="T106" fmla="*/ 2147483647 w 48"/>
                <a:gd name="T107" fmla="*/ 2147483647 h 18"/>
                <a:gd name="T108" fmla="*/ 2147483647 w 48"/>
                <a:gd name="T109" fmla="*/ 2147483647 h 18"/>
                <a:gd name="T110" fmla="*/ 2147483647 w 48"/>
                <a:gd name="T111" fmla="*/ 2147483647 h 18"/>
                <a:gd name="T112" fmla="*/ 0 w 48"/>
                <a:gd name="T113" fmla="*/ 2147483647 h 18"/>
                <a:gd name="T114" fmla="*/ 0 w 48"/>
                <a:gd name="T115" fmla="*/ 2147483647 h 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8"/>
                <a:gd name="T175" fmla="*/ 0 h 18"/>
                <a:gd name="T176" fmla="*/ 48 w 48"/>
                <a:gd name="T177" fmla="*/ 18 h 1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8" h="18">
                  <a:moveTo>
                    <a:pt x="0" y="16"/>
                  </a:moveTo>
                  <a:lnTo>
                    <a:pt x="2" y="14"/>
                  </a:lnTo>
                  <a:lnTo>
                    <a:pt x="2" y="12"/>
                  </a:lnTo>
                  <a:lnTo>
                    <a:pt x="4" y="10"/>
                  </a:lnTo>
                  <a:lnTo>
                    <a:pt x="4" y="8"/>
                  </a:lnTo>
                  <a:lnTo>
                    <a:pt x="4" y="6"/>
                  </a:lnTo>
                  <a:lnTo>
                    <a:pt x="6" y="6"/>
                  </a:lnTo>
                  <a:lnTo>
                    <a:pt x="8" y="6"/>
                  </a:lnTo>
                  <a:lnTo>
                    <a:pt x="10" y="6"/>
                  </a:lnTo>
                  <a:lnTo>
                    <a:pt x="12" y="6"/>
                  </a:lnTo>
                  <a:lnTo>
                    <a:pt x="14" y="6"/>
                  </a:lnTo>
                  <a:lnTo>
                    <a:pt x="16" y="4"/>
                  </a:lnTo>
                  <a:lnTo>
                    <a:pt x="16" y="2"/>
                  </a:lnTo>
                  <a:lnTo>
                    <a:pt x="18" y="0"/>
                  </a:lnTo>
                  <a:lnTo>
                    <a:pt x="20" y="0"/>
                  </a:lnTo>
                  <a:lnTo>
                    <a:pt x="18" y="2"/>
                  </a:lnTo>
                  <a:lnTo>
                    <a:pt x="16" y="2"/>
                  </a:lnTo>
                  <a:lnTo>
                    <a:pt x="16" y="4"/>
                  </a:lnTo>
                  <a:lnTo>
                    <a:pt x="14" y="6"/>
                  </a:lnTo>
                  <a:lnTo>
                    <a:pt x="12" y="6"/>
                  </a:lnTo>
                  <a:lnTo>
                    <a:pt x="14" y="6"/>
                  </a:lnTo>
                  <a:lnTo>
                    <a:pt x="16" y="6"/>
                  </a:lnTo>
                  <a:lnTo>
                    <a:pt x="18" y="8"/>
                  </a:lnTo>
                  <a:lnTo>
                    <a:pt x="20" y="8"/>
                  </a:lnTo>
                  <a:lnTo>
                    <a:pt x="22" y="8"/>
                  </a:lnTo>
                  <a:lnTo>
                    <a:pt x="24" y="6"/>
                  </a:lnTo>
                  <a:lnTo>
                    <a:pt x="22" y="4"/>
                  </a:lnTo>
                  <a:lnTo>
                    <a:pt x="22" y="2"/>
                  </a:lnTo>
                  <a:lnTo>
                    <a:pt x="24" y="0"/>
                  </a:lnTo>
                  <a:lnTo>
                    <a:pt x="26" y="0"/>
                  </a:lnTo>
                  <a:lnTo>
                    <a:pt x="26" y="2"/>
                  </a:lnTo>
                  <a:lnTo>
                    <a:pt x="28" y="2"/>
                  </a:lnTo>
                  <a:lnTo>
                    <a:pt x="30" y="2"/>
                  </a:lnTo>
                  <a:lnTo>
                    <a:pt x="32" y="4"/>
                  </a:lnTo>
                  <a:lnTo>
                    <a:pt x="34" y="4"/>
                  </a:lnTo>
                  <a:lnTo>
                    <a:pt x="36" y="4"/>
                  </a:lnTo>
                  <a:lnTo>
                    <a:pt x="38" y="4"/>
                  </a:lnTo>
                  <a:lnTo>
                    <a:pt x="40" y="4"/>
                  </a:lnTo>
                  <a:lnTo>
                    <a:pt x="42" y="4"/>
                  </a:lnTo>
                  <a:lnTo>
                    <a:pt x="44" y="4"/>
                  </a:lnTo>
                  <a:lnTo>
                    <a:pt x="44" y="6"/>
                  </a:lnTo>
                  <a:lnTo>
                    <a:pt x="46" y="6"/>
                  </a:lnTo>
                  <a:lnTo>
                    <a:pt x="48" y="8"/>
                  </a:lnTo>
                  <a:lnTo>
                    <a:pt x="48" y="10"/>
                  </a:lnTo>
                  <a:lnTo>
                    <a:pt x="46" y="12"/>
                  </a:lnTo>
                  <a:lnTo>
                    <a:pt x="46" y="14"/>
                  </a:lnTo>
                  <a:lnTo>
                    <a:pt x="46" y="16"/>
                  </a:lnTo>
                  <a:lnTo>
                    <a:pt x="48" y="18"/>
                  </a:lnTo>
                  <a:lnTo>
                    <a:pt x="46" y="18"/>
                  </a:lnTo>
                  <a:lnTo>
                    <a:pt x="44" y="18"/>
                  </a:lnTo>
                  <a:lnTo>
                    <a:pt x="42" y="18"/>
                  </a:lnTo>
                  <a:lnTo>
                    <a:pt x="40" y="18"/>
                  </a:lnTo>
                  <a:lnTo>
                    <a:pt x="38" y="18"/>
                  </a:lnTo>
                  <a:lnTo>
                    <a:pt x="36" y="18"/>
                  </a:lnTo>
                  <a:lnTo>
                    <a:pt x="34" y="18"/>
                  </a:lnTo>
                  <a:lnTo>
                    <a:pt x="32" y="18"/>
                  </a:lnTo>
                  <a:lnTo>
                    <a:pt x="30" y="18"/>
                  </a:lnTo>
                  <a:lnTo>
                    <a:pt x="28" y="18"/>
                  </a:lnTo>
                  <a:lnTo>
                    <a:pt x="26" y="18"/>
                  </a:lnTo>
                  <a:lnTo>
                    <a:pt x="24" y="18"/>
                  </a:lnTo>
                  <a:lnTo>
                    <a:pt x="22" y="18"/>
                  </a:lnTo>
                  <a:lnTo>
                    <a:pt x="20" y="18"/>
                  </a:lnTo>
                  <a:lnTo>
                    <a:pt x="18" y="18"/>
                  </a:lnTo>
                  <a:lnTo>
                    <a:pt x="16" y="18"/>
                  </a:lnTo>
                  <a:lnTo>
                    <a:pt x="14" y="18"/>
                  </a:lnTo>
                  <a:lnTo>
                    <a:pt x="12" y="18"/>
                  </a:lnTo>
                  <a:lnTo>
                    <a:pt x="10" y="18"/>
                  </a:lnTo>
                  <a:lnTo>
                    <a:pt x="8" y="18"/>
                  </a:lnTo>
                  <a:lnTo>
                    <a:pt x="6" y="18"/>
                  </a:lnTo>
                  <a:lnTo>
                    <a:pt x="6" y="16"/>
                  </a:lnTo>
                  <a:lnTo>
                    <a:pt x="4" y="16"/>
                  </a:lnTo>
                  <a:lnTo>
                    <a:pt x="2" y="16"/>
                  </a:lnTo>
                  <a:lnTo>
                    <a:pt x="4" y="16"/>
                  </a:lnTo>
                  <a:lnTo>
                    <a:pt x="6" y="14"/>
                  </a:lnTo>
                  <a:lnTo>
                    <a:pt x="8" y="14"/>
                  </a:lnTo>
                  <a:lnTo>
                    <a:pt x="10" y="12"/>
                  </a:lnTo>
                  <a:lnTo>
                    <a:pt x="8" y="12"/>
                  </a:lnTo>
                  <a:lnTo>
                    <a:pt x="6" y="12"/>
                  </a:lnTo>
                  <a:lnTo>
                    <a:pt x="4" y="10"/>
                  </a:lnTo>
                  <a:lnTo>
                    <a:pt x="4" y="12"/>
                  </a:lnTo>
                  <a:lnTo>
                    <a:pt x="4" y="14"/>
                  </a:lnTo>
                  <a:lnTo>
                    <a:pt x="2" y="14"/>
                  </a:lnTo>
                  <a:lnTo>
                    <a:pt x="0" y="16"/>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79" name="Freeform 486"/>
            <p:cNvSpPr>
              <a:spLocks/>
            </p:cNvSpPr>
            <p:nvPr/>
          </p:nvSpPr>
          <p:spPr bwMode="auto">
            <a:xfrm>
              <a:off x="3306561" y="3072496"/>
              <a:ext cx="28175" cy="16528"/>
            </a:xfrm>
            <a:custGeom>
              <a:avLst/>
              <a:gdLst>
                <a:gd name="T0" fmla="*/ 2147483647 w 6"/>
                <a:gd name="T1" fmla="*/ 0 h 4"/>
                <a:gd name="T2" fmla="*/ 0 w 6"/>
                <a:gd name="T3" fmla="*/ 2147483647 h 4"/>
                <a:gd name="T4" fmla="*/ 0 w 6"/>
                <a:gd name="T5" fmla="*/ 2147483647 h 4"/>
                <a:gd name="T6" fmla="*/ 0 w 6"/>
                <a:gd name="T7" fmla="*/ 2147483647 h 4"/>
                <a:gd name="T8" fmla="*/ 2147483647 w 6"/>
                <a:gd name="T9" fmla="*/ 2147483647 h 4"/>
                <a:gd name="T10" fmla="*/ 2147483647 w 6"/>
                <a:gd name="T11" fmla="*/ 2147483647 h 4"/>
                <a:gd name="T12" fmla="*/ 2147483647 w 6"/>
                <a:gd name="T13" fmla="*/ 0 h 4"/>
                <a:gd name="T14" fmla="*/ 2147483647 w 6"/>
                <a:gd name="T15" fmla="*/ 0 h 4"/>
                <a:gd name="T16" fmla="*/ 2147483647 w 6"/>
                <a:gd name="T17" fmla="*/ 0 h 4"/>
                <a:gd name="T18" fmla="*/ 2147483647 w 6"/>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4"/>
                <a:gd name="T32" fmla="*/ 6 w 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4">
                  <a:moveTo>
                    <a:pt x="2" y="0"/>
                  </a:moveTo>
                  <a:lnTo>
                    <a:pt x="0" y="2"/>
                  </a:lnTo>
                  <a:lnTo>
                    <a:pt x="0" y="4"/>
                  </a:lnTo>
                  <a:lnTo>
                    <a:pt x="2" y="4"/>
                  </a:lnTo>
                  <a:lnTo>
                    <a:pt x="4" y="2"/>
                  </a:lnTo>
                  <a:lnTo>
                    <a:pt x="6" y="0"/>
                  </a:lnTo>
                  <a:lnTo>
                    <a:pt x="4" y="0"/>
                  </a:lnTo>
                  <a:lnTo>
                    <a:pt x="2" y="0"/>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80" name="Freeform 487"/>
            <p:cNvSpPr>
              <a:spLocks/>
            </p:cNvSpPr>
            <p:nvPr/>
          </p:nvSpPr>
          <p:spPr bwMode="auto">
            <a:xfrm>
              <a:off x="3306561" y="3089025"/>
              <a:ext cx="18784" cy="8264"/>
            </a:xfrm>
            <a:custGeom>
              <a:avLst/>
              <a:gdLst>
                <a:gd name="T0" fmla="*/ 2147483647 w 4"/>
                <a:gd name="T1" fmla="*/ 0 h 2"/>
                <a:gd name="T2" fmla="*/ 0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2" y="0"/>
                  </a:moveTo>
                  <a:lnTo>
                    <a:pt x="0" y="2"/>
                  </a:lnTo>
                  <a:lnTo>
                    <a:pt x="2" y="2"/>
                  </a:lnTo>
                  <a:lnTo>
                    <a:pt x="4" y="0"/>
                  </a:lnTo>
                  <a:lnTo>
                    <a:pt x="2" y="0"/>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81" name="Freeform 489"/>
            <p:cNvSpPr>
              <a:spLocks/>
            </p:cNvSpPr>
            <p:nvPr/>
          </p:nvSpPr>
          <p:spPr bwMode="auto">
            <a:xfrm>
              <a:off x="3658760" y="3179929"/>
              <a:ext cx="28175" cy="49583"/>
            </a:xfrm>
            <a:custGeom>
              <a:avLst/>
              <a:gdLst>
                <a:gd name="T0" fmla="*/ 2147483647 w 6"/>
                <a:gd name="T1" fmla="*/ 0 h 12"/>
                <a:gd name="T2" fmla="*/ 2147483647 w 6"/>
                <a:gd name="T3" fmla="*/ 0 h 12"/>
                <a:gd name="T4" fmla="*/ 2147483647 w 6"/>
                <a:gd name="T5" fmla="*/ 2147483647 h 12"/>
                <a:gd name="T6" fmla="*/ 2147483647 w 6"/>
                <a:gd name="T7" fmla="*/ 2147483647 h 12"/>
                <a:gd name="T8" fmla="*/ 0 w 6"/>
                <a:gd name="T9" fmla="*/ 2147483647 h 12"/>
                <a:gd name="T10" fmla="*/ 0 w 6"/>
                <a:gd name="T11" fmla="*/ 2147483647 h 12"/>
                <a:gd name="T12" fmla="*/ 0 w 6"/>
                <a:gd name="T13" fmla="*/ 2147483647 h 12"/>
                <a:gd name="T14" fmla="*/ 0 w 6"/>
                <a:gd name="T15" fmla="*/ 2147483647 h 12"/>
                <a:gd name="T16" fmla="*/ 0 w 6"/>
                <a:gd name="T17" fmla="*/ 2147483647 h 12"/>
                <a:gd name="T18" fmla="*/ 0 w 6"/>
                <a:gd name="T19" fmla="*/ 2147483647 h 12"/>
                <a:gd name="T20" fmla="*/ 2147483647 w 6"/>
                <a:gd name="T21" fmla="*/ 2147483647 h 12"/>
                <a:gd name="T22" fmla="*/ 2147483647 w 6"/>
                <a:gd name="T23" fmla="*/ 2147483647 h 12"/>
                <a:gd name="T24" fmla="*/ 2147483647 w 6"/>
                <a:gd name="T25" fmla="*/ 2147483647 h 12"/>
                <a:gd name="T26" fmla="*/ 2147483647 w 6"/>
                <a:gd name="T27" fmla="*/ 2147483647 h 12"/>
                <a:gd name="T28" fmla="*/ 2147483647 w 6"/>
                <a:gd name="T29" fmla="*/ 2147483647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12"/>
                <a:gd name="T47" fmla="*/ 6 w 6"/>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12">
                  <a:moveTo>
                    <a:pt x="6" y="0"/>
                  </a:moveTo>
                  <a:lnTo>
                    <a:pt x="4" y="0"/>
                  </a:lnTo>
                  <a:lnTo>
                    <a:pt x="2" y="2"/>
                  </a:lnTo>
                  <a:lnTo>
                    <a:pt x="2" y="4"/>
                  </a:lnTo>
                  <a:lnTo>
                    <a:pt x="0" y="6"/>
                  </a:lnTo>
                  <a:lnTo>
                    <a:pt x="0" y="8"/>
                  </a:lnTo>
                  <a:lnTo>
                    <a:pt x="0" y="10"/>
                  </a:lnTo>
                  <a:lnTo>
                    <a:pt x="0" y="12"/>
                  </a:lnTo>
                  <a:lnTo>
                    <a:pt x="2" y="12"/>
                  </a:lnTo>
                  <a:lnTo>
                    <a:pt x="2" y="10"/>
                  </a:lnTo>
                  <a:lnTo>
                    <a:pt x="4" y="8"/>
                  </a:lnTo>
                  <a:lnTo>
                    <a:pt x="4" y="6"/>
                  </a:lnTo>
                  <a:lnTo>
                    <a:pt x="6" y="4"/>
                  </a:lnTo>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82" name="Freeform 490"/>
            <p:cNvSpPr>
              <a:spLocks/>
            </p:cNvSpPr>
            <p:nvPr/>
          </p:nvSpPr>
          <p:spPr bwMode="auto">
            <a:xfrm>
              <a:off x="3696327" y="3146873"/>
              <a:ext cx="4695" cy="16528"/>
            </a:xfrm>
            <a:custGeom>
              <a:avLst/>
              <a:gdLst>
                <a:gd name="T0" fmla="*/ 0 w 1588"/>
                <a:gd name="T1" fmla="*/ 0 h 4"/>
                <a:gd name="T2" fmla="*/ 0 w 1588"/>
                <a:gd name="T3" fmla="*/ 2147483647 h 4"/>
                <a:gd name="T4" fmla="*/ 0 w 1588"/>
                <a:gd name="T5" fmla="*/ 2147483647 h 4"/>
                <a:gd name="T6" fmla="*/ 0 60000 65536"/>
                <a:gd name="T7" fmla="*/ 0 60000 65536"/>
                <a:gd name="T8" fmla="*/ 0 60000 65536"/>
                <a:gd name="T9" fmla="*/ 0 w 1588"/>
                <a:gd name="T10" fmla="*/ 0 h 4"/>
                <a:gd name="T11" fmla="*/ 1588 w 1588"/>
                <a:gd name="T12" fmla="*/ 4 h 4"/>
              </a:gdLst>
              <a:ahLst/>
              <a:cxnLst>
                <a:cxn ang="T6">
                  <a:pos x="T0" y="T1"/>
                </a:cxn>
                <a:cxn ang="T7">
                  <a:pos x="T2" y="T3"/>
                </a:cxn>
                <a:cxn ang="T8">
                  <a:pos x="T4" y="T5"/>
                </a:cxn>
              </a:cxnLst>
              <a:rect l="T9" t="T10" r="T11" b="T12"/>
              <a:pathLst>
                <a:path w="1588" h="4">
                  <a:moveTo>
                    <a:pt x="0" y="0"/>
                  </a:moveTo>
                  <a:lnTo>
                    <a:pt x="0" y="2"/>
                  </a:lnTo>
                  <a:lnTo>
                    <a:pt x="0" y="4"/>
                  </a:lnTo>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83" name="Freeform 491"/>
            <p:cNvSpPr>
              <a:spLocks/>
            </p:cNvSpPr>
            <p:nvPr/>
          </p:nvSpPr>
          <p:spPr bwMode="auto">
            <a:xfrm>
              <a:off x="3705720" y="3155137"/>
              <a:ext cx="4695" cy="8264"/>
            </a:xfrm>
            <a:custGeom>
              <a:avLst/>
              <a:gdLst>
                <a:gd name="T0" fmla="*/ 0 w 1588"/>
                <a:gd name="T1" fmla="*/ 2147483647 h 2"/>
                <a:gd name="T2" fmla="*/ 0 w 1588"/>
                <a:gd name="T3" fmla="*/ 0 h 2"/>
                <a:gd name="T4" fmla="*/ 0 w 1588"/>
                <a:gd name="T5" fmla="*/ 2147483647 h 2"/>
                <a:gd name="T6" fmla="*/ 0 60000 65536"/>
                <a:gd name="T7" fmla="*/ 0 60000 65536"/>
                <a:gd name="T8" fmla="*/ 0 60000 65536"/>
                <a:gd name="T9" fmla="*/ 0 w 1588"/>
                <a:gd name="T10" fmla="*/ 0 h 2"/>
                <a:gd name="T11" fmla="*/ 1588 w 1588"/>
                <a:gd name="T12" fmla="*/ 2 h 2"/>
              </a:gdLst>
              <a:ahLst/>
              <a:cxnLst>
                <a:cxn ang="T6">
                  <a:pos x="T0" y="T1"/>
                </a:cxn>
                <a:cxn ang="T7">
                  <a:pos x="T2" y="T3"/>
                </a:cxn>
                <a:cxn ang="T8">
                  <a:pos x="T4" y="T5"/>
                </a:cxn>
              </a:cxnLst>
              <a:rect l="T9" t="T10" r="T11" b="T12"/>
              <a:pathLst>
                <a:path w="1588" h="2">
                  <a:moveTo>
                    <a:pt x="0" y="2"/>
                  </a:moveTo>
                  <a:lnTo>
                    <a:pt x="0" y="0"/>
                  </a:lnTo>
                  <a:lnTo>
                    <a:pt x="0" y="2"/>
                  </a:lnTo>
                  <a:close/>
                </a:path>
              </a:pathLst>
            </a:custGeom>
            <a:solidFill>
              <a:srgbClr val="E06464"/>
            </a:solidFill>
            <a:ln w="3175">
              <a:solidFill>
                <a:schemeClr val="bg1">
                  <a:lumMod val="50000"/>
                </a:schemeClr>
              </a:solidFill>
              <a:round/>
              <a:headEnd/>
              <a:tailEnd/>
            </a:ln>
            <a:extLst/>
          </p:spPr>
          <p:txBody>
            <a:bodyPr/>
            <a:lstStyle/>
            <a:p>
              <a:endParaRPr lang="en-GB" dirty="0">
                <a:solidFill>
                  <a:prstClr val="black"/>
                </a:solidFill>
                <a:cs typeface="Arial" charset="0"/>
              </a:endParaRPr>
            </a:p>
          </p:txBody>
        </p:sp>
        <p:sp>
          <p:nvSpPr>
            <p:cNvPr id="484" name="Freeform 492"/>
            <p:cNvSpPr>
              <a:spLocks/>
            </p:cNvSpPr>
            <p:nvPr/>
          </p:nvSpPr>
          <p:spPr bwMode="auto">
            <a:xfrm>
              <a:off x="3762071" y="3014649"/>
              <a:ext cx="9392" cy="4130"/>
            </a:xfrm>
            <a:custGeom>
              <a:avLst/>
              <a:gdLst>
                <a:gd name="T0" fmla="*/ 2147483647 w 2"/>
                <a:gd name="T1" fmla="*/ 0 h 1587"/>
                <a:gd name="T2" fmla="*/ 0 w 2"/>
                <a:gd name="T3" fmla="*/ 0 h 1587"/>
                <a:gd name="T4" fmla="*/ 2147483647 w 2"/>
                <a:gd name="T5" fmla="*/ 0 h 1587"/>
                <a:gd name="T6" fmla="*/ 2147483647 w 2"/>
                <a:gd name="T7" fmla="*/ 0 h 1587"/>
                <a:gd name="T8" fmla="*/ 2147483647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2" y="0"/>
                  </a:moveTo>
                  <a:lnTo>
                    <a:pt x="0" y="0"/>
                  </a:lnTo>
                  <a:lnTo>
                    <a:pt x="2" y="0"/>
                  </a:lnTo>
                  <a:close/>
                </a:path>
              </a:pathLst>
            </a:custGeom>
            <a:solidFill>
              <a:srgbClr val="E06464"/>
            </a:solidFill>
            <a:ln w="9525">
              <a:solidFill>
                <a:schemeClr val="bg1">
                  <a:lumMod val="50000"/>
                </a:schemeClr>
              </a:solidFill>
              <a:round/>
              <a:headEnd/>
              <a:tailEnd/>
            </a:ln>
            <a:extLst/>
          </p:spPr>
          <p:txBody>
            <a:bodyPr/>
            <a:lstStyle/>
            <a:p>
              <a:endParaRPr lang="en-GB" dirty="0">
                <a:solidFill>
                  <a:prstClr val="black"/>
                </a:solidFill>
                <a:cs typeface="Arial" charset="0"/>
              </a:endParaRPr>
            </a:p>
          </p:txBody>
        </p:sp>
        <p:sp>
          <p:nvSpPr>
            <p:cNvPr id="486" name="Freeform 494"/>
            <p:cNvSpPr>
              <a:spLocks/>
            </p:cNvSpPr>
            <p:nvPr/>
          </p:nvSpPr>
          <p:spPr bwMode="auto">
            <a:xfrm>
              <a:off x="3762071" y="3014649"/>
              <a:ext cx="9392" cy="4130"/>
            </a:xfrm>
            <a:custGeom>
              <a:avLst/>
              <a:gdLst>
                <a:gd name="T0" fmla="*/ 2147483647 w 2"/>
                <a:gd name="T1" fmla="*/ 0 h 1587"/>
                <a:gd name="T2" fmla="*/ 0 w 2"/>
                <a:gd name="T3" fmla="*/ 0 h 1587"/>
                <a:gd name="T4" fmla="*/ 2147483647 w 2"/>
                <a:gd name="T5" fmla="*/ 0 h 1587"/>
                <a:gd name="T6" fmla="*/ 2147483647 w 2"/>
                <a:gd name="T7" fmla="*/ 0 h 1587"/>
                <a:gd name="T8" fmla="*/ 2147483647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2" y="0"/>
                  </a:moveTo>
                  <a:lnTo>
                    <a:pt x="0"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87" name="Freeform 495"/>
            <p:cNvSpPr>
              <a:spLocks/>
            </p:cNvSpPr>
            <p:nvPr/>
          </p:nvSpPr>
          <p:spPr bwMode="auto">
            <a:xfrm>
              <a:off x="3780855" y="2898953"/>
              <a:ext cx="9392" cy="8264"/>
            </a:xfrm>
            <a:custGeom>
              <a:avLst/>
              <a:gdLst>
                <a:gd name="T0" fmla="*/ 0 w 2"/>
                <a:gd name="T1" fmla="*/ 2147483647 h 2"/>
                <a:gd name="T2" fmla="*/ 0 w 2"/>
                <a:gd name="T3" fmla="*/ 2147483647 h 2"/>
                <a:gd name="T4" fmla="*/ 2147483647 w 2"/>
                <a:gd name="T5" fmla="*/ 2147483647 h 2"/>
                <a:gd name="T6" fmla="*/ 2147483647 w 2"/>
                <a:gd name="T7" fmla="*/ 0 h 2"/>
                <a:gd name="T8" fmla="*/ 0 w 2"/>
                <a:gd name="T9" fmla="*/ 0 h 2"/>
                <a:gd name="T10" fmla="*/ 0 w 2"/>
                <a:gd name="T11" fmla="*/ 2147483647 h 2"/>
                <a:gd name="T12" fmla="*/ 0 w 2"/>
                <a:gd name="T13" fmla="*/ 2147483647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lnTo>
                    <a:pt x="0" y="2"/>
                  </a:lnTo>
                  <a:lnTo>
                    <a:pt x="2" y="2"/>
                  </a:lnTo>
                  <a:lnTo>
                    <a:pt x="2" y="0"/>
                  </a:lnTo>
                  <a:lnTo>
                    <a:pt x="0" y="0"/>
                  </a:lnTo>
                  <a:lnTo>
                    <a:pt x="0" y="2"/>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88" name="Freeform 496"/>
            <p:cNvSpPr>
              <a:spLocks/>
            </p:cNvSpPr>
            <p:nvPr/>
          </p:nvSpPr>
          <p:spPr bwMode="auto">
            <a:xfrm>
              <a:off x="3790248" y="3006385"/>
              <a:ext cx="4695" cy="8264"/>
            </a:xfrm>
            <a:custGeom>
              <a:avLst/>
              <a:gdLst>
                <a:gd name="T0" fmla="*/ 0 w 1588"/>
                <a:gd name="T1" fmla="*/ 0 h 2"/>
                <a:gd name="T2" fmla="*/ 0 w 1588"/>
                <a:gd name="T3" fmla="*/ 2147483647 h 2"/>
                <a:gd name="T4" fmla="*/ 0 w 1588"/>
                <a:gd name="T5" fmla="*/ 0 h 2"/>
                <a:gd name="T6" fmla="*/ 0 w 1588"/>
                <a:gd name="T7" fmla="*/ 0 h 2"/>
                <a:gd name="T8" fmla="*/ 0 w 1588"/>
                <a:gd name="T9" fmla="*/ 0 h 2"/>
                <a:gd name="T10" fmla="*/ 0 60000 65536"/>
                <a:gd name="T11" fmla="*/ 0 60000 65536"/>
                <a:gd name="T12" fmla="*/ 0 60000 65536"/>
                <a:gd name="T13" fmla="*/ 0 60000 65536"/>
                <a:gd name="T14" fmla="*/ 0 60000 65536"/>
                <a:gd name="T15" fmla="*/ 0 w 1588"/>
                <a:gd name="T16" fmla="*/ 0 h 2"/>
                <a:gd name="T17" fmla="*/ 1588 w 1588"/>
                <a:gd name="T18" fmla="*/ 2 h 2"/>
              </a:gdLst>
              <a:ahLst/>
              <a:cxnLst>
                <a:cxn ang="T10">
                  <a:pos x="T0" y="T1"/>
                </a:cxn>
                <a:cxn ang="T11">
                  <a:pos x="T2" y="T3"/>
                </a:cxn>
                <a:cxn ang="T12">
                  <a:pos x="T4" y="T5"/>
                </a:cxn>
                <a:cxn ang="T13">
                  <a:pos x="T6" y="T7"/>
                </a:cxn>
                <a:cxn ang="T14">
                  <a:pos x="T8" y="T9"/>
                </a:cxn>
              </a:cxnLst>
              <a:rect l="T15" t="T16" r="T17" b="T18"/>
              <a:pathLst>
                <a:path w="1588" h="2">
                  <a:moveTo>
                    <a:pt x="0" y="0"/>
                  </a:moveTo>
                  <a:lnTo>
                    <a:pt x="0" y="2"/>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89" name="Freeform 497"/>
            <p:cNvSpPr>
              <a:spLocks/>
            </p:cNvSpPr>
            <p:nvPr/>
          </p:nvSpPr>
          <p:spPr bwMode="auto">
            <a:xfrm>
              <a:off x="3799640" y="2973330"/>
              <a:ext cx="9392" cy="8264"/>
            </a:xfrm>
            <a:custGeom>
              <a:avLst/>
              <a:gdLst>
                <a:gd name="T0" fmla="*/ 0 w 2"/>
                <a:gd name="T1" fmla="*/ 0 h 2"/>
                <a:gd name="T2" fmla="*/ 2147483647 w 2"/>
                <a:gd name="T3" fmla="*/ 0 h 2"/>
                <a:gd name="T4" fmla="*/ 0 w 2"/>
                <a:gd name="T5" fmla="*/ 0 h 2"/>
                <a:gd name="T6" fmla="*/ 0 w 2"/>
                <a:gd name="T7" fmla="*/ 2147483647 h 2"/>
                <a:gd name="T8" fmla="*/ 0 w 2"/>
                <a:gd name="T9" fmla="*/ 0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lnTo>
                    <a:pt x="2" y="0"/>
                  </a:lnTo>
                  <a:lnTo>
                    <a:pt x="0" y="0"/>
                  </a:lnTo>
                  <a:lnTo>
                    <a:pt x="0" y="2"/>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90" name="Freeform 498"/>
            <p:cNvSpPr>
              <a:spLocks/>
            </p:cNvSpPr>
            <p:nvPr/>
          </p:nvSpPr>
          <p:spPr bwMode="auto">
            <a:xfrm>
              <a:off x="3996870" y="2510546"/>
              <a:ext cx="9392" cy="4130"/>
            </a:xfrm>
            <a:custGeom>
              <a:avLst/>
              <a:gdLst>
                <a:gd name="T0" fmla="*/ 2147483647 w 2"/>
                <a:gd name="T1" fmla="*/ 0 h 1587"/>
                <a:gd name="T2" fmla="*/ 0 w 2"/>
                <a:gd name="T3" fmla="*/ 0 h 1587"/>
                <a:gd name="T4" fmla="*/ 2147483647 w 2"/>
                <a:gd name="T5" fmla="*/ 0 h 1587"/>
                <a:gd name="T6" fmla="*/ 2147483647 w 2"/>
                <a:gd name="T7" fmla="*/ 0 h 1587"/>
                <a:gd name="T8" fmla="*/ 2147483647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2" y="0"/>
                  </a:moveTo>
                  <a:lnTo>
                    <a:pt x="0"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91" name="Freeform 518"/>
            <p:cNvSpPr>
              <a:spLocks/>
            </p:cNvSpPr>
            <p:nvPr/>
          </p:nvSpPr>
          <p:spPr bwMode="auto">
            <a:xfrm>
              <a:off x="3705720" y="2741938"/>
              <a:ext cx="4695" cy="8264"/>
            </a:xfrm>
            <a:custGeom>
              <a:avLst/>
              <a:gdLst>
                <a:gd name="T0" fmla="*/ 0 w 1588"/>
                <a:gd name="T1" fmla="*/ 0 h 2"/>
                <a:gd name="T2" fmla="*/ 0 w 1588"/>
                <a:gd name="T3" fmla="*/ 0 h 2"/>
                <a:gd name="T4" fmla="*/ 0 w 1588"/>
                <a:gd name="T5" fmla="*/ 2147483647 h 2"/>
                <a:gd name="T6" fmla="*/ 0 w 1588"/>
                <a:gd name="T7" fmla="*/ 0 h 2"/>
                <a:gd name="T8" fmla="*/ 0 w 1588"/>
                <a:gd name="T9" fmla="*/ 0 h 2"/>
                <a:gd name="T10" fmla="*/ 0 60000 65536"/>
                <a:gd name="T11" fmla="*/ 0 60000 65536"/>
                <a:gd name="T12" fmla="*/ 0 60000 65536"/>
                <a:gd name="T13" fmla="*/ 0 60000 65536"/>
                <a:gd name="T14" fmla="*/ 0 60000 65536"/>
                <a:gd name="T15" fmla="*/ 0 w 1588"/>
                <a:gd name="T16" fmla="*/ 0 h 2"/>
                <a:gd name="T17" fmla="*/ 1588 w 1588"/>
                <a:gd name="T18" fmla="*/ 2 h 2"/>
              </a:gdLst>
              <a:ahLst/>
              <a:cxnLst>
                <a:cxn ang="T10">
                  <a:pos x="T0" y="T1"/>
                </a:cxn>
                <a:cxn ang="T11">
                  <a:pos x="T2" y="T3"/>
                </a:cxn>
                <a:cxn ang="T12">
                  <a:pos x="T4" y="T5"/>
                </a:cxn>
                <a:cxn ang="T13">
                  <a:pos x="T6" y="T7"/>
                </a:cxn>
                <a:cxn ang="T14">
                  <a:pos x="T8" y="T9"/>
                </a:cxn>
              </a:cxnLst>
              <a:rect l="T15" t="T16" r="T17" b="T18"/>
              <a:pathLst>
                <a:path w="1588" h="2">
                  <a:moveTo>
                    <a:pt x="0" y="0"/>
                  </a:moveTo>
                  <a:lnTo>
                    <a:pt x="0" y="0"/>
                  </a:lnTo>
                  <a:lnTo>
                    <a:pt x="0" y="2"/>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92" name="Freeform 519"/>
            <p:cNvSpPr>
              <a:spLocks/>
            </p:cNvSpPr>
            <p:nvPr/>
          </p:nvSpPr>
          <p:spPr bwMode="auto">
            <a:xfrm>
              <a:off x="4475859" y="4411261"/>
              <a:ext cx="234798" cy="173543"/>
            </a:xfrm>
            <a:custGeom>
              <a:avLst/>
              <a:gdLst>
                <a:gd name="T0" fmla="*/ 2147483647 w 50"/>
                <a:gd name="T1" fmla="*/ 2147483647 h 42"/>
                <a:gd name="T2" fmla="*/ 2147483647 w 50"/>
                <a:gd name="T3" fmla="*/ 2147483647 h 42"/>
                <a:gd name="T4" fmla="*/ 2147483647 w 50"/>
                <a:gd name="T5" fmla="*/ 2147483647 h 42"/>
                <a:gd name="T6" fmla="*/ 2147483647 w 50"/>
                <a:gd name="T7" fmla="*/ 2147483647 h 42"/>
                <a:gd name="T8" fmla="*/ 2147483647 w 50"/>
                <a:gd name="T9" fmla="*/ 2147483647 h 42"/>
                <a:gd name="T10" fmla="*/ 2147483647 w 50"/>
                <a:gd name="T11" fmla="*/ 2147483647 h 42"/>
                <a:gd name="T12" fmla="*/ 2147483647 w 50"/>
                <a:gd name="T13" fmla="*/ 2147483647 h 42"/>
                <a:gd name="T14" fmla="*/ 2147483647 w 50"/>
                <a:gd name="T15" fmla="*/ 2147483647 h 42"/>
                <a:gd name="T16" fmla="*/ 2147483647 w 50"/>
                <a:gd name="T17" fmla="*/ 2147483647 h 42"/>
                <a:gd name="T18" fmla="*/ 2147483647 w 50"/>
                <a:gd name="T19" fmla="*/ 2147483647 h 42"/>
                <a:gd name="T20" fmla="*/ 2147483647 w 50"/>
                <a:gd name="T21" fmla="*/ 2147483647 h 42"/>
                <a:gd name="T22" fmla="*/ 2147483647 w 50"/>
                <a:gd name="T23" fmla="*/ 2147483647 h 42"/>
                <a:gd name="T24" fmla="*/ 2147483647 w 50"/>
                <a:gd name="T25" fmla="*/ 2147483647 h 42"/>
                <a:gd name="T26" fmla="*/ 2147483647 w 50"/>
                <a:gd name="T27" fmla="*/ 2147483647 h 42"/>
                <a:gd name="T28" fmla="*/ 2147483647 w 50"/>
                <a:gd name="T29" fmla="*/ 0 h 42"/>
                <a:gd name="T30" fmla="*/ 2147483647 w 50"/>
                <a:gd name="T31" fmla="*/ 0 h 42"/>
                <a:gd name="T32" fmla="*/ 2147483647 w 50"/>
                <a:gd name="T33" fmla="*/ 0 h 42"/>
                <a:gd name="T34" fmla="*/ 2147483647 w 50"/>
                <a:gd name="T35" fmla="*/ 2147483647 h 42"/>
                <a:gd name="T36" fmla="*/ 2147483647 w 50"/>
                <a:gd name="T37" fmla="*/ 2147483647 h 42"/>
                <a:gd name="T38" fmla="*/ 2147483647 w 50"/>
                <a:gd name="T39" fmla="*/ 2147483647 h 42"/>
                <a:gd name="T40" fmla="*/ 2147483647 w 50"/>
                <a:gd name="T41" fmla="*/ 2147483647 h 42"/>
                <a:gd name="T42" fmla="*/ 2147483647 w 50"/>
                <a:gd name="T43" fmla="*/ 2147483647 h 42"/>
                <a:gd name="T44" fmla="*/ 2147483647 w 50"/>
                <a:gd name="T45" fmla="*/ 2147483647 h 42"/>
                <a:gd name="T46" fmla="*/ 2147483647 w 50"/>
                <a:gd name="T47" fmla="*/ 2147483647 h 42"/>
                <a:gd name="T48" fmla="*/ 2147483647 w 50"/>
                <a:gd name="T49" fmla="*/ 2147483647 h 42"/>
                <a:gd name="T50" fmla="*/ 2147483647 w 50"/>
                <a:gd name="T51" fmla="*/ 2147483647 h 42"/>
                <a:gd name="T52" fmla="*/ 2147483647 w 50"/>
                <a:gd name="T53" fmla="*/ 2147483647 h 42"/>
                <a:gd name="T54" fmla="*/ 2147483647 w 50"/>
                <a:gd name="T55" fmla="*/ 2147483647 h 42"/>
                <a:gd name="T56" fmla="*/ 2147483647 w 50"/>
                <a:gd name="T57" fmla="*/ 2147483647 h 42"/>
                <a:gd name="T58" fmla="*/ 2147483647 w 50"/>
                <a:gd name="T59" fmla="*/ 2147483647 h 42"/>
                <a:gd name="T60" fmla="*/ 2147483647 w 50"/>
                <a:gd name="T61" fmla="*/ 2147483647 h 42"/>
                <a:gd name="T62" fmla="*/ 2147483647 w 50"/>
                <a:gd name="T63" fmla="*/ 2147483647 h 42"/>
                <a:gd name="T64" fmla="*/ 2147483647 w 50"/>
                <a:gd name="T65" fmla="*/ 2147483647 h 42"/>
                <a:gd name="T66" fmla="*/ 2147483647 w 50"/>
                <a:gd name="T67" fmla="*/ 2147483647 h 42"/>
                <a:gd name="T68" fmla="*/ 2147483647 w 50"/>
                <a:gd name="T69" fmla="*/ 2147483647 h 42"/>
                <a:gd name="T70" fmla="*/ 2147483647 w 50"/>
                <a:gd name="T71" fmla="*/ 2147483647 h 42"/>
                <a:gd name="T72" fmla="*/ 2147483647 w 50"/>
                <a:gd name="T73" fmla="*/ 2147483647 h 42"/>
                <a:gd name="T74" fmla="*/ 2147483647 w 50"/>
                <a:gd name="T75" fmla="*/ 2147483647 h 42"/>
                <a:gd name="T76" fmla="*/ 2147483647 w 50"/>
                <a:gd name="T77" fmla="*/ 2147483647 h 42"/>
                <a:gd name="T78" fmla="*/ 2147483647 w 50"/>
                <a:gd name="T79" fmla="*/ 2147483647 h 42"/>
                <a:gd name="T80" fmla="*/ 2147483647 w 50"/>
                <a:gd name="T81" fmla="*/ 2147483647 h 42"/>
                <a:gd name="T82" fmla="*/ 2147483647 w 50"/>
                <a:gd name="T83" fmla="*/ 2147483647 h 42"/>
                <a:gd name="T84" fmla="*/ 2147483647 w 50"/>
                <a:gd name="T85" fmla="*/ 2147483647 h 42"/>
                <a:gd name="T86" fmla="*/ 2147483647 w 50"/>
                <a:gd name="T87" fmla="*/ 2147483647 h 42"/>
                <a:gd name="T88" fmla="*/ 2147483647 w 50"/>
                <a:gd name="T89" fmla="*/ 2147483647 h 42"/>
                <a:gd name="T90" fmla="*/ 2147483647 w 50"/>
                <a:gd name="T91" fmla="*/ 2147483647 h 42"/>
                <a:gd name="T92" fmla="*/ 2147483647 w 50"/>
                <a:gd name="T93" fmla="*/ 2147483647 h 42"/>
                <a:gd name="T94" fmla="*/ 2147483647 w 50"/>
                <a:gd name="T95" fmla="*/ 2147483647 h 42"/>
                <a:gd name="T96" fmla="*/ 2147483647 w 50"/>
                <a:gd name="T97" fmla="*/ 2147483647 h 42"/>
                <a:gd name="T98" fmla="*/ 2147483647 w 50"/>
                <a:gd name="T99" fmla="*/ 2147483647 h 42"/>
                <a:gd name="T100" fmla="*/ 2147483647 w 50"/>
                <a:gd name="T101" fmla="*/ 2147483647 h 42"/>
                <a:gd name="T102" fmla="*/ 2147483647 w 50"/>
                <a:gd name="T103" fmla="*/ 2147483647 h 42"/>
                <a:gd name="T104" fmla="*/ 0 w 50"/>
                <a:gd name="T105" fmla="*/ 2147483647 h 42"/>
                <a:gd name="T106" fmla="*/ 0 w 50"/>
                <a:gd name="T107" fmla="*/ 2147483647 h 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
                <a:gd name="T163" fmla="*/ 0 h 42"/>
                <a:gd name="T164" fmla="*/ 50 w 50"/>
                <a:gd name="T165" fmla="*/ 42 h 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 h="42">
                  <a:moveTo>
                    <a:pt x="0" y="28"/>
                  </a:moveTo>
                  <a:lnTo>
                    <a:pt x="2" y="26"/>
                  </a:lnTo>
                  <a:lnTo>
                    <a:pt x="2" y="24"/>
                  </a:lnTo>
                  <a:lnTo>
                    <a:pt x="4" y="24"/>
                  </a:lnTo>
                  <a:lnTo>
                    <a:pt x="4" y="22"/>
                  </a:lnTo>
                  <a:lnTo>
                    <a:pt x="4" y="20"/>
                  </a:lnTo>
                  <a:lnTo>
                    <a:pt x="4" y="18"/>
                  </a:lnTo>
                  <a:lnTo>
                    <a:pt x="6" y="16"/>
                  </a:lnTo>
                  <a:lnTo>
                    <a:pt x="8" y="14"/>
                  </a:lnTo>
                  <a:lnTo>
                    <a:pt x="8" y="12"/>
                  </a:lnTo>
                  <a:lnTo>
                    <a:pt x="8" y="10"/>
                  </a:lnTo>
                  <a:lnTo>
                    <a:pt x="6" y="10"/>
                  </a:lnTo>
                  <a:lnTo>
                    <a:pt x="6" y="8"/>
                  </a:lnTo>
                  <a:lnTo>
                    <a:pt x="4" y="8"/>
                  </a:lnTo>
                  <a:lnTo>
                    <a:pt x="4" y="6"/>
                  </a:lnTo>
                  <a:lnTo>
                    <a:pt x="6" y="4"/>
                  </a:lnTo>
                  <a:lnTo>
                    <a:pt x="8" y="2"/>
                  </a:lnTo>
                  <a:lnTo>
                    <a:pt x="10" y="2"/>
                  </a:lnTo>
                  <a:lnTo>
                    <a:pt x="12" y="2"/>
                  </a:lnTo>
                  <a:lnTo>
                    <a:pt x="14" y="2"/>
                  </a:lnTo>
                  <a:lnTo>
                    <a:pt x="14" y="0"/>
                  </a:lnTo>
                  <a:lnTo>
                    <a:pt x="16" y="0"/>
                  </a:lnTo>
                  <a:lnTo>
                    <a:pt x="18" y="0"/>
                  </a:lnTo>
                  <a:lnTo>
                    <a:pt x="20" y="0"/>
                  </a:lnTo>
                  <a:lnTo>
                    <a:pt x="22" y="2"/>
                  </a:lnTo>
                  <a:lnTo>
                    <a:pt x="24" y="2"/>
                  </a:lnTo>
                  <a:lnTo>
                    <a:pt x="26" y="2"/>
                  </a:lnTo>
                  <a:lnTo>
                    <a:pt x="28" y="2"/>
                  </a:lnTo>
                  <a:lnTo>
                    <a:pt x="30" y="2"/>
                  </a:lnTo>
                  <a:lnTo>
                    <a:pt x="32" y="4"/>
                  </a:lnTo>
                  <a:lnTo>
                    <a:pt x="30" y="6"/>
                  </a:lnTo>
                  <a:lnTo>
                    <a:pt x="32" y="8"/>
                  </a:lnTo>
                  <a:lnTo>
                    <a:pt x="32" y="10"/>
                  </a:lnTo>
                  <a:lnTo>
                    <a:pt x="34" y="10"/>
                  </a:lnTo>
                  <a:lnTo>
                    <a:pt x="34" y="12"/>
                  </a:lnTo>
                  <a:lnTo>
                    <a:pt x="36" y="12"/>
                  </a:lnTo>
                  <a:lnTo>
                    <a:pt x="38" y="14"/>
                  </a:lnTo>
                  <a:lnTo>
                    <a:pt x="40" y="14"/>
                  </a:lnTo>
                  <a:lnTo>
                    <a:pt x="42" y="14"/>
                  </a:lnTo>
                  <a:lnTo>
                    <a:pt x="44" y="16"/>
                  </a:lnTo>
                  <a:lnTo>
                    <a:pt x="46" y="16"/>
                  </a:lnTo>
                  <a:lnTo>
                    <a:pt x="48" y="16"/>
                  </a:lnTo>
                  <a:lnTo>
                    <a:pt x="48" y="18"/>
                  </a:lnTo>
                  <a:lnTo>
                    <a:pt x="50" y="18"/>
                  </a:lnTo>
                  <a:lnTo>
                    <a:pt x="50" y="20"/>
                  </a:lnTo>
                  <a:lnTo>
                    <a:pt x="48" y="22"/>
                  </a:lnTo>
                  <a:lnTo>
                    <a:pt x="46" y="22"/>
                  </a:lnTo>
                  <a:lnTo>
                    <a:pt x="44" y="22"/>
                  </a:lnTo>
                  <a:lnTo>
                    <a:pt x="42" y="22"/>
                  </a:lnTo>
                  <a:lnTo>
                    <a:pt x="40" y="22"/>
                  </a:lnTo>
                  <a:lnTo>
                    <a:pt x="38" y="22"/>
                  </a:lnTo>
                  <a:lnTo>
                    <a:pt x="36" y="20"/>
                  </a:lnTo>
                  <a:lnTo>
                    <a:pt x="34" y="20"/>
                  </a:lnTo>
                  <a:lnTo>
                    <a:pt x="32" y="22"/>
                  </a:lnTo>
                  <a:lnTo>
                    <a:pt x="30" y="22"/>
                  </a:lnTo>
                  <a:lnTo>
                    <a:pt x="28" y="22"/>
                  </a:lnTo>
                  <a:lnTo>
                    <a:pt x="26" y="22"/>
                  </a:lnTo>
                  <a:lnTo>
                    <a:pt x="24" y="22"/>
                  </a:lnTo>
                  <a:lnTo>
                    <a:pt x="22" y="24"/>
                  </a:lnTo>
                  <a:lnTo>
                    <a:pt x="22" y="26"/>
                  </a:lnTo>
                  <a:lnTo>
                    <a:pt x="20" y="28"/>
                  </a:lnTo>
                  <a:lnTo>
                    <a:pt x="20" y="30"/>
                  </a:lnTo>
                  <a:lnTo>
                    <a:pt x="18" y="30"/>
                  </a:lnTo>
                  <a:lnTo>
                    <a:pt x="16" y="32"/>
                  </a:lnTo>
                  <a:lnTo>
                    <a:pt x="14" y="32"/>
                  </a:lnTo>
                  <a:lnTo>
                    <a:pt x="12" y="32"/>
                  </a:lnTo>
                  <a:lnTo>
                    <a:pt x="10" y="34"/>
                  </a:lnTo>
                  <a:lnTo>
                    <a:pt x="8" y="36"/>
                  </a:lnTo>
                  <a:lnTo>
                    <a:pt x="8" y="38"/>
                  </a:lnTo>
                  <a:lnTo>
                    <a:pt x="6" y="38"/>
                  </a:lnTo>
                  <a:lnTo>
                    <a:pt x="6" y="40"/>
                  </a:lnTo>
                  <a:lnTo>
                    <a:pt x="4" y="42"/>
                  </a:lnTo>
                  <a:lnTo>
                    <a:pt x="4" y="40"/>
                  </a:lnTo>
                  <a:lnTo>
                    <a:pt x="4" y="38"/>
                  </a:lnTo>
                  <a:lnTo>
                    <a:pt x="4" y="36"/>
                  </a:lnTo>
                  <a:lnTo>
                    <a:pt x="6" y="34"/>
                  </a:lnTo>
                  <a:lnTo>
                    <a:pt x="8" y="32"/>
                  </a:lnTo>
                  <a:lnTo>
                    <a:pt x="10" y="32"/>
                  </a:lnTo>
                  <a:lnTo>
                    <a:pt x="12" y="32"/>
                  </a:lnTo>
                  <a:lnTo>
                    <a:pt x="12" y="30"/>
                  </a:lnTo>
                  <a:lnTo>
                    <a:pt x="10" y="30"/>
                  </a:lnTo>
                  <a:lnTo>
                    <a:pt x="8" y="30"/>
                  </a:lnTo>
                  <a:lnTo>
                    <a:pt x="6" y="30"/>
                  </a:lnTo>
                  <a:lnTo>
                    <a:pt x="4" y="30"/>
                  </a:lnTo>
                  <a:lnTo>
                    <a:pt x="2" y="30"/>
                  </a:lnTo>
                  <a:lnTo>
                    <a:pt x="0" y="28"/>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93" name="Freeform 578"/>
            <p:cNvSpPr>
              <a:spLocks/>
            </p:cNvSpPr>
            <p:nvPr/>
          </p:nvSpPr>
          <p:spPr bwMode="auto">
            <a:xfrm>
              <a:off x="4569778" y="4849251"/>
              <a:ext cx="28175" cy="24792"/>
            </a:xfrm>
            <a:custGeom>
              <a:avLst/>
              <a:gdLst>
                <a:gd name="T0" fmla="*/ 0 w 6"/>
                <a:gd name="T1" fmla="*/ 2147483647 h 6"/>
                <a:gd name="T2" fmla="*/ 0 w 6"/>
                <a:gd name="T3" fmla="*/ 2147483647 h 6"/>
                <a:gd name="T4" fmla="*/ 2147483647 w 6"/>
                <a:gd name="T5" fmla="*/ 2147483647 h 6"/>
                <a:gd name="T6" fmla="*/ 2147483647 w 6"/>
                <a:gd name="T7" fmla="*/ 2147483647 h 6"/>
                <a:gd name="T8" fmla="*/ 2147483647 w 6"/>
                <a:gd name="T9" fmla="*/ 0 h 6"/>
                <a:gd name="T10" fmla="*/ 2147483647 w 6"/>
                <a:gd name="T11" fmla="*/ 2147483647 h 6"/>
                <a:gd name="T12" fmla="*/ 2147483647 w 6"/>
                <a:gd name="T13" fmla="*/ 2147483647 h 6"/>
                <a:gd name="T14" fmla="*/ 2147483647 w 6"/>
                <a:gd name="T15" fmla="*/ 2147483647 h 6"/>
                <a:gd name="T16" fmla="*/ 2147483647 w 6"/>
                <a:gd name="T17" fmla="*/ 2147483647 h 6"/>
                <a:gd name="T18" fmla="*/ 0 w 6"/>
                <a:gd name="T19" fmla="*/ 2147483647 h 6"/>
                <a:gd name="T20" fmla="*/ 0 w 6"/>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6"/>
                <a:gd name="T35" fmla="*/ 6 w 6"/>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6">
                  <a:moveTo>
                    <a:pt x="0" y="6"/>
                  </a:moveTo>
                  <a:lnTo>
                    <a:pt x="0" y="4"/>
                  </a:lnTo>
                  <a:lnTo>
                    <a:pt x="2" y="2"/>
                  </a:lnTo>
                  <a:lnTo>
                    <a:pt x="4" y="2"/>
                  </a:lnTo>
                  <a:lnTo>
                    <a:pt x="6" y="0"/>
                  </a:lnTo>
                  <a:lnTo>
                    <a:pt x="6" y="2"/>
                  </a:lnTo>
                  <a:lnTo>
                    <a:pt x="4" y="4"/>
                  </a:lnTo>
                  <a:lnTo>
                    <a:pt x="2" y="4"/>
                  </a:lnTo>
                  <a:lnTo>
                    <a:pt x="0" y="6"/>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94" name="Rectangle 579"/>
            <p:cNvSpPr>
              <a:spLocks noChangeArrowheads="1"/>
            </p:cNvSpPr>
            <p:nvPr/>
          </p:nvSpPr>
          <p:spPr bwMode="auto">
            <a:xfrm>
              <a:off x="4597954" y="4535220"/>
              <a:ext cx="0" cy="0"/>
            </a:xfrm>
            <a:prstGeom prst="rect">
              <a:avLst/>
            </a:prstGeom>
            <a:solidFill>
              <a:schemeClr val="accent1"/>
            </a:solidFill>
            <a:ln w="3175">
              <a:solidFill>
                <a:schemeClr val="bg1">
                  <a:lumMod val="50000"/>
                </a:schemeClr>
              </a:solidFill>
              <a:miter lim="800000"/>
              <a:headEnd/>
              <a:tailEnd/>
            </a:ln>
          </p:spPr>
          <p:txBody>
            <a:bodyPr/>
            <a:lstStyle/>
            <a:p>
              <a:endParaRPr lang="en-GB" dirty="0">
                <a:solidFill>
                  <a:prstClr val="black"/>
                </a:solidFill>
                <a:cs typeface="Arial" charset="0"/>
              </a:endParaRPr>
            </a:p>
          </p:txBody>
        </p:sp>
        <p:sp>
          <p:nvSpPr>
            <p:cNvPr id="495" name="Freeform 658"/>
            <p:cNvSpPr>
              <a:spLocks/>
            </p:cNvSpPr>
            <p:nvPr/>
          </p:nvSpPr>
          <p:spPr bwMode="auto">
            <a:xfrm>
              <a:off x="3090547" y="3353472"/>
              <a:ext cx="9392" cy="8264"/>
            </a:xfrm>
            <a:custGeom>
              <a:avLst/>
              <a:gdLst>
                <a:gd name="T0" fmla="*/ 2147483647 w 2"/>
                <a:gd name="T1" fmla="*/ 2147483647 h 2"/>
                <a:gd name="T2" fmla="*/ 2147483647 w 2"/>
                <a:gd name="T3" fmla="*/ 0 h 2"/>
                <a:gd name="T4" fmla="*/ 0 w 2"/>
                <a:gd name="T5" fmla="*/ 2147483647 h 2"/>
                <a:gd name="T6" fmla="*/ 2147483647 w 2"/>
                <a:gd name="T7" fmla="*/ 2147483647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lnTo>
                    <a:pt x="2" y="0"/>
                  </a:lnTo>
                  <a:lnTo>
                    <a:pt x="0" y="2"/>
                  </a:lnTo>
                  <a:lnTo>
                    <a:pt x="2"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96" name="Freeform 659"/>
            <p:cNvSpPr>
              <a:spLocks/>
            </p:cNvSpPr>
            <p:nvPr/>
          </p:nvSpPr>
          <p:spPr bwMode="auto">
            <a:xfrm>
              <a:off x="3278385" y="3369999"/>
              <a:ext cx="18784" cy="16528"/>
            </a:xfrm>
            <a:custGeom>
              <a:avLst/>
              <a:gdLst>
                <a:gd name="T0" fmla="*/ 0 w 4"/>
                <a:gd name="T1" fmla="*/ 2147483647 h 4"/>
                <a:gd name="T2" fmla="*/ 0 w 4"/>
                <a:gd name="T3" fmla="*/ 2147483647 h 4"/>
                <a:gd name="T4" fmla="*/ 2147483647 w 4"/>
                <a:gd name="T5" fmla="*/ 2147483647 h 4"/>
                <a:gd name="T6" fmla="*/ 2147483647 w 4"/>
                <a:gd name="T7" fmla="*/ 2147483647 h 4"/>
                <a:gd name="T8" fmla="*/ 2147483647 w 4"/>
                <a:gd name="T9" fmla="*/ 2147483647 h 4"/>
                <a:gd name="T10" fmla="*/ 0 w 4"/>
                <a:gd name="T11" fmla="*/ 0 h 4"/>
                <a:gd name="T12" fmla="*/ 0 w 4"/>
                <a:gd name="T13" fmla="*/ 2147483647 h 4"/>
                <a:gd name="T14" fmla="*/ 0 w 4"/>
                <a:gd name="T15" fmla="*/ 2147483647 h 4"/>
                <a:gd name="T16" fmla="*/ 0 w 4"/>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0" y="2"/>
                  </a:moveTo>
                  <a:lnTo>
                    <a:pt x="0" y="4"/>
                  </a:lnTo>
                  <a:lnTo>
                    <a:pt x="2" y="2"/>
                  </a:lnTo>
                  <a:lnTo>
                    <a:pt x="4" y="2"/>
                  </a:lnTo>
                  <a:lnTo>
                    <a:pt x="2" y="2"/>
                  </a:lnTo>
                  <a:lnTo>
                    <a:pt x="0" y="0"/>
                  </a:lnTo>
                  <a:lnTo>
                    <a:pt x="0"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97" name="Freeform 686"/>
            <p:cNvSpPr>
              <a:spLocks/>
            </p:cNvSpPr>
            <p:nvPr/>
          </p:nvSpPr>
          <p:spPr bwMode="auto">
            <a:xfrm>
              <a:off x="3428656" y="3361737"/>
              <a:ext cx="37568" cy="33056"/>
            </a:xfrm>
            <a:custGeom>
              <a:avLst/>
              <a:gdLst>
                <a:gd name="T0" fmla="*/ 0 w 8"/>
                <a:gd name="T1" fmla="*/ 2147483647 h 8"/>
                <a:gd name="T2" fmla="*/ 2147483647 w 8"/>
                <a:gd name="T3" fmla="*/ 2147483647 h 8"/>
                <a:gd name="T4" fmla="*/ 0 w 8"/>
                <a:gd name="T5" fmla="*/ 2147483647 h 8"/>
                <a:gd name="T6" fmla="*/ 0 w 8"/>
                <a:gd name="T7" fmla="*/ 2147483647 h 8"/>
                <a:gd name="T8" fmla="*/ 2147483647 w 8"/>
                <a:gd name="T9" fmla="*/ 2147483647 h 8"/>
                <a:gd name="T10" fmla="*/ 2147483647 w 8"/>
                <a:gd name="T11" fmla="*/ 2147483647 h 8"/>
                <a:gd name="T12" fmla="*/ 2147483647 w 8"/>
                <a:gd name="T13" fmla="*/ 2147483647 h 8"/>
                <a:gd name="T14" fmla="*/ 2147483647 w 8"/>
                <a:gd name="T15" fmla="*/ 2147483647 h 8"/>
                <a:gd name="T16" fmla="*/ 2147483647 w 8"/>
                <a:gd name="T17" fmla="*/ 2147483647 h 8"/>
                <a:gd name="T18" fmla="*/ 2147483647 w 8"/>
                <a:gd name="T19" fmla="*/ 2147483647 h 8"/>
                <a:gd name="T20" fmla="*/ 2147483647 w 8"/>
                <a:gd name="T21" fmla="*/ 0 h 8"/>
                <a:gd name="T22" fmla="*/ 2147483647 w 8"/>
                <a:gd name="T23" fmla="*/ 2147483647 h 8"/>
                <a:gd name="T24" fmla="*/ 2147483647 w 8"/>
                <a:gd name="T25" fmla="*/ 2147483647 h 8"/>
                <a:gd name="T26" fmla="*/ 2147483647 w 8"/>
                <a:gd name="T27" fmla="*/ 2147483647 h 8"/>
                <a:gd name="T28" fmla="*/ 2147483647 w 8"/>
                <a:gd name="T29" fmla="*/ 2147483647 h 8"/>
                <a:gd name="T30" fmla="*/ 2147483647 w 8"/>
                <a:gd name="T31" fmla="*/ 2147483647 h 8"/>
                <a:gd name="T32" fmla="*/ 2147483647 w 8"/>
                <a:gd name="T33" fmla="*/ 2147483647 h 8"/>
                <a:gd name="T34" fmla="*/ 2147483647 w 8"/>
                <a:gd name="T35" fmla="*/ 2147483647 h 8"/>
                <a:gd name="T36" fmla="*/ 2147483647 w 8"/>
                <a:gd name="T37" fmla="*/ 2147483647 h 8"/>
                <a:gd name="T38" fmla="*/ 2147483647 w 8"/>
                <a:gd name="T39" fmla="*/ 2147483647 h 8"/>
                <a:gd name="T40" fmla="*/ 2147483647 w 8"/>
                <a:gd name="T41" fmla="*/ 2147483647 h 8"/>
                <a:gd name="T42" fmla="*/ 2147483647 w 8"/>
                <a:gd name="T43" fmla="*/ 2147483647 h 8"/>
                <a:gd name="T44" fmla="*/ 2147483647 w 8"/>
                <a:gd name="T45" fmla="*/ 2147483647 h 8"/>
                <a:gd name="T46" fmla="*/ 0 w 8"/>
                <a:gd name="T47" fmla="*/ 2147483647 h 8"/>
                <a:gd name="T48" fmla="*/ 0 w 8"/>
                <a:gd name="T49" fmla="*/ 2147483647 h 8"/>
                <a:gd name="T50" fmla="*/ 0 w 8"/>
                <a:gd name="T51" fmla="*/ 2147483647 h 8"/>
                <a:gd name="T52" fmla="*/ 0 w 8"/>
                <a:gd name="T53" fmla="*/ 2147483647 h 8"/>
                <a:gd name="T54" fmla="*/ 0 w 8"/>
                <a:gd name="T55" fmla="*/ 2147483647 h 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
                <a:gd name="T85" fmla="*/ 0 h 8"/>
                <a:gd name="T86" fmla="*/ 8 w 8"/>
                <a:gd name="T87" fmla="*/ 8 h 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 h="8">
                  <a:moveTo>
                    <a:pt x="0" y="6"/>
                  </a:moveTo>
                  <a:lnTo>
                    <a:pt x="2" y="6"/>
                  </a:lnTo>
                  <a:lnTo>
                    <a:pt x="0" y="4"/>
                  </a:lnTo>
                  <a:lnTo>
                    <a:pt x="0" y="2"/>
                  </a:lnTo>
                  <a:lnTo>
                    <a:pt x="2" y="2"/>
                  </a:lnTo>
                  <a:lnTo>
                    <a:pt x="4" y="2"/>
                  </a:lnTo>
                  <a:lnTo>
                    <a:pt x="4" y="4"/>
                  </a:lnTo>
                  <a:lnTo>
                    <a:pt x="4" y="2"/>
                  </a:lnTo>
                  <a:lnTo>
                    <a:pt x="2" y="2"/>
                  </a:lnTo>
                  <a:lnTo>
                    <a:pt x="4" y="0"/>
                  </a:lnTo>
                  <a:lnTo>
                    <a:pt x="4" y="2"/>
                  </a:lnTo>
                  <a:lnTo>
                    <a:pt x="6" y="2"/>
                  </a:lnTo>
                  <a:lnTo>
                    <a:pt x="8" y="2"/>
                  </a:lnTo>
                  <a:lnTo>
                    <a:pt x="6" y="4"/>
                  </a:lnTo>
                  <a:lnTo>
                    <a:pt x="8" y="6"/>
                  </a:lnTo>
                  <a:lnTo>
                    <a:pt x="8" y="8"/>
                  </a:lnTo>
                  <a:lnTo>
                    <a:pt x="8" y="6"/>
                  </a:lnTo>
                  <a:lnTo>
                    <a:pt x="6" y="6"/>
                  </a:lnTo>
                  <a:lnTo>
                    <a:pt x="4" y="6"/>
                  </a:lnTo>
                  <a:lnTo>
                    <a:pt x="4" y="8"/>
                  </a:lnTo>
                  <a:lnTo>
                    <a:pt x="2" y="8"/>
                  </a:lnTo>
                  <a:lnTo>
                    <a:pt x="0" y="8"/>
                  </a:lnTo>
                  <a:lnTo>
                    <a:pt x="0" y="6"/>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98" name="Freeform 687"/>
            <p:cNvSpPr>
              <a:spLocks/>
            </p:cNvSpPr>
            <p:nvPr/>
          </p:nvSpPr>
          <p:spPr bwMode="auto">
            <a:xfrm>
              <a:off x="3475615" y="3403056"/>
              <a:ext cx="28175" cy="24792"/>
            </a:xfrm>
            <a:custGeom>
              <a:avLst/>
              <a:gdLst>
                <a:gd name="T0" fmla="*/ 0 w 6"/>
                <a:gd name="T1" fmla="*/ 2147483647 h 6"/>
                <a:gd name="T2" fmla="*/ 0 w 6"/>
                <a:gd name="T3" fmla="*/ 2147483647 h 6"/>
                <a:gd name="T4" fmla="*/ 0 w 6"/>
                <a:gd name="T5" fmla="*/ 0 h 6"/>
                <a:gd name="T6" fmla="*/ 2147483647 w 6"/>
                <a:gd name="T7" fmla="*/ 2147483647 h 6"/>
                <a:gd name="T8" fmla="*/ 2147483647 w 6"/>
                <a:gd name="T9" fmla="*/ 2147483647 h 6"/>
                <a:gd name="T10" fmla="*/ 2147483647 w 6"/>
                <a:gd name="T11" fmla="*/ 2147483647 h 6"/>
                <a:gd name="T12" fmla="*/ 2147483647 w 6"/>
                <a:gd name="T13" fmla="*/ 2147483647 h 6"/>
                <a:gd name="T14" fmla="*/ 2147483647 w 6"/>
                <a:gd name="T15" fmla="*/ 2147483647 h 6"/>
                <a:gd name="T16" fmla="*/ 2147483647 w 6"/>
                <a:gd name="T17" fmla="*/ 2147483647 h 6"/>
                <a:gd name="T18" fmla="*/ 2147483647 w 6"/>
                <a:gd name="T19" fmla="*/ 2147483647 h 6"/>
                <a:gd name="T20" fmla="*/ 2147483647 w 6"/>
                <a:gd name="T21" fmla="*/ 2147483647 h 6"/>
                <a:gd name="T22" fmla="*/ 2147483647 w 6"/>
                <a:gd name="T23" fmla="*/ 2147483647 h 6"/>
                <a:gd name="T24" fmla="*/ 0 w 6"/>
                <a:gd name="T25" fmla="*/ 2147483647 h 6"/>
                <a:gd name="T26" fmla="*/ 0 w 6"/>
                <a:gd name="T27" fmla="*/ 2147483647 h 6"/>
                <a:gd name="T28" fmla="*/ 0 w 6"/>
                <a:gd name="T29" fmla="*/ 2147483647 h 6"/>
                <a:gd name="T30" fmla="*/ 2147483647 w 6"/>
                <a:gd name="T31" fmla="*/ 2147483647 h 6"/>
                <a:gd name="T32" fmla="*/ 2147483647 w 6"/>
                <a:gd name="T33" fmla="*/ 2147483647 h 6"/>
                <a:gd name="T34" fmla="*/ 2147483647 w 6"/>
                <a:gd name="T35" fmla="*/ 2147483647 h 6"/>
                <a:gd name="T36" fmla="*/ 2147483647 w 6"/>
                <a:gd name="T37" fmla="*/ 2147483647 h 6"/>
                <a:gd name="T38" fmla="*/ 0 w 6"/>
                <a:gd name="T39" fmla="*/ 2147483647 h 6"/>
                <a:gd name="T40" fmla="*/ 0 w 6"/>
                <a:gd name="T41" fmla="*/ 2147483647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6"/>
                <a:gd name="T65" fmla="*/ 6 w 6"/>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6">
                  <a:moveTo>
                    <a:pt x="0" y="2"/>
                  </a:moveTo>
                  <a:lnTo>
                    <a:pt x="0" y="2"/>
                  </a:lnTo>
                  <a:lnTo>
                    <a:pt x="0" y="0"/>
                  </a:lnTo>
                  <a:lnTo>
                    <a:pt x="2" y="2"/>
                  </a:lnTo>
                  <a:lnTo>
                    <a:pt x="4" y="2"/>
                  </a:lnTo>
                  <a:lnTo>
                    <a:pt x="4" y="4"/>
                  </a:lnTo>
                  <a:lnTo>
                    <a:pt x="6" y="4"/>
                  </a:lnTo>
                  <a:lnTo>
                    <a:pt x="6" y="6"/>
                  </a:lnTo>
                  <a:lnTo>
                    <a:pt x="4" y="6"/>
                  </a:lnTo>
                  <a:lnTo>
                    <a:pt x="2" y="6"/>
                  </a:lnTo>
                  <a:lnTo>
                    <a:pt x="0" y="6"/>
                  </a:lnTo>
                  <a:lnTo>
                    <a:pt x="2" y="6"/>
                  </a:lnTo>
                  <a:lnTo>
                    <a:pt x="2" y="4"/>
                  </a:lnTo>
                  <a:lnTo>
                    <a:pt x="4" y="2"/>
                  </a:lnTo>
                  <a:lnTo>
                    <a:pt x="2" y="2"/>
                  </a:lnTo>
                  <a:lnTo>
                    <a:pt x="0" y="2"/>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99" name="Freeform 727"/>
            <p:cNvSpPr>
              <a:spLocks/>
            </p:cNvSpPr>
            <p:nvPr/>
          </p:nvSpPr>
          <p:spPr bwMode="auto">
            <a:xfrm>
              <a:off x="3560144" y="4179870"/>
              <a:ext cx="9392" cy="4130"/>
            </a:xfrm>
            <a:custGeom>
              <a:avLst/>
              <a:gdLst>
                <a:gd name="T0" fmla="*/ 0 w 2"/>
                <a:gd name="T1" fmla="*/ 0 h 1587"/>
                <a:gd name="T2" fmla="*/ 2147483647 w 2"/>
                <a:gd name="T3" fmla="*/ 0 h 1587"/>
                <a:gd name="T4" fmla="*/ 0 w 2"/>
                <a:gd name="T5" fmla="*/ 0 h 1587"/>
                <a:gd name="T6" fmla="*/ 0 w 2"/>
                <a:gd name="T7" fmla="*/ 0 h 1587"/>
                <a:gd name="T8" fmla="*/ 0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0" y="0"/>
                  </a:move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00" name="Freeform 728"/>
            <p:cNvSpPr>
              <a:spLocks/>
            </p:cNvSpPr>
            <p:nvPr/>
          </p:nvSpPr>
          <p:spPr bwMode="auto">
            <a:xfrm>
              <a:off x="3569535" y="4229453"/>
              <a:ext cx="9392" cy="4130"/>
            </a:xfrm>
            <a:custGeom>
              <a:avLst/>
              <a:gdLst>
                <a:gd name="T0" fmla="*/ 2147483647 w 2"/>
                <a:gd name="T1" fmla="*/ 0 h 1587"/>
                <a:gd name="T2" fmla="*/ 0 w 2"/>
                <a:gd name="T3" fmla="*/ 0 h 1587"/>
                <a:gd name="T4" fmla="*/ 2147483647 w 2"/>
                <a:gd name="T5" fmla="*/ 0 h 1587"/>
                <a:gd name="T6" fmla="*/ 2147483647 w 2"/>
                <a:gd name="T7" fmla="*/ 0 h 1587"/>
                <a:gd name="T8" fmla="*/ 2147483647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2" y="0"/>
                  </a:moveTo>
                  <a:lnTo>
                    <a:pt x="0"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01" name="Freeform 729"/>
            <p:cNvSpPr>
              <a:spLocks/>
            </p:cNvSpPr>
            <p:nvPr/>
          </p:nvSpPr>
          <p:spPr bwMode="auto">
            <a:xfrm>
              <a:off x="3569535" y="4188134"/>
              <a:ext cx="42265" cy="33056"/>
            </a:xfrm>
            <a:custGeom>
              <a:avLst/>
              <a:gdLst>
                <a:gd name="T0" fmla="*/ 2147483647 w 9"/>
                <a:gd name="T1" fmla="*/ 2147483647 h 8"/>
                <a:gd name="T2" fmla="*/ 2147483647 w 9"/>
                <a:gd name="T3" fmla="*/ 2147483647 h 8"/>
                <a:gd name="T4" fmla="*/ 0 w 9"/>
                <a:gd name="T5" fmla="*/ 2147483647 h 8"/>
                <a:gd name="T6" fmla="*/ 0 w 9"/>
                <a:gd name="T7" fmla="*/ 0 h 8"/>
                <a:gd name="T8" fmla="*/ 2147483647 w 9"/>
                <a:gd name="T9" fmla="*/ 2147483647 h 8"/>
                <a:gd name="T10" fmla="*/ 2147483647 w 9"/>
                <a:gd name="T11" fmla="*/ 2147483647 h 8"/>
                <a:gd name="T12" fmla="*/ 2147483647 w 9"/>
                <a:gd name="T13" fmla="*/ 2147483647 h 8"/>
                <a:gd name="T14" fmla="*/ 2147483647 w 9"/>
                <a:gd name="T15" fmla="*/ 2147483647 h 8"/>
                <a:gd name="T16" fmla="*/ 2147483647 w 9"/>
                <a:gd name="T17" fmla="*/ 2147483647 h 8"/>
                <a:gd name="T18" fmla="*/ 2147483647 w 9"/>
                <a:gd name="T19" fmla="*/ 2147483647 h 8"/>
                <a:gd name="T20" fmla="*/ 2147483647 w 9"/>
                <a:gd name="T21" fmla="*/ 2147483647 h 8"/>
                <a:gd name="T22" fmla="*/ 2147483647 w 9"/>
                <a:gd name="T23" fmla="*/ 2147483647 h 8"/>
                <a:gd name="T24" fmla="*/ 2147483647 w 9"/>
                <a:gd name="T25" fmla="*/ 2147483647 h 8"/>
                <a:gd name="T26" fmla="*/ 2147483647 w 9"/>
                <a:gd name="T27" fmla="*/ 2147483647 h 8"/>
                <a:gd name="T28" fmla="*/ 2147483647 w 9"/>
                <a:gd name="T29" fmla="*/ 2147483647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4" y="6"/>
                  </a:moveTo>
                  <a:lnTo>
                    <a:pt x="2" y="4"/>
                  </a:lnTo>
                  <a:lnTo>
                    <a:pt x="0" y="2"/>
                  </a:lnTo>
                  <a:lnTo>
                    <a:pt x="0" y="0"/>
                  </a:lnTo>
                  <a:lnTo>
                    <a:pt x="2" y="2"/>
                  </a:lnTo>
                  <a:lnTo>
                    <a:pt x="4" y="4"/>
                  </a:lnTo>
                  <a:lnTo>
                    <a:pt x="7" y="6"/>
                  </a:lnTo>
                  <a:lnTo>
                    <a:pt x="9" y="8"/>
                  </a:lnTo>
                  <a:lnTo>
                    <a:pt x="7" y="8"/>
                  </a:lnTo>
                  <a:lnTo>
                    <a:pt x="4" y="6"/>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02" name="Freeform 730"/>
            <p:cNvSpPr>
              <a:spLocks/>
            </p:cNvSpPr>
            <p:nvPr/>
          </p:nvSpPr>
          <p:spPr bwMode="auto">
            <a:xfrm>
              <a:off x="3578926" y="4237718"/>
              <a:ext cx="23482" cy="16528"/>
            </a:xfrm>
            <a:custGeom>
              <a:avLst/>
              <a:gdLst>
                <a:gd name="T0" fmla="*/ 2147483647 w 5"/>
                <a:gd name="T1" fmla="*/ 2147483647 h 4"/>
                <a:gd name="T2" fmla="*/ 0 w 5"/>
                <a:gd name="T3" fmla="*/ 0 h 4"/>
                <a:gd name="T4" fmla="*/ 2147483647 w 5"/>
                <a:gd name="T5" fmla="*/ 0 h 4"/>
                <a:gd name="T6" fmla="*/ 2147483647 w 5"/>
                <a:gd name="T7" fmla="*/ 2147483647 h 4"/>
                <a:gd name="T8" fmla="*/ 2147483647 w 5"/>
                <a:gd name="T9" fmla="*/ 2147483647 h 4"/>
                <a:gd name="T10" fmla="*/ 2147483647 w 5"/>
                <a:gd name="T11" fmla="*/ 2147483647 h 4"/>
                <a:gd name="T12" fmla="*/ 2147483647 w 5"/>
                <a:gd name="T13" fmla="*/ 2147483647 h 4"/>
                <a:gd name="T14" fmla="*/ 2147483647 w 5"/>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2" y="2"/>
                  </a:moveTo>
                  <a:lnTo>
                    <a:pt x="0" y="0"/>
                  </a:lnTo>
                  <a:lnTo>
                    <a:pt x="2" y="0"/>
                  </a:lnTo>
                  <a:lnTo>
                    <a:pt x="5" y="2"/>
                  </a:lnTo>
                  <a:lnTo>
                    <a:pt x="5" y="4"/>
                  </a:lnTo>
                  <a:lnTo>
                    <a:pt x="2" y="2"/>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03" name="Freeform 731"/>
            <p:cNvSpPr>
              <a:spLocks/>
            </p:cNvSpPr>
            <p:nvPr/>
          </p:nvSpPr>
          <p:spPr bwMode="auto">
            <a:xfrm>
              <a:off x="3588319" y="4221190"/>
              <a:ext cx="14089" cy="4130"/>
            </a:xfrm>
            <a:custGeom>
              <a:avLst/>
              <a:gdLst>
                <a:gd name="T0" fmla="*/ 2147483647 w 3"/>
                <a:gd name="T1" fmla="*/ 0 h 1587"/>
                <a:gd name="T2" fmla="*/ 0 w 3"/>
                <a:gd name="T3" fmla="*/ 0 h 1587"/>
                <a:gd name="T4" fmla="*/ 2147483647 w 3"/>
                <a:gd name="T5" fmla="*/ 0 h 1587"/>
                <a:gd name="T6" fmla="*/ 2147483647 w 3"/>
                <a:gd name="T7" fmla="*/ 0 h 1587"/>
                <a:gd name="T8" fmla="*/ 2147483647 w 3"/>
                <a:gd name="T9" fmla="*/ 0 h 1587"/>
                <a:gd name="T10" fmla="*/ 0 60000 65536"/>
                <a:gd name="T11" fmla="*/ 0 60000 65536"/>
                <a:gd name="T12" fmla="*/ 0 60000 65536"/>
                <a:gd name="T13" fmla="*/ 0 60000 65536"/>
                <a:gd name="T14" fmla="*/ 0 60000 65536"/>
                <a:gd name="T15" fmla="*/ 0 w 3"/>
                <a:gd name="T16" fmla="*/ 0 h 1587"/>
                <a:gd name="T17" fmla="*/ 3 w 3"/>
                <a:gd name="T18" fmla="*/ 1587 h 1587"/>
              </a:gdLst>
              <a:ahLst/>
              <a:cxnLst>
                <a:cxn ang="T10">
                  <a:pos x="T0" y="T1"/>
                </a:cxn>
                <a:cxn ang="T11">
                  <a:pos x="T2" y="T3"/>
                </a:cxn>
                <a:cxn ang="T12">
                  <a:pos x="T4" y="T5"/>
                </a:cxn>
                <a:cxn ang="T13">
                  <a:pos x="T6" y="T7"/>
                </a:cxn>
                <a:cxn ang="T14">
                  <a:pos x="T8" y="T9"/>
                </a:cxn>
              </a:cxnLst>
              <a:rect l="T15" t="T16" r="T17" b="T18"/>
              <a:pathLst>
                <a:path w="3" h="1587">
                  <a:moveTo>
                    <a:pt x="3" y="0"/>
                  </a:moveTo>
                  <a:lnTo>
                    <a:pt x="0" y="0"/>
                  </a:lnTo>
                  <a:lnTo>
                    <a:pt x="3"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04" name="Freeform 732"/>
            <p:cNvSpPr>
              <a:spLocks/>
            </p:cNvSpPr>
            <p:nvPr/>
          </p:nvSpPr>
          <p:spPr bwMode="auto">
            <a:xfrm>
              <a:off x="3611801" y="4262509"/>
              <a:ext cx="18784" cy="8264"/>
            </a:xfrm>
            <a:custGeom>
              <a:avLst/>
              <a:gdLst>
                <a:gd name="T0" fmla="*/ 0 w 4"/>
                <a:gd name="T1" fmla="*/ 0 h 2"/>
                <a:gd name="T2" fmla="*/ 2147483647 w 4"/>
                <a:gd name="T3" fmla="*/ 0 h 2"/>
                <a:gd name="T4" fmla="*/ 2147483647 w 4"/>
                <a:gd name="T5" fmla="*/ 2147483647 h 2"/>
                <a:gd name="T6" fmla="*/ 2147483647 w 4"/>
                <a:gd name="T7" fmla="*/ 0 h 2"/>
                <a:gd name="T8" fmla="*/ 0 w 4"/>
                <a:gd name="T9" fmla="*/ 0 h 2"/>
                <a:gd name="T10" fmla="*/ 0 w 4"/>
                <a:gd name="T11" fmla="*/ 0 h 2"/>
                <a:gd name="T12" fmla="*/ 0 w 4"/>
                <a:gd name="T13" fmla="*/ 0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0" y="0"/>
                  </a:moveTo>
                  <a:lnTo>
                    <a:pt x="2" y="0"/>
                  </a:lnTo>
                  <a:lnTo>
                    <a:pt x="4" y="2"/>
                  </a:ln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05" name="Freeform 733"/>
            <p:cNvSpPr>
              <a:spLocks/>
            </p:cNvSpPr>
            <p:nvPr/>
          </p:nvSpPr>
          <p:spPr bwMode="auto">
            <a:xfrm>
              <a:off x="3602408" y="4237718"/>
              <a:ext cx="9392" cy="8264"/>
            </a:xfrm>
            <a:custGeom>
              <a:avLst/>
              <a:gdLst>
                <a:gd name="T0" fmla="*/ 2147483647 w 2"/>
                <a:gd name="T1" fmla="*/ 2147483647 h 2"/>
                <a:gd name="T2" fmla="*/ 0 w 2"/>
                <a:gd name="T3" fmla="*/ 0 h 2"/>
                <a:gd name="T4" fmla="*/ 2147483647 w 2"/>
                <a:gd name="T5" fmla="*/ 2147483647 h 2"/>
                <a:gd name="T6" fmla="*/ 2147483647 w 2"/>
                <a:gd name="T7" fmla="*/ 2147483647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lnTo>
                    <a:pt x="0" y="0"/>
                  </a:lnTo>
                  <a:lnTo>
                    <a:pt x="2"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06" name="Freeform 734"/>
            <p:cNvSpPr>
              <a:spLocks/>
            </p:cNvSpPr>
            <p:nvPr/>
          </p:nvSpPr>
          <p:spPr bwMode="auto">
            <a:xfrm>
              <a:off x="3639977" y="4279038"/>
              <a:ext cx="9392" cy="4130"/>
            </a:xfrm>
            <a:custGeom>
              <a:avLst/>
              <a:gdLst>
                <a:gd name="T0" fmla="*/ 0 w 2"/>
                <a:gd name="T1" fmla="*/ 0 h 1587"/>
                <a:gd name="T2" fmla="*/ 2147483647 w 2"/>
                <a:gd name="T3" fmla="*/ 0 h 1587"/>
                <a:gd name="T4" fmla="*/ 0 w 2"/>
                <a:gd name="T5" fmla="*/ 0 h 1587"/>
                <a:gd name="T6" fmla="*/ 0 w 2"/>
                <a:gd name="T7" fmla="*/ 0 h 1587"/>
                <a:gd name="T8" fmla="*/ 0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0" y="0"/>
                  </a:move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07" name="Freeform 735"/>
            <p:cNvSpPr>
              <a:spLocks/>
            </p:cNvSpPr>
            <p:nvPr/>
          </p:nvSpPr>
          <p:spPr bwMode="auto">
            <a:xfrm>
              <a:off x="3686936" y="4287301"/>
              <a:ext cx="9392" cy="8264"/>
            </a:xfrm>
            <a:custGeom>
              <a:avLst/>
              <a:gdLst>
                <a:gd name="T0" fmla="*/ 0 w 2"/>
                <a:gd name="T1" fmla="*/ 0 h 2"/>
                <a:gd name="T2" fmla="*/ 2147483647 w 2"/>
                <a:gd name="T3" fmla="*/ 0 h 2"/>
                <a:gd name="T4" fmla="*/ 0 w 2"/>
                <a:gd name="T5" fmla="*/ 2147483647 h 2"/>
                <a:gd name="T6" fmla="*/ 0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lnTo>
                    <a:pt x="2" y="0"/>
                  </a:lnTo>
                  <a:lnTo>
                    <a:pt x="0" y="2"/>
                  </a:lnTo>
                  <a:lnTo>
                    <a:pt x="0" y="0"/>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08" name="Freeform 736"/>
            <p:cNvSpPr>
              <a:spLocks/>
            </p:cNvSpPr>
            <p:nvPr/>
          </p:nvSpPr>
          <p:spPr bwMode="auto">
            <a:xfrm>
              <a:off x="3696327" y="4303830"/>
              <a:ext cx="9392" cy="4130"/>
            </a:xfrm>
            <a:custGeom>
              <a:avLst/>
              <a:gdLst>
                <a:gd name="T0" fmla="*/ 2147483647 w 2"/>
                <a:gd name="T1" fmla="*/ 0 h 1587"/>
                <a:gd name="T2" fmla="*/ 0 w 2"/>
                <a:gd name="T3" fmla="*/ 0 h 1587"/>
                <a:gd name="T4" fmla="*/ 2147483647 w 2"/>
                <a:gd name="T5" fmla="*/ 0 h 1587"/>
                <a:gd name="T6" fmla="*/ 2147483647 w 2"/>
                <a:gd name="T7" fmla="*/ 0 h 1587"/>
                <a:gd name="T8" fmla="*/ 2147483647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2" y="0"/>
                  </a:moveTo>
                  <a:lnTo>
                    <a:pt x="0"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09" name="Freeform 737"/>
            <p:cNvSpPr>
              <a:spLocks/>
            </p:cNvSpPr>
            <p:nvPr/>
          </p:nvSpPr>
          <p:spPr bwMode="auto">
            <a:xfrm>
              <a:off x="3705720" y="4303830"/>
              <a:ext cx="37568" cy="8264"/>
            </a:xfrm>
            <a:custGeom>
              <a:avLst/>
              <a:gdLst>
                <a:gd name="T0" fmla="*/ 2147483647 w 8"/>
                <a:gd name="T1" fmla="*/ 2147483647 h 2"/>
                <a:gd name="T2" fmla="*/ 2147483647 w 8"/>
                <a:gd name="T3" fmla="*/ 2147483647 h 2"/>
                <a:gd name="T4" fmla="*/ 0 w 8"/>
                <a:gd name="T5" fmla="*/ 0 h 2"/>
                <a:gd name="T6" fmla="*/ 0 w 8"/>
                <a:gd name="T7" fmla="*/ 0 h 2"/>
                <a:gd name="T8" fmla="*/ 2147483647 w 8"/>
                <a:gd name="T9" fmla="*/ 0 h 2"/>
                <a:gd name="T10" fmla="*/ 2147483647 w 8"/>
                <a:gd name="T11" fmla="*/ 0 h 2"/>
                <a:gd name="T12" fmla="*/ 2147483647 w 8"/>
                <a:gd name="T13" fmla="*/ 0 h 2"/>
                <a:gd name="T14" fmla="*/ 2147483647 w 8"/>
                <a:gd name="T15" fmla="*/ 0 h 2"/>
                <a:gd name="T16" fmla="*/ 2147483647 w 8"/>
                <a:gd name="T17" fmla="*/ 2147483647 h 2"/>
                <a:gd name="T18" fmla="*/ 2147483647 w 8"/>
                <a:gd name="T19" fmla="*/ 2147483647 h 2"/>
                <a:gd name="T20" fmla="*/ 2147483647 w 8"/>
                <a:gd name="T21" fmla="*/ 2147483647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2"/>
                <a:gd name="T35" fmla="*/ 8 w 8"/>
                <a:gd name="T36" fmla="*/ 2 h 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2">
                  <a:moveTo>
                    <a:pt x="4" y="2"/>
                  </a:moveTo>
                  <a:lnTo>
                    <a:pt x="2" y="2"/>
                  </a:lnTo>
                  <a:lnTo>
                    <a:pt x="0" y="0"/>
                  </a:lnTo>
                  <a:lnTo>
                    <a:pt x="2" y="0"/>
                  </a:lnTo>
                  <a:lnTo>
                    <a:pt x="4" y="0"/>
                  </a:lnTo>
                  <a:lnTo>
                    <a:pt x="6" y="0"/>
                  </a:lnTo>
                  <a:lnTo>
                    <a:pt x="8" y="0"/>
                  </a:lnTo>
                  <a:lnTo>
                    <a:pt x="6" y="2"/>
                  </a:lnTo>
                  <a:lnTo>
                    <a:pt x="4" y="2"/>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10" name="Freeform 738"/>
            <p:cNvSpPr>
              <a:spLocks/>
            </p:cNvSpPr>
            <p:nvPr/>
          </p:nvSpPr>
          <p:spPr bwMode="auto">
            <a:xfrm>
              <a:off x="3724504" y="4336885"/>
              <a:ext cx="37568" cy="8264"/>
            </a:xfrm>
            <a:custGeom>
              <a:avLst/>
              <a:gdLst>
                <a:gd name="T0" fmla="*/ 2147483647 w 8"/>
                <a:gd name="T1" fmla="*/ 2147483647 h 2"/>
                <a:gd name="T2" fmla="*/ 2147483647 w 8"/>
                <a:gd name="T3" fmla="*/ 0 h 2"/>
                <a:gd name="T4" fmla="*/ 0 w 8"/>
                <a:gd name="T5" fmla="*/ 0 h 2"/>
                <a:gd name="T6" fmla="*/ 2147483647 w 8"/>
                <a:gd name="T7" fmla="*/ 0 h 2"/>
                <a:gd name="T8" fmla="*/ 2147483647 w 8"/>
                <a:gd name="T9" fmla="*/ 0 h 2"/>
                <a:gd name="T10" fmla="*/ 2147483647 w 8"/>
                <a:gd name="T11" fmla="*/ 0 h 2"/>
                <a:gd name="T12" fmla="*/ 2147483647 w 8"/>
                <a:gd name="T13" fmla="*/ 0 h 2"/>
                <a:gd name="T14" fmla="*/ 2147483647 w 8"/>
                <a:gd name="T15" fmla="*/ 0 h 2"/>
                <a:gd name="T16" fmla="*/ 2147483647 w 8"/>
                <a:gd name="T17" fmla="*/ 0 h 2"/>
                <a:gd name="T18" fmla="*/ 2147483647 w 8"/>
                <a:gd name="T19" fmla="*/ 0 h 2"/>
                <a:gd name="T20" fmla="*/ 2147483647 w 8"/>
                <a:gd name="T21" fmla="*/ 2147483647 h 2"/>
                <a:gd name="T22" fmla="*/ 2147483647 w 8"/>
                <a:gd name="T23" fmla="*/ 2147483647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2"/>
                <a:gd name="T38" fmla="*/ 8 w 8"/>
                <a:gd name="T39" fmla="*/ 2 h 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2">
                  <a:moveTo>
                    <a:pt x="4" y="2"/>
                  </a:moveTo>
                  <a:lnTo>
                    <a:pt x="2" y="0"/>
                  </a:lnTo>
                  <a:lnTo>
                    <a:pt x="0" y="0"/>
                  </a:lnTo>
                  <a:lnTo>
                    <a:pt x="2" y="0"/>
                  </a:lnTo>
                  <a:lnTo>
                    <a:pt x="4" y="0"/>
                  </a:lnTo>
                  <a:lnTo>
                    <a:pt x="6" y="0"/>
                  </a:lnTo>
                  <a:lnTo>
                    <a:pt x="8" y="0"/>
                  </a:lnTo>
                  <a:lnTo>
                    <a:pt x="6" y="0"/>
                  </a:lnTo>
                  <a:lnTo>
                    <a:pt x="4" y="2"/>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11" name="Freeform 739"/>
            <p:cNvSpPr>
              <a:spLocks/>
            </p:cNvSpPr>
            <p:nvPr/>
          </p:nvSpPr>
          <p:spPr bwMode="auto">
            <a:xfrm>
              <a:off x="3705720" y="4312093"/>
              <a:ext cx="56352" cy="8264"/>
            </a:xfrm>
            <a:custGeom>
              <a:avLst/>
              <a:gdLst>
                <a:gd name="T0" fmla="*/ 2147483647 w 12"/>
                <a:gd name="T1" fmla="*/ 2147483647 h 2"/>
                <a:gd name="T2" fmla="*/ 2147483647 w 12"/>
                <a:gd name="T3" fmla="*/ 2147483647 h 2"/>
                <a:gd name="T4" fmla="*/ 2147483647 w 12"/>
                <a:gd name="T5" fmla="*/ 2147483647 h 2"/>
                <a:gd name="T6" fmla="*/ 2147483647 w 12"/>
                <a:gd name="T7" fmla="*/ 2147483647 h 2"/>
                <a:gd name="T8" fmla="*/ 2147483647 w 12"/>
                <a:gd name="T9" fmla="*/ 2147483647 h 2"/>
                <a:gd name="T10" fmla="*/ 2147483647 w 12"/>
                <a:gd name="T11" fmla="*/ 2147483647 h 2"/>
                <a:gd name="T12" fmla="*/ 0 w 12"/>
                <a:gd name="T13" fmla="*/ 2147483647 h 2"/>
                <a:gd name="T14" fmla="*/ 2147483647 w 12"/>
                <a:gd name="T15" fmla="*/ 0 h 2"/>
                <a:gd name="T16" fmla="*/ 2147483647 w 12"/>
                <a:gd name="T17" fmla="*/ 0 h 2"/>
                <a:gd name="T18" fmla="*/ 2147483647 w 12"/>
                <a:gd name="T19" fmla="*/ 2147483647 h 2"/>
                <a:gd name="T20" fmla="*/ 2147483647 w 12"/>
                <a:gd name="T21" fmla="*/ 2147483647 h 2"/>
                <a:gd name="T22" fmla="*/ 2147483647 w 12"/>
                <a:gd name="T23" fmla="*/ 2147483647 h 2"/>
                <a:gd name="T24" fmla="*/ 2147483647 w 12"/>
                <a:gd name="T25" fmla="*/ 2147483647 h 2"/>
                <a:gd name="T26" fmla="*/ 2147483647 w 12"/>
                <a:gd name="T27" fmla="*/ 2147483647 h 2"/>
                <a:gd name="T28" fmla="*/ 2147483647 w 12"/>
                <a:gd name="T29" fmla="*/ 2147483647 h 2"/>
                <a:gd name="T30" fmla="*/ 2147483647 w 12"/>
                <a:gd name="T31" fmla="*/ 2147483647 h 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2"/>
                <a:gd name="T50" fmla="*/ 12 w 12"/>
                <a:gd name="T51" fmla="*/ 2 h 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2">
                  <a:moveTo>
                    <a:pt x="10" y="2"/>
                  </a:moveTo>
                  <a:lnTo>
                    <a:pt x="8" y="2"/>
                  </a:lnTo>
                  <a:lnTo>
                    <a:pt x="6" y="2"/>
                  </a:lnTo>
                  <a:lnTo>
                    <a:pt x="4" y="2"/>
                  </a:lnTo>
                  <a:lnTo>
                    <a:pt x="2" y="2"/>
                  </a:lnTo>
                  <a:lnTo>
                    <a:pt x="0" y="2"/>
                  </a:lnTo>
                  <a:lnTo>
                    <a:pt x="2" y="0"/>
                  </a:lnTo>
                  <a:lnTo>
                    <a:pt x="4" y="0"/>
                  </a:lnTo>
                  <a:lnTo>
                    <a:pt x="6" y="2"/>
                  </a:lnTo>
                  <a:lnTo>
                    <a:pt x="8" y="2"/>
                  </a:lnTo>
                  <a:lnTo>
                    <a:pt x="10" y="2"/>
                  </a:lnTo>
                  <a:lnTo>
                    <a:pt x="12" y="2"/>
                  </a:lnTo>
                  <a:lnTo>
                    <a:pt x="10" y="2"/>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12" name="Freeform 880"/>
            <p:cNvSpPr>
              <a:spLocks/>
            </p:cNvSpPr>
            <p:nvPr/>
          </p:nvSpPr>
          <p:spPr bwMode="auto">
            <a:xfrm>
              <a:off x="554723" y="2312211"/>
              <a:ext cx="9392" cy="4130"/>
            </a:xfrm>
            <a:custGeom>
              <a:avLst/>
              <a:gdLst>
                <a:gd name="T0" fmla="*/ 2147483647 w 2"/>
                <a:gd name="T1" fmla="*/ 0 h 1587"/>
                <a:gd name="T2" fmla="*/ 2147483647 w 2"/>
                <a:gd name="T3" fmla="*/ 0 h 1587"/>
                <a:gd name="T4" fmla="*/ 0 w 2"/>
                <a:gd name="T5" fmla="*/ 0 h 1587"/>
                <a:gd name="T6" fmla="*/ 2147483647 w 2"/>
                <a:gd name="T7" fmla="*/ 0 h 1587"/>
                <a:gd name="T8" fmla="*/ 2147483647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2" y="0"/>
                  </a:moveTo>
                  <a:lnTo>
                    <a:pt x="2" y="0"/>
                  </a:lnTo>
                  <a:lnTo>
                    <a:pt x="0"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13" name="Freeform 924"/>
            <p:cNvSpPr>
              <a:spLocks/>
            </p:cNvSpPr>
            <p:nvPr/>
          </p:nvSpPr>
          <p:spPr bwMode="auto">
            <a:xfrm>
              <a:off x="3099939" y="3179929"/>
              <a:ext cx="18784" cy="16528"/>
            </a:xfrm>
            <a:custGeom>
              <a:avLst/>
              <a:gdLst>
                <a:gd name="T0" fmla="*/ 2147483647 w 4"/>
                <a:gd name="T1" fmla="*/ 2147483647 h 4"/>
                <a:gd name="T2" fmla="*/ 2147483647 w 4"/>
                <a:gd name="T3" fmla="*/ 2147483647 h 4"/>
                <a:gd name="T4" fmla="*/ 2147483647 w 4"/>
                <a:gd name="T5" fmla="*/ 2147483647 h 4"/>
                <a:gd name="T6" fmla="*/ 2147483647 w 4"/>
                <a:gd name="T7" fmla="*/ 2147483647 h 4"/>
                <a:gd name="T8" fmla="*/ 2147483647 w 4"/>
                <a:gd name="T9" fmla="*/ 0 h 4"/>
                <a:gd name="T10" fmla="*/ 2147483647 w 4"/>
                <a:gd name="T11" fmla="*/ 0 h 4"/>
                <a:gd name="T12" fmla="*/ 2147483647 w 4"/>
                <a:gd name="T13" fmla="*/ 0 h 4"/>
                <a:gd name="T14" fmla="*/ 2147483647 w 4"/>
                <a:gd name="T15" fmla="*/ 2147483647 h 4"/>
                <a:gd name="T16" fmla="*/ 0 w 4"/>
                <a:gd name="T17" fmla="*/ 2147483647 h 4"/>
                <a:gd name="T18" fmla="*/ 2147483647 w 4"/>
                <a:gd name="T19" fmla="*/ 2147483647 h 4"/>
                <a:gd name="T20" fmla="*/ 2147483647 w 4"/>
                <a:gd name="T21" fmla="*/ 2147483647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4"/>
                <a:gd name="T35" fmla="*/ 4 w 4"/>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4">
                  <a:moveTo>
                    <a:pt x="2" y="4"/>
                  </a:moveTo>
                  <a:lnTo>
                    <a:pt x="2" y="4"/>
                  </a:lnTo>
                  <a:lnTo>
                    <a:pt x="4" y="2"/>
                  </a:lnTo>
                  <a:lnTo>
                    <a:pt x="4" y="0"/>
                  </a:lnTo>
                  <a:lnTo>
                    <a:pt x="2" y="0"/>
                  </a:lnTo>
                  <a:lnTo>
                    <a:pt x="2" y="2"/>
                  </a:lnTo>
                  <a:lnTo>
                    <a:pt x="0" y="4"/>
                  </a:lnTo>
                  <a:lnTo>
                    <a:pt x="2" y="4"/>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14" name="Freeform 925"/>
            <p:cNvSpPr>
              <a:spLocks/>
            </p:cNvSpPr>
            <p:nvPr/>
          </p:nvSpPr>
          <p:spPr bwMode="auto">
            <a:xfrm>
              <a:off x="3175073" y="3328680"/>
              <a:ext cx="28175" cy="16528"/>
            </a:xfrm>
            <a:custGeom>
              <a:avLst/>
              <a:gdLst>
                <a:gd name="T0" fmla="*/ 0 w 6"/>
                <a:gd name="T1" fmla="*/ 0 h 4"/>
                <a:gd name="T2" fmla="*/ 0 w 6"/>
                <a:gd name="T3" fmla="*/ 2147483647 h 4"/>
                <a:gd name="T4" fmla="*/ 2147483647 w 6"/>
                <a:gd name="T5" fmla="*/ 2147483647 h 4"/>
                <a:gd name="T6" fmla="*/ 2147483647 w 6"/>
                <a:gd name="T7" fmla="*/ 2147483647 h 4"/>
                <a:gd name="T8" fmla="*/ 2147483647 w 6"/>
                <a:gd name="T9" fmla="*/ 2147483647 h 4"/>
                <a:gd name="T10" fmla="*/ 2147483647 w 6"/>
                <a:gd name="T11" fmla="*/ 2147483647 h 4"/>
                <a:gd name="T12" fmla="*/ 2147483647 w 6"/>
                <a:gd name="T13" fmla="*/ 2147483647 h 4"/>
                <a:gd name="T14" fmla="*/ 2147483647 w 6"/>
                <a:gd name="T15" fmla="*/ 2147483647 h 4"/>
                <a:gd name="T16" fmla="*/ 2147483647 w 6"/>
                <a:gd name="T17" fmla="*/ 2147483647 h 4"/>
                <a:gd name="T18" fmla="*/ 2147483647 w 6"/>
                <a:gd name="T19" fmla="*/ 2147483647 h 4"/>
                <a:gd name="T20" fmla="*/ 2147483647 w 6"/>
                <a:gd name="T21" fmla="*/ 0 h 4"/>
                <a:gd name="T22" fmla="*/ 0 w 6"/>
                <a:gd name="T23" fmla="*/ 0 h 4"/>
                <a:gd name="T24" fmla="*/ 0 w 6"/>
                <a:gd name="T25" fmla="*/ 0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4"/>
                <a:gd name="T41" fmla="*/ 6 w 6"/>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4">
                  <a:moveTo>
                    <a:pt x="0" y="0"/>
                  </a:moveTo>
                  <a:lnTo>
                    <a:pt x="0" y="2"/>
                  </a:lnTo>
                  <a:lnTo>
                    <a:pt x="2" y="2"/>
                  </a:lnTo>
                  <a:lnTo>
                    <a:pt x="4" y="4"/>
                  </a:lnTo>
                  <a:lnTo>
                    <a:pt x="6" y="4"/>
                  </a:lnTo>
                  <a:lnTo>
                    <a:pt x="6" y="2"/>
                  </a:lnTo>
                  <a:lnTo>
                    <a:pt x="4" y="2"/>
                  </a:lnTo>
                  <a:lnTo>
                    <a:pt x="2" y="0"/>
                  </a:lnTo>
                  <a:lnTo>
                    <a:pt x="0" y="0"/>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15" name="Freeform 926"/>
            <p:cNvSpPr>
              <a:spLocks/>
            </p:cNvSpPr>
            <p:nvPr/>
          </p:nvSpPr>
          <p:spPr bwMode="auto">
            <a:xfrm>
              <a:off x="3175073" y="3287360"/>
              <a:ext cx="84527" cy="41320"/>
            </a:xfrm>
            <a:custGeom>
              <a:avLst/>
              <a:gdLst>
                <a:gd name="T0" fmla="*/ 0 w 18"/>
                <a:gd name="T1" fmla="*/ 2147483647 h 10"/>
                <a:gd name="T2" fmla="*/ 2147483647 w 18"/>
                <a:gd name="T3" fmla="*/ 2147483647 h 10"/>
                <a:gd name="T4" fmla="*/ 2147483647 w 18"/>
                <a:gd name="T5" fmla="*/ 2147483647 h 10"/>
                <a:gd name="T6" fmla="*/ 2147483647 w 18"/>
                <a:gd name="T7" fmla="*/ 2147483647 h 10"/>
                <a:gd name="T8" fmla="*/ 2147483647 w 18"/>
                <a:gd name="T9" fmla="*/ 2147483647 h 10"/>
                <a:gd name="T10" fmla="*/ 2147483647 w 18"/>
                <a:gd name="T11" fmla="*/ 2147483647 h 10"/>
                <a:gd name="T12" fmla="*/ 2147483647 w 18"/>
                <a:gd name="T13" fmla="*/ 2147483647 h 10"/>
                <a:gd name="T14" fmla="*/ 2147483647 w 18"/>
                <a:gd name="T15" fmla="*/ 2147483647 h 10"/>
                <a:gd name="T16" fmla="*/ 2147483647 w 18"/>
                <a:gd name="T17" fmla="*/ 2147483647 h 10"/>
                <a:gd name="T18" fmla="*/ 2147483647 w 18"/>
                <a:gd name="T19" fmla="*/ 2147483647 h 10"/>
                <a:gd name="T20" fmla="*/ 2147483647 w 18"/>
                <a:gd name="T21" fmla="*/ 2147483647 h 10"/>
                <a:gd name="T22" fmla="*/ 2147483647 w 18"/>
                <a:gd name="T23" fmla="*/ 2147483647 h 10"/>
                <a:gd name="T24" fmla="*/ 2147483647 w 18"/>
                <a:gd name="T25" fmla="*/ 2147483647 h 10"/>
                <a:gd name="T26" fmla="*/ 2147483647 w 18"/>
                <a:gd name="T27" fmla="*/ 2147483647 h 10"/>
                <a:gd name="T28" fmla="*/ 2147483647 w 18"/>
                <a:gd name="T29" fmla="*/ 2147483647 h 10"/>
                <a:gd name="T30" fmla="*/ 2147483647 w 18"/>
                <a:gd name="T31" fmla="*/ 2147483647 h 10"/>
                <a:gd name="T32" fmla="*/ 2147483647 w 18"/>
                <a:gd name="T33" fmla="*/ 2147483647 h 10"/>
                <a:gd name="T34" fmla="*/ 2147483647 w 18"/>
                <a:gd name="T35" fmla="*/ 2147483647 h 10"/>
                <a:gd name="T36" fmla="*/ 2147483647 w 18"/>
                <a:gd name="T37" fmla="*/ 2147483647 h 10"/>
                <a:gd name="T38" fmla="*/ 2147483647 w 18"/>
                <a:gd name="T39" fmla="*/ 2147483647 h 10"/>
                <a:gd name="T40" fmla="*/ 2147483647 w 18"/>
                <a:gd name="T41" fmla="*/ 2147483647 h 10"/>
                <a:gd name="T42" fmla="*/ 2147483647 w 18"/>
                <a:gd name="T43" fmla="*/ 2147483647 h 10"/>
                <a:gd name="T44" fmla="*/ 2147483647 w 18"/>
                <a:gd name="T45" fmla="*/ 2147483647 h 10"/>
                <a:gd name="T46" fmla="*/ 2147483647 w 18"/>
                <a:gd name="T47" fmla="*/ 0 h 10"/>
                <a:gd name="T48" fmla="*/ 2147483647 w 18"/>
                <a:gd name="T49" fmla="*/ 0 h 10"/>
                <a:gd name="T50" fmla="*/ 2147483647 w 18"/>
                <a:gd name="T51" fmla="*/ 2147483647 h 10"/>
                <a:gd name="T52" fmla="*/ 2147483647 w 18"/>
                <a:gd name="T53" fmla="*/ 2147483647 h 10"/>
                <a:gd name="T54" fmla="*/ 2147483647 w 18"/>
                <a:gd name="T55" fmla="*/ 0 h 10"/>
                <a:gd name="T56" fmla="*/ 2147483647 w 18"/>
                <a:gd name="T57" fmla="*/ 0 h 10"/>
                <a:gd name="T58" fmla="*/ 2147483647 w 18"/>
                <a:gd name="T59" fmla="*/ 0 h 10"/>
                <a:gd name="T60" fmla="*/ 2147483647 w 18"/>
                <a:gd name="T61" fmla="*/ 0 h 10"/>
                <a:gd name="T62" fmla="*/ 2147483647 w 18"/>
                <a:gd name="T63" fmla="*/ 0 h 10"/>
                <a:gd name="T64" fmla="*/ 2147483647 w 18"/>
                <a:gd name="T65" fmla="*/ 0 h 10"/>
                <a:gd name="T66" fmla="*/ 2147483647 w 18"/>
                <a:gd name="T67" fmla="*/ 2147483647 h 10"/>
                <a:gd name="T68" fmla="*/ 2147483647 w 18"/>
                <a:gd name="T69" fmla="*/ 2147483647 h 10"/>
                <a:gd name="T70" fmla="*/ 0 w 18"/>
                <a:gd name="T71" fmla="*/ 2147483647 h 10"/>
                <a:gd name="T72" fmla="*/ 0 w 18"/>
                <a:gd name="T73" fmla="*/ 2147483647 h 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
                <a:gd name="T112" fmla="*/ 0 h 10"/>
                <a:gd name="T113" fmla="*/ 18 w 18"/>
                <a:gd name="T114" fmla="*/ 10 h 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 h="10">
                  <a:moveTo>
                    <a:pt x="0" y="2"/>
                  </a:moveTo>
                  <a:lnTo>
                    <a:pt x="2" y="2"/>
                  </a:lnTo>
                  <a:lnTo>
                    <a:pt x="2" y="4"/>
                  </a:lnTo>
                  <a:lnTo>
                    <a:pt x="4" y="6"/>
                  </a:lnTo>
                  <a:lnTo>
                    <a:pt x="4" y="8"/>
                  </a:lnTo>
                  <a:lnTo>
                    <a:pt x="6" y="10"/>
                  </a:lnTo>
                  <a:lnTo>
                    <a:pt x="6" y="8"/>
                  </a:lnTo>
                  <a:lnTo>
                    <a:pt x="8" y="8"/>
                  </a:lnTo>
                  <a:lnTo>
                    <a:pt x="8" y="10"/>
                  </a:lnTo>
                  <a:lnTo>
                    <a:pt x="10" y="10"/>
                  </a:lnTo>
                  <a:lnTo>
                    <a:pt x="12" y="10"/>
                  </a:lnTo>
                  <a:lnTo>
                    <a:pt x="14" y="10"/>
                  </a:lnTo>
                  <a:lnTo>
                    <a:pt x="16" y="10"/>
                  </a:lnTo>
                  <a:lnTo>
                    <a:pt x="18" y="10"/>
                  </a:lnTo>
                  <a:lnTo>
                    <a:pt x="18" y="8"/>
                  </a:lnTo>
                  <a:lnTo>
                    <a:pt x="18" y="6"/>
                  </a:lnTo>
                  <a:lnTo>
                    <a:pt x="18" y="4"/>
                  </a:lnTo>
                  <a:lnTo>
                    <a:pt x="16" y="4"/>
                  </a:lnTo>
                  <a:lnTo>
                    <a:pt x="14" y="2"/>
                  </a:lnTo>
                  <a:lnTo>
                    <a:pt x="16" y="2"/>
                  </a:lnTo>
                  <a:lnTo>
                    <a:pt x="14" y="0"/>
                  </a:lnTo>
                  <a:lnTo>
                    <a:pt x="14" y="2"/>
                  </a:lnTo>
                  <a:lnTo>
                    <a:pt x="12" y="2"/>
                  </a:lnTo>
                  <a:lnTo>
                    <a:pt x="12" y="0"/>
                  </a:lnTo>
                  <a:lnTo>
                    <a:pt x="10" y="0"/>
                  </a:lnTo>
                  <a:lnTo>
                    <a:pt x="8" y="0"/>
                  </a:lnTo>
                  <a:lnTo>
                    <a:pt x="6" y="0"/>
                  </a:lnTo>
                  <a:lnTo>
                    <a:pt x="4" y="0"/>
                  </a:lnTo>
                  <a:lnTo>
                    <a:pt x="4" y="2"/>
                  </a:lnTo>
                  <a:lnTo>
                    <a:pt x="2" y="2"/>
                  </a:lnTo>
                  <a:lnTo>
                    <a:pt x="0" y="2"/>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16" name="Freeform 927"/>
            <p:cNvSpPr>
              <a:spLocks/>
            </p:cNvSpPr>
            <p:nvPr/>
          </p:nvSpPr>
          <p:spPr bwMode="auto">
            <a:xfrm>
              <a:off x="3212641" y="3336944"/>
              <a:ext cx="18784" cy="8264"/>
            </a:xfrm>
            <a:custGeom>
              <a:avLst/>
              <a:gdLst>
                <a:gd name="T0" fmla="*/ 2147483647 w 4"/>
                <a:gd name="T1" fmla="*/ 2147483647 h 2"/>
                <a:gd name="T2" fmla="*/ 2147483647 w 4"/>
                <a:gd name="T3" fmla="*/ 2147483647 h 2"/>
                <a:gd name="T4" fmla="*/ 2147483647 w 4"/>
                <a:gd name="T5" fmla="*/ 0 h 2"/>
                <a:gd name="T6" fmla="*/ 0 w 4"/>
                <a:gd name="T7" fmla="*/ 0 h 2"/>
                <a:gd name="T8" fmla="*/ 2147483647 w 4"/>
                <a:gd name="T9" fmla="*/ 2147483647 h 2"/>
                <a:gd name="T10" fmla="*/ 2147483647 w 4"/>
                <a:gd name="T11" fmla="*/ 2147483647 h 2"/>
                <a:gd name="T12" fmla="*/ 2147483647 w 4"/>
                <a:gd name="T13" fmla="*/ 2147483647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4" y="2"/>
                  </a:moveTo>
                  <a:lnTo>
                    <a:pt x="4" y="2"/>
                  </a:lnTo>
                  <a:lnTo>
                    <a:pt x="2" y="0"/>
                  </a:lnTo>
                  <a:lnTo>
                    <a:pt x="0" y="0"/>
                  </a:lnTo>
                  <a:lnTo>
                    <a:pt x="2" y="2"/>
                  </a:lnTo>
                  <a:lnTo>
                    <a:pt x="4" y="2"/>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17" name="Freeform 928"/>
            <p:cNvSpPr>
              <a:spLocks/>
            </p:cNvSpPr>
            <p:nvPr/>
          </p:nvSpPr>
          <p:spPr bwMode="auto">
            <a:xfrm>
              <a:off x="3240817" y="3328680"/>
              <a:ext cx="9392" cy="8264"/>
            </a:xfrm>
            <a:custGeom>
              <a:avLst/>
              <a:gdLst>
                <a:gd name="T0" fmla="*/ 0 w 2"/>
                <a:gd name="T1" fmla="*/ 2147483647 h 2"/>
                <a:gd name="T2" fmla="*/ 0 w 2"/>
                <a:gd name="T3" fmla="*/ 2147483647 h 2"/>
                <a:gd name="T4" fmla="*/ 2147483647 w 2"/>
                <a:gd name="T5" fmla="*/ 2147483647 h 2"/>
                <a:gd name="T6" fmla="*/ 2147483647 w 2"/>
                <a:gd name="T7" fmla="*/ 2147483647 h 2"/>
                <a:gd name="T8" fmla="*/ 0 w 2"/>
                <a:gd name="T9" fmla="*/ 0 h 2"/>
                <a:gd name="T10" fmla="*/ 0 w 2"/>
                <a:gd name="T11" fmla="*/ 0 h 2"/>
                <a:gd name="T12" fmla="*/ 0 w 2"/>
                <a:gd name="T13" fmla="*/ 2147483647 h 2"/>
                <a:gd name="T14" fmla="*/ 0 w 2"/>
                <a:gd name="T15" fmla="*/ 2147483647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2"/>
                  </a:lnTo>
                  <a:lnTo>
                    <a:pt x="2" y="2"/>
                  </a:lnTo>
                  <a:lnTo>
                    <a:pt x="0" y="0"/>
                  </a:lnTo>
                  <a:lnTo>
                    <a:pt x="0"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18" name="Freeform 929"/>
            <p:cNvSpPr>
              <a:spLocks/>
            </p:cNvSpPr>
            <p:nvPr/>
          </p:nvSpPr>
          <p:spPr bwMode="auto">
            <a:xfrm>
              <a:off x="3240817" y="3254304"/>
              <a:ext cx="9392" cy="16528"/>
            </a:xfrm>
            <a:custGeom>
              <a:avLst/>
              <a:gdLst>
                <a:gd name="T0" fmla="*/ 2147483647 w 2"/>
                <a:gd name="T1" fmla="*/ 2147483647 h 4"/>
                <a:gd name="T2" fmla="*/ 0 w 2"/>
                <a:gd name="T3" fmla="*/ 2147483647 h 4"/>
                <a:gd name="T4" fmla="*/ 0 w 2"/>
                <a:gd name="T5" fmla="*/ 0 h 4"/>
                <a:gd name="T6" fmla="*/ 0 w 2"/>
                <a:gd name="T7" fmla="*/ 2147483647 h 4"/>
                <a:gd name="T8" fmla="*/ 0 w 2"/>
                <a:gd name="T9" fmla="*/ 2147483647 h 4"/>
                <a:gd name="T10" fmla="*/ 0 w 2"/>
                <a:gd name="T11" fmla="*/ 2147483647 h 4"/>
                <a:gd name="T12" fmla="*/ 2147483647 w 2"/>
                <a:gd name="T13" fmla="*/ 2147483647 h 4"/>
                <a:gd name="T14" fmla="*/ 2147483647 w 2"/>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2"/>
                  </a:moveTo>
                  <a:lnTo>
                    <a:pt x="0" y="2"/>
                  </a:lnTo>
                  <a:lnTo>
                    <a:pt x="0" y="0"/>
                  </a:lnTo>
                  <a:lnTo>
                    <a:pt x="0" y="2"/>
                  </a:lnTo>
                  <a:lnTo>
                    <a:pt x="0" y="4"/>
                  </a:lnTo>
                  <a:lnTo>
                    <a:pt x="2"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19" name="Freeform 930"/>
            <p:cNvSpPr>
              <a:spLocks/>
            </p:cNvSpPr>
            <p:nvPr/>
          </p:nvSpPr>
          <p:spPr bwMode="auto">
            <a:xfrm>
              <a:off x="3250210" y="3328680"/>
              <a:ext cx="18784" cy="24792"/>
            </a:xfrm>
            <a:custGeom>
              <a:avLst/>
              <a:gdLst>
                <a:gd name="T0" fmla="*/ 0 w 4"/>
                <a:gd name="T1" fmla="*/ 2147483647 h 6"/>
                <a:gd name="T2" fmla="*/ 0 w 4"/>
                <a:gd name="T3" fmla="*/ 2147483647 h 6"/>
                <a:gd name="T4" fmla="*/ 0 w 4"/>
                <a:gd name="T5" fmla="*/ 2147483647 h 6"/>
                <a:gd name="T6" fmla="*/ 0 w 4"/>
                <a:gd name="T7" fmla="*/ 2147483647 h 6"/>
                <a:gd name="T8" fmla="*/ 2147483647 w 4"/>
                <a:gd name="T9" fmla="*/ 2147483647 h 6"/>
                <a:gd name="T10" fmla="*/ 2147483647 w 4"/>
                <a:gd name="T11" fmla="*/ 2147483647 h 6"/>
                <a:gd name="T12" fmla="*/ 2147483647 w 4"/>
                <a:gd name="T13" fmla="*/ 2147483647 h 6"/>
                <a:gd name="T14" fmla="*/ 2147483647 w 4"/>
                <a:gd name="T15" fmla="*/ 0 h 6"/>
                <a:gd name="T16" fmla="*/ 2147483647 w 4"/>
                <a:gd name="T17" fmla="*/ 2147483647 h 6"/>
                <a:gd name="T18" fmla="*/ 0 w 4"/>
                <a:gd name="T19" fmla="*/ 2147483647 h 6"/>
                <a:gd name="T20" fmla="*/ 0 w 4"/>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6"/>
                <a:gd name="T35" fmla="*/ 4 w 4"/>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6">
                  <a:moveTo>
                    <a:pt x="0" y="2"/>
                  </a:moveTo>
                  <a:lnTo>
                    <a:pt x="0" y="4"/>
                  </a:lnTo>
                  <a:lnTo>
                    <a:pt x="0" y="6"/>
                  </a:lnTo>
                  <a:lnTo>
                    <a:pt x="2" y="4"/>
                  </a:lnTo>
                  <a:lnTo>
                    <a:pt x="4" y="2"/>
                  </a:lnTo>
                  <a:lnTo>
                    <a:pt x="2" y="0"/>
                  </a:lnTo>
                  <a:lnTo>
                    <a:pt x="2" y="2"/>
                  </a:lnTo>
                  <a:lnTo>
                    <a:pt x="0" y="2"/>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20" name="Freeform 931"/>
            <p:cNvSpPr>
              <a:spLocks/>
            </p:cNvSpPr>
            <p:nvPr/>
          </p:nvSpPr>
          <p:spPr bwMode="auto">
            <a:xfrm>
              <a:off x="3259600" y="3146873"/>
              <a:ext cx="18784" cy="8264"/>
            </a:xfrm>
            <a:custGeom>
              <a:avLst/>
              <a:gdLst>
                <a:gd name="T0" fmla="*/ 2147483647 w 4"/>
                <a:gd name="T1" fmla="*/ 2147483647 h 2"/>
                <a:gd name="T2" fmla="*/ 2147483647 w 4"/>
                <a:gd name="T3" fmla="*/ 2147483647 h 2"/>
                <a:gd name="T4" fmla="*/ 2147483647 w 4"/>
                <a:gd name="T5" fmla="*/ 0 h 2"/>
                <a:gd name="T6" fmla="*/ 2147483647 w 4"/>
                <a:gd name="T7" fmla="*/ 0 h 2"/>
                <a:gd name="T8" fmla="*/ 0 w 4"/>
                <a:gd name="T9" fmla="*/ 2147483647 h 2"/>
                <a:gd name="T10" fmla="*/ 2147483647 w 4"/>
                <a:gd name="T11" fmla="*/ 2147483647 h 2"/>
                <a:gd name="T12" fmla="*/ 2147483647 w 4"/>
                <a:gd name="T13" fmla="*/ 2147483647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2" y="2"/>
                  </a:moveTo>
                  <a:lnTo>
                    <a:pt x="2" y="2"/>
                  </a:lnTo>
                  <a:lnTo>
                    <a:pt x="4" y="0"/>
                  </a:lnTo>
                  <a:lnTo>
                    <a:pt x="2" y="0"/>
                  </a:lnTo>
                  <a:lnTo>
                    <a:pt x="0" y="2"/>
                  </a:lnTo>
                  <a:lnTo>
                    <a:pt x="2" y="2"/>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21" name="Freeform 932"/>
            <p:cNvSpPr>
              <a:spLocks/>
            </p:cNvSpPr>
            <p:nvPr/>
          </p:nvSpPr>
          <p:spPr bwMode="auto">
            <a:xfrm>
              <a:off x="3268993" y="3246039"/>
              <a:ext cx="112703" cy="123960"/>
            </a:xfrm>
            <a:custGeom>
              <a:avLst/>
              <a:gdLst>
                <a:gd name="T0" fmla="*/ 2147483647 w 24"/>
                <a:gd name="T1" fmla="*/ 2147483647 h 30"/>
                <a:gd name="T2" fmla="*/ 2147483647 w 24"/>
                <a:gd name="T3" fmla="*/ 2147483647 h 30"/>
                <a:gd name="T4" fmla="*/ 2147483647 w 24"/>
                <a:gd name="T5" fmla="*/ 2147483647 h 30"/>
                <a:gd name="T6" fmla="*/ 2147483647 w 24"/>
                <a:gd name="T7" fmla="*/ 2147483647 h 30"/>
                <a:gd name="T8" fmla="*/ 2147483647 w 24"/>
                <a:gd name="T9" fmla="*/ 2147483647 h 30"/>
                <a:gd name="T10" fmla="*/ 2147483647 w 24"/>
                <a:gd name="T11" fmla="*/ 2147483647 h 30"/>
                <a:gd name="T12" fmla="*/ 2147483647 w 24"/>
                <a:gd name="T13" fmla="*/ 2147483647 h 30"/>
                <a:gd name="T14" fmla="*/ 2147483647 w 24"/>
                <a:gd name="T15" fmla="*/ 2147483647 h 30"/>
                <a:gd name="T16" fmla="*/ 2147483647 w 24"/>
                <a:gd name="T17" fmla="*/ 2147483647 h 30"/>
                <a:gd name="T18" fmla="*/ 2147483647 w 24"/>
                <a:gd name="T19" fmla="*/ 2147483647 h 30"/>
                <a:gd name="T20" fmla="*/ 2147483647 w 24"/>
                <a:gd name="T21" fmla="*/ 2147483647 h 30"/>
                <a:gd name="T22" fmla="*/ 2147483647 w 24"/>
                <a:gd name="T23" fmla="*/ 2147483647 h 30"/>
                <a:gd name="T24" fmla="*/ 2147483647 w 24"/>
                <a:gd name="T25" fmla="*/ 2147483647 h 30"/>
                <a:gd name="T26" fmla="*/ 2147483647 w 24"/>
                <a:gd name="T27" fmla="*/ 2147483647 h 30"/>
                <a:gd name="T28" fmla="*/ 2147483647 w 24"/>
                <a:gd name="T29" fmla="*/ 2147483647 h 30"/>
                <a:gd name="T30" fmla="*/ 2147483647 w 24"/>
                <a:gd name="T31" fmla="*/ 2147483647 h 30"/>
                <a:gd name="T32" fmla="*/ 2147483647 w 24"/>
                <a:gd name="T33" fmla="*/ 2147483647 h 30"/>
                <a:gd name="T34" fmla="*/ 2147483647 w 24"/>
                <a:gd name="T35" fmla="*/ 2147483647 h 30"/>
                <a:gd name="T36" fmla="*/ 2147483647 w 24"/>
                <a:gd name="T37" fmla="*/ 2147483647 h 30"/>
                <a:gd name="T38" fmla="*/ 2147483647 w 24"/>
                <a:gd name="T39" fmla="*/ 2147483647 h 30"/>
                <a:gd name="T40" fmla="*/ 2147483647 w 24"/>
                <a:gd name="T41" fmla="*/ 2147483647 h 30"/>
                <a:gd name="T42" fmla="*/ 2147483647 w 24"/>
                <a:gd name="T43" fmla="*/ 2147483647 h 30"/>
                <a:gd name="T44" fmla="*/ 2147483647 w 24"/>
                <a:gd name="T45" fmla="*/ 2147483647 h 30"/>
                <a:gd name="T46" fmla="*/ 2147483647 w 24"/>
                <a:gd name="T47" fmla="*/ 2147483647 h 30"/>
                <a:gd name="T48" fmla="*/ 2147483647 w 24"/>
                <a:gd name="T49" fmla="*/ 2147483647 h 30"/>
                <a:gd name="T50" fmla="*/ 2147483647 w 24"/>
                <a:gd name="T51" fmla="*/ 2147483647 h 30"/>
                <a:gd name="T52" fmla="*/ 2147483647 w 24"/>
                <a:gd name="T53" fmla="*/ 0 h 30"/>
                <a:gd name="T54" fmla="*/ 2147483647 w 24"/>
                <a:gd name="T55" fmla="*/ 0 h 30"/>
                <a:gd name="T56" fmla="*/ 2147483647 w 24"/>
                <a:gd name="T57" fmla="*/ 2147483647 h 30"/>
                <a:gd name="T58" fmla="*/ 2147483647 w 24"/>
                <a:gd name="T59" fmla="*/ 2147483647 h 30"/>
                <a:gd name="T60" fmla="*/ 2147483647 w 24"/>
                <a:gd name="T61" fmla="*/ 2147483647 h 30"/>
                <a:gd name="T62" fmla="*/ 2147483647 w 24"/>
                <a:gd name="T63" fmla="*/ 2147483647 h 30"/>
                <a:gd name="T64" fmla="*/ 2147483647 w 24"/>
                <a:gd name="T65" fmla="*/ 2147483647 h 30"/>
                <a:gd name="T66" fmla="*/ 2147483647 w 24"/>
                <a:gd name="T67" fmla="*/ 2147483647 h 30"/>
                <a:gd name="T68" fmla="*/ 2147483647 w 24"/>
                <a:gd name="T69" fmla="*/ 2147483647 h 30"/>
                <a:gd name="T70" fmla="*/ 2147483647 w 24"/>
                <a:gd name="T71" fmla="*/ 2147483647 h 30"/>
                <a:gd name="T72" fmla="*/ 2147483647 w 24"/>
                <a:gd name="T73" fmla="*/ 2147483647 h 30"/>
                <a:gd name="T74" fmla="*/ 2147483647 w 24"/>
                <a:gd name="T75" fmla="*/ 2147483647 h 30"/>
                <a:gd name="T76" fmla="*/ 2147483647 w 24"/>
                <a:gd name="T77" fmla="*/ 2147483647 h 30"/>
                <a:gd name="T78" fmla="*/ 2147483647 w 24"/>
                <a:gd name="T79" fmla="*/ 2147483647 h 30"/>
                <a:gd name="T80" fmla="*/ 2147483647 w 24"/>
                <a:gd name="T81" fmla="*/ 2147483647 h 30"/>
                <a:gd name="T82" fmla="*/ 2147483647 w 24"/>
                <a:gd name="T83" fmla="*/ 2147483647 h 30"/>
                <a:gd name="T84" fmla="*/ 0 w 24"/>
                <a:gd name="T85" fmla="*/ 2147483647 h 30"/>
                <a:gd name="T86" fmla="*/ 0 w 24"/>
                <a:gd name="T87" fmla="*/ 2147483647 h 30"/>
                <a:gd name="T88" fmla="*/ 2147483647 w 24"/>
                <a:gd name="T89" fmla="*/ 2147483647 h 30"/>
                <a:gd name="T90" fmla="*/ 2147483647 w 24"/>
                <a:gd name="T91" fmla="*/ 2147483647 h 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
                <a:gd name="T139" fmla="*/ 0 h 30"/>
                <a:gd name="T140" fmla="*/ 24 w 24"/>
                <a:gd name="T141" fmla="*/ 30 h 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 h="30">
                  <a:moveTo>
                    <a:pt x="2" y="14"/>
                  </a:moveTo>
                  <a:lnTo>
                    <a:pt x="2" y="14"/>
                  </a:lnTo>
                  <a:lnTo>
                    <a:pt x="4" y="16"/>
                  </a:lnTo>
                  <a:lnTo>
                    <a:pt x="4" y="18"/>
                  </a:lnTo>
                  <a:lnTo>
                    <a:pt x="6" y="18"/>
                  </a:lnTo>
                  <a:lnTo>
                    <a:pt x="8" y="18"/>
                  </a:lnTo>
                  <a:lnTo>
                    <a:pt x="10" y="18"/>
                  </a:lnTo>
                  <a:lnTo>
                    <a:pt x="12" y="18"/>
                  </a:lnTo>
                  <a:lnTo>
                    <a:pt x="12" y="20"/>
                  </a:lnTo>
                  <a:lnTo>
                    <a:pt x="10" y="20"/>
                  </a:lnTo>
                  <a:lnTo>
                    <a:pt x="12" y="20"/>
                  </a:lnTo>
                  <a:lnTo>
                    <a:pt x="14" y="22"/>
                  </a:lnTo>
                  <a:lnTo>
                    <a:pt x="12" y="22"/>
                  </a:lnTo>
                  <a:lnTo>
                    <a:pt x="12" y="24"/>
                  </a:lnTo>
                  <a:lnTo>
                    <a:pt x="14" y="26"/>
                  </a:lnTo>
                  <a:lnTo>
                    <a:pt x="14" y="28"/>
                  </a:lnTo>
                  <a:lnTo>
                    <a:pt x="14" y="30"/>
                  </a:lnTo>
                  <a:lnTo>
                    <a:pt x="16" y="28"/>
                  </a:lnTo>
                  <a:lnTo>
                    <a:pt x="18" y="26"/>
                  </a:lnTo>
                  <a:lnTo>
                    <a:pt x="18" y="24"/>
                  </a:lnTo>
                  <a:lnTo>
                    <a:pt x="16" y="24"/>
                  </a:lnTo>
                  <a:lnTo>
                    <a:pt x="14" y="22"/>
                  </a:lnTo>
                  <a:lnTo>
                    <a:pt x="16" y="22"/>
                  </a:lnTo>
                  <a:lnTo>
                    <a:pt x="18" y="22"/>
                  </a:lnTo>
                  <a:lnTo>
                    <a:pt x="18" y="20"/>
                  </a:lnTo>
                  <a:lnTo>
                    <a:pt x="18" y="18"/>
                  </a:lnTo>
                  <a:lnTo>
                    <a:pt x="20" y="18"/>
                  </a:lnTo>
                  <a:lnTo>
                    <a:pt x="20" y="16"/>
                  </a:lnTo>
                  <a:lnTo>
                    <a:pt x="22" y="16"/>
                  </a:lnTo>
                  <a:lnTo>
                    <a:pt x="22" y="14"/>
                  </a:lnTo>
                  <a:lnTo>
                    <a:pt x="20" y="14"/>
                  </a:lnTo>
                  <a:lnTo>
                    <a:pt x="18" y="12"/>
                  </a:lnTo>
                  <a:lnTo>
                    <a:pt x="20" y="10"/>
                  </a:lnTo>
                  <a:lnTo>
                    <a:pt x="22" y="10"/>
                  </a:lnTo>
                  <a:lnTo>
                    <a:pt x="24" y="10"/>
                  </a:lnTo>
                  <a:lnTo>
                    <a:pt x="24" y="8"/>
                  </a:lnTo>
                  <a:lnTo>
                    <a:pt x="24" y="6"/>
                  </a:lnTo>
                  <a:lnTo>
                    <a:pt x="24" y="4"/>
                  </a:lnTo>
                  <a:lnTo>
                    <a:pt x="24" y="2"/>
                  </a:lnTo>
                  <a:lnTo>
                    <a:pt x="24" y="0"/>
                  </a:lnTo>
                  <a:lnTo>
                    <a:pt x="22" y="0"/>
                  </a:lnTo>
                  <a:lnTo>
                    <a:pt x="20" y="0"/>
                  </a:lnTo>
                  <a:lnTo>
                    <a:pt x="18" y="0"/>
                  </a:lnTo>
                  <a:lnTo>
                    <a:pt x="16" y="2"/>
                  </a:lnTo>
                  <a:lnTo>
                    <a:pt x="14" y="2"/>
                  </a:lnTo>
                  <a:lnTo>
                    <a:pt x="16" y="4"/>
                  </a:lnTo>
                  <a:lnTo>
                    <a:pt x="16" y="6"/>
                  </a:lnTo>
                  <a:lnTo>
                    <a:pt x="18" y="8"/>
                  </a:lnTo>
                  <a:lnTo>
                    <a:pt x="16" y="8"/>
                  </a:lnTo>
                  <a:lnTo>
                    <a:pt x="14" y="8"/>
                  </a:lnTo>
                  <a:lnTo>
                    <a:pt x="16" y="8"/>
                  </a:lnTo>
                  <a:lnTo>
                    <a:pt x="16" y="6"/>
                  </a:lnTo>
                  <a:lnTo>
                    <a:pt x="16" y="4"/>
                  </a:lnTo>
                  <a:lnTo>
                    <a:pt x="14" y="6"/>
                  </a:lnTo>
                  <a:lnTo>
                    <a:pt x="14" y="8"/>
                  </a:lnTo>
                  <a:lnTo>
                    <a:pt x="12" y="8"/>
                  </a:lnTo>
                  <a:lnTo>
                    <a:pt x="10" y="8"/>
                  </a:lnTo>
                  <a:lnTo>
                    <a:pt x="12" y="6"/>
                  </a:lnTo>
                  <a:lnTo>
                    <a:pt x="10" y="4"/>
                  </a:lnTo>
                  <a:lnTo>
                    <a:pt x="12" y="4"/>
                  </a:lnTo>
                  <a:lnTo>
                    <a:pt x="12" y="2"/>
                  </a:lnTo>
                  <a:lnTo>
                    <a:pt x="10" y="4"/>
                  </a:lnTo>
                  <a:lnTo>
                    <a:pt x="8" y="2"/>
                  </a:lnTo>
                  <a:lnTo>
                    <a:pt x="6" y="2"/>
                  </a:lnTo>
                  <a:lnTo>
                    <a:pt x="8" y="4"/>
                  </a:lnTo>
                  <a:lnTo>
                    <a:pt x="8" y="6"/>
                  </a:lnTo>
                  <a:lnTo>
                    <a:pt x="6" y="6"/>
                  </a:lnTo>
                  <a:lnTo>
                    <a:pt x="4" y="8"/>
                  </a:lnTo>
                  <a:lnTo>
                    <a:pt x="2" y="6"/>
                  </a:lnTo>
                  <a:lnTo>
                    <a:pt x="0" y="8"/>
                  </a:lnTo>
                  <a:lnTo>
                    <a:pt x="2" y="10"/>
                  </a:lnTo>
                  <a:lnTo>
                    <a:pt x="4" y="12"/>
                  </a:lnTo>
                  <a:lnTo>
                    <a:pt x="4" y="14"/>
                  </a:lnTo>
                  <a:lnTo>
                    <a:pt x="2" y="14"/>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22" name="Freeform 933"/>
            <p:cNvSpPr>
              <a:spLocks/>
            </p:cNvSpPr>
            <p:nvPr/>
          </p:nvSpPr>
          <p:spPr bwMode="auto">
            <a:xfrm>
              <a:off x="3268993" y="3336944"/>
              <a:ext cx="65744" cy="24792"/>
            </a:xfrm>
            <a:custGeom>
              <a:avLst/>
              <a:gdLst>
                <a:gd name="T0" fmla="*/ 0 w 14"/>
                <a:gd name="T1" fmla="*/ 2147483647 h 6"/>
                <a:gd name="T2" fmla="*/ 0 w 14"/>
                <a:gd name="T3" fmla="*/ 2147483647 h 6"/>
                <a:gd name="T4" fmla="*/ 2147483647 w 14"/>
                <a:gd name="T5" fmla="*/ 2147483647 h 6"/>
                <a:gd name="T6" fmla="*/ 2147483647 w 14"/>
                <a:gd name="T7" fmla="*/ 2147483647 h 6"/>
                <a:gd name="T8" fmla="*/ 2147483647 w 14"/>
                <a:gd name="T9" fmla="*/ 2147483647 h 6"/>
                <a:gd name="T10" fmla="*/ 2147483647 w 14"/>
                <a:gd name="T11" fmla="*/ 2147483647 h 6"/>
                <a:gd name="T12" fmla="*/ 2147483647 w 14"/>
                <a:gd name="T13" fmla="*/ 2147483647 h 6"/>
                <a:gd name="T14" fmla="*/ 2147483647 w 14"/>
                <a:gd name="T15" fmla="*/ 2147483647 h 6"/>
                <a:gd name="T16" fmla="*/ 2147483647 w 14"/>
                <a:gd name="T17" fmla="*/ 2147483647 h 6"/>
                <a:gd name="T18" fmla="*/ 2147483647 w 14"/>
                <a:gd name="T19" fmla="*/ 2147483647 h 6"/>
                <a:gd name="T20" fmla="*/ 2147483647 w 14"/>
                <a:gd name="T21" fmla="*/ 2147483647 h 6"/>
                <a:gd name="T22" fmla="*/ 2147483647 w 14"/>
                <a:gd name="T23" fmla="*/ 2147483647 h 6"/>
                <a:gd name="T24" fmla="*/ 2147483647 w 14"/>
                <a:gd name="T25" fmla="*/ 2147483647 h 6"/>
                <a:gd name="T26" fmla="*/ 2147483647 w 14"/>
                <a:gd name="T27" fmla="*/ 2147483647 h 6"/>
                <a:gd name="T28" fmla="*/ 2147483647 w 14"/>
                <a:gd name="T29" fmla="*/ 2147483647 h 6"/>
                <a:gd name="T30" fmla="*/ 2147483647 w 14"/>
                <a:gd name="T31" fmla="*/ 2147483647 h 6"/>
                <a:gd name="T32" fmla="*/ 2147483647 w 14"/>
                <a:gd name="T33" fmla="*/ 2147483647 h 6"/>
                <a:gd name="T34" fmla="*/ 2147483647 w 14"/>
                <a:gd name="T35" fmla="*/ 0 h 6"/>
                <a:gd name="T36" fmla="*/ 2147483647 w 14"/>
                <a:gd name="T37" fmla="*/ 0 h 6"/>
                <a:gd name="T38" fmla="*/ 2147483647 w 14"/>
                <a:gd name="T39" fmla="*/ 2147483647 h 6"/>
                <a:gd name="T40" fmla="*/ 2147483647 w 14"/>
                <a:gd name="T41" fmla="*/ 2147483647 h 6"/>
                <a:gd name="T42" fmla="*/ 0 w 14"/>
                <a:gd name="T43" fmla="*/ 2147483647 h 6"/>
                <a:gd name="T44" fmla="*/ 0 w 14"/>
                <a:gd name="T45" fmla="*/ 2147483647 h 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
                <a:gd name="T70" fmla="*/ 0 h 6"/>
                <a:gd name="T71" fmla="*/ 14 w 14"/>
                <a:gd name="T72" fmla="*/ 6 h 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 h="6">
                  <a:moveTo>
                    <a:pt x="0" y="4"/>
                  </a:moveTo>
                  <a:lnTo>
                    <a:pt x="0" y="4"/>
                  </a:lnTo>
                  <a:lnTo>
                    <a:pt x="2" y="4"/>
                  </a:lnTo>
                  <a:lnTo>
                    <a:pt x="4" y="6"/>
                  </a:lnTo>
                  <a:lnTo>
                    <a:pt x="6" y="6"/>
                  </a:lnTo>
                  <a:lnTo>
                    <a:pt x="8" y="6"/>
                  </a:lnTo>
                  <a:lnTo>
                    <a:pt x="10" y="6"/>
                  </a:lnTo>
                  <a:lnTo>
                    <a:pt x="12" y="6"/>
                  </a:lnTo>
                  <a:lnTo>
                    <a:pt x="14" y="6"/>
                  </a:lnTo>
                  <a:lnTo>
                    <a:pt x="14" y="4"/>
                  </a:lnTo>
                  <a:lnTo>
                    <a:pt x="12" y="2"/>
                  </a:lnTo>
                  <a:lnTo>
                    <a:pt x="10" y="2"/>
                  </a:lnTo>
                  <a:lnTo>
                    <a:pt x="8" y="2"/>
                  </a:lnTo>
                  <a:lnTo>
                    <a:pt x="6" y="2"/>
                  </a:lnTo>
                  <a:lnTo>
                    <a:pt x="4" y="0"/>
                  </a:lnTo>
                  <a:lnTo>
                    <a:pt x="2" y="0"/>
                  </a:lnTo>
                  <a:lnTo>
                    <a:pt x="2" y="2"/>
                  </a:lnTo>
                  <a:lnTo>
                    <a:pt x="0" y="4"/>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23" name="Freeform 934"/>
            <p:cNvSpPr>
              <a:spLocks/>
            </p:cNvSpPr>
            <p:nvPr/>
          </p:nvSpPr>
          <p:spPr bwMode="auto">
            <a:xfrm>
              <a:off x="3353520" y="3328680"/>
              <a:ext cx="28175" cy="16528"/>
            </a:xfrm>
            <a:custGeom>
              <a:avLst/>
              <a:gdLst>
                <a:gd name="T0" fmla="*/ 0 w 6"/>
                <a:gd name="T1" fmla="*/ 2147483647 h 4"/>
                <a:gd name="T2" fmla="*/ 0 w 6"/>
                <a:gd name="T3" fmla="*/ 2147483647 h 4"/>
                <a:gd name="T4" fmla="*/ 0 w 6"/>
                <a:gd name="T5" fmla="*/ 2147483647 h 4"/>
                <a:gd name="T6" fmla="*/ 2147483647 w 6"/>
                <a:gd name="T7" fmla="*/ 2147483647 h 4"/>
                <a:gd name="T8" fmla="*/ 2147483647 w 6"/>
                <a:gd name="T9" fmla="*/ 2147483647 h 4"/>
                <a:gd name="T10" fmla="*/ 2147483647 w 6"/>
                <a:gd name="T11" fmla="*/ 2147483647 h 4"/>
                <a:gd name="T12" fmla="*/ 2147483647 w 6"/>
                <a:gd name="T13" fmla="*/ 2147483647 h 4"/>
                <a:gd name="T14" fmla="*/ 2147483647 w 6"/>
                <a:gd name="T15" fmla="*/ 2147483647 h 4"/>
                <a:gd name="T16" fmla="*/ 2147483647 w 6"/>
                <a:gd name="T17" fmla="*/ 0 h 4"/>
                <a:gd name="T18" fmla="*/ 2147483647 w 6"/>
                <a:gd name="T19" fmla="*/ 2147483647 h 4"/>
                <a:gd name="T20" fmla="*/ 0 w 6"/>
                <a:gd name="T21" fmla="*/ 2147483647 h 4"/>
                <a:gd name="T22" fmla="*/ 0 w 6"/>
                <a:gd name="T23" fmla="*/ 2147483647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4"/>
                <a:gd name="T38" fmla="*/ 6 w 6"/>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4">
                  <a:moveTo>
                    <a:pt x="0" y="2"/>
                  </a:moveTo>
                  <a:lnTo>
                    <a:pt x="0" y="2"/>
                  </a:lnTo>
                  <a:lnTo>
                    <a:pt x="0" y="4"/>
                  </a:lnTo>
                  <a:lnTo>
                    <a:pt x="2" y="4"/>
                  </a:lnTo>
                  <a:lnTo>
                    <a:pt x="4" y="2"/>
                  </a:lnTo>
                  <a:lnTo>
                    <a:pt x="6" y="2"/>
                  </a:lnTo>
                  <a:lnTo>
                    <a:pt x="4" y="0"/>
                  </a:lnTo>
                  <a:lnTo>
                    <a:pt x="2" y="2"/>
                  </a:lnTo>
                  <a:lnTo>
                    <a:pt x="0" y="2"/>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24" name="Freeform 935"/>
            <p:cNvSpPr>
              <a:spLocks/>
            </p:cNvSpPr>
            <p:nvPr/>
          </p:nvSpPr>
          <p:spPr bwMode="auto">
            <a:xfrm>
              <a:off x="3381696" y="3279096"/>
              <a:ext cx="9392" cy="8264"/>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2147483647 h 2"/>
                <a:gd name="T10" fmla="*/ 0 w 2"/>
                <a:gd name="T11" fmla="*/ 2147483647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lnTo>
                    <a:pt x="0" y="2"/>
                  </a:lnTo>
                  <a:lnTo>
                    <a:pt x="2" y="0"/>
                  </a:lnTo>
                  <a:lnTo>
                    <a:pt x="0"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25" name="Freeform 936"/>
            <p:cNvSpPr>
              <a:spLocks/>
            </p:cNvSpPr>
            <p:nvPr/>
          </p:nvSpPr>
          <p:spPr bwMode="auto">
            <a:xfrm>
              <a:off x="3541359" y="3312152"/>
              <a:ext cx="28175" cy="24792"/>
            </a:xfrm>
            <a:custGeom>
              <a:avLst/>
              <a:gdLst>
                <a:gd name="T0" fmla="*/ 2147483647 w 6"/>
                <a:gd name="T1" fmla="*/ 2147483647 h 6"/>
                <a:gd name="T2" fmla="*/ 2147483647 w 6"/>
                <a:gd name="T3" fmla="*/ 2147483647 h 6"/>
                <a:gd name="T4" fmla="*/ 2147483647 w 6"/>
                <a:gd name="T5" fmla="*/ 0 h 6"/>
                <a:gd name="T6" fmla="*/ 0 w 6"/>
                <a:gd name="T7" fmla="*/ 0 h 6"/>
                <a:gd name="T8" fmla="*/ 0 w 6"/>
                <a:gd name="T9" fmla="*/ 2147483647 h 6"/>
                <a:gd name="T10" fmla="*/ 0 w 6"/>
                <a:gd name="T11" fmla="*/ 2147483647 h 6"/>
                <a:gd name="T12" fmla="*/ 2147483647 w 6"/>
                <a:gd name="T13" fmla="*/ 2147483647 h 6"/>
                <a:gd name="T14" fmla="*/ 2147483647 w 6"/>
                <a:gd name="T15" fmla="*/ 2147483647 h 6"/>
                <a:gd name="T16" fmla="*/ 2147483647 w 6"/>
                <a:gd name="T17" fmla="*/ 2147483647 h 6"/>
                <a:gd name="T18" fmla="*/ 2147483647 w 6"/>
                <a:gd name="T19" fmla="*/ 2147483647 h 6"/>
                <a:gd name="T20" fmla="*/ 2147483647 w 6"/>
                <a:gd name="T21" fmla="*/ 2147483647 h 6"/>
                <a:gd name="T22" fmla="*/ 2147483647 w 6"/>
                <a:gd name="T23" fmla="*/ 2147483647 h 6"/>
                <a:gd name="T24" fmla="*/ 2147483647 w 6"/>
                <a:gd name="T25" fmla="*/ 2147483647 h 6"/>
                <a:gd name="T26" fmla="*/ 2147483647 w 6"/>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6"/>
                <a:gd name="T44" fmla="*/ 6 w 6"/>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6">
                  <a:moveTo>
                    <a:pt x="4" y="2"/>
                  </a:moveTo>
                  <a:lnTo>
                    <a:pt x="2" y="2"/>
                  </a:lnTo>
                  <a:lnTo>
                    <a:pt x="2" y="0"/>
                  </a:lnTo>
                  <a:lnTo>
                    <a:pt x="0" y="0"/>
                  </a:lnTo>
                  <a:lnTo>
                    <a:pt x="0" y="2"/>
                  </a:lnTo>
                  <a:lnTo>
                    <a:pt x="0" y="4"/>
                  </a:lnTo>
                  <a:lnTo>
                    <a:pt x="2" y="4"/>
                  </a:lnTo>
                  <a:lnTo>
                    <a:pt x="4" y="6"/>
                  </a:lnTo>
                  <a:lnTo>
                    <a:pt x="6" y="4"/>
                  </a:lnTo>
                  <a:lnTo>
                    <a:pt x="6" y="2"/>
                  </a:lnTo>
                  <a:lnTo>
                    <a:pt x="4" y="2"/>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26" name="Freeform 951"/>
            <p:cNvSpPr>
              <a:spLocks/>
            </p:cNvSpPr>
            <p:nvPr/>
          </p:nvSpPr>
          <p:spPr bwMode="auto">
            <a:xfrm>
              <a:off x="3062370" y="3163401"/>
              <a:ext cx="206622" cy="190072"/>
            </a:xfrm>
            <a:custGeom>
              <a:avLst/>
              <a:gdLst>
                <a:gd name="T0" fmla="*/ 2147483647 w 44"/>
                <a:gd name="T1" fmla="*/ 2147483647 h 46"/>
                <a:gd name="T2" fmla="*/ 2147483647 w 44"/>
                <a:gd name="T3" fmla="*/ 2147483647 h 46"/>
                <a:gd name="T4" fmla="*/ 2147483647 w 44"/>
                <a:gd name="T5" fmla="*/ 2147483647 h 46"/>
                <a:gd name="T6" fmla="*/ 2147483647 w 44"/>
                <a:gd name="T7" fmla="*/ 2147483647 h 46"/>
                <a:gd name="T8" fmla="*/ 2147483647 w 44"/>
                <a:gd name="T9" fmla="*/ 2147483647 h 46"/>
                <a:gd name="T10" fmla="*/ 2147483647 w 44"/>
                <a:gd name="T11" fmla="*/ 2147483647 h 46"/>
                <a:gd name="T12" fmla="*/ 2147483647 w 44"/>
                <a:gd name="T13" fmla="*/ 2147483647 h 46"/>
                <a:gd name="T14" fmla="*/ 2147483647 w 44"/>
                <a:gd name="T15" fmla="*/ 2147483647 h 46"/>
                <a:gd name="T16" fmla="*/ 2147483647 w 44"/>
                <a:gd name="T17" fmla="*/ 2147483647 h 46"/>
                <a:gd name="T18" fmla="*/ 2147483647 w 44"/>
                <a:gd name="T19" fmla="*/ 2147483647 h 46"/>
                <a:gd name="T20" fmla="*/ 2147483647 w 44"/>
                <a:gd name="T21" fmla="*/ 2147483647 h 46"/>
                <a:gd name="T22" fmla="*/ 2147483647 w 44"/>
                <a:gd name="T23" fmla="*/ 0 h 46"/>
                <a:gd name="T24" fmla="*/ 2147483647 w 44"/>
                <a:gd name="T25" fmla="*/ 2147483647 h 46"/>
                <a:gd name="T26" fmla="*/ 2147483647 w 44"/>
                <a:gd name="T27" fmla="*/ 2147483647 h 46"/>
                <a:gd name="T28" fmla="*/ 2147483647 w 44"/>
                <a:gd name="T29" fmla="*/ 2147483647 h 46"/>
                <a:gd name="T30" fmla="*/ 2147483647 w 44"/>
                <a:gd name="T31" fmla="*/ 2147483647 h 46"/>
                <a:gd name="T32" fmla="*/ 2147483647 w 44"/>
                <a:gd name="T33" fmla="*/ 2147483647 h 46"/>
                <a:gd name="T34" fmla="*/ 2147483647 w 44"/>
                <a:gd name="T35" fmla="*/ 2147483647 h 46"/>
                <a:gd name="T36" fmla="*/ 2147483647 w 44"/>
                <a:gd name="T37" fmla="*/ 2147483647 h 46"/>
                <a:gd name="T38" fmla="*/ 2147483647 w 44"/>
                <a:gd name="T39" fmla="*/ 2147483647 h 46"/>
                <a:gd name="T40" fmla="*/ 2147483647 w 44"/>
                <a:gd name="T41" fmla="*/ 2147483647 h 46"/>
                <a:gd name="T42" fmla="*/ 2147483647 w 44"/>
                <a:gd name="T43" fmla="*/ 2147483647 h 46"/>
                <a:gd name="T44" fmla="*/ 2147483647 w 44"/>
                <a:gd name="T45" fmla="*/ 2147483647 h 46"/>
                <a:gd name="T46" fmla="*/ 2147483647 w 44"/>
                <a:gd name="T47" fmla="*/ 2147483647 h 46"/>
                <a:gd name="T48" fmla="*/ 2147483647 w 44"/>
                <a:gd name="T49" fmla="*/ 2147483647 h 46"/>
                <a:gd name="T50" fmla="*/ 2147483647 w 44"/>
                <a:gd name="T51" fmla="*/ 2147483647 h 46"/>
                <a:gd name="T52" fmla="*/ 2147483647 w 44"/>
                <a:gd name="T53" fmla="*/ 2147483647 h 46"/>
                <a:gd name="T54" fmla="*/ 2147483647 w 44"/>
                <a:gd name="T55" fmla="*/ 2147483647 h 46"/>
                <a:gd name="T56" fmla="*/ 2147483647 w 44"/>
                <a:gd name="T57" fmla="*/ 2147483647 h 46"/>
                <a:gd name="T58" fmla="*/ 2147483647 w 44"/>
                <a:gd name="T59" fmla="*/ 2147483647 h 46"/>
                <a:gd name="T60" fmla="*/ 2147483647 w 44"/>
                <a:gd name="T61" fmla="*/ 2147483647 h 46"/>
                <a:gd name="T62" fmla="*/ 2147483647 w 44"/>
                <a:gd name="T63" fmla="*/ 2147483647 h 46"/>
                <a:gd name="T64" fmla="*/ 2147483647 w 44"/>
                <a:gd name="T65" fmla="*/ 2147483647 h 46"/>
                <a:gd name="T66" fmla="*/ 2147483647 w 44"/>
                <a:gd name="T67" fmla="*/ 2147483647 h 46"/>
                <a:gd name="T68" fmla="*/ 2147483647 w 44"/>
                <a:gd name="T69" fmla="*/ 2147483647 h 46"/>
                <a:gd name="T70" fmla="*/ 2147483647 w 44"/>
                <a:gd name="T71" fmla="*/ 2147483647 h 46"/>
                <a:gd name="T72" fmla="*/ 2147483647 w 44"/>
                <a:gd name="T73" fmla="*/ 2147483647 h 46"/>
                <a:gd name="T74" fmla="*/ 2147483647 w 44"/>
                <a:gd name="T75" fmla="*/ 2147483647 h 46"/>
                <a:gd name="T76" fmla="*/ 2147483647 w 44"/>
                <a:gd name="T77" fmla="*/ 2147483647 h 46"/>
                <a:gd name="T78" fmla="*/ 2147483647 w 44"/>
                <a:gd name="T79" fmla="*/ 2147483647 h 46"/>
                <a:gd name="T80" fmla="*/ 2147483647 w 44"/>
                <a:gd name="T81" fmla="*/ 2147483647 h 46"/>
                <a:gd name="T82" fmla="*/ 2147483647 w 44"/>
                <a:gd name="T83" fmla="*/ 2147483647 h 46"/>
                <a:gd name="T84" fmla="*/ 2147483647 w 44"/>
                <a:gd name="T85" fmla="*/ 2147483647 h 46"/>
                <a:gd name="T86" fmla="*/ 2147483647 w 44"/>
                <a:gd name="T87" fmla="*/ 2147483647 h 46"/>
                <a:gd name="T88" fmla="*/ 2147483647 w 44"/>
                <a:gd name="T89" fmla="*/ 2147483647 h 46"/>
                <a:gd name="T90" fmla="*/ 2147483647 w 44"/>
                <a:gd name="T91" fmla="*/ 2147483647 h 46"/>
                <a:gd name="T92" fmla="*/ 2147483647 w 44"/>
                <a:gd name="T93" fmla="*/ 2147483647 h 46"/>
                <a:gd name="T94" fmla="*/ 2147483647 w 44"/>
                <a:gd name="T95" fmla="*/ 2147483647 h 46"/>
                <a:gd name="T96" fmla="*/ 2147483647 w 44"/>
                <a:gd name="T97" fmla="*/ 2147483647 h 46"/>
                <a:gd name="T98" fmla="*/ 2147483647 w 44"/>
                <a:gd name="T99" fmla="*/ 2147483647 h 46"/>
                <a:gd name="T100" fmla="*/ 0 w 44"/>
                <a:gd name="T101" fmla="*/ 2147483647 h 46"/>
                <a:gd name="T102" fmla="*/ 2147483647 w 44"/>
                <a:gd name="T103" fmla="*/ 2147483647 h 46"/>
                <a:gd name="T104" fmla="*/ 2147483647 w 44"/>
                <a:gd name="T105" fmla="*/ 2147483647 h 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
                <a:gd name="T160" fmla="*/ 0 h 46"/>
                <a:gd name="T161" fmla="*/ 44 w 44"/>
                <a:gd name="T162" fmla="*/ 46 h 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 h="46">
                  <a:moveTo>
                    <a:pt x="2" y="10"/>
                  </a:moveTo>
                  <a:lnTo>
                    <a:pt x="2" y="8"/>
                  </a:lnTo>
                  <a:lnTo>
                    <a:pt x="4" y="10"/>
                  </a:lnTo>
                  <a:lnTo>
                    <a:pt x="6" y="10"/>
                  </a:lnTo>
                  <a:lnTo>
                    <a:pt x="8" y="12"/>
                  </a:lnTo>
                  <a:lnTo>
                    <a:pt x="8" y="10"/>
                  </a:lnTo>
                  <a:lnTo>
                    <a:pt x="8" y="12"/>
                  </a:lnTo>
                  <a:lnTo>
                    <a:pt x="10" y="12"/>
                  </a:lnTo>
                  <a:lnTo>
                    <a:pt x="10" y="10"/>
                  </a:lnTo>
                  <a:lnTo>
                    <a:pt x="12" y="8"/>
                  </a:lnTo>
                  <a:lnTo>
                    <a:pt x="14" y="6"/>
                  </a:lnTo>
                  <a:lnTo>
                    <a:pt x="16" y="6"/>
                  </a:lnTo>
                  <a:lnTo>
                    <a:pt x="16" y="8"/>
                  </a:lnTo>
                  <a:lnTo>
                    <a:pt x="16" y="10"/>
                  </a:lnTo>
                  <a:lnTo>
                    <a:pt x="18" y="10"/>
                  </a:lnTo>
                  <a:lnTo>
                    <a:pt x="18" y="12"/>
                  </a:lnTo>
                  <a:lnTo>
                    <a:pt x="18" y="10"/>
                  </a:lnTo>
                  <a:lnTo>
                    <a:pt x="18" y="8"/>
                  </a:lnTo>
                  <a:lnTo>
                    <a:pt x="18" y="6"/>
                  </a:lnTo>
                  <a:lnTo>
                    <a:pt x="16" y="4"/>
                  </a:lnTo>
                  <a:lnTo>
                    <a:pt x="18" y="2"/>
                  </a:lnTo>
                  <a:lnTo>
                    <a:pt x="20" y="2"/>
                  </a:lnTo>
                  <a:lnTo>
                    <a:pt x="22" y="2"/>
                  </a:lnTo>
                  <a:lnTo>
                    <a:pt x="24" y="2"/>
                  </a:lnTo>
                  <a:lnTo>
                    <a:pt x="26" y="2"/>
                  </a:lnTo>
                  <a:lnTo>
                    <a:pt x="28" y="2"/>
                  </a:lnTo>
                  <a:lnTo>
                    <a:pt x="30" y="0"/>
                  </a:lnTo>
                  <a:lnTo>
                    <a:pt x="32" y="2"/>
                  </a:lnTo>
                  <a:lnTo>
                    <a:pt x="34" y="4"/>
                  </a:lnTo>
                  <a:lnTo>
                    <a:pt x="34" y="6"/>
                  </a:lnTo>
                  <a:lnTo>
                    <a:pt x="34" y="8"/>
                  </a:lnTo>
                  <a:lnTo>
                    <a:pt x="32" y="8"/>
                  </a:lnTo>
                  <a:lnTo>
                    <a:pt x="30" y="8"/>
                  </a:lnTo>
                  <a:lnTo>
                    <a:pt x="28" y="10"/>
                  </a:lnTo>
                  <a:lnTo>
                    <a:pt x="30" y="10"/>
                  </a:lnTo>
                  <a:lnTo>
                    <a:pt x="32" y="8"/>
                  </a:lnTo>
                  <a:lnTo>
                    <a:pt x="34" y="8"/>
                  </a:lnTo>
                  <a:lnTo>
                    <a:pt x="34" y="10"/>
                  </a:lnTo>
                  <a:lnTo>
                    <a:pt x="32" y="12"/>
                  </a:lnTo>
                  <a:lnTo>
                    <a:pt x="34" y="12"/>
                  </a:lnTo>
                  <a:lnTo>
                    <a:pt x="36" y="12"/>
                  </a:lnTo>
                  <a:lnTo>
                    <a:pt x="38" y="12"/>
                  </a:lnTo>
                  <a:lnTo>
                    <a:pt x="40" y="12"/>
                  </a:lnTo>
                  <a:lnTo>
                    <a:pt x="42" y="12"/>
                  </a:lnTo>
                  <a:lnTo>
                    <a:pt x="44" y="14"/>
                  </a:lnTo>
                  <a:lnTo>
                    <a:pt x="42" y="16"/>
                  </a:lnTo>
                  <a:lnTo>
                    <a:pt x="40" y="18"/>
                  </a:lnTo>
                  <a:lnTo>
                    <a:pt x="38" y="18"/>
                  </a:lnTo>
                  <a:lnTo>
                    <a:pt x="38" y="20"/>
                  </a:lnTo>
                  <a:lnTo>
                    <a:pt x="36" y="18"/>
                  </a:lnTo>
                  <a:lnTo>
                    <a:pt x="36" y="16"/>
                  </a:lnTo>
                  <a:lnTo>
                    <a:pt x="34" y="16"/>
                  </a:lnTo>
                  <a:lnTo>
                    <a:pt x="34" y="18"/>
                  </a:lnTo>
                  <a:lnTo>
                    <a:pt x="34" y="20"/>
                  </a:lnTo>
                  <a:lnTo>
                    <a:pt x="34" y="22"/>
                  </a:lnTo>
                  <a:lnTo>
                    <a:pt x="34" y="24"/>
                  </a:lnTo>
                  <a:lnTo>
                    <a:pt x="32" y="24"/>
                  </a:lnTo>
                  <a:lnTo>
                    <a:pt x="30" y="24"/>
                  </a:lnTo>
                  <a:lnTo>
                    <a:pt x="28" y="24"/>
                  </a:lnTo>
                  <a:lnTo>
                    <a:pt x="30" y="26"/>
                  </a:lnTo>
                  <a:lnTo>
                    <a:pt x="30" y="28"/>
                  </a:lnTo>
                  <a:lnTo>
                    <a:pt x="28" y="28"/>
                  </a:lnTo>
                  <a:lnTo>
                    <a:pt x="26" y="28"/>
                  </a:lnTo>
                  <a:lnTo>
                    <a:pt x="24" y="28"/>
                  </a:lnTo>
                  <a:lnTo>
                    <a:pt x="26" y="30"/>
                  </a:lnTo>
                  <a:lnTo>
                    <a:pt x="24" y="30"/>
                  </a:lnTo>
                  <a:lnTo>
                    <a:pt x="24" y="32"/>
                  </a:lnTo>
                  <a:lnTo>
                    <a:pt x="24" y="34"/>
                  </a:lnTo>
                  <a:lnTo>
                    <a:pt x="24" y="36"/>
                  </a:lnTo>
                  <a:lnTo>
                    <a:pt x="22" y="38"/>
                  </a:lnTo>
                  <a:lnTo>
                    <a:pt x="20" y="40"/>
                  </a:lnTo>
                  <a:lnTo>
                    <a:pt x="22" y="40"/>
                  </a:lnTo>
                  <a:lnTo>
                    <a:pt x="24" y="42"/>
                  </a:lnTo>
                  <a:lnTo>
                    <a:pt x="26" y="42"/>
                  </a:lnTo>
                  <a:lnTo>
                    <a:pt x="26" y="44"/>
                  </a:lnTo>
                  <a:lnTo>
                    <a:pt x="24" y="44"/>
                  </a:lnTo>
                  <a:lnTo>
                    <a:pt x="22" y="44"/>
                  </a:lnTo>
                  <a:lnTo>
                    <a:pt x="20" y="44"/>
                  </a:lnTo>
                  <a:lnTo>
                    <a:pt x="20" y="46"/>
                  </a:lnTo>
                  <a:lnTo>
                    <a:pt x="18" y="46"/>
                  </a:lnTo>
                  <a:lnTo>
                    <a:pt x="16" y="44"/>
                  </a:lnTo>
                  <a:lnTo>
                    <a:pt x="14" y="44"/>
                  </a:lnTo>
                  <a:lnTo>
                    <a:pt x="12" y="44"/>
                  </a:lnTo>
                  <a:lnTo>
                    <a:pt x="10" y="44"/>
                  </a:lnTo>
                  <a:lnTo>
                    <a:pt x="8" y="44"/>
                  </a:lnTo>
                  <a:lnTo>
                    <a:pt x="8" y="42"/>
                  </a:lnTo>
                  <a:lnTo>
                    <a:pt x="8" y="40"/>
                  </a:lnTo>
                  <a:lnTo>
                    <a:pt x="6" y="38"/>
                  </a:lnTo>
                  <a:lnTo>
                    <a:pt x="8" y="38"/>
                  </a:lnTo>
                  <a:lnTo>
                    <a:pt x="8" y="36"/>
                  </a:lnTo>
                  <a:lnTo>
                    <a:pt x="8" y="34"/>
                  </a:lnTo>
                  <a:lnTo>
                    <a:pt x="8" y="32"/>
                  </a:lnTo>
                  <a:lnTo>
                    <a:pt x="6" y="32"/>
                  </a:lnTo>
                  <a:lnTo>
                    <a:pt x="4" y="30"/>
                  </a:lnTo>
                  <a:lnTo>
                    <a:pt x="4" y="32"/>
                  </a:lnTo>
                  <a:lnTo>
                    <a:pt x="2" y="32"/>
                  </a:lnTo>
                  <a:lnTo>
                    <a:pt x="0" y="30"/>
                  </a:lnTo>
                  <a:lnTo>
                    <a:pt x="2" y="28"/>
                  </a:lnTo>
                  <a:lnTo>
                    <a:pt x="2" y="26"/>
                  </a:lnTo>
                  <a:lnTo>
                    <a:pt x="2" y="24"/>
                  </a:lnTo>
                  <a:lnTo>
                    <a:pt x="0" y="22"/>
                  </a:lnTo>
                  <a:lnTo>
                    <a:pt x="2" y="24"/>
                  </a:lnTo>
                  <a:lnTo>
                    <a:pt x="4" y="26"/>
                  </a:lnTo>
                  <a:lnTo>
                    <a:pt x="4" y="24"/>
                  </a:lnTo>
                  <a:lnTo>
                    <a:pt x="4" y="22"/>
                  </a:lnTo>
                  <a:lnTo>
                    <a:pt x="2" y="20"/>
                  </a:lnTo>
                  <a:lnTo>
                    <a:pt x="2" y="22"/>
                  </a:lnTo>
                  <a:lnTo>
                    <a:pt x="0" y="20"/>
                  </a:lnTo>
                  <a:lnTo>
                    <a:pt x="2" y="18"/>
                  </a:lnTo>
                  <a:lnTo>
                    <a:pt x="0" y="16"/>
                  </a:lnTo>
                  <a:lnTo>
                    <a:pt x="0" y="14"/>
                  </a:lnTo>
                  <a:lnTo>
                    <a:pt x="0" y="12"/>
                  </a:lnTo>
                  <a:lnTo>
                    <a:pt x="2" y="10"/>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27" name="Freeform 952"/>
            <p:cNvSpPr>
              <a:spLocks/>
            </p:cNvSpPr>
            <p:nvPr/>
          </p:nvSpPr>
          <p:spPr bwMode="auto">
            <a:xfrm>
              <a:off x="3081154" y="3113817"/>
              <a:ext cx="159663" cy="90904"/>
            </a:xfrm>
            <a:custGeom>
              <a:avLst/>
              <a:gdLst>
                <a:gd name="T0" fmla="*/ 0 w 34"/>
                <a:gd name="T1" fmla="*/ 2147483647 h 22"/>
                <a:gd name="T2" fmla="*/ 0 w 34"/>
                <a:gd name="T3" fmla="*/ 2147483647 h 22"/>
                <a:gd name="T4" fmla="*/ 2147483647 w 34"/>
                <a:gd name="T5" fmla="*/ 2147483647 h 22"/>
                <a:gd name="T6" fmla="*/ 2147483647 w 34"/>
                <a:gd name="T7" fmla="*/ 2147483647 h 22"/>
                <a:gd name="T8" fmla="*/ 2147483647 w 34"/>
                <a:gd name="T9" fmla="*/ 2147483647 h 22"/>
                <a:gd name="T10" fmla="*/ 2147483647 w 34"/>
                <a:gd name="T11" fmla="*/ 2147483647 h 22"/>
                <a:gd name="T12" fmla="*/ 2147483647 w 34"/>
                <a:gd name="T13" fmla="*/ 2147483647 h 22"/>
                <a:gd name="T14" fmla="*/ 2147483647 w 34"/>
                <a:gd name="T15" fmla="*/ 2147483647 h 22"/>
                <a:gd name="T16" fmla="*/ 2147483647 w 34"/>
                <a:gd name="T17" fmla="*/ 2147483647 h 22"/>
                <a:gd name="T18" fmla="*/ 2147483647 w 34"/>
                <a:gd name="T19" fmla="*/ 2147483647 h 22"/>
                <a:gd name="T20" fmla="*/ 2147483647 w 34"/>
                <a:gd name="T21" fmla="*/ 2147483647 h 22"/>
                <a:gd name="T22" fmla="*/ 2147483647 w 34"/>
                <a:gd name="T23" fmla="*/ 0 h 22"/>
                <a:gd name="T24" fmla="*/ 2147483647 w 34"/>
                <a:gd name="T25" fmla="*/ 2147483647 h 22"/>
                <a:gd name="T26" fmla="*/ 2147483647 w 34"/>
                <a:gd name="T27" fmla="*/ 2147483647 h 22"/>
                <a:gd name="T28" fmla="*/ 2147483647 w 34"/>
                <a:gd name="T29" fmla="*/ 2147483647 h 22"/>
                <a:gd name="T30" fmla="*/ 2147483647 w 34"/>
                <a:gd name="T31" fmla="*/ 2147483647 h 22"/>
                <a:gd name="T32" fmla="*/ 2147483647 w 34"/>
                <a:gd name="T33" fmla="*/ 2147483647 h 22"/>
                <a:gd name="T34" fmla="*/ 2147483647 w 34"/>
                <a:gd name="T35" fmla="*/ 2147483647 h 22"/>
                <a:gd name="T36" fmla="*/ 2147483647 w 34"/>
                <a:gd name="T37" fmla="*/ 2147483647 h 22"/>
                <a:gd name="T38" fmla="*/ 2147483647 w 34"/>
                <a:gd name="T39" fmla="*/ 2147483647 h 22"/>
                <a:gd name="T40" fmla="*/ 2147483647 w 34"/>
                <a:gd name="T41" fmla="*/ 2147483647 h 22"/>
                <a:gd name="T42" fmla="*/ 2147483647 w 34"/>
                <a:gd name="T43" fmla="*/ 2147483647 h 22"/>
                <a:gd name="T44" fmla="*/ 2147483647 w 34"/>
                <a:gd name="T45" fmla="*/ 2147483647 h 22"/>
                <a:gd name="T46" fmla="*/ 2147483647 w 34"/>
                <a:gd name="T47" fmla="*/ 2147483647 h 22"/>
                <a:gd name="T48" fmla="*/ 2147483647 w 34"/>
                <a:gd name="T49" fmla="*/ 2147483647 h 22"/>
                <a:gd name="T50" fmla="*/ 2147483647 w 34"/>
                <a:gd name="T51" fmla="*/ 2147483647 h 22"/>
                <a:gd name="T52" fmla="*/ 2147483647 w 34"/>
                <a:gd name="T53" fmla="*/ 2147483647 h 22"/>
                <a:gd name="T54" fmla="*/ 2147483647 w 34"/>
                <a:gd name="T55" fmla="*/ 2147483647 h 22"/>
                <a:gd name="T56" fmla="*/ 2147483647 w 34"/>
                <a:gd name="T57" fmla="*/ 2147483647 h 22"/>
                <a:gd name="T58" fmla="*/ 2147483647 w 34"/>
                <a:gd name="T59" fmla="*/ 2147483647 h 22"/>
                <a:gd name="T60" fmla="*/ 2147483647 w 34"/>
                <a:gd name="T61" fmla="*/ 2147483647 h 22"/>
                <a:gd name="T62" fmla="*/ 2147483647 w 34"/>
                <a:gd name="T63" fmla="*/ 2147483647 h 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
                <a:gd name="T97" fmla="*/ 0 h 22"/>
                <a:gd name="T98" fmla="*/ 34 w 34"/>
                <a:gd name="T99" fmla="*/ 22 h 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 h="22">
                  <a:moveTo>
                    <a:pt x="2" y="20"/>
                  </a:moveTo>
                  <a:lnTo>
                    <a:pt x="0" y="20"/>
                  </a:lnTo>
                  <a:lnTo>
                    <a:pt x="0" y="18"/>
                  </a:lnTo>
                  <a:lnTo>
                    <a:pt x="0" y="16"/>
                  </a:lnTo>
                  <a:lnTo>
                    <a:pt x="2" y="14"/>
                  </a:lnTo>
                  <a:lnTo>
                    <a:pt x="4" y="12"/>
                  </a:lnTo>
                  <a:lnTo>
                    <a:pt x="6" y="12"/>
                  </a:lnTo>
                  <a:lnTo>
                    <a:pt x="8" y="12"/>
                  </a:lnTo>
                  <a:lnTo>
                    <a:pt x="10" y="12"/>
                  </a:lnTo>
                  <a:lnTo>
                    <a:pt x="12" y="12"/>
                  </a:lnTo>
                  <a:lnTo>
                    <a:pt x="14" y="12"/>
                  </a:lnTo>
                  <a:lnTo>
                    <a:pt x="16" y="12"/>
                  </a:lnTo>
                  <a:lnTo>
                    <a:pt x="18" y="10"/>
                  </a:lnTo>
                  <a:lnTo>
                    <a:pt x="20" y="8"/>
                  </a:lnTo>
                  <a:lnTo>
                    <a:pt x="22" y="8"/>
                  </a:lnTo>
                  <a:lnTo>
                    <a:pt x="22" y="6"/>
                  </a:lnTo>
                  <a:lnTo>
                    <a:pt x="24" y="4"/>
                  </a:lnTo>
                  <a:lnTo>
                    <a:pt x="26" y="4"/>
                  </a:lnTo>
                  <a:lnTo>
                    <a:pt x="28" y="4"/>
                  </a:lnTo>
                  <a:lnTo>
                    <a:pt x="28" y="2"/>
                  </a:lnTo>
                  <a:lnTo>
                    <a:pt x="30" y="2"/>
                  </a:lnTo>
                  <a:lnTo>
                    <a:pt x="32" y="0"/>
                  </a:lnTo>
                  <a:lnTo>
                    <a:pt x="34" y="0"/>
                  </a:lnTo>
                  <a:lnTo>
                    <a:pt x="32" y="2"/>
                  </a:lnTo>
                  <a:lnTo>
                    <a:pt x="32" y="4"/>
                  </a:lnTo>
                  <a:lnTo>
                    <a:pt x="34" y="6"/>
                  </a:lnTo>
                  <a:lnTo>
                    <a:pt x="34" y="8"/>
                  </a:lnTo>
                  <a:lnTo>
                    <a:pt x="34" y="10"/>
                  </a:lnTo>
                  <a:lnTo>
                    <a:pt x="32" y="12"/>
                  </a:lnTo>
                  <a:lnTo>
                    <a:pt x="30" y="14"/>
                  </a:lnTo>
                  <a:lnTo>
                    <a:pt x="28" y="14"/>
                  </a:lnTo>
                  <a:lnTo>
                    <a:pt x="26" y="12"/>
                  </a:lnTo>
                  <a:lnTo>
                    <a:pt x="24" y="14"/>
                  </a:lnTo>
                  <a:lnTo>
                    <a:pt x="22" y="12"/>
                  </a:lnTo>
                  <a:lnTo>
                    <a:pt x="20" y="14"/>
                  </a:lnTo>
                  <a:lnTo>
                    <a:pt x="18" y="14"/>
                  </a:lnTo>
                  <a:lnTo>
                    <a:pt x="16" y="14"/>
                  </a:lnTo>
                  <a:lnTo>
                    <a:pt x="14" y="14"/>
                  </a:lnTo>
                  <a:lnTo>
                    <a:pt x="12" y="14"/>
                  </a:lnTo>
                  <a:lnTo>
                    <a:pt x="10" y="14"/>
                  </a:lnTo>
                  <a:lnTo>
                    <a:pt x="8" y="14"/>
                  </a:lnTo>
                  <a:lnTo>
                    <a:pt x="6" y="16"/>
                  </a:lnTo>
                  <a:lnTo>
                    <a:pt x="4" y="16"/>
                  </a:lnTo>
                  <a:lnTo>
                    <a:pt x="2" y="18"/>
                  </a:lnTo>
                  <a:lnTo>
                    <a:pt x="4" y="20"/>
                  </a:lnTo>
                  <a:lnTo>
                    <a:pt x="2" y="20"/>
                  </a:lnTo>
                  <a:lnTo>
                    <a:pt x="4" y="20"/>
                  </a:lnTo>
                  <a:lnTo>
                    <a:pt x="4" y="22"/>
                  </a:lnTo>
                  <a:lnTo>
                    <a:pt x="2" y="20"/>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28" name="Freeform 953"/>
            <p:cNvSpPr>
              <a:spLocks/>
            </p:cNvSpPr>
            <p:nvPr/>
          </p:nvSpPr>
          <p:spPr bwMode="auto">
            <a:xfrm>
              <a:off x="3146898" y="3163401"/>
              <a:ext cx="46959" cy="8264"/>
            </a:xfrm>
            <a:custGeom>
              <a:avLst/>
              <a:gdLst>
                <a:gd name="T0" fmla="*/ 0 w 10"/>
                <a:gd name="T1" fmla="*/ 2147483647 h 2"/>
                <a:gd name="T2" fmla="*/ 2147483647 w 10"/>
                <a:gd name="T3" fmla="*/ 2147483647 h 2"/>
                <a:gd name="T4" fmla="*/ 2147483647 w 10"/>
                <a:gd name="T5" fmla="*/ 2147483647 h 2"/>
                <a:gd name="T6" fmla="*/ 2147483647 w 10"/>
                <a:gd name="T7" fmla="*/ 2147483647 h 2"/>
                <a:gd name="T8" fmla="*/ 2147483647 w 10"/>
                <a:gd name="T9" fmla="*/ 2147483647 h 2"/>
                <a:gd name="T10" fmla="*/ 2147483647 w 10"/>
                <a:gd name="T11" fmla="*/ 0 h 2"/>
                <a:gd name="T12" fmla="*/ 2147483647 w 10"/>
                <a:gd name="T13" fmla="*/ 2147483647 h 2"/>
                <a:gd name="T14" fmla="*/ 2147483647 w 10"/>
                <a:gd name="T15" fmla="*/ 2147483647 h 2"/>
                <a:gd name="T16" fmla="*/ 2147483647 w 10"/>
                <a:gd name="T17" fmla="*/ 2147483647 h 2"/>
                <a:gd name="T18" fmla="*/ 2147483647 w 10"/>
                <a:gd name="T19" fmla="*/ 2147483647 h 2"/>
                <a:gd name="T20" fmla="*/ 2147483647 w 10"/>
                <a:gd name="T21" fmla="*/ 2147483647 h 2"/>
                <a:gd name="T22" fmla="*/ 2147483647 w 10"/>
                <a:gd name="T23" fmla="*/ 2147483647 h 2"/>
                <a:gd name="T24" fmla="*/ 2147483647 w 10"/>
                <a:gd name="T25" fmla="*/ 2147483647 h 2"/>
                <a:gd name="T26" fmla="*/ 2147483647 w 10"/>
                <a:gd name="T27" fmla="*/ 2147483647 h 2"/>
                <a:gd name="T28" fmla="*/ 2147483647 w 10"/>
                <a:gd name="T29" fmla="*/ 2147483647 h 2"/>
                <a:gd name="T30" fmla="*/ 0 w 10"/>
                <a:gd name="T31" fmla="*/ 2147483647 h 2"/>
                <a:gd name="T32" fmla="*/ 0 w 10"/>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2"/>
                <a:gd name="T53" fmla="*/ 10 w 10"/>
                <a:gd name="T54" fmla="*/ 2 h 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2">
                  <a:moveTo>
                    <a:pt x="0" y="2"/>
                  </a:moveTo>
                  <a:lnTo>
                    <a:pt x="2" y="2"/>
                  </a:lnTo>
                  <a:lnTo>
                    <a:pt x="4" y="2"/>
                  </a:lnTo>
                  <a:lnTo>
                    <a:pt x="6" y="2"/>
                  </a:lnTo>
                  <a:lnTo>
                    <a:pt x="8" y="0"/>
                  </a:lnTo>
                  <a:lnTo>
                    <a:pt x="10" y="2"/>
                  </a:lnTo>
                  <a:lnTo>
                    <a:pt x="8" y="2"/>
                  </a:lnTo>
                  <a:lnTo>
                    <a:pt x="6" y="2"/>
                  </a:lnTo>
                  <a:lnTo>
                    <a:pt x="4" y="2"/>
                  </a:lnTo>
                  <a:lnTo>
                    <a:pt x="2" y="2"/>
                  </a:lnTo>
                  <a:lnTo>
                    <a:pt x="0"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29" name="Freeform 954"/>
            <p:cNvSpPr>
              <a:spLocks/>
            </p:cNvSpPr>
            <p:nvPr/>
          </p:nvSpPr>
          <p:spPr bwMode="auto">
            <a:xfrm>
              <a:off x="3987477" y="3089025"/>
              <a:ext cx="516556" cy="190072"/>
            </a:xfrm>
            <a:custGeom>
              <a:avLst/>
              <a:gdLst>
                <a:gd name="T0" fmla="*/ 0 w 110"/>
                <a:gd name="T1" fmla="*/ 2147483647 h 46"/>
                <a:gd name="T2" fmla="*/ 2147483647 w 110"/>
                <a:gd name="T3" fmla="*/ 2147483647 h 46"/>
                <a:gd name="T4" fmla="*/ 2147483647 w 110"/>
                <a:gd name="T5" fmla="*/ 2147483647 h 46"/>
                <a:gd name="T6" fmla="*/ 2147483647 w 110"/>
                <a:gd name="T7" fmla="*/ 2147483647 h 46"/>
                <a:gd name="T8" fmla="*/ 2147483647 w 110"/>
                <a:gd name="T9" fmla="*/ 2147483647 h 46"/>
                <a:gd name="T10" fmla="*/ 2147483647 w 110"/>
                <a:gd name="T11" fmla="*/ 2147483647 h 46"/>
                <a:gd name="T12" fmla="*/ 2147483647 w 110"/>
                <a:gd name="T13" fmla="*/ 2147483647 h 46"/>
                <a:gd name="T14" fmla="*/ 2147483647 w 110"/>
                <a:gd name="T15" fmla="*/ 2147483647 h 46"/>
                <a:gd name="T16" fmla="*/ 2147483647 w 110"/>
                <a:gd name="T17" fmla="*/ 2147483647 h 46"/>
                <a:gd name="T18" fmla="*/ 2147483647 w 110"/>
                <a:gd name="T19" fmla="*/ 2147483647 h 46"/>
                <a:gd name="T20" fmla="*/ 2147483647 w 110"/>
                <a:gd name="T21" fmla="*/ 2147483647 h 46"/>
                <a:gd name="T22" fmla="*/ 2147483647 w 110"/>
                <a:gd name="T23" fmla="*/ 2147483647 h 46"/>
                <a:gd name="T24" fmla="*/ 2147483647 w 110"/>
                <a:gd name="T25" fmla="*/ 2147483647 h 46"/>
                <a:gd name="T26" fmla="*/ 2147483647 w 110"/>
                <a:gd name="T27" fmla="*/ 0 h 46"/>
                <a:gd name="T28" fmla="*/ 2147483647 w 110"/>
                <a:gd name="T29" fmla="*/ 2147483647 h 46"/>
                <a:gd name="T30" fmla="*/ 2147483647 w 110"/>
                <a:gd name="T31" fmla="*/ 2147483647 h 46"/>
                <a:gd name="T32" fmla="*/ 2147483647 w 110"/>
                <a:gd name="T33" fmla="*/ 2147483647 h 46"/>
                <a:gd name="T34" fmla="*/ 2147483647 w 110"/>
                <a:gd name="T35" fmla="*/ 2147483647 h 46"/>
                <a:gd name="T36" fmla="*/ 2147483647 w 110"/>
                <a:gd name="T37" fmla="*/ 2147483647 h 46"/>
                <a:gd name="T38" fmla="*/ 2147483647 w 110"/>
                <a:gd name="T39" fmla="*/ 2147483647 h 46"/>
                <a:gd name="T40" fmla="*/ 2147483647 w 110"/>
                <a:gd name="T41" fmla="*/ 2147483647 h 46"/>
                <a:gd name="T42" fmla="*/ 2147483647 w 110"/>
                <a:gd name="T43" fmla="*/ 2147483647 h 46"/>
                <a:gd name="T44" fmla="*/ 2147483647 w 110"/>
                <a:gd name="T45" fmla="*/ 2147483647 h 46"/>
                <a:gd name="T46" fmla="*/ 2147483647 w 110"/>
                <a:gd name="T47" fmla="*/ 2147483647 h 46"/>
                <a:gd name="T48" fmla="*/ 2147483647 w 110"/>
                <a:gd name="T49" fmla="*/ 2147483647 h 46"/>
                <a:gd name="T50" fmla="*/ 2147483647 w 110"/>
                <a:gd name="T51" fmla="*/ 2147483647 h 46"/>
                <a:gd name="T52" fmla="*/ 2147483647 w 110"/>
                <a:gd name="T53" fmla="*/ 2147483647 h 46"/>
                <a:gd name="T54" fmla="*/ 2147483647 w 110"/>
                <a:gd name="T55" fmla="*/ 2147483647 h 46"/>
                <a:gd name="T56" fmla="*/ 2147483647 w 110"/>
                <a:gd name="T57" fmla="*/ 2147483647 h 46"/>
                <a:gd name="T58" fmla="*/ 2147483647 w 110"/>
                <a:gd name="T59" fmla="*/ 2147483647 h 46"/>
                <a:gd name="T60" fmla="*/ 2147483647 w 110"/>
                <a:gd name="T61" fmla="*/ 2147483647 h 46"/>
                <a:gd name="T62" fmla="*/ 2147483647 w 110"/>
                <a:gd name="T63" fmla="*/ 2147483647 h 46"/>
                <a:gd name="T64" fmla="*/ 2147483647 w 110"/>
                <a:gd name="T65" fmla="*/ 2147483647 h 46"/>
                <a:gd name="T66" fmla="*/ 2147483647 w 110"/>
                <a:gd name="T67" fmla="*/ 2147483647 h 46"/>
                <a:gd name="T68" fmla="*/ 2147483647 w 110"/>
                <a:gd name="T69" fmla="*/ 2147483647 h 46"/>
                <a:gd name="T70" fmla="*/ 2147483647 w 110"/>
                <a:gd name="T71" fmla="*/ 2147483647 h 46"/>
                <a:gd name="T72" fmla="*/ 2147483647 w 110"/>
                <a:gd name="T73" fmla="*/ 2147483647 h 46"/>
                <a:gd name="T74" fmla="*/ 2147483647 w 110"/>
                <a:gd name="T75" fmla="*/ 2147483647 h 46"/>
                <a:gd name="T76" fmla="*/ 2147483647 w 110"/>
                <a:gd name="T77" fmla="*/ 2147483647 h 46"/>
                <a:gd name="T78" fmla="*/ 2147483647 w 110"/>
                <a:gd name="T79" fmla="*/ 2147483647 h 46"/>
                <a:gd name="T80" fmla="*/ 2147483647 w 110"/>
                <a:gd name="T81" fmla="*/ 2147483647 h 46"/>
                <a:gd name="T82" fmla="*/ 2147483647 w 110"/>
                <a:gd name="T83" fmla="*/ 2147483647 h 46"/>
                <a:gd name="T84" fmla="*/ 2147483647 w 110"/>
                <a:gd name="T85" fmla="*/ 2147483647 h 46"/>
                <a:gd name="T86" fmla="*/ 2147483647 w 110"/>
                <a:gd name="T87" fmla="*/ 2147483647 h 46"/>
                <a:gd name="T88" fmla="*/ 2147483647 w 110"/>
                <a:gd name="T89" fmla="*/ 2147483647 h 46"/>
                <a:gd name="T90" fmla="*/ 2147483647 w 110"/>
                <a:gd name="T91" fmla="*/ 2147483647 h 46"/>
                <a:gd name="T92" fmla="*/ 2147483647 w 110"/>
                <a:gd name="T93" fmla="*/ 2147483647 h 46"/>
                <a:gd name="T94" fmla="*/ 0 w 110"/>
                <a:gd name="T95" fmla="*/ 2147483647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
                <a:gd name="T145" fmla="*/ 0 h 46"/>
                <a:gd name="T146" fmla="*/ 110 w 110"/>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 h="46">
                  <a:moveTo>
                    <a:pt x="0" y="30"/>
                  </a:moveTo>
                  <a:lnTo>
                    <a:pt x="0" y="32"/>
                  </a:lnTo>
                  <a:lnTo>
                    <a:pt x="0" y="30"/>
                  </a:lnTo>
                  <a:lnTo>
                    <a:pt x="0" y="28"/>
                  </a:lnTo>
                  <a:lnTo>
                    <a:pt x="0" y="26"/>
                  </a:lnTo>
                  <a:lnTo>
                    <a:pt x="0" y="24"/>
                  </a:lnTo>
                  <a:lnTo>
                    <a:pt x="2" y="22"/>
                  </a:lnTo>
                  <a:lnTo>
                    <a:pt x="4" y="22"/>
                  </a:lnTo>
                  <a:lnTo>
                    <a:pt x="6" y="20"/>
                  </a:lnTo>
                  <a:lnTo>
                    <a:pt x="4" y="18"/>
                  </a:lnTo>
                  <a:lnTo>
                    <a:pt x="4" y="16"/>
                  </a:lnTo>
                  <a:lnTo>
                    <a:pt x="6" y="14"/>
                  </a:lnTo>
                  <a:lnTo>
                    <a:pt x="6" y="12"/>
                  </a:lnTo>
                  <a:lnTo>
                    <a:pt x="8" y="10"/>
                  </a:lnTo>
                  <a:lnTo>
                    <a:pt x="10" y="10"/>
                  </a:lnTo>
                  <a:lnTo>
                    <a:pt x="12" y="8"/>
                  </a:lnTo>
                  <a:lnTo>
                    <a:pt x="14" y="8"/>
                  </a:lnTo>
                  <a:lnTo>
                    <a:pt x="16" y="8"/>
                  </a:lnTo>
                  <a:lnTo>
                    <a:pt x="18" y="8"/>
                  </a:lnTo>
                  <a:lnTo>
                    <a:pt x="20" y="6"/>
                  </a:lnTo>
                  <a:lnTo>
                    <a:pt x="22" y="8"/>
                  </a:lnTo>
                  <a:lnTo>
                    <a:pt x="24" y="10"/>
                  </a:lnTo>
                  <a:lnTo>
                    <a:pt x="26" y="10"/>
                  </a:lnTo>
                  <a:lnTo>
                    <a:pt x="26" y="12"/>
                  </a:lnTo>
                  <a:lnTo>
                    <a:pt x="28" y="12"/>
                  </a:lnTo>
                  <a:lnTo>
                    <a:pt x="30" y="14"/>
                  </a:lnTo>
                  <a:lnTo>
                    <a:pt x="32" y="16"/>
                  </a:lnTo>
                  <a:lnTo>
                    <a:pt x="32" y="18"/>
                  </a:lnTo>
                  <a:lnTo>
                    <a:pt x="34" y="20"/>
                  </a:lnTo>
                  <a:lnTo>
                    <a:pt x="36" y="20"/>
                  </a:lnTo>
                  <a:lnTo>
                    <a:pt x="38" y="20"/>
                  </a:lnTo>
                  <a:lnTo>
                    <a:pt x="40" y="22"/>
                  </a:lnTo>
                  <a:lnTo>
                    <a:pt x="42" y="20"/>
                  </a:lnTo>
                  <a:lnTo>
                    <a:pt x="44" y="20"/>
                  </a:lnTo>
                  <a:lnTo>
                    <a:pt x="46" y="18"/>
                  </a:lnTo>
                  <a:lnTo>
                    <a:pt x="48" y="18"/>
                  </a:lnTo>
                  <a:lnTo>
                    <a:pt x="50" y="16"/>
                  </a:lnTo>
                  <a:lnTo>
                    <a:pt x="50" y="14"/>
                  </a:lnTo>
                  <a:lnTo>
                    <a:pt x="50" y="12"/>
                  </a:lnTo>
                  <a:lnTo>
                    <a:pt x="48" y="10"/>
                  </a:lnTo>
                  <a:lnTo>
                    <a:pt x="48" y="8"/>
                  </a:lnTo>
                  <a:lnTo>
                    <a:pt x="48" y="6"/>
                  </a:lnTo>
                  <a:lnTo>
                    <a:pt x="46" y="4"/>
                  </a:lnTo>
                  <a:lnTo>
                    <a:pt x="48" y="4"/>
                  </a:lnTo>
                  <a:lnTo>
                    <a:pt x="50" y="2"/>
                  </a:lnTo>
                  <a:lnTo>
                    <a:pt x="52" y="2"/>
                  </a:lnTo>
                  <a:lnTo>
                    <a:pt x="54" y="2"/>
                  </a:lnTo>
                  <a:lnTo>
                    <a:pt x="56" y="0"/>
                  </a:lnTo>
                  <a:lnTo>
                    <a:pt x="58" y="0"/>
                  </a:lnTo>
                  <a:lnTo>
                    <a:pt x="60" y="0"/>
                  </a:lnTo>
                  <a:lnTo>
                    <a:pt x="62" y="2"/>
                  </a:lnTo>
                  <a:lnTo>
                    <a:pt x="64" y="0"/>
                  </a:lnTo>
                  <a:lnTo>
                    <a:pt x="64" y="2"/>
                  </a:lnTo>
                  <a:lnTo>
                    <a:pt x="66" y="2"/>
                  </a:lnTo>
                  <a:lnTo>
                    <a:pt x="68" y="2"/>
                  </a:lnTo>
                  <a:lnTo>
                    <a:pt x="70" y="4"/>
                  </a:lnTo>
                  <a:lnTo>
                    <a:pt x="72" y="4"/>
                  </a:lnTo>
                  <a:lnTo>
                    <a:pt x="74" y="6"/>
                  </a:lnTo>
                  <a:lnTo>
                    <a:pt x="76" y="6"/>
                  </a:lnTo>
                  <a:lnTo>
                    <a:pt x="76" y="8"/>
                  </a:lnTo>
                  <a:lnTo>
                    <a:pt x="78" y="10"/>
                  </a:lnTo>
                  <a:lnTo>
                    <a:pt x="80" y="10"/>
                  </a:lnTo>
                  <a:lnTo>
                    <a:pt x="82" y="10"/>
                  </a:lnTo>
                  <a:lnTo>
                    <a:pt x="84" y="10"/>
                  </a:lnTo>
                  <a:lnTo>
                    <a:pt x="86" y="8"/>
                  </a:lnTo>
                  <a:lnTo>
                    <a:pt x="88" y="8"/>
                  </a:lnTo>
                  <a:lnTo>
                    <a:pt x="88" y="10"/>
                  </a:lnTo>
                  <a:lnTo>
                    <a:pt x="90" y="10"/>
                  </a:lnTo>
                  <a:lnTo>
                    <a:pt x="92" y="10"/>
                  </a:lnTo>
                  <a:lnTo>
                    <a:pt x="94" y="10"/>
                  </a:lnTo>
                  <a:lnTo>
                    <a:pt x="96" y="10"/>
                  </a:lnTo>
                  <a:lnTo>
                    <a:pt x="96" y="12"/>
                  </a:lnTo>
                  <a:lnTo>
                    <a:pt x="98" y="12"/>
                  </a:lnTo>
                  <a:lnTo>
                    <a:pt x="100" y="14"/>
                  </a:lnTo>
                  <a:lnTo>
                    <a:pt x="102" y="14"/>
                  </a:lnTo>
                  <a:lnTo>
                    <a:pt x="102" y="16"/>
                  </a:lnTo>
                  <a:lnTo>
                    <a:pt x="102" y="18"/>
                  </a:lnTo>
                  <a:lnTo>
                    <a:pt x="100" y="18"/>
                  </a:lnTo>
                  <a:lnTo>
                    <a:pt x="100" y="20"/>
                  </a:lnTo>
                  <a:lnTo>
                    <a:pt x="100" y="22"/>
                  </a:lnTo>
                  <a:lnTo>
                    <a:pt x="100" y="24"/>
                  </a:lnTo>
                  <a:lnTo>
                    <a:pt x="102" y="22"/>
                  </a:lnTo>
                  <a:lnTo>
                    <a:pt x="104" y="24"/>
                  </a:lnTo>
                  <a:lnTo>
                    <a:pt x="104" y="26"/>
                  </a:lnTo>
                  <a:lnTo>
                    <a:pt x="106" y="26"/>
                  </a:lnTo>
                  <a:lnTo>
                    <a:pt x="106" y="28"/>
                  </a:lnTo>
                  <a:lnTo>
                    <a:pt x="108" y="28"/>
                  </a:lnTo>
                  <a:lnTo>
                    <a:pt x="108" y="30"/>
                  </a:lnTo>
                  <a:lnTo>
                    <a:pt x="108" y="32"/>
                  </a:lnTo>
                  <a:lnTo>
                    <a:pt x="110" y="34"/>
                  </a:lnTo>
                  <a:lnTo>
                    <a:pt x="110" y="36"/>
                  </a:lnTo>
                  <a:lnTo>
                    <a:pt x="108" y="38"/>
                  </a:lnTo>
                  <a:lnTo>
                    <a:pt x="106" y="38"/>
                  </a:lnTo>
                  <a:lnTo>
                    <a:pt x="104" y="40"/>
                  </a:lnTo>
                  <a:lnTo>
                    <a:pt x="102" y="42"/>
                  </a:lnTo>
                  <a:lnTo>
                    <a:pt x="102" y="44"/>
                  </a:lnTo>
                  <a:lnTo>
                    <a:pt x="100" y="44"/>
                  </a:lnTo>
                  <a:lnTo>
                    <a:pt x="98" y="44"/>
                  </a:lnTo>
                  <a:lnTo>
                    <a:pt x="96" y="44"/>
                  </a:lnTo>
                  <a:lnTo>
                    <a:pt x="94" y="42"/>
                  </a:lnTo>
                  <a:lnTo>
                    <a:pt x="92" y="44"/>
                  </a:lnTo>
                  <a:lnTo>
                    <a:pt x="90" y="44"/>
                  </a:lnTo>
                  <a:lnTo>
                    <a:pt x="88" y="46"/>
                  </a:lnTo>
                  <a:lnTo>
                    <a:pt x="86" y="46"/>
                  </a:lnTo>
                  <a:lnTo>
                    <a:pt x="84" y="46"/>
                  </a:lnTo>
                  <a:lnTo>
                    <a:pt x="82" y="44"/>
                  </a:lnTo>
                  <a:lnTo>
                    <a:pt x="80" y="44"/>
                  </a:lnTo>
                  <a:lnTo>
                    <a:pt x="78" y="42"/>
                  </a:lnTo>
                  <a:lnTo>
                    <a:pt x="76" y="40"/>
                  </a:lnTo>
                  <a:lnTo>
                    <a:pt x="74" y="40"/>
                  </a:lnTo>
                  <a:lnTo>
                    <a:pt x="72" y="38"/>
                  </a:lnTo>
                  <a:lnTo>
                    <a:pt x="72" y="36"/>
                  </a:lnTo>
                  <a:lnTo>
                    <a:pt x="70" y="36"/>
                  </a:lnTo>
                  <a:lnTo>
                    <a:pt x="68" y="36"/>
                  </a:lnTo>
                  <a:lnTo>
                    <a:pt x="66" y="36"/>
                  </a:lnTo>
                  <a:lnTo>
                    <a:pt x="64" y="36"/>
                  </a:lnTo>
                  <a:lnTo>
                    <a:pt x="62" y="34"/>
                  </a:lnTo>
                  <a:lnTo>
                    <a:pt x="60" y="34"/>
                  </a:lnTo>
                  <a:lnTo>
                    <a:pt x="60" y="32"/>
                  </a:lnTo>
                  <a:lnTo>
                    <a:pt x="58" y="32"/>
                  </a:lnTo>
                  <a:lnTo>
                    <a:pt x="56" y="32"/>
                  </a:lnTo>
                  <a:lnTo>
                    <a:pt x="54" y="34"/>
                  </a:lnTo>
                  <a:lnTo>
                    <a:pt x="52" y="34"/>
                  </a:lnTo>
                  <a:lnTo>
                    <a:pt x="50" y="34"/>
                  </a:lnTo>
                  <a:lnTo>
                    <a:pt x="48" y="34"/>
                  </a:lnTo>
                  <a:lnTo>
                    <a:pt x="46" y="34"/>
                  </a:lnTo>
                  <a:lnTo>
                    <a:pt x="44" y="34"/>
                  </a:lnTo>
                  <a:lnTo>
                    <a:pt x="42" y="34"/>
                  </a:lnTo>
                  <a:lnTo>
                    <a:pt x="40" y="32"/>
                  </a:lnTo>
                  <a:lnTo>
                    <a:pt x="38" y="34"/>
                  </a:lnTo>
                  <a:lnTo>
                    <a:pt x="36" y="32"/>
                  </a:lnTo>
                  <a:lnTo>
                    <a:pt x="34" y="32"/>
                  </a:lnTo>
                  <a:lnTo>
                    <a:pt x="32" y="34"/>
                  </a:lnTo>
                  <a:lnTo>
                    <a:pt x="30" y="32"/>
                  </a:lnTo>
                  <a:lnTo>
                    <a:pt x="28" y="32"/>
                  </a:lnTo>
                  <a:lnTo>
                    <a:pt x="26" y="32"/>
                  </a:lnTo>
                  <a:lnTo>
                    <a:pt x="24" y="32"/>
                  </a:lnTo>
                  <a:lnTo>
                    <a:pt x="22" y="32"/>
                  </a:lnTo>
                  <a:lnTo>
                    <a:pt x="20" y="32"/>
                  </a:lnTo>
                  <a:lnTo>
                    <a:pt x="18" y="32"/>
                  </a:lnTo>
                  <a:lnTo>
                    <a:pt x="16" y="32"/>
                  </a:lnTo>
                  <a:lnTo>
                    <a:pt x="14" y="32"/>
                  </a:lnTo>
                  <a:lnTo>
                    <a:pt x="12" y="34"/>
                  </a:lnTo>
                  <a:lnTo>
                    <a:pt x="10" y="34"/>
                  </a:lnTo>
                  <a:lnTo>
                    <a:pt x="8" y="34"/>
                  </a:lnTo>
                  <a:lnTo>
                    <a:pt x="6" y="36"/>
                  </a:lnTo>
                  <a:lnTo>
                    <a:pt x="4" y="36"/>
                  </a:lnTo>
                  <a:lnTo>
                    <a:pt x="4" y="38"/>
                  </a:lnTo>
                  <a:lnTo>
                    <a:pt x="2" y="38"/>
                  </a:lnTo>
                  <a:lnTo>
                    <a:pt x="0" y="36"/>
                  </a:lnTo>
                  <a:lnTo>
                    <a:pt x="0" y="34"/>
                  </a:lnTo>
                  <a:lnTo>
                    <a:pt x="0" y="32"/>
                  </a:lnTo>
                  <a:lnTo>
                    <a:pt x="0" y="30"/>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30" name="Freeform 984"/>
            <p:cNvSpPr>
              <a:spLocks/>
            </p:cNvSpPr>
            <p:nvPr/>
          </p:nvSpPr>
          <p:spPr bwMode="auto">
            <a:xfrm>
              <a:off x="3855991" y="2915482"/>
              <a:ext cx="9392" cy="8264"/>
            </a:xfrm>
            <a:custGeom>
              <a:avLst/>
              <a:gdLst>
                <a:gd name="T0" fmla="*/ 2147483647 w 2"/>
                <a:gd name="T1" fmla="*/ 0 h 2"/>
                <a:gd name="T2" fmla="*/ 0 w 2"/>
                <a:gd name="T3" fmla="*/ 0 h 2"/>
                <a:gd name="T4" fmla="*/ 2147483647 w 2"/>
                <a:gd name="T5" fmla="*/ 2147483647 h 2"/>
                <a:gd name="T6" fmla="*/ 2147483647 w 2"/>
                <a:gd name="T7" fmla="*/ 0 h 2"/>
                <a:gd name="T8" fmla="*/ 2147483647 w 2"/>
                <a:gd name="T9" fmla="*/ 0 h 2"/>
                <a:gd name="T10" fmla="*/ 2147483647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lnTo>
                    <a:pt x="0" y="0"/>
                  </a:lnTo>
                  <a:lnTo>
                    <a:pt x="2" y="2"/>
                  </a:lnTo>
                  <a:lnTo>
                    <a:pt x="2" y="0"/>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31" name="Freeform 985"/>
            <p:cNvSpPr>
              <a:spLocks/>
            </p:cNvSpPr>
            <p:nvPr/>
          </p:nvSpPr>
          <p:spPr bwMode="auto">
            <a:xfrm>
              <a:off x="3865382" y="2898953"/>
              <a:ext cx="46959" cy="24792"/>
            </a:xfrm>
            <a:custGeom>
              <a:avLst/>
              <a:gdLst>
                <a:gd name="T0" fmla="*/ 2147483647 w 10"/>
                <a:gd name="T1" fmla="*/ 2147483647 h 6"/>
                <a:gd name="T2" fmla="*/ 2147483647 w 10"/>
                <a:gd name="T3" fmla="*/ 2147483647 h 6"/>
                <a:gd name="T4" fmla="*/ 2147483647 w 10"/>
                <a:gd name="T5" fmla="*/ 2147483647 h 6"/>
                <a:gd name="T6" fmla="*/ 2147483647 w 10"/>
                <a:gd name="T7" fmla="*/ 2147483647 h 6"/>
                <a:gd name="T8" fmla="*/ 2147483647 w 10"/>
                <a:gd name="T9" fmla="*/ 2147483647 h 6"/>
                <a:gd name="T10" fmla="*/ 2147483647 w 10"/>
                <a:gd name="T11" fmla="*/ 2147483647 h 6"/>
                <a:gd name="T12" fmla="*/ 2147483647 w 10"/>
                <a:gd name="T13" fmla="*/ 2147483647 h 6"/>
                <a:gd name="T14" fmla="*/ 2147483647 w 10"/>
                <a:gd name="T15" fmla="*/ 2147483647 h 6"/>
                <a:gd name="T16" fmla="*/ 2147483647 w 10"/>
                <a:gd name="T17" fmla="*/ 2147483647 h 6"/>
                <a:gd name="T18" fmla="*/ 2147483647 w 10"/>
                <a:gd name="T19" fmla="*/ 2147483647 h 6"/>
                <a:gd name="T20" fmla="*/ 2147483647 w 10"/>
                <a:gd name="T21" fmla="*/ 2147483647 h 6"/>
                <a:gd name="T22" fmla="*/ 2147483647 w 10"/>
                <a:gd name="T23" fmla="*/ 0 h 6"/>
                <a:gd name="T24" fmla="*/ 2147483647 w 10"/>
                <a:gd name="T25" fmla="*/ 2147483647 h 6"/>
                <a:gd name="T26" fmla="*/ 2147483647 w 10"/>
                <a:gd name="T27" fmla="*/ 2147483647 h 6"/>
                <a:gd name="T28" fmla="*/ 2147483647 w 10"/>
                <a:gd name="T29" fmla="*/ 2147483647 h 6"/>
                <a:gd name="T30" fmla="*/ 2147483647 w 10"/>
                <a:gd name="T31" fmla="*/ 2147483647 h 6"/>
                <a:gd name="T32" fmla="*/ 0 w 10"/>
                <a:gd name="T33" fmla="*/ 2147483647 h 6"/>
                <a:gd name="T34" fmla="*/ 2147483647 w 10"/>
                <a:gd name="T35" fmla="*/ 2147483647 h 6"/>
                <a:gd name="T36" fmla="*/ 2147483647 w 10"/>
                <a:gd name="T37" fmla="*/ 2147483647 h 6"/>
                <a:gd name="T38" fmla="*/ 2147483647 w 10"/>
                <a:gd name="T39" fmla="*/ 2147483647 h 6"/>
                <a:gd name="T40" fmla="*/ 2147483647 w 10"/>
                <a:gd name="T41" fmla="*/ 2147483647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6"/>
                <a:gd name="T65" fmla="*/ 10 w 10"/>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6">
                  <a:moveTo>
                    <a:pt x="4" y="6"/>
                  </a:moveTo>
                  <a:lnTo>
                    <a:pt x="6" y="6"/>
                  </a:lnTo>
                  <a:lnTo>
                    <a:pt x="6" y="4"/>
                  </a:lnTo>
                  <a:lnTo>
                    <a:pt x="8" y="6"/>
                  </a:lnTo>
                  <a:lnTo>
                    <a:pt x="10" y="4"/>
                  </a:lnTo>
                  <a:lnTo>
                    <a:pt x="8" y="4"/>
                  </a:lnTo>
                  <a:lnTo>
                    <a:pt x="6" y="2"/>
                  </a:lnTo>
                  <a:lnTo>
                    <a:pt x="4" y="0"/>
                  </a:lnTo>
                  <a:lnTo>
                    <a:pt x="2" y="2"/>
                  </a:lnTo>
                  <a:lnTo>
                    <a:pt x="4" y="4"/>
                  </a:lnTo>
                  <a:lnTo>
                    <a:pt x="2" y="4"/>
                  </a:lnTo>
                  <a:lnTo>
                    <a:pt x="0" y="4"/>
                  </a:lnTo>
                  <a:lnTo>
                    <a:pt x="2" y="4"/>
                  </a:lnTo>
                  <a:lnTo>
                    <a:pt x="2" y="6"/>
                  </a:lnTo>
                  <a:lnTo>
                    <a:pt x="4" y="6"/>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32" name="Freeform 987"/>
            <p:cNvSpPr>
              <a:spLocks/>
            </p:cNvSpPr>
            <p:nvPr/>
          </p:nvSpPr>
          <p:spPr bwMode="auto">
            <a:xfrm>
              <a:off x="3912342" y="2932009"/>
              <a:ext cx="9392" cy="8264"/>
            </a:xfrm>
            <a:custGeom>
              <a:avLst/>
              <a:gdLst>
                <a:gd name="T0" fmla="*/ 0 w 2"/>
                <a:gd name="T1" fmla="*/ 0 h 2"/>
                <a:gd name="T2" fmla="*/ 2147483647 w 2"/>
                <a:gd name="T3" fmla="*/ 2147483647 h 2"/>
                <a:gd name="T4" fmla="*/ 2147483647 w 2"/>
                <a:gd name="T5" fmla="*/ 0 h 2"/>
                <a:gd name="T6" fmla="*/ 2147483647 w 2"/>
                <a:gd name="T7" fmla="*/ 0 h 2"/>
                <a:gd name="T8" fmla="*/ 2147483647 w 2"/>
                <a:gd name="T9" fmla="*/ 0 h 2"/>
                <a:gd name="T10" fmla="*/ 0 w 2"/>
                <a:gd name="T11" fmla="*/ 0 h 2"/>
                <a:gd name="T12" fmla="*/ 0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0"/>
                  </a:moveTo>
                  <a:lnTo>
                    <a:pt x="2" y="2"/>
                  </a:lnTo>
                  <a:lnTo>
                    <a:pt x="2" y="0"/>
                  </a:lnTo>
                  <a:lnTo>
                    <a:pt x="0" y="0"/>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33" name="Freeform 988"/>
            <p:cNvSpPr>
              <a:spLocks/>
            </p:cNvSpPr>
            <p:nvPr/>
          </p:nvSpPr>
          <p:spPr bwMode="auto">
            <a:xfrm>
              <a:off x="3949911" y="2675826"/>
              <a:ext cx="18784" cy="16528"/>
            </a:xfrm>
            <a:custGeom>
              <a:avLst/>
              <a:gdLst>
                <a:gd name="T0" fmla="*/ 2147483647 w 4"/>
                <a:gd name="T1" fmla="*/ 2147483647 h 4"/>
                <a:gd name="T2" fmla="*/ 2147483647 w 4"/>
                <a:gd name="T3" fmla="*/ 2147483647 h 4"/>
                <a:gd name="T4" fmla="*/ 2147483647 w 4"/>
                <a:gd name="T5" fmla="*/ 2147483647 h 4"/>
                <a:gd name="T6" fmla="*/ 2147483647 w 4"/>
                <a:gd name="T7" fmla="*/ 0 h 4"/>
                <a:gd name="T8" fmla="*/ 0 w 4"/>
                <a:gd name="T9" fmla="*/ 2147483647 h 4"/>
                <a:gd name="T10" fmla="*/ 2147483647 w 4"/>
                <a:gd name="T11" fmla="*/ 2147483647 h 4"/>
                <a:gd name="T12" fmla="*/ 2147483647 w 4"/>
                <a:gd name="T13" fmla="*/ 2147483647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2" y="4"/>
                  </a:moveTo>
                  <a:lnTo>
                    <a:pt x="2" y="4"/>
                  </a:lnTo>
                  <a:lnTo>
                    <a:pt x="4" y="2"/>
                  </a:lnTo>
                  <a:lnTo>
                    <a:pt x="2" y="0"/>
                  </a:lnTo>
                  <a:lnTo>
                    <a:pt x="0" y="2"/>
                  </a:lnTo>
                  <a:lnTo>
                    <a:pt x="2" y="4"/>
                  </a:lnTo>
                  <a:close/>
                </a:path>
              </a:pathLst>
            </a:custGeom>
            <a:solidFill>
              <a:srgbClr val="7F7F7F"/>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34" name="Freeform 989"/>
            <p:cNvSpPr>
              <a:spLocks/>
            </p:cNvSpPr>
            <p:nvPr/>
          </p:nvSpPr>
          <p:spPr bwMode="auto">
            <a:xfrm>
              <a:off x="3959302" y="2675826"/>
              <a:ext cx="9392" cy="4130"/>
            </a:xfrm>
            <a:custGeom>
              <a:avLst/>
              <a:gdLst>
                <a:gd name="T0" fmla="*/ 2147483647 w 2"/>
                <a:gd name="T1" fmla="*/ 0 h 1587"/>
                <a:gd name="T2" fmla="*/ 0 w 2"/>
                <a:gd name="T3" fmla="*/ 0 h 1587"/>
                <a:gd name="T4" fmla="*/ 2147483647 w 2"/>
                <a:gd name="T5" fmla="*/ 0 h 1587"/>
                <a:gd name="T6" fmla="*/ 2147483647 w 2"/>
                <a:gd name="T7" fmla="*/ 0 h 1587"/>
                <a:gd name="T8" fmla="*/ 2147483647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2" y="0"/>
                  </a:moveTo>
                  <a:lnTo>
                    <a:pt x="0"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35" name="Freeform 990"/>
            <p:cNvSpPr>
              <a:spLocks/>
            </p:cNvSpPr>
            <p:nvPr/>
          </p:nvSpPr>
          <p:spPr bwMode="auto">
            <a:xfrm>
              <a:off x="3987477" y="2890689"/>
              <a:ext cx="9392" cy="4130"/>
            </a:xfrm>
            <a:custGeom>
              <a:avLst/>
              <a:gdLst>
                <a:gd name="T0" fmla="*/ 0 w 2"/>
                <a:gd name="T1" fmla="*/ 0 h 1587"/>
                <a:gd name="T2" fmla="*/ 0 w 2"/>
                <a:gd name="T3" fmla="*/ 0 h 1587"/>
                <a:gd name="T4" fmla="*/ 2147483647 w 2"/>
                <a:gd name="T5" fmla="*/ 0 h 1587"/>
                <a:gd name="T6" fmla="*/ 0 w 2"/>
                <a:gd name="T7" fmla="*/ 0 h 1587"/>
                <a:gd name="T8" fmla="*/ 0 w 2"/>
                <a:gd name="T9" fmla="*/ 0 h 1587"/>
                <a:gd name="T10" fmla="*/ 0 w 2"/>
                <a:gd name="T11" fmla="*/ 0 h 1587"/>
                <a:gd name="T12" fmla="*/ 0 60000 65536"/>
                <a:gd name="T13" fmla="*/ 0 60000 65536"/>
                <a:gd name="T14" fmla="*/ 0 60000 65536"/>
                <a:gd name="T15" fmla="*/ 0 60000 65536"/>
                <a:gd name="T16" fmla="*/ 0 60000 65536"/>
                <a:gd name="T17" fmla="*/ 0 60000 65536"/>
                <a:gd name="T18" fmla="*/ 0 w 2"/>
                <a:gd name="T19" fmla="*/ 0 h 1587"/>
                <a:gd name="T20" fmla="*/ 2 w 2"/>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2" h="1587">
                  <a:moveTo>
                    <a:pt x="0" y="0"/>
                  </a:moveTo>
                  <a:lnTo>
                    <a:pt x="0" y="0"/>
                  </a:ln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36" name="Freeform 991"/>
            <p:cNvSpPr>
              <a:spLocks/>
            </p:cNvSpPr>
            <p:nvPr/>
          </p:nvSpPr>
          <p:spPr bwMode="auto">
            <a:xfrm>
              <a:off x="3996870" y="2675826"/>
              <a:ext cx="9392" cy="4130"/>
            </a:xfrm>
            <a:custGeom>
              <a:avLst/>
              <a:gdLst>
                <a:gd name="T0" fmla="*/ 2147483647 w 2"/>
                <a:gd name="T1" fmla="*/ 0 h 1587"/>
                <a:gd name="T2" fmla="*/ 0 w 2"/>
                <a:gd name="T3" fmla="*/ 0 h 1587"/>
                <a:gd name="T4" fmla="*/ 2147483647 w 2"/>
                <a:gd name="T5" fmla="*/ 0 h 1587"/>
                <a:gd name="T6" fmla="*/ 2147483647 w 2"/>
                <a:gd name="T7" fmla="*/ 0 h 1587"/>
                <a:gd name="T8" fmla="*/ 2147483647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2" y="0"/>
                  </a:moveTo>
                  <a:lnTo>
                    <a:pt x="0"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37" name="Freeform 992"/>
            <p:cNvSpPr>
              <a:spLocks/>
            </p:cNvSpPr>
            <p:nvPr/>
          </p:nvSpPr>
          <p:spPr bwMode="auto">
            <a:xfrm>
              <a:off x="4015655" y="2675826"/>
              <a:ext cx="9392" cy="8264"/>
            </a:xfrm>
            <a:custGeom>
              <a:avLst/>
              <a:gdLst>
                <a:gd name="T0" fmla="*/ 2147483647 w 2"/>
                <a:gd name="T1" fmla="*/ 0 h 2"/>
                <a:gd name="T2" fmla="*/ 0 w 2"/>
                <a:gd name="T3" fmla="*/ 0 h 2"/>
                <a:gd name="T4" fmla="*/ 2147483647 w 2"/>
                <a:gd name="T5" fmla="*/ 2147483647 h 2"/>
                <a:gd name="T6" fmla="*/ 2147483647 w 2"/>
                <a:gd name="T7" fmla="*/ 0 h 2"/>
                <a:gd name="T8" fmla="*/ 2147483647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0"/>
                  </a:moveTo>
                  <a:lnTo>
                    <a:pt x="0" y="0"/>
                  </a:lnTo>
                  <a:lnTo>
                    <a:pt x="2" y="2"/>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38" name="Freeform 993"/>
            <p:cNvSpPr>
              <a:spLocks/>
            </p:cNvSpPr>
            <p:nvPr/>
          </p:nvSpPr>
          <p:spPr bwMode="auto">
            <a:xfrm>
              <a:off x="4015655" y="2898953"/>
              <a:ext cx="18784" cy="8264"/>
            </a:xfrm>
            <a:custGeom>
              <a:avLst/>
              <a:gdLst>
                <a:gd name="T0" fmla="*/ 2147483647 w 4"/>
                <a:gd name="T1" fmla="*/ 2147483647 h 2"/>
                <a:gd name="T2" fmla="*/ 0 w 4"/>
                <a:gd name="T3" fmla="*/ 0 h 2"/>
                <a:gd name="T4" fmla="*/ 0 w 4"/>
                <a:gd name="T5" fmla="*/ 2147483647 h 2"/>
                <a:gd name="T6" fmla="*/ 2147483647 w 4"/>
                <a:gd name="T7" fmla="*/ 2147483647 h 2"/>
                <a:gd name="T8" fmla="*/ 2147483647 w 4"/>
                <a:gd name="T9" fmla="*/ 2147483647 h 2"/>
                <a:gd name="T10" fmla="*/ 2147483647 w 4"/>
                <a:gd name="T11" fmla="*/ 2147483647 h 2"/>
                <a:gd name="T12" fmla="*/ 2147483647 w 4"/>
                <a:gd name="T13" fmla="*/ 2147483647 h 2"/>
                <a:gd name="T14" fmla="*/ 2147483647 w 4"/>
                <a:gd name="T15" fmla="*/ 2147483647 h 2"/>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2"/>
                <a:gd name="T26" fmla="*/ 4 w 4"/>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2">
                  <a:moveTo>
                    <a:pt x="2" y="2"/>
                  </a:moveTo>
                  <a:lnTo>
                    <a:pt x="0" y="0"/>
                  </a:lnTo>
                  <a:lnTo>
                    <a:pt x="0" y="2"/>
                  </a:lnTo>
                  <a:lnTo>
                    <a:pt x="2" y="2"/>
                  </a:lnTo>
                  <a:lnTo>
                    <a:pt x="4" y="2"/>
                  </a:lnTo>
                  <a:lnTo>
                    <a:pt x="2" y="2"/>
                  </a:lnTo>
                  <a:close/>
                </a:path>
              </a:pathLst>
            </a:custGeom>
            <a:solidFill>
              <a:srgbClr val="7F7F7F"/>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39" name="Freeform 994"/>
            <p:cNvSpPr>
              <a:spLocks/>
            </p:cNvSpPr>
            <p:nvPr/>
          </p:nvSpPr>
          <p:spPr bwMode="auto">
            <a:xfrm>
              <a:off x="4015655" y="2915482"/>
              <a:ext cx="9392" cy="8264"/>
            </a:xfrm>
            <a:custGeom>
              <a:avLst/>
              <a:gdLst>
                <a:gd name="T0" fmla="*/ 2147483647 w 2"/>
                <a:gd name="T1" fmla="*/ 2147483647 h 2"/>
                <a:gd name="T2" fmla="*/ 2147483647 w 2"/>
                <a:gd name="T3" fmla="*/ 2147483647 h 2"/>
                <a:gd name="T4" fmla="*/ 0 w 2"/>
                <a:gd name="T5" fmla="*/ 0 h 2"/>
                <a:gd name="T6" fmla="*/ 2147483647 w 2"/>
                <a:gd name="T7" fmla="*/ 2147483647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lnTo>
                    <a:pt x="2" y="2"/>
                  </a:lnTo>
                  <a:lnTo>
                    <a:pt x="0" y="0"/>
                  </a:lnTo>
                  <a:lnTo>
                    <a:pt x="2"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40" name="Freeform 995"/>
            <p:cNvSpPr>
              <a:spLocks/>
            </p:cNvSpPr>
            <p:nvPr/>
          </p:nvSpPr>
          <p:spPr bwMode="auto">
            <a:xfrm>
              <a:off x="4025045" y="2915482"/>
              <a:ext cx="9392" cy="8264"/>
            </a:xfrm>
            <a:custGeom>
              <a:avLst/>
              <a:gdLst>
                <a:gd name="T0" fmla="*/ 0 w 2"/>
                <a:gd name="T1" fmla="*/ 2147483647 h 2"/>
                <a:gd name="T2" fmla="*/ 2147483647 w 2"/>
                <a:gd name="T3" fmla="*/ 2147483647 h 2"/>
                <a:gd name="T4" fmla="*/ 2147483647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lnTo>
                    <a:pt x="2" y="2"/>
                  </a:lnTo>
                  <a:lnTo>
                    <a:pt x="2" y="0"/>
                  </a:lnTo>
                  <a:lnTo>
                    <a:pt x="0" y="2"/>
                  </a:lnTo>
                  <a:close/>
                </a:path>
              </a:pathLst>
            </a:custGeom>
            <a:solidFill>
              <a:srgbClr val="7F7F7F"/>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41" name="Freeform 996"/>
            <p:cNvSpPr>
              <a:spLocks/>
            </p:cNvSpPr>
            <p:nvPr/>
          </p:nvSpPr>
          <p:spPr bwMode="auto">
            <a:xfrm>
              <a:off x="4034437" y="2907218"/>
              <a:ext cx="18784" cy="8264"/>
            </a:xfrm>
            <a:custGeom>
              <a:avLst/>
              <a:gdLst>
                <a:gd name="T0" fmla="*/ 2147483647 w 4"/>
                <a:gd name="T1" fmla="*/ 2147483647 h 2"/>
                <a:gd name="T2" fmla="*/ 2147483647 w 4"/>
                <a:gd name="T3" fmla="*/ 2147483647 h 2"/>
                <a:gd name="T4" fmla="*/ 2147483647 w 4"/>
                <a:gd name="T5" fmla="*/ 2147483647 h 2"/>
                <a:gd name="T6" fmla="*/ 2147483647 w 4"/>
                <a:gd name="T7" fmla="*/ 2147483647 h 2"/>
                <a:gd name="T8" fmla="*/ 2147483647 w 4"/>
                <a:gd name="T9" fmla="*/ 2147483647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2147483647 h 2"/>
                <a:gd name="T20" fmla="*/ 2147483647 w 4"/>
                <a:gd name="T21" fmla="*/ 2147483647 h 2"/>
                <a:gd name="T22" fmla="*/ 2147483647 w 4"/>
                <a:gd name="T23" fmla="*/ 2147483647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2"/>
                <a:gd name="T38" fmla="*/ 4 w 4"/>
                <a:gd name="T39" fmla="*/ 2 h 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2">
                  <a:moveTo>
                    <a:pt x="2" y="2"/>
                  </a:moveTo>
                  <a:lnTo>
                    <a:pt x="4" y="2"/>
                  </a:lnTo>
                  <a:lnTo>
                    <a:pt x="2" y="2"/>
                  </a:lnTo>
                  <a:lnTo>
                    <a:pt x="4" y="2"/>
                  </a:lnTo>
                  <a:lnTo>
                    <a:pt x="4" y="0"/>
                  </a:lnTo>
                  <a:lnTo>
                    <a:pt x="2" y="0"/>
                  </a:lnTo>
                  <a:lnTo>
                    <a:pt x="0" y="2"/>
                  </a:lnTo>
                  <a:lnTo>
                    <a:pt x="2"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42" name="Freeform 997"/>
            <p:cNvSpPr>
              <a:spLocks/>
            </p:cNvSpPr>
            <p:nvPr/>
          </p:nvSpPr>
          <p:spPr bwMode="auto">
            <a:xfrm>
              <a:off x="4043830" y="2907218"/>
              <a:ext cx="9392" cy="4130"/>
            </a:xfrm>
            <a:custGeom>
              <a:avLst/>
              <a:gdLst>
                <a:gd name="T0" fmla="*/ 2147483647 w 2"/>
                <a:gd name="T1" fmla="*/ 0 h 1587"/>
                <a:gd name="T2" fmla="*/ 0 w 2"/>
                <a:gd name="T3" fmla="*/ 0 h 1587"/>
                <a:gd name="T4" fmla="*/ 2147483647 w 2"/>
                <a:gd name="T5" fmla="*/ 0 h 1587"/>
                <a:gd name="T6" fmla="*/ 2147483647 w 2"/>
                <a:gd name="T7" fmla="*/ 0 h 1587"/>
                <a:gd name="T8" fmla="*/ 2147483647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2" y="0"/>
                  </a:moveTo>
                  <a:lnTo>
                    <a:pt x="0"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43" name="Rectangle 998"/>
            <p:cNvSpPr>
              <a:spLocks noChangeArrowheads="1"/>
            </p:cNvSpPr>
            <p:nvPr/>
          </p:nvSpPr>
          <p:spPr bwMode="auto">
            <a:xfrm>
              <a:off x="4043830" y="2915482"/>
              <a:ext cx="0" cy="0"/>
            </a:xfrm>
            <a:prstGeom prst="rect">
              <a:avLst/>
            </a:prstGeom>
            <a:solidFill>
              <a:schemeClr val="accent1"/>
            </a:solidFill>
            <a:ln w="3175">
              <a:solidFill>
                <a:schemeClr val="bg1">
                  <a:lumMod val="50000"/>
                </a:schemeClr>
              </a:solidFill>
              <a:miter lim="800000"/>
              <a:headEnd/>
              <a:tailEnd/>
            </a:ln>
          </p:spPr>
          <p:txBody>
            <a:bodyPr/>
            <a:lstStyle/>
            <a:p>
              <a:endParaRPr lang="en-GB" dirty="0">
                <a:solidFill>
                  <a:prstClr val="black"/>
                </a:solidFill>
                <a:cs typeface="Arial" charset="0"/>
              </a:endParaRPr>
            </a:p>
          </p:txBody>
        </p:sp>
        <p:sp>
          <p:nvSpPr>
            <p:cNvPr id="544" name="Freeform 999"/>
            <p:cNvSpPr>
              <a:spLocks/>
            </p:cNvSpPr>
            <p:nvPr/>
          </p:nvSpPr>
          <p:spPr bwMode="auto">
            <a:xfrm>
              <a:off x="4053221" y="2634506"/>
              <a:ext cx="9392" cy="8264"/>
            </a:xfrm>
            <a:custGeom>
              <a:avLst/>
              <a:gdLst>
                <a:gd name="T0" fmla="*/ 2147483647 w 2"/>
                <a:gd name="T1" fmla="*/ 0 h 2"/>
                <a:gd name="T2" fmla="*/ 0 w 2"/>
                <a:gd name="T3" fmla="*/ 2147483647 h 2"/>
                <a:gd name="T4" fmla="*/ 2147483647 w 2"/>
                <a:gd name="T5" fmla="*/ 2147483647 h 2"/>
                <a:gd name="T6" fmla="*/ 2147483647 w 2"/>
                <a:gd name="T7" fmla="*/ 0 h 2"/>
                <a:gd name="T8" fmla="*/ 2147483647 w 2"/>
                <a:gd name="T9" fmla="*/ 0 h 2"/>
                <a:gd name="T10" fmla="*/ 2147483647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lnTo>
                    <a:pt x="0" y="2"/>
                  </a:lnTo>
                  <a:lnTo>
                    <a:pt x="2" y="2"/>
                  </a:lnTo>
                  <a:lnTo>
                    <a:pt x="2" y="0"/>
                  </a:lnTo>
                  <a:close/>
                </a:path>
              </a:pathLst>
            </a:custGeom>
            <a:solidFill>
              <a:srgbClr val="7F7F7F"/>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45" name="Freeform 1000"/>
            <p:cNvSpPr>
              <a:spLocks/>
            </p:cNvSpPr>
            <p:nvPr/>
          </p:nvSpPr>
          <p:spPr bwMode="auto">
            <a:xfrm>
              <a:off x="4053221" y="2907218"/>
              <a:ext cx="9392" cy="4130"/>
            </a:xfrm>
            <a:custGeom>
              <a:avLst/>
              <a:gdLst>
                <a:gd name="T0" fmla="*/ 0 w 2"/>
                <a:gd name="T1" fmla="*/ 0 h 1587"/>
                <a:gd name="T2" fmla="*/ 2147483647 w 2"/>
                <a:gd name="T3" fmla="*/ 0 h 1587"/>
                <a:gd name="T4" fmla="*/ 2147483647 w 2"/>
                <a:gd name="T5" fmla="*/ 0 h 1587"/>
                <a:gd name="T6" fmla="*/ 0 w 2"/>
                <a:gd name="T7" fmla="*/ 0 h 1587"/>
                <a:gd name="T8" fmla="*/ 0 w 2"/>
                <a:gd name="T9" fmla="*/ 0 h 1587"/>
                <a:gd name="T10" fmla="*/ 0 w 2"/>
                <a:gd name="T11" fmla="*/ 0 h 1587"/>
                <a:gd name="T12" fmla="*/ 0 60000 65536"/>
                <a:gd name="T13" fmla="*/ 0 60000 65536"/>
                <a:gd name="T14" fmla="*/ 0 60000 65536"/>
                <a:gd name="T15" fmla="*/ 0 60000 65536"/>
                <a:gd name="T16" fmla="*/ 0 60000 65536"/>
                <a:gd name="T17" fmla="*/ 0 60000 65536"/>
                <a:gd name="T18" fmla="*/ 0 w 2"/>
                <a:gd name="T19" fmla="*/ 0 h 1587"/>
                <a:gd name="T20" fmla="*/ 2 w 2"/>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2" h="1587">
                  <a:moveTo>
                    <a:pt x="0" y="0"/>
                  </a:move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46" name="Freeform 1001"/>
            <p:cNvSpPr>
              <a:spLocks/>
            </p:cNvSpPr>
            <p:nvPr/>
          </p:nvSpPr>
          <p:spPr bwMode="auto">
            <a:xfrm>
              <a:off x="4053221" y="2915482"/>
              <a:ext cx="46959" cy="16528"/>
            </a:xfrm>
            <a:custGeom>
              <a:avLst/>
              <a:gdLst>
                <a:gd name="T0" fmla="*/ 2147483647 w 10"/>
                <a:gd name="T1" fmla="*/ 2147483647 h 4"/>
                <a:gd name="T2" fmla="*/ 2147483647 w 10"/>
                <a:gd name="T3" fmla="*/ 2147483647 h 4"/>
                <a:gd name="T4" fmla="*/ 2147483647 w 10"/>
                <a:gd name="T5" fmla="*/ 2147483647 h 4"/>
                <a:gd name="T6" fmla="*/ 2147483647 w 10"/>
                <a:gd name="T7" fmla="*/ 2147483647 h 4"/>
                <a:gd name="T8" fmla="*/ 2147483647 w 10"/>
                <a:gd name="T9" fmla="*/ 2147483647 h 4"/>
                <a:gd name="T10" fmla="*/ 2147483647 w 10"/>
                <a:gd name="T11" fmla="*/ 2147483647 h 4"/>
                <a:gd name="T12" fmla="*/ 2147483647 w 10"/>
                <a:gd name="T13" fmla="*/ 2147483647 h 4"/>
                <a:gd name="T14" fmla="*/ 2147483647 w 10"/>
                <a:gd name="T15" fmla="*/ 2147483647 h 4"/>
                <a:gd name="T16" fmla="*/ 2147483647 w 10"/>
                <a:gd name="T17" fmla="*/ 0 h 4"/>
                <a:gd name="T18" fmla="*/ 2147483647 w 10"/>
                <a:gd name="T19" fmla="*/ 0 h 4"/>
                <a:gd name="T20" fmla="*/ 2147483647 w 10"/>
                <a:gd name="T21" fmla="*/ 0 h 4"/>
                <a:gd name="T22" fmla="*/ 2147483647 w 10"/>
                <a:gd name="T23" fmla="*/ 0 h 4"/>
                <a:gd name="T24" fmla="*/ 2147483647 w 10"/>
                <a:gd name="T25" fmla="*/ 0 h 4"/>
                <a:gd name="T26" fmla="*/ 2147483647 w 10"/>
                <a:gd name="T27" fmla="*/ 2147483647 h 4"/>
                <a:gd name="T28" fmla="*/ 2147483647 w 10"/>
                <a:gd name="T29" fmla="*/ 2147483647 h 4"/>
                <a:gd name="T30" fmla="*/ 0 w 10"/>
                <a:gd name="T31" fmla="*/ 2147483647 h 4"/>
                <a:gd name="T32" fmla="*/ 2147483647 w 10"/>
                <a:gd name="T33" fmla="*/ 2147483647 h 4"/>
                <a:gd name="T34" fmla="*/ 2147483647 w 10"/>
                <a:gd name="T35" fmla="*/ 2147483647 h 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4"/>
                <a:gd name="T56" fmla="*/ 10 w 10"/>
                <a:gd name="T57" fmla="*/ 4 h 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4">
                  <a:moveTo>
                    <a:pt x="2" y="4"/>
                  </a:moveTo>
                  <a:lnTo>
                    <a:pt x="2" y="4"/>
                  </a:lnTo>
                  <a:lnTo>
                    <a:pt x="4" y="4"/>
                  </a:lnTo>
                  <a:lnTo>
                    <a:pt x="6" y="4"/>
                  </a:lnTo>
                  <a:lnTo>
                    <a:pt x="8" y="2"/>
                  </a:lnTo>
                  <a:lnTo>
                    <a:pt x="10" y="0"/>
                  </a:lnTo>
                  <a:lnTo>
                    <a:pt x="8" y="0"/>
                  </a:lnTo>
                  <a:lnTo>
                    <a:pt x="6" y="0"/>
                  </a:lnTo>
                  <a:lnTo>
                    <a:pt x="4" y="0"/>
                  </a:lnTo>
                  <a:lnTo>
                    <a:pt x="2" y="0"/>
                  </a:lnTo>
                  <a:lnTo>
                    <a:pt x="4" y="2"/>
                  </a:lnTo>
                  <a:lnTo>
                    <a:pt x="2" y="2"/>
                  </a:lnTo>
                  <a:lnTo>
                    <a:pt x="0" y="4"/>
                  </a:lnTo>
                  <a:lnTo>
                    <a:pt x="2" y="4"/>
                  </a:lnTo>
                  <a:close/>
                </a:path>
              </a:pathLst>
            </a:custGeom>
            <a:solidFill>
              <a:srgbClr val="7F7F7F"/>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47" name="Freeform 1002"/>
            <p:cNvSpPr>
              <a:spLocks/>
            </p:cNvSpPr>
            <p:nvPr/>
          </p:nvSpPr>
          <p:spPr bwMode="auto">
            <a:xfrm>
              <a:off x="4090789" y="2932009"/>
              <a:ext cx="18784" cy="8264"/>
            </a:xfrm>
            <a:custGeom>
              <a:avLst/>
              <a:gdLst>
                <a:gd name="T0" fmla="*/ 0 w 4"/>
                <a:gd name="T1" fmla="*/ 0 h 2"/>
                <a:gd name="T2" fmla="*/ 0 w 4"/>
                <a:gd name="T3" fmla="*/ 2147483647 h 2"/>
                <a:gd name="T4" fmla="*/ 2147483647 w 4"/>
                <a:gd name="T5" fmla="*/ 2147483647 h 2"/>
                <a:gd name="T6" fmla="*/ 2147483647 w 4"/>
                <a:gd name="T7" fmla="*/ 0 h 2"/>
                <a:gd name="T8" fmla="*/ 2147483647 w 4"/>
                <a:gd name="T9" fmla="*/ 0 h 2"/>
                <a:gd name="T10" fmla="*/ 0 w 4"/>
                <a:gd name="T11" fmla="*/ 2147483647 h 2"/>
                <a:gd name="T12" fmla="*/ 0 w 4"/>
                <a:gd name="T13" fmla="*/ 0 h 2"/>
                <a:gd name="T14" fmla="*/ 0 w 4"/>
                <a:gd name="T15" fmla="*/ 0 h 2"/>
                <a:gd name="T16" fmla="*/ 0 w 4"/>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2"/>
                <a:gd name="T29" fmla="*/ 4 w 4"/>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2">
                  <a:moveTo>
                    <a:pt x="0" y="0"/>
                  </a:moveTo>
                  <a:lnTo>
                    <a:pt x="0" y="2"/>
                  </a:lnTo>
                  <a:lnTo>
                    <a:pt x="2" y="2"/>
                  </a:lnTo>
                  <a:lnTo>
                    <a:pt x="4" y="0"/>
                  </a:lnTo>
                  <a:lnTo>
                    <a:pt x="2" y="0"/>
                  </a:lnTo>
                  <a:lnTo>
                    <a:pt x="0" y="2"/>
                  </a:lnTo>
                  <a:lnTo>
                    <a:pt x="0" y="0"/>
                  </a:lnTo>
                  <a:close/>
                </a:path>
              </a:pathLst>
            </a:custGeom>
            <a:solidFill>
              <a:srgbClr val="7F7F7F"/>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48" name="Freeform 1003"/>
            <p:cNvSpPr>
              <a:spLocks/>
            </p:cNvSpPr>
            <p:nvPr/>
          </p:nvSpPr>
          <p:spPr bwMode="auto">
            <a:xfrm>
              <a:off x="4090789" y="2932009"/>
              <a:ext cx="9392" cy="4130"/>
            </a:xfrm>
            <a:custGeom>
              <a:avLst/>
              <a:gdLst>
                <a:gd name="T0" fmla="*/ 2147483647 w 2"/>
                <a:gd name="T1" fmla="*/ 0 h 1587"/>
                <a:gd name="T2" fmla="*/ 0 w 2"/>
                <a:gd name="T3" fmla="*/ 0 h 1587"/>
                <a:gd name="T4" fmla="*/ 2147483647 w 2"/>
                <a:gd name="T5" fmla="*/ 0 h 1587"/>
                <a:gd name="T6" fmla="*/ 2147483647 w 2"/>
                <a:gd name="T7" fmla="*/ 0 h 1587"/>
                <a:gd name="T8" fmla="*/ 2147483647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2" y="0"/>
                  </a:moveTo>
                  <a:lnTo>
                    <a:pt x="0"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49" name="Freeform 1004"/>
            <p:cNvSpPr>
              <a:spLocks/>
            </p:cNvSpPr>
            <p:nvPr/>
          </p:nvSpPr>
          <p:spPr bwMode="auto">
            <a:xfrm>
              <a:off x="4156533" y="2543602"/>
              <a:ext cx="28175" cy="8264"/>
            </a:xfrm>
            <a:custGeom>
              <a:avLst/>
              <a:gdLst>
                <a:gd name="T0" fmla="*/ 0 w 6"/>
                <a:gd name="T1" fmla="*/ 2147483647 h 2"/>
                <a:gd name="T2" fmla="*/ 0 w 6"/>
                <a:gd name="T3" fmla="*/ 2147483647 h 2"/>
                <a:gd name="T4" fmla="*/ 2147483647 w 6"/>
                <a:gd name="T5" fmla="*/ 2147483647 h 2"/>
                <a:gd name="T6" fmla="*/ 2147483647 w 6"/>
                <a:gd name="T7" fmla="*/ 2147483647 h 2"/>
                <a:gd name="T8" fmla="*/ 2147483647 w 6"/>
                <a:gd name="T9" fmla="*/ 0 h 2"/>
                <a:gd name="T10" fmla="*/ 2147483647 w 6"/>
                <a:gd name="T11" fmla="*/ 2147483647 h 2"/>
                <a:gd name="T12" fmla="*/ 2147483647 w 6"/>
                <a:gd name="T13" fmla="*/ 0 h 2"/>
                <a:gd name="T14" fmla="*/ 2147483647 w 6"/>
                <a:gd name="T15" fmla="*/ 0 h 2"/>
                <a:gd name="T16" fmla="*/ 2147483647 w 6"/>
                <a:gd name="T17" fmla="*/ 0 h 2"/>
                <a:gd name="T18" fmla="*/ 0 w 6"/>
                <a:gd name="T19" fmla="*/ 0 h 2"/>
                <a:gd name="T20" fmla="*/ 0 w 6"/>
                <a:gd name="T21" fmla="*/ 2147483647 h 2"/>
                <a:gd name="T22" fmla="*/ 0 w 6"/>
                <a:gd name="T23" fmla="*/ 2147483647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2"/>
                <a:gd name="T38" fmla="*/ 6 w 6"/>
                <a:gd name="T39" fmla="*/ 2 h 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2">
                  <a:moveTo>
                    <a:pt x="0" y="2"/>
                  </a:moveTo>
                  <a:lnTo>
                    <a:pt x="0" y="2"/>
                  </a:lnTo>
                  <a:lnTo>
                    <a:pt x="2" y="2"/>
                  </a:lnTo>
                  <a:lnTo>
                    <a:pt x="4" y="2"/>
                  </a:lnTo>
                  <a:lnTo>
                    <a:pt x="4" y="0"/>
                  </a:lnTo>
                  <a:lnTo>
                    <a:pt x="6" y="2"/>
                  </a:lnTo>
                  <a:lnTo>
                    <a:pt x="6" y="0"/>
                  </a:lnTo>
                  <a:lnTo>
                    <a:pt x="4" y="0"/>
                  </a:lnTo>
                  <a:lnTo>
                    <a:pt x="2" y="0"/>
                  </a:lnTo>
                  <a:lnTo>
                    <a:pt x="0" y="0"/>
                  </a:lnTo>
                  <a:lnTo>
                    <a:pt x="0" y="2"/>
                  </a:lnTo>
                  <a:close/>
                </a:path>
              </a:pathLst>
            </a:custGeom>
            <a:solidFill>
              <a:srgbClr val="7F7F7F"/>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50" name="Freeform 1010"/>
            <p:cNvSpPr>
              <a:spLocks/>
            </p:cNvSpPr>
            <p:nvPr/>
          </p:nvSpPr>
          <p:spPr bwMode="auto">
            <a:xfrm>
              <a:off x="4043830" y="2915482"/>
              <a:ext cx="9392" cy="4130"/>
            </a:xfrm>
            <a:custGeom>
              <a:avLst/>
              <a:gdLst>
                <a:gd name="T0" fmla="*/ 0 w 2"/>
                <a:gd name="T1" fmla="*/ 0 h 1587"/>
                <a:gd name="T2" fmla="*/ 0 w 2"/>
                <a:gd name="T3" fmla="*/ 0 h 1587"/>
                <a:gd name="T4" fmla="*/ 2147483647 w 2"/>
                <a:gd name="T5" fmla="*/ 0 h 1587"/>
                <a:gd name="T6" fmla="*/ 0 w 2"/>
                <a:gd name="T7" fmla="*/ 0 h 1587"/>
                <a:gd name="T8" fmla="*/ 0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0" y="0"/>
                  </a:moveTo>
                  <a:lnTo>
                    <a:pt x="0" y="0"/>
                  </a:ln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51" name="Freeform 1011"/>
            <p:cNvSpPr>
              <a:spLocks/>
            </p:cNvSpPr>
            <p:nvPr/>
          </p:nvSpPr>
          <p:spPr bwMode="auto">
            <a:xfrm>
              <a:off x="4034437" y="2907218"/>
              <a:ext cx="18784" cy="8264"/>
            </a:xfrm>
            <a:custGeom>
              <a:avLst/>
              <a:gdLst>
                <a:gd name="T0" fmla="*/ 2147483647 w 4"/>
                <a:gd name="T1" fmla="*/ 2147483647 h 2"/>
                <a:gd name="T2" fmla="*/ 2147483647 w 4"/>
                <a:gd name="T3" fmla="*/ 2147483647 h 2"/>
                <a:gd name="T4" fmla="*/ 0 w 4"/>
                <a:gd name="T5" fmla="*/ 2147483647 h 2"/>
                <a:gd name="T6" fmla="*/ 2147483647 w 4"/>
                <a:gd name="T7" fmla="*/ 0 h 2"/>
                <a:gd name="T8" fmla="*/ 2147483647 w 4"/>
                <a:gd name="T9" fmla="*/ 0 h 2"/>
                <a:gd name="T10" fmla="*/ 2147483647 w 4"/>
                <a:gd name="T11" fmla="*/ 2147483647 h 2"/>
                <a:gd name="T12" fmla="*/ 2147483647 w 4"/>
                <a:gd name="T13" fmla="*/ 2147483647 h 2"/>
                <a:gd name="T14" fmla="*/ 2147483647 w 4"/>
                <a:gd name="T15" fmla="*/ 2147483647 h 2"/>
                <a:gd name="T16" fmla="*/ 2147483647 w 4"/>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2"/>
                <a:gd name="T29" fmla="*/ 4 w 4"/>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2">
                  <a:moveTo>
                    <a:pt x="2" y="2"/>
                  </a:moveTo>
                  <a:lnTo>
                    <a:pt x="2" y="2"/>
                  </a:lnTo>
                  <a:lnTo>
                    <a:pt x="0" y="2"/>
                  </a:lnTo>
                  <a:lnTo>
                    <a:pt x="2" y="0"/>
                  </a:lnTo>
                  <a:lnTo>
                    <a:pt x="4" y="0"/>
                  </a:lnTo>
                  <a:lnTo>
                    <a:pt x="4" y="2"/>
                  </a:lnTo>
                  <a:lnTo>
                    <a:pt x="2" y="2"/>
                  </a:lnTo>
                  <a:close/>
                </a:path>
              </a:pathLst>
            </a:custGeom>
            <a:solidFill>
              <a:srgbClr val="7F7F7F"/>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52" name="Freeform 1012"/>
            <p:cNvSpPr>
              <a:spLocks/>
            </p:cNvSpPr>
            <p:nvPr/>
          </p:nvSpPr>
          <p:spPr bwMode="auto">
            <a:xfrm>
              <a:off x="4053221" y="2907218"/>
              <a:ext cx="9392" cy="4130"/>
            </a:xfrm>
            <a:custGeom>
              <a:avLst/>
              <a:gdLst>
                <a:gd name="T0" fmla="*/ 0 w 2"/>
                <a:gd name="T1" fmla="*/ 0 h 1587"/>
                <a:gd name="T2" fmla="*/ 0 w 2"/>
                <a:gd name="T3" fmla="*/ 0 h 1587"/>
                <a:gd name="T4" fmla="*/ 2147483647 w 2"/>
                <a:gd name="T5" fmla="*/ 0 h 1587"/>
                <a:gd name="T6" fmla="*/ 0 w 2"/>
                <a:gd name="T7" fmla="*/ 0 h 1587"/>
                <a:gd name="T8" fmla="*/ 0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0" y="0"/>
                  </a:moveTo>
                  <a:lnTo>
                    <a:pt x="0" y="0"/>
                  </a:ln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53" name="Freeform 1303"/>
            <p:cNvSpPr>
              <a:spLocks/>
            </p:cNvSpPr>
            <p:nvPr/>
          </p:nvSpPr>
          <p:spPr bwMode="auto">
            <a:xfrm>
              <a:off x="1728715" y="3411320"/>
              <a:ext cx="28175" cy="16528"/>
            </a:xfrm>
            <a:custGeom>
              <a:avLst/>
              <a:gdLst>
                <a:gd name="T0" fmla="*/ 2147483647 w 6"/>
                <a:gd name="T1" fmla="*/ 2147483647 h 4"/>
                <a:gd name="T2" fmla="*/ 2147483647 w 6"/>
                <a:gd name="T3" fmla="*/ 2147483647 h 4"/>
                <a:gd name="T4" fmla="*/ 2147483647 w 6"/>
                <a:gd name="T5" fmla="*/ 0 h 4"/>
                <a:gd name="T6" fmla="*/ 2147483647 w 6"/>
                <a:gd name="T7" fmla="*/ 0 h 4"/>
                <a:gd name="T8" fmla="*/ 2147483647 w 6"/>
                <a:gd name="T9" fmla="*/ 2147483647 h 4"/>
                <a:gd name="T10" fmla="*/ 0 w 6"/>
                <a:gd name="T11" fmla="*/ 2147483647 h 4"/>
                <a:gd name="T12" fmla="*/ 2147483647 w 6"/>
                <a:gd name="T13" fmla="*/ 2147483647 h 4"/>
                <a:gd name="T14" fmla="*/ 2147483647 w 6"/>
                <a:gd name="T15" fmla="*/ 2147483647 h 4"/>
                <a:gd name="T16" fmla="*/ 2147483647 w 6"/>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4"/>
                <a:gd name="T29" fmla="*/ 6 w 6"/>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4">
                  <a:moveTo>
                    <a:pt x="4" y="4"/>
                  </a:moveTo>
                  <a:lnTo>
                    <a:pt x="6" y="2"/>
                  </a:lnTo>
                  <a:lnTo>
                    <a:pt x="4" y="0"/>
                  </a:lnTo>
                  <a:lnTo>
                    <a:pt x="2" y="2"/>
                  </a:lnTo>
                  <a:lnTo>
                    <a:pt x="0" y="2"/>
                  </a:lnTo>
                  <a:lnTo>
                    <a:pt x="2" y="2"/>
                  </a:lnTo>
                  <a:lnTo>
                    <a:pt x="4" y="4"/>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54" name="Freeform 1304"/>
            <p:cNvSpPr>
              <a:spLocks/>
            </p:cNvSpPr>
            <p:nvPr/>
          </p:nvSpPr>
          <p:spPr bwMode="auto">
            <a:xfrm>
              <a:off x="1756891" y="3485696"/>
              <a:ext cx="9392" cy="8264"/>
            </a:xfrm>
            <a:custGeom>
              <a:avLst/>
              <a:gdLst>
                <a:gd name="T0" fmla="*/ 2147483647 w 2"/>
                <a:gd name="T1" fmla="*/ 2147483647 h 2"/>
                <a:gd name="T2" fmla="*/ 2147483647 w 2"/>
                <a:gd name="T3" fmla="*/ 0 h 2"/>
                <a:gd name="T4" fmla="*/ 0 w 2"/>
                <a:gd name="T5" fmla="*/ 0 h 2"/>
                <a:gd name="T6" fmla="*/ 2147483647 w 2"/>
                <a:gd name="T7" fmla="*/ 2147483647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lnTo>
                    <a:pt x="2" y="0"/>
                  </a:lnTo>
                  <a:lnTo>
                    <a:pt x="0" y="0"/>
                  </a:lnTo>
                  <a:lnTo>
                    <a:pt x="2" y="2"/>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55" name="Rectangle 1305"/>
            <p:cNvSpPr>
              <a:spLocks noChangeArrowheads="1"/>
            </p:cNvSpPr>
            <p:nvPr/>
          </p:nvSpPr>
          <p:spPr bwMode="auto">
            <a:xfrm>
              <a:off x="1869593" y="3336944"/>
              <a:ext cx="0" cy="0"/>
            </a:xfrm>
            <a:prstGeom prst="rect">
              <a:avLst/>
            </a:prstGeom>
            <a:solidFill>
              <a:schemeClr val="accent1"/>
            </a:solidFill>
            <a:ln w="3175">
              <a:solidFill>
                <a:schemeClr val="bg1">
                  <a:lumMod val="50000"/>
                </a:schemeClr>
              </a:solidFill>
              <a:miter lim="800000"/>
              <a:headEnd/>
              <a:tailEnd/>
            </a:ln>
          </p:spPr>
          <p:txBody>
            <a:bodyPr/>
            <a:lstStyle/>
            <a:p>
              <a:endParaRPr lang="en-GB" dirty="0">
                <a:solidFill>
                  <a:prstClr val="black"/>
                </a:solidFill>
                <a:cs typeface="Arial" charset="0"/>
              </a:endParaRPr>
            </a:p>
          </p:txBody>
        </p:sp>
        <p:sp>
          <p:nvSpPr>
            <p:cNvPr id="556" name="Freeform 1306"/>
            <p:cNvSpPr>
              <a:spLocks/>
            </p:cNvSpPr>
            <p:nvPr/>
          </p:nvSpPr>
          <p:spPr bwMode="auto">
            <a:xfrm>
              <a:off x="2339191" y="3684032"/>
              <a:ext cx="37568" cy="16528"/>
            </a:xfrm>
            <a:custGeom>
              <a:avLst/>
              <a:gdLst>
                <a:gd name="T0" fmla="*/ 2147483647 w 8"/>
                <a:gd name="T1" fmla="*/ 2147483647 h 4"/>
                <a:gd name="T2" fmla="*/ 2147483647 w 8"/>
                <a:gd name="T3" fmla="*/ 2147483647 h 4"/>
                <a:gd name="T4" fmla="*/ 2147483647 w 8"/>
                <a:gd name="T5" fmla="*/ 2147483647 h 4"/>
                <a:gd name="T6" fmla="*/ 2147483647 w 8"/>
                <a:gd name="T7" fmla="*/ 0 h 4"/>
                <a:gd name="T8" fmla="*/ 2147483647 w 8"/>
                <a:gd name="T9" fmla="*/ 0 h 4"/>
                <a:gd name="T10" fmla="*/ 2147483647 w 8"/>
                <a:gd name="T11" fmla="*/ 0 h 4"/>
                <a:gd name="T12" fmla="*/ 2147483647 w 8"/>
                <a:gd name="T13" fmla="*/ 0 h 4"/>
                <a:gd name="T14" fmla="*/ 0 w 8"/>
                <a:gd name="T15" fmla="*/ 2147483647 h 4"/>
                <a:gd name="T16" fmla="*/ 2147483647 w 8"/>
                <a:gd name="T17" fmla="*/ 2147483647 h 4"/>
                <a:gd name="T18" fmla="*/ 2147483647 w 8"/>
                <a:gd name="T19" fmla="*/ 2147483647 h 4"/>
                <a:gd name="T20" fmla="*/ 2147483647 w 8"/>
                <a:gd name="T21" fmla="*/ 2147483647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4"/>
                <a:gd name="T35" fmla="*/ 8 w 8"/>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4">
                  <a:moveTo>
                    <a:pt x="4" y="4"/>
                  </a:moveTo>
                  <a:lnTo>
                    <a:pt x="4" y="4"/>
                  </a:lnTo>
                  <a:lnTo>
                    <a:pt x="6" y="2"/>
                  </a:lnTo>
                  <a:lnTo>
                    <a:pt x="8" y="0"/>
                  </a:lnTo>
                  <a:lnTo>
                    <a:pt x="6" y="0"/>
                  </a:lnTo>
                  <a:lnTo>
                    <a:pt x="4" y="0"/>
                  </a:lnTo>
                  <a:lnTo>
                    <a:pt x="2" y="0"/>
                  </a:lnTo>
                  <a:lnTo>
                    <a:pt x="0" y="2"/>
                  </a:lnTo>
                  <a:lnTo>
                    <a:pt x="2" y="2"/>
                  </a:lnTo>
                  <a:lnTo>
                    <a:pt x="4" y="4"/>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57" name="Freeform 1331"/>
            <p:cNvSpPr>
              <a:spLocks/>
            </p:cNvSpPr>
            <p:nvPr/>
          </p:nvSpPr>
          <p:spPr bwMode="auto">
            <a:xfrm>
              <a:off x="2996627" y="4816197"/>
              <a:ext cx="328718" cy="611533"/>
            </a:xfrm>
            <a:custGeom>
              <a:avLst/>
              <a:gdLst>
                <a:gd name="T0" fmla="*/ 2147483647 w 70"/>
                <a:gd name="T1" fmla="*/ 2147483647 h 148"/>
                <a:gd name="T2" fmla="*/ 2147483647 w 70"/>
                <a:gd name="T3" fmla="*/ 2147483647 h 148"/>
                <a:gd name="T4" fmla="*/ 2147483647 w 70"/>
                <a:gd name="T5" fmla="*/ 2147483647 h 148"/>
                <a:gd name="T6" fmla="*/ 2147483647 w 70"/>
                <a:gd name="T7" fmla="*/ 2147483647 h 148"/>
                <a:gd name="T8" fmla="*/ 2147483647 w 70"/>
                <a:gd name="T9" fmla="*/ 2147483647 h 148"/>
                <a:gd name="T10" fmla="*/ 2147483647 w 70"/>
                <a:gd name="T11" fmla="*/ 2147483647 h 148"/>
                <a:gd name="T12" fmla="*/ 2147483647 w 70"/>
                <a:gd name="T13" fmla="*/ 2147483647 h 148"/>
                <a:gd name="T14" fmla="*/ 2147483647 w 70"/>
                <a:gd name="T15" fmla="*/ 2147483647 h 148"/>
                <a:gd name="T16" fmla="*/ 2147483647 w 70"/>
                <a:gd name="T17" fmla="*/ 2147483647 h 148"/>
                <a:gd name="T18" fmla="*/ 2147483647 w 70"/>
                <a:gd name="T19" fmla="*/ 2147483647 h 148"/>
                <a:gd name="T20" fmla="*/ 2147483647 w 70"/>
                <a:gd name="T21" fmla="*/ 2147483647 h 148"/>
                <a:gd name="T22" fmla="*/ 2147483647 w 70"/>
                <a:gd name="T23" fmla="*/ 0 h 148"/>
                <a:gd name="T24" fmla="*/ 2147483647 w 70"/>
                <a:gd name="T25" fmla="*/ 2147483647 h 148"/>
                <a:gd name="T26" fmla="*/ 2147483647 w 70"/>
                <a:gd name="T27" fmla="*/ 2147483647 h 148"/>
                <a:gd name="T28" fmla="*/ 2147483647 w 70"/>
                <a:gd name="T29" fmla="*/ 2147483647 h 148"/>
                <a:gd name="T30" fmla="*/ 2147483647 w 70"/>
                <a:gd name="T31" fmla="*/ 2147483647 h 148"/>
                <a:gd name="T32" fmla="*/ 2147483647 w 70"/>
                <a:gd name="T33" fmla="*/ 2147483647 h 148"/>
                <a:gd name="T34" fmla="*/ 2147483647 w 70"/>
                <a:gd name="T35" fmla="*/ 2147483647 h 148"/>
                <a:gd name="T36" fmla="*/ 2147483647 w 70"/>
                <a:gd name="T37" fmla="*/ 2147483647 h 148"/>
                <a:gd name="T38" fmla="*/ 2147483647 w 70"/>
                <a:gd name="T39" fmla="*/ 2147483647 h 148"/>
                <a:gd name="T40" fmla="*/ 2147483647 w 70"/>
                <a:gd name="T41" fmla="*/ 2147483647 h 148"/>
                <a:gd name="T42" fmla="*/ 2147483647 w 70"/>
                <a:gd name="T43" fmla="*/ 2147483647 h 148"/>
                <a:gd name="T44" fmla="*/ 2147483647 w 70"/>
                <a:gd name="T45" fmla="*/ 2147483647 h 148"/>
                <a:gd name="T46" fmla="*/ 2147483647 w 70"/>
                <a:gd name="T47" fmla="*/ 2147483647 h 148"/>
                <a:gd name="T48" fmla="*/ 2147483647 w 70"/>
                <a:gd name="T49" fmla="*/ 2147483647 h 148"/>
                <a:gd name="T50" fmla="*/ 2147483647 w 70"/>
                <a:gd name="T51" fmla="*/ 2147483647 h 148"/>
                <a:gd name="T52" fmla="*/ 2147483647 w 70"/>
                <a:gd name="T53" fmla="*/ 2147483647 h 148"/>
                <a:gd name="T54" fmla="*/ 2147483647 w 70"/>
                <a:gd name="T55" fmla="*/ 2147483647 h 148"/>
                <a:gd name="T56" fmla="*/ 2147483647 w 70"/>
                <a:gd name="T57" fmla="*/ 2147483647 h 148"/>
                <a:gd name="T58" fmla="*/ 2147483647 w 70"/>
                <a:gd name="T59" fmla="*/ 2147483647 h 148"/>
                <a:gd name="T60" fmla="*/ 2147483647 w 70"/>
                <a:gd name="T61" fmla="*/ 2147483647 h 148"/>
                <a:gd name="T62" fmla="*/ 2147483647 w 70"/>
                <a:gd name="T63" fmla="*/ 2147483647 h 148"/>
                <a:gd name="T64" fmla="*/ 2147483647 w 70"/>
                <a:gd name="T65" fmla="*/ 2147483647 h 148"/>
                <a:gd name="T66" fmla="*/ 2147483647 w 70"/>
                <a:gd name="T67" fmla="*/ 2147483647 h 148"/>
                <a:gd name="T68" fmla="*/ 2147483647 w 70"/>
                <a:gd name="T69" fmla="*/ 2147483647 h 148"/>
                <a:gd name="T70" fmla="*/ 2147483647 w 70"/>
                <a:gd name="T71" fmla="*/ 2147483647 h 148"/>
                <a:gd name="T72" fmla="*/ 2147483647 w 70"/>
                <a:gd name="T73" fmla="*/ 2147483647 h 148"/>
                <a:gd name="T74" fmla="*/ 2147483647 w 70"/>
                <a:gd name="T75" fmla="*/ 2147483647 h 148"/>
                <a:gd name="T76" fmla="*/ 2147483647 w 70"/>
                <a:gd name="T77" fmla="*/ 2147483647 h 148"/>
                <a:gd name="T78" fmla="*/ 2147483647 w 70"/>
                <a:gd name="T79" fmla="*/ 2147483647 h 148"/>
                <a:gd name="T80" fmla="*/ 2147483647 w 70"/>
                <a:gd name="T81" fmla="*/ 2147483647 h 148"/>
                <a:gd name="T82" fmla="*/ 2147483647 w 70"/>
                <a:gd name="T83" fmla="*/ 2147483647 h 148"/>
                <a:gd name="T84" fmla="*/ 2147483647 w 70"/>
                <a:gd name="T85" fmla="*/ 2147483647 h 148"/>
                <a:gd name="T86" fmla="*/ 2147483647 w 70"/>
                <a:gd name="T87" fmla="*/ 2147483647 h 148"/>
                <a:gd name="T88" fmla="*/ 2147483647 w 70"/>
                <a:gd name="T89" fmla="*/ 2147483647 h 148"/>
                <a:gd name="T90" fmla="*/ 2147483647 w 70"/>
                <a:gd name="T91" fmla="*/ 2147483647 h 148"/>
                <a:gd name="T92" fmla="*/ 2147483647 w 70"/>
                <a:gd name="T93" fmla="*/ 2147483647 h 148"/>
                <a:gd name="T94" fmla="*/ 2147483647 w 70"/>
                <a:gd name="T95" fmla="*/ 2147483647 h 148"/>
                <a:gd name="T96" fmla="*/ 2147483647 w 70"/>
                <a:gd name="T97" fmla="*/ 2147483647 h 148"/>
                <a:gd name="T98" fmla="*/ 2147483647 w 70"/>
                <a:gd name="T99" fmla="*/ 2147483647 h 148"/>
                <a:gd name="T100" fmla="*/ 2147483647 w 70"/>
                <a:gd name="T101" fmla="*/ 2147483647 h 148"/>
                <a:gd name="T102" fmla="*/ 0 w 70"/>
                <a:gd name="T103" fmla="*/ 2147483647 h 1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0"/>
                <a:gd name="T157" fmla="*/ 0 h 148"/>
                <a:gd name="T158" fmla="*/ 70 w 70"/>
                <a:gd name="T159" fmla="*/ 148 h 1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0" h="148">
                  <a:moveTo>
                    <a:pt x="0" y="68"/>
                  </a:moveTo>
                  <a:lnTo>
                    <a:pt x="0" y="68"/>
                  </a:lnTo>
                  <a:lnTo>
                    <a:pt x="0" y="66"/>
                  </a:lnTo>
                  <a:lnTo>
                    <a:pt x="2" y="64"/>
                  </a:lnTo>
                  <a:lnTo>
                    <a:pt x="4" y="64"/>
                  </a:lnTo>
                  <a:lnTo>
                    <a:pt x="6" y="62"/>
                  </a:lnTo>
                  <a:lnTo>
                    <a:pt x="6" y="60"/>
                  </a:lnTo>
                  <a:lnTo>
                    <a:pt x="8" y="60"/>
                  </a:lnTo>
                  <a:lnTo>
                    <a:pt x="10" y="58"/>
                  </a:lnTo>
                  <a:lnTo>
                    <a:pt x="12" y="56"/>
                  </a:lnTo>
                  <a:lnTo>
                    <a:pt x="12" y="54"/>
                  </a:lnTo>
                  <a:lnTo>
                    <a:pt x="14" y="54"/>
                  </a:lnTo>
                  <a:lnTo>
                    <a:pt x="14" y="52"/>
                  </a:lnTo>
                  <a:lnTo>
                    <a:pt x="14" y="50"/>
                  </a:lnTo>
                  <a:lnTo>
                    <a:pt x="14" y="48"/>
                  </a:lnTo>
                  <a:lnTo>
                    <a:pt x="14" y="46"/>
                  </a:lnTo>
                  <a:lnTo>
                    <a:pt x="16" y="44"/>
                  </a:lnTo>
                  <a:lnTo>
                    <a:pt x="16" y="42"/>
                  </a:lnTo>
                  <a:lnTo>
                    <a:pt x="14" y="42"/>
                  </a:lnTo>
                  <a:lnTo>
                    <a:pt x="14" y="40"/>
                  </a:lnTo>
                  <a:lnTo>
                    <a:pt x="14" y="38"/>
                  </a:lnTo>
                  <a:lnTo>
                    <a:pt x="16" y="36"/>
                  </a:lnTo>
                  <a:lnTo>
                    <a:pt x="14" y="36"/>
                  </a:lnTo>
                  <a:lnTo>
                    <a:pt x="14" y="34"/>
                  </a:lnTo>
                  <a:lnTo>
                    <a:pt x="14" y="32"/>
                  </a:lnTo>
                  <a:lnTo>
                    <a:pt x="14" y="30"/>
                  </a:lnTo>
                  <a:lnTo>
                    <a:pt x="14" y="28"/>
                  </a:lnTo>
                  <a:lnTo>
                    <a:pt x="14" y="26"/>
                  </a:lnTo>
                  <a:lnTo>
                    <a:pt x="14" y="24"/>
                  </a:lnTo>
                  <a:lnTo>
                    <a:pt x="14" y="22"/>
                  </a:lnTo>
                  <a:lnTo>
                    <a:pt x="16" y="20"/>
                  </a:lnTo>
                  <a:lnTo>
                    <a:pt x="16" y="18"/>
                  </a:lnTo>
                  <a:lnTo>
                    <a:pt x="14" y="18"/>
                  </a:lnTo>
                  <a:lnTo>
                    <a:pt x="12" y="18"/>
                  </a:lnTo>
                  <a:lnTo>
                    <a:pt x="14" y="16"/>
                  </a:lnTo>
                  <a:lnTo>
                    <a:pt x="16" y="14"/>
                  </a:lnTo>
                  <a:lnTo>
                    <a:pt x="18" y="12"/>
                  </a:lnTo>
                  <a:lnTo>
                    <a:pt x="18" y="10"/>
                  </a:lnTo>
                  <a:lnTo>
                    <a:pt x="20" y="10"/>
                  </a:lnTo>
                  <a:lnTo>
                    <a:pt x="20" y="8"/>
                  </a:lnTo>
                  <a:lnTo>
                    <a:pt x="22" y="8"/>
                  </a:lnTo>
                  <a:lnTo>
                    <a:pt x="24" y="6"/>
                  </a:lnTo>
                  <a:lnTo>
                    <a:pt x="26" y="4"/>
                  </a:lnTo>
                  <a:lnTo>
                    <a:pt x="28" y="4"/>
                  </a:lnTo>
                  <a:lnTo>
                    <a:pt x="30" y="2"/>
                  </a:lnTo>
                  <a:lnTo>
                    <a:pt x="32" y="2"/>
                  </a:lnTo>
                  <a:lnTo>
                    <a:pt x="34" y="2"/>
                  </a:lnTo>
                  <a:lnTo>
                    <a:pt x="36" y="0"/>
                  </a:lnTo>
                  <a:lnTo>
                    <a:pt x="38" y="0"/>
                  </a:lnTo>
                  <a:lnTo>
                    <a:pt x="40" y="0"/>
                  </a:lnTo>
                  <a:lnTo>
                    <a:pt x="40" y="2"/>
                  </a:lnTo>
                  <a:lnTo>
                    <a:pt x="40" y="4"/>
                  </a:lnTo>
                  <a:lnTo>
                    <a:pt x="42" y="4"/>
                  </a:lnTo>
                  <a:lnTo>
                    <a:pt x="42" y="2"/>
                  </a:lnTo>
                  <a:lnTo>
                    <a:pt x="44" y="2"/>
                  </a:lnTo>
                  <a:lnTo>
                    <a:pt x="46" y="2"/>
                  </a:lnTo>
                  <a:lnTo>
                    <a:pt x="46" y="4"/>
                  </a:lnTo>
                  <a:lnTo>
                    <a:pt x="46" y="6"/>
                  </a:lnTo>
                  <a:lnTo>
                    <a:pt x="48" y="8"/>
                  </a:lnTo>
                  <a:lnTo>
                    <a:pt x="50" y="10"/>
                  </a:lnTo>
                  <a:lnTo>
                    <a:pt x="48" y="10"/>
                  </a:lnTo>
                  <a:lnTo>
                    <a:pt x="48" y="12"/>
                  </a:lnTo>
                  <a:lnTo>
                    <a:pt x="48" y="10"/>
                  </a:lnTo>
                  <a:lnTo>
                    <a:pt x="48" y="12"/>
                  </a:lnTo>
                  <a:lnTo>
                    <a:pt x="50" y="12"/>
                  </a:lnTo>
                  <a:lnTo>
                    <a:pt x="52" y="10"/>
                  </a:lnTo>
                  <a:lnTo>
                    <a:pt x="54" y="10"/>
                  </a:lnTo>
                  <a:lnTo>
                    <a:pt x="56" y="8"/>
                  </a:lnTo>
                  <a:lnTo>
                    <a:pt x="58" y="8"/>
                  </a:lnTo>
                  <a:lnTo>
                    <a:pt x="60" y="6"/>
                  </a:lnTo>
                  <a:lnTo>
                    <a:pt x="62" y="6"/>
                  </a:lnTo>
                  <a:lnTo>
                    <a:pt x="62" y="8"/>
                  </a:lnTo>
                  <a:lnTo>
                    <a:pt x="62" y="10"/>
                  </a:lnTo>
                  <a:lnTo>
                    <a:pt x="60" y="12"/>
                  </a:lnTo>
                  <a:lnTo>
                    <a:pt x="60" y="14"/>
                  </a:lnTo>
                  <a:lnTo>
                    <a:pt x="58" y="14"/>
                  </a:lnTo>
                  <a:lnTo>
                    <a:pt x="58" y="16"/>
                  </a:lnTo>
                  <a:lnTo>
                    <a:pt x="56" y="18"/>
                  </a:lnTo>
                  <a:lnTo>
                    <a:pt x="54" y="20"/>
                  </a:lnTo>
                  <a:lnTo>
                    <a:pt x="52" y="20"/>
                  </a:lnTo>
                  <a:lnTo>
                    <a:pt x="52" y="22"/>
                  </a:lnTo>
                  <a:lnTo>
                    <a:pt x="52" y="24"/>
                  </a:lnTo>
                  <a:lnTo>
                    <a:pt x="52" y="26"/>
                  </a:lnTo>
                  <a:lnTo>
                    <a:pt x="52" y="28"/>
                  </a:lnTo>
                  <a:lnTo>
                    <a:pt x="54" y="30"/>
                  </a:lnTo>
                  <a:lnTo>
                    <a:pt x="56" y="32"/>
                  </a:lnTo>
                  <a:lnTo>
                    <a:pt x="58" y="34"/>
                  </a:lnTo>
                  <a:lnTo>
                    <a:pt x="60" y="34"/>
                  </a:lnTo>
                  <a:lnTo>
                    <a:pt x="60" y="36"/>
                  </a:lnTo>
                  <a:lnTo>
                    <a:pt x="62" y="38"/>
                  </a:lnTo>
                  <a:lnTo>
                    <a:pt x="62" y="40"/>
                  </a:lnTo>
                  <a:lnTo>
                    <a:pt x="62" y="42"/>
                  </a:lnTo>
                  <a:lnTo>
                    <a:pt x="62" y="44"/>
                  </a:lnTo>
                  <a:lnTo>
                    <a:pt x="60" y="46"/>
                  </a:lnTo>
                  <a:lnTo>
                    <a:pt x="60" y="48"/>
                  </a:lnTo>
                  <a:lnTo>
                    <a:pt x="60" y="50"/>
                  </a:lnTo>
                  <a:lnTo>
                    <a:pt x="58" y="52"/>
                  </a:lnTo>
                  <a:lnTo>
                    <a:pt x="56" y="54"/>
                  </a:lnTo>
                  <a:lnTo>
                    <a:pt x="56" y="56"/>
                  </a:lnTo>
                  <a:lnTo>
                    <a:pt x="54" y="56"/>
                  </a:lnTo>
                  <a:lnTo>
                    <a:pt x="54" y="58"/>
                  </a:lnTo>
                  <a:lnTo>
                    <a:pt x="52" y="58"/>
                  </a:lnTo>
                  <a:lnTo>
                    <a:pt x="50" y="60"/>
                  </a:lnTo>
                  <a:lnTo>
                    <a:pt x="48" y="60"/>
                  </a:lnTo>
                  <a:lnTo>
                    <a:pt x="46" y="62"/>
                  </a:lnTo>
                  <a:lnTo>
                    <a:pt x="44" y="64"/>
                  </a:lnTo>
                  <a:lnTo>
                    <a:pt x="44" y="66"/>
                  </a:lnTo>
                  <a:lnTo>
                    <a:pt x="44" y="68"/>
                  </a:lnTo>
                  <a:lnTo>
                    <a:pt x="44" y="70"/>
                  </a:lnTo>
                  <a:lnTo>
                    <a:pt x="46" y="72"/>
                  </a:lnTo>
                  <a:lnTo>
                    <a:pt x="48" y="74"/>
                  </a:lnTo>
                  <a:lnTo>
                    <a:pt x="50" y="76"/>
                  </a:lnTo>
                  <a:lnTo>
                    <a:pt x="52" y="76"/>
                  </a:lnTo>
                  <a:lnTo>
                    <a:pt x="54" y="76"/>
                  </a:lnTo>
                  <a:lnTo>
                    <a:pt x="56" y="76"/>
                  </a:lnTo>
                  <a:lnTo>
                    <a:pt x="56" y="78"/>
                  </a:lnTo>
                  <a:lnTo>
                    <a:pt x="56" y="80"/>
                  </a:lnTo>
                  <a:lnTo>
                    <a:pt x="58" y="80"/>
                  </a:lnTo>
                  <a:lnTo>
                    <a:pt x="60" y="78"/>
                  </a:lnTo>
                  <a:lnTo>
                    <a:pt x="60" y="76"/>
                  </a:lnTo>
                  <a:lnTo>
                    <a:pt x="62" y="76"/>
                  </a:lnTo>
                  <a:lnTo>
                    <a:pt x="62" y="78"/>
                  </a:lnTo>
                  <a:lnTo>
                    <a:pt x="62" y="80"/>
                  </a:lnTo>
                  <a:lnTo>
                    <a:pt x="62" y="82"/>
                  </a:lnTo>
                  <a:lnTo>
                    <a:pt x="64" y="82"/>
                  </a:lnTo>
                  <a:lnTo>
                    <a:pt x="64" y="84"/>
                  </a:lnTo>
                  <a:lnTo>
                    <a:pt x="64" y="86"/>
                  </a:lnTo>
                  <a:lnTo>
                    <a:pt x="66" y="84"/>
                  </a:lnTo>
                  <a:lnTo>
                    <a:pt x="68" y="86"/>
                  </a:lnTo>
                  <a:lnTo>
                    <a:pt x="70" y="86"/>
                  </a:lnTo>
                  <a:lnTo>
                    <a:pt x="70" y="88"/>
                  </a:lnTo>
                  <a:lnTo>
                    <a:pt x="70" y="90"/>
                  </a:lnTo>
                  <a:lnTo>
                    <a:pt x="68" y="92"/>
                  </a:lnTo>
                  <a:lnTo>
                    <a:pt x="70" y="94"/>
                  </a:lnTo>
                  <a:lnTo>
                    <a:pt x="68" y="96"/>
                  </a:lnTo>
                  <a:lnTo>
                    <a:pt x="70" y="98"/>
                  </a:lnTo>
                  <a:lnTo>
                    <a:pt x="70" y="100"/>
                  </a:lnTo>
                  <a:lnTo>
                    <a:pt x="70" y="102"/>
                  </a:lnTo>
                  <a:lnTo>
                    <a:pt x="68" y="104"/>
                  </a:lnTo>
                  <a:lnTo>
                    <a:pt x="66" y="104"/>
                  </a:lnTo>
                  <a:lnTo>
                    <a:pt x="64" y="106"/>
                  </a:lnTo>
                  <a:lnTo>
                    <a:pt x="62" y="106"/>
                  </a:lnTo>
                  <a:lnTo>
                    <a:pt x="60" y="108"/>
                  </a:lnTo>
                  <a:lnTo>
                    <a:pt x="58" y="108"/>
                  </a:lnTo>
                  <a:lnTo>
                    <a:pt x="58" y="110"/>
                  </a:lnTo>
                  <a:lnTo>
                    <a:pt x="56" y="110"/>
                  </a:lnTo>
                  <a:lnTo>
                    <a:pt x="54" y="112"/>
                  </a:lnTo>
                  <a:lnTo>
                    <a:pt x="54" y="114"/>
                  </a:lnTo>
                  <a:lnTo>
                    <a:pt x="52" y="116"/>
                  </a:lnTo>
                  <a:lnTo>
                    <a:pt x="50" y="116"/>
                  </a:lnTo>
                  <a:lnTo>
                    <a:pt x="48" y="116"/>
                  </a:lnTo>
                  <a:lnTo>
                    <a:pt x="48" y="118"/>
                  </a:lnTo>
                  <a:lnTo>
                    <a:pt x="48" y="120"/>
                  </a:lnTo>
                  <a:lnTo>
                    <a:pt x="46" y="120"/>
                  </a:lnTo>
                  <a:lnTo>
                    <a:pt x="46" y="122"/>
                  </a:lnTo>
                  <a:lnTo>
                    <a:pt x="46" y="124"/>
                  </a:lnTo>
                  <a:lnTo>
                    <a:pt x="46" y="126"/>
                  </a:lnTo>
                  <a:lnTo>
                    <a:pt x="48" y="128"/>
                  </a:lnTo>
                  <a:lnTo>
                    <a:pt x="48" y="130"/>
                  </a:lnTo>
                  <a:lnTo>
                    <a:pt x="48" y="132"/>
                  </a:lnTo>
                  <a:lnTo>
                    <a:pt x="48" y="134"/>
                  </a:lnTo>
                  <a:lnTo>
                    <a:pt x="48" y="136"/>
                  </a:lnTo>
                  <a:lnTo>
                    <a:pt x="46" y="138"/>
                  </a:lnTo>
                  <a:lnTo>
                    <a:pt x="44" y="140"/>
                  </a:lnTo>
                  <a:lnTo>
                    <a:pt x="44" y="142"/>
                  </a:lnTo>
                  <a:lnTo>
                    <a:pt x="42" y="144"/>
                  </a:lnTo>
                  <a:lnTo>
                    <a:pt x="40" y="144"/>
                  </a:lnTo>
                  <a:lnTo>
                    <a:pt x="38" y="146"/>
                  </a:lnTo>
                  <a:lnTo>
                    <a:pt x="36" y="148"/>
                  </a:lnTo>
                  <a:lnTo>
                    <a:pt x="36" y="146"/>
                  </a:lnTo>
                  <a:lnTo>
                    <a:pt x="34" y="144"/>
                  </a:lnTo>
                  <a:lnTo>
                    <a:pt x="34" y="142"/>
                  </a:lnTo>
                  <a:lnTo>
                    <a:pt x="34" y="140"/>
                  </a:lnTo>
                  <a:lnTo>
                    <a:pt x="34" y="138"/>
                  </a:lnTo>
                  <a:lnTo>
                    <a:pt x="32" y="136"/>
                  </a:lnTo>
                  <a:lnTo>
                    <a:pt x="32" y="134"/>
                  </a:lnTo>
                  <a:lnTo>
                    <a:pt x="32" y="132"/>
                  </a:lnTo>
                  <a:lnTo>
                    <a:pt x="32" y="130"/>
                  </a:lnTo>
                  <a:lnTo>
                    <a:pt x="32" y="128"/>
                  </a:lnTo>
                  <a:lnTo>
                    <a:pt x="30" y="126"/>
                  </a:lnTo>
                  <a:lnTo>
                    <a:pt x="30" y="124"/>
                  </a:lnTo>
                  <a:lnTo>
                    <a:pt x="30" y="122"/>
                  </a:lnTo>
                  <a:lnTo>
                    <a:pt x="30" y="120"/>
                  </a:lnTo>
                  <a:lnTo>
                    <a:pt x="30" y="118"/>
                  </a:lnTo>
                  <a:lnTo>
                    <a:pt x="28" y="116"/>
                  </a:lnTo>
                  <a:lnTo>
                    <a:pt x="28" y="114"/>
                  </a:lnTo>
                  <a:lnTo>
                    <a:pt x="28" y="112"/>
                  </a:lnTo>
                  <a:lnTo>
                    <a:pt x="28" y="110"/>
                  </a:lnTo>
                  <a:lnTo>
                    <a:pt x="26" y="108"/>
                  </a:lnTo>
                  <a:lnTo>
                    <a:pt x="24" y="108"/>
                  </a:lnTo>
                  <a:lnTo>
                    <a:pt x="22" y="106"/>
                  </a:lnTo>
                  <a:lnTo>
                    <a:pt x="20" y="104"/>
                  </a:lnTo>
                  <a:lnTo>
                    <a:pt x="20" y="102"/>
                  </a:lnTo>
                  <a:lnTo>
                    <a:pt x="18" y="102"/>
                  </a:lnTo>
                  <a:lnTo>
                    <a:pt x="16" y="100"/>
                  </a:lnTo>
                  <a:lnTo>
                    <a:pt x="14" y="100"/>
                  </a:lnTo>
                  <a:lnTo>
                    <a:pt x="14" y="98"/>
                  </a:lnTo>
                  <a:lnTo>
                    <a:pt x="14" y="96"/>
                  </a:lnTo>
                  <a:lnTo>
                    <a:pt x="14" y="94"/>
                  </a:lnTo>
                  <a:lnTo>
                    <a:pt x="12" y="92"/>
                  </a:lnTo>
                  <a:lnTo>
                    <a:pt x="12" y="90"/>
                  </a:lnTo>
                  <a:lnTo>
                    <a:pt x="10" y="88"/>
                  </a:lnTo>
                  <a:lnTo>
                    <a:pt x="8" y="88"/>
                  </a:lnTo>
                  <a:lnTo>
                    <a:pt x="6" y="86"/>
                  </a:lnTo>
                  <a:lnTo>
                    <a:pt x="4" y="86"/>
                  </a:lnTo>
                  <a:lnTo>
                    <a:pt x="4" y="84"/>
                  </a:lnTo>
                  <a:lnTo>
                    <a:pt x="4" y="82"/>
                  </a:lnTo>
                  <a:lnTo>
                    <a:pt x="4" y="80"/>
                  </a:lnTo>
                  <a:lnTo>
                    <a:pt x="2" y="80"/>
                  </a:lnTo>
                  <a:lnTo>
                    <a:pt x="2" y="78"/>
                  </a:lnTo>
                  <a:lnTo>
                    <a:pt x="0" y="76"/>
                  </a:lnTo>
                  <a:lnTo>
                    <a:pt x="0" y="74"/>
                  </a:lnTo>
                  <a:lnTo>
                    <a:pt x="0" y="72"/>
                  </a:lnTo>
                  <a:lnTo>
                    <a:pt x="0" y="70"/>
                  </a:lnTo>
                  <a:lnTo>
                    <a:pt x="0" y="68"/>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58" name="Freeform 1332"/>
            <p:cNvSpPr>
              <a:spLocks/>
            </p:cNvSpPr>
            <p:nvPr/>
          </p:nvSpPr>
          <p:spPr bwMode="auto">
            <a:xfrm>
              <a:off x="3259600" y="5113698"/>
              <a:ext cx="28175" cy="16528"/>
            </a:xfrm>
            <a:custGeom>
              <a:avLst/>
              <a:gdLst>
                <a:gd name="T0" fmla="*/ 2147483647 w 6"/>
                <a:gd name="T1" fmla="*/ 2147483647 h 4"/>
                <a:gd name="T2" fmla="*/ 2147483647 w 6"/>
                <a:gd name="T3" fmla="*/ 2147483647 h 4"/>
                <a:gd name="T4" fmla="*/ 0 w 6"/>
                <a:gd name="T5" fmla="*/ 2147483647 h 4"/>
                <a:gd name="T6" fmla="*/ 0 w 6"/>
                <a:gd name="T7" fmla="*/ 2147483647 h 4"/>
                <a:gd name="T8" fmla="*/ 0 w 6"/>
                <a:gd name="T9" fmla="*/ 0 h 4"/>
                <a:gd name="T10" fmla="*/ 2147483647 w 6"/>
                <a:gd name="T11" fmla="*/ 0 h 4"/>
                <a:gd name="T12" fmla="*/ 2147483647 w 6"/>
                <a:gd name="T13" fmla="*/ 0 h 4"/>
                <a:gd name="T14" fmla="*/ 2147483647 w 6"/>
                <a:gd name="T15" fmla="*/ 0 h 4"/>
                <a:gd name="T16" fmla="*/ 2147483647 w 6"/>
                <a:gd name="T17" fmla="*/ 2147483647 h 4"/>
                <a:gd name="T18" fmla="*/ 2147483647 w 6"/>
                <a:gd name="T19" fmla="*/ 2147483647 h 4"/>
                <a:gd name="T20" fmla="*/ 2147483647 w 6"/>
                <a:gd name="T21" fmla="*/ 2147483647 h 4"/>
                <a:gd name="T22" fmla="*/ 2147483647 w 6"/>
                <a:gd name="T23" fmla="*/ 2147483647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4"/>
                <a:gd name="T38" fmla="*/ 6 w 6"/>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4">
                  <a:moveTo>
                    <a:pt x="2" y="4"/>
                  </a:moveTo>
                  <a:lnTo>
                    <a:pt x="2" y="2"/>
                  </a:lnTo>
                  <a:lnTo>
                    <a:pt x="0" y="2"/>
                  </a:lnTo>
                  <a:lnTo>
                    <a:pt x="0" y="0"/>
                  </a:lnTo>
                  <a:lnTo>
                    <a:pt x="2" y="0"/>
                  </a:lnTo>
                  <a:lnTo>
                    <a:pt x="4" y="0"/>
                  </a:lnTo>
                  <a:lnTo>
                    <a:pt x="6" y="0"/>
                  </a:lnTo>
                  <a:lnTo>
                    <a:pt x="4" y="2"/>
                  </a:lnTo>
                  <a:lnTo>
                    <a:pt x="4" y="4"/>
                  </a:lnTo>
                  <a:lnTo>
                    <a:pt x="2" y="4"/>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59" name="Rectangle 1333"/>
            <p:cNvSpPr>
              <a:spLocks noChangeArrowheads="1"/>
            </p:cNvSpPr>
            <p:nvPr/>
          </p:nvSpPr>
          <p:spPr bwMode="auto">
            <a:xfrm>
              <a:off x="3531967" y="3427848"/>
              <a:ext cx="0" cy="8264"/>
            </a:xfrm>
            <a:prstGeom prst="rect">
              <a:avLst/>
            </a:prstGeom>
            <a:solidFill>
              <a:schemeClr val="accent1"/>
            </a:solidFill>
            <a:ln w="3175">
              <a:solidFill>
                <a:schemeClr val="bg1">
                  <a:lumMod val="50000"/>
                </a:schemeClr>
              </a:solidFill>
              <a:miter lim="800000"/>
              <a:headEnd/>
              <a:tailEnd/>
            </a:ln>
          </p:spPr>
          <p:txBody>
            <a:bodyPr/>
            <a:lstStyle/>
            <a:p>
              <a:endParaRPr lang="en-GB" dirty="0">
                <a:solidFill>
                  <a:prstClr val="black"/>
                </a:solidFill>
                <a:cs typeface="Arial" charset="0"/>
              </a:endParaRPr>
            </a:p>
          </p:txBody>
        </p:sp>
        <p:sp>
          <p:nvSpPr>
            <p:cNvPr id="562" name="Freeform 1450"/>
            <p:cNvSpPr>
              <a:spLocks/>
            </p:cNvSpPr>
            <p:nvPr/>
          </p:nvSpPr>
          <p:spPr bwMode="auto">
            <a:xfrm>
              <a:off x="3550751" y="4931892"/>
              <a:ext cx="18784" cy="16528"/>
            </a:xfrm>
            <a:custGeom>
              <a:avLst/>
              <a:gdLst>
                <a:gd name="T0" fmla="*/ 2147483647 w 4"/>
                <a:gd name="T1" fmla="*/ 2147483647 h 4"/>
                <a:gd name="T2" fmla="*/ 2147483647 w 4"/>
                <a:gd name="T3" fmla="*/ 2147483647 h 4"/>
                <a:gd name="T4" fmla="*/ 0 w 4"/>
                <a:gd name="T5" fmla="*/ 2147483647 h 4"/>
                <a:gd name="T6" fmla="*/ 0 w 4"/>
                <a:gd name="T7" fmla="*/ 0 h 4"/>
                <a:gd name="T8" fmla="*/ 2147483647 w 4"/>
                <a:gd name="T9" fmla="*/ 0 h 4"/>
                <a:gd name="T10" fmla="*/ 2147483647 w 4"/>
                <a:gd name="T11" fmla="*/ 2147483647 h 4"/>
                <a:gd name="T12" fmla="*/ 2147483647 w 4"/>
                <a:gd name="T13" fmla="*/ 2147483647 h 4"/>
                <a:gd name="T14" fmla="*/ 2147483647 w 4"/>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4"/>
                  </a:moveTo>
                  <a:lnTo>
                    <a:pt x="2" y="4"/>
                  </a:lnTo>
                  <a:lnTo>
                    <a:pt x="0" y="2"/>
                  </a:lnTo>
                  <a:lnTo>
                    <a:pt x="0" y="0"/>
                  </a:lnTo>
                  <a:lnTo>
                    <a:pt x="2" y="0"/>
                  </a:lnTo>
                  <a:lnTo>
                    <a:pt x="4" y="2"/>
                  </a:lnTo>
                  <a:lnTo>
                    <a:pt x="4" y="4"/>
                  </a:lnTo>
                  <a:close/>
                </a:path>
              </a:pathLst>
            </a:custGeom>
            <a:solidFill>
              <a:srgbClr val="7F7F7F"/>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63" name="Freeform 1452"/>
            <p:cNvSpPr>
              <a:spLocks/>
            </p:cNvSpPr>
            <p:nvPr/>
          </p:nvSpPr>
          <p:spPr bwMode="auto">
            <a:xfrm>
              <a:off x="4165925" y="4229453"/>
              <a:ext cx="488381" cy="256183"/>
            </a:xfrm>
            <a:custGeom>
              <a:avLst/>
              <a:gdLst>
                <a:gd name="T0" fmla="*/ 2147483647 w 104"/>
                <a:gd name="T1" fmla="*/ 2147483647 h 62"/>
                <a:gd name="T2" fmla="*/ 2147483647 w 104"/>
                <a:gd name="T3" fmla="*/ 2147483647 h 62"/>
                <a:gd name="T4" fmla="*/ 2147483647 w 104"/>
                <a:gd name="T5" fmla="*/ 2147483647 h 62"/>
                <a:gd name="T6" fmla="*/ 2147483647 w 104"/>
                <a:gd name="T7" fmla="*/ 2147483647 h 62"/>
                <a:gd name="T8" fmla="*/ 2147483647 w 104"/>
                <a:gd name="T9" fmla="*/ 2147483647 h 62"/>
                <a:gd name="T10" fmla="*/ 2147483647 w 104"/>
                <a:gd name="T11" fmla="*/ 2147483647 h 62"/>
                <a:gd name="T12" fmla="*/ 2147483647 w 104"/>
                <a:gd name="T13" fmla="*/ 2147483647 h 62"/>
                <a:gd name="T14" fmla="*/ 2147483647 w 104"/>
                <a:gd name="T15" fmla="*/ 2147483647 h 62"/>
                <a:gd name="T16" fmla="*/ 2147483647 w 104"/>
                <a:gd name="T17" fmla="*/ 2147483647 h 62"/>
                <a:gd name="T18" fmla="*/ 2147483647 w 104"/>
                <a:gd name="T19" fmla="*/ 2147483647 h 62"/>
                <a:gd name="T20" fmla="*/ 2147483647 w 104"/>
                <a:gd name="T21" fmla="*/ 2147483647 h 62"/>
                <a:gd name="T22" fmla="*/ 2147483647 w 104"/>
                <a:gd name="T23" fmla="*/ 2147483647 h 62"/>
                <a:gd name="T24" fmla="*/ 2147483647 w 104"/>
                <a:gd name="T25" fmla="*/ 2147483647 h 62"/>
                <a:gd name="T26" fmla="*/ 2147483647 w 104"/>
                <a:gd name="T27" fmla="*/ 2147483647 h 62"/>
                <a:gd name="T28" fmla="*/ 2147483647 w 104"/>
                <a:gd name="T29" fmla="*/ 2147483647 h 62"/>
                <a:gd name="T30" fmla="*/ 2147483647 w 104"/>
                <a:gd name="T31" fmla="*/ 2147483647 h 62"/>
                <a:gd name="T32" fmla="*/ 2147483647 w 104"/>
                <a:gd name="T33" fmla="*/ 2147483647 h 62"/>
                <a:gd name="T34" fmla="*/ 2147483647 w 104"/>
                <a:gd name="T35" fmla="*/ 2147483647 h 62"/>
                <a:gd name="T36" fmla="*/ 2147483647 w 104"/>
                <a:gd name="T37" fmla="*/ 2147483647 h 62"/>
                <a:gd name="T38" fmla="*/ 2147483647 w 104"/>
                <a:gd name="T39" fmla="*/ 2147483647 h 62"/>
                <a:gd name="T40" fmla="*/ 2147483647 w 104"/>
                <a:gd name="T41" fmla="*/ 2147483647 h 62"/>
                <a:gd name="T42" fmla="*/ 2147483647 w 104"/>
                <a:gd name="T43" fmla="*/ 2147483647 h 62"/>
                <a:gd name="T44" fmla="*/ 2147483647 w 104"/>
                <a:gd name="T45" fmla="*/ 2147483647 h 62"/>
                <a:gd name="T46" fmla="*/ 2147483647 w 104"/>
                <a:gd name="T47" fmla="*/ 2147483647 h 62"/>
                <a:gd name="T48" fmla="*/ 2147483647 w 104"/>
                <a:gd name="T49" fmla="*/ 2147483647 h 62"/>
                <a:gd name="T50" fmla="*/ 2147483647 w 104"/>
                <a:gd name="T51" fmla="*/ 2147483647 h 62"/>
                <a:gd name="T52" fmla="*/ 2147483647 w 104"/>
                <a:gd name="T53" fmla="*/ 2147483647 h 62"/>
                <a:gd name="T54" fmla="*/ 2147483647 w 104"/>
                <a:gd name="T55" fmla="*/ 2147483647 h 62"/>
                <a:gd name="T56" fmla="*/ 2147483647 w 104"/>
                <a:gd name="T57" fmla="*/ 2147483647 h 62"/>
                <a:gd name="T58" fmla="*/ 2147483647 w 104"/>
                <a:gd name="T59" fmla="*/ 2147483647 h 62"/>
                <a:gd name="T60" fmla="*/ 2147483647 w 104"/>
                <a:gd name="T61" fmla="*/ 2147483647 h 62"/>
                <a:gd name="T62" fmla="*/ 2147483647 w 104"/>
                <a:gd name="T63" fmla="*/ 2147483647 h 62"/>
                <a:gd name="T64" fmla="*/ 2147483647 w 104"/>
                <a:gd name="T65" fmla="*/ 2147483647 h 62"/>
                <a:gd name="T66" fmla="*/ 2147483647 w 104"/>
                <a:gd name="T67" fmla="*/ 2147483647 h 62"/>
                <a:gd name="T68" fmla="*/ 2147483647 w 104"/>
                <a:gd name="T69" fmla="*/ 2147483647 h 62"/>
                <a:gd name="T70" fmla="*/ 2147483647 w 104"/>
                <a:gd name="T71" fmla="*/ 2147483647 h 62"/>
                <a:gd name="T72" fmla="*/ 2147483647 w 104"/>
                <a:gd name="T73" fmla="*/ 2147483647 h 62"/>
                <a:gd name="T74" fmla="*/ 2147483647 w 104"/>
                <a:gd name="T75" fmla="*/ 2147483647 h 62"/>
                <a:gd name="T76" fmla="*/ 2147483647 w 104"/>
                <a:gd name="T77" fmla="*/ 2147483647 h 62"/>
                <a:gd name="T78" fmla="*/ 2147483647 w 104"/>
                <a:gd name="T79" fmla="*/ 2147483647 h 62"/>
                <a:gd name="T80" fmla="*/ 2147483647 w 104"/>
                <a:gd name="T81" fmla="*/ 2147483647 h 62"/>
                <a:gd name="T82" fmla="*/ 2147483647 w 104"/>
                <a:gd name="T83" fmla="*/ 2147483647 h 62"/>
                <a:gd name="T84" fmla="*/ 2147483647 w 104"/>
                <a:gd name="T85" fmla="*/ 2147483647 h 62"/>
                <a:gd name="T86" fmla="*/ 2147483647 w 104"/>
                <a:gd name="T87" fmla="*/ 2147483647 h 62"/>
                <a:gd name="T88" fmla="*/ 2147483647 w 104"/>
                <a:gd name="T89" fmla="*/ 2147483647 h 62"/>
                <a:gd name="T90" fmla="*/ 2147483647 w 104"/>
                <a:gd name="T91" fmla="*/ 2147483647 h 62"/>
                <a:gd name="T92" fmla="*/ 2147483647 w 104"/>
                <a:gd name="T93" fmla="*/ 2147483647 h 62"/>
                <a:gd name="T94" fmla="*/ 2147483647 w 104"/>
                <a:gd name="T95" fmla="*/ 2147483647 h 62"/>
                <a:gd name="T96" fmla="*/ 2147483647 w 104"/>
                <a:gd name="T97" fmla="*/ 2147483647 h 62"/>
                <a:gd name="T98" fmla="*/ 2147483647 w 104"/>
                <a:gd name="T99" fmla="*/ 2147483647 h 62"/>
                <a:gd name="T100" fmla="*/ 2147483647 w 104"/>
                <a:gd name="T101" fmla="*/ 2147483647 h 62"/>
                <a:gd name="T102" fmla="*/ 0 w 104"/>
                <a:gd name="T103" fmla="*/ 2147483647 h 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4"/>
                <a:gd name="T157" fmla="*/ 0 h 62"/>
                <a:gd name="T158" fmla="*/ 104 w 104"/>
                <a:gd name="T159" fmla="*/ 62 h 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4" h="62">
                  <a:moveTo>
                    <a:pt x="0" y="10"/>
                  </a:moveTo>
                  <a:lnTo>
                    <a:pt x="0" y="8"/>
                  </a:lnTo>
                  <a:lnTo>
                    <a:pt x="0" y="6"/>
                  </a:lnTo>
                  <a:lnTo>
                    <a:pt x="2" y="4"/>
                  </a:lnTo>
                  <a:lnTo>
                    <a:pt x="4" y="2"/>
                  </a:lnTo>
                  <a:lnTo>
                    <a:pt x="4" y="0"/>
                  </a:lnTo>
                  <a:lnTo>
                    <a:pt x="6" y="0"/>
                  </a:lnTo>
                  <a:lnTo>
                    <a:pt x="8" y="2"/>
                  </a:lnTo>
                  <a:lnTo>
                    <a:pt x="10" y="2"/>
                  </a:lnTo>
                  <a:lnTo>
                    <a:pt x="10" y="4"/>
                  </a:lnTo>
                  <a:lnTo>
                    <a:pt x="8" y="4"/>
                  </a:lnTo>
                  <a:lnTo>
                    <a:pt x="8" y="6"/>
                  </a:lnTo>
                  <a:lnTo>
                    <a:pt x="8" y="8"/>
                  </a:lnTo>
                  <a:lnTo>
                    <a:pt x="10" y="8"/>
                  </a:lnTo>
                  <a:lnTo>
                    <a:pt x="12" y="8"/>
                  </a:lnTo>
                  <a:lnTo>
                    <a:pt x="14" y="8"/>
                  </a:lnTo>
                  <a:lnTo>
                    <a:pt x="16" y="8"/>
                  </a:lnTo>
                  <a:lnTo>
                    <a:pt x="18" y="8"/>
                  </a:lnTo>
                  <a:lnTo>
                    <a:pt x="20" y="8"/>
                  </a:lnTo>
                  <a:lnTo>
                    <a:pt x="22" y="8"/>
                  </a:lnTo>
                  <a:lnTo>
                    <a:pt x="24" y="10"/>
                  </a:lnTo>
                  <a:lnTo>
                    <a:pt x="26" y="10"/>
                  </a:lnTo>
                  <a:lnTo>
                    <a:pt x="28" y="10"/>
                  </a:lnTo>
                  <a:lnTo>
                    <a:pt x="30" y="10"/>
                  </a:lnTo>
                  <a:lnTo>
                    <a:pt x="32" y="10"/>
                  </a:lnTo>
                  <a:lnTo>
                    <a:pt x="34" y="10"/>
                  </a:lnTo>
                  <a:lnTo>
                    <a:pt x="36" y="10"/>
                  </a:lnTo>
                  <a:lnTo>
                    <a:pt x="38" y="10"/>
                  </a:lnTo>
                  <a:lnTo>
                    <a:pt x="40" y="10"/>
                  </a:lnTo>
                  <a:lnTo>
                    <a:pt x="42" y="10"/>
                  </a:lnTo>
                  <a:lnTo>
                    <a:pt x="44" y="10"/>
                  </a:lnTo>
                  <a:lnTo>
                    <a:pt x="46" y="10"/>
                  </a:lnTo>
                  <a:lnTo>
                    <a:pt x="48" y="10"/>
                  </a:lnTo>
                  <a:lnTo>
                    <a:pt x="48" y="12"/>
                  </a:lnTo>
                  <a:lnTo>
                    <a:pt x="50" y="12"/>
                  </a:lnTo>
                  <a:lnTo>
                    <a:pt x="52" y="12"/>
                  </a:lnTo>
                  <a:lnTo>
                    <a:pt x="54" y="12"/>
                  </a:lnTo>
                  <a:lnTo>
                    <a:pt x="56" y="10"/>
                  </a:lnTo>
                  <a:lnTo>
                    <a:pt x="58" y="10"/>
                  </a:lnTo>
                  <a:lnTo>
                    <a:pt x="58" y="8"/>
                  </a:lnTo>
                  <a:lnTo>
                    <a:pt x="60" y="8"/>
                  </a:lnTo>
                  <a:lnTo>
                    <a:pt x="60" y="6"/>
                  </a:lnTo>
                  <a:lnTo>
                    <a:pt x="62" y="6"/>
                  </a:lnTo>
                  <a:lnTo>
                    <a:pt x="62" y="4"/>
                  </a:lnTo>
                  <a:lnTo>
                    <a:pt x="64" y="4"/>
                  </a:lnTo>
                  <a:lnTo>
                    <a:pt x="66" y="4"/>
                  </a:lnTo>
                  <a:lnTo>
                    <a:pt x="68" y="4"/>
                  </a:lnTo>
                  <a:lnTo>
                    <a:pt x="70" y="4"/>
                  </a:lnTo>
                  <a:lnTo>
                    <a:pt x="72" y="2"/>
                  </a:lnTo>
                  <a:lnTo>
                    <a:pt x="74" y="2"/>
                  </a:lnTo>
                  <a:lnTo>
                    <a:pt x="76" y="2"/>
                  </a:lnTo>
                  <a:lnTo>
                    <a:pt x="78" y="2"/>
                  </a:lnTo>
                  <a:lnTo>
                    <a:pt x="80" y="2"/>
                  </a:lnTo>
                  <a:lnTo>
                    <a:pt x="82" y="2"/>
                  </a:lnTo>
                  <a:lnTo>
                    <a:pt x="82" y="4"/>
                  </a:lnTo>
                  <a:lnTo>
                    <a:pt x="84" y="4"/>
                  </a:lnTo>
                  <a:lnTo>
                    <a:pt x="86" y="4"/>
                  </a:lnTo>
                  <a:lnTo>
                    <a:pt x="88" y="4"/>
                  </a:lnTo>
                  <a:lnTo>
                    <a:pt x="90" y="6"/>
                  </a:lnTo>
                  <a:lnTo>
                    <a:pt x="92" y="4"/>
                  </a:lnTo>
                  <a:lnTo>
                    <a:pt x="92" y="6"/>
                  </a:lnTo>
                  <a:lnTo>
                    <a:pt x="94" y="8"/>
                  </a:lnTo>
                  <a:lnTo>
                    <a:pt x="96" y="8"/>
                  </a:lnTo>
                  <a:lnTo>
                    <a:pt x="98" y="10"/>
                  </a:lnTo>
                  <a:lnTo>
                    <a:pt x="100" y="10"/>
                  </a:lnTo>
                  <a:lnTo>
                    <a:pt x="102" y="10"/>
                  </a:lnTo>
                  <a:lnTo>
                    <a:pt x="104" y="10"/>
                  </a:lnTo>
                  <a:lnTo>
                    <a:pt x="104" y="12"/>
                  </a:lnTo>
                  <a:lnTo>
                    <a:pt x="104" y="14"/>
                  </a:lnTo>
                  <a:lnTo>
                    <a:pt x="104" y="16"/>
                  </a:lnTo>
                  <a:lnTo>
                    <a:pt x="102" y="16"/>
                  </a:lnTo>
                  <a:lnTo>
                    <a:pt x="100" y="16"/>
                  </a:lnTo>
                  <a:lnTo>
                    <a:pt x="98" y="16"/>
                  </a:lnTo>
                  <a:lnTo>
                    <a:pt x="96" y="16"/>
                  </a:lnTo>
                  <a:lnTo>
                    <a:pt x="96" y="18"/>
                  </a:lnTo>
                  <a:lnTo>
                    <a:pt x="94" y="20"/>
                  </a:lnTo>
                  <a:lnTo>
                    <a:pt x="94" y="22"/>
                  </a:lnTo>
                  <a:lnTo>
                    <a:pt x="92" y="24"/>
                  </a:lnTo>
                  <a:lnTo>
                    <a:pt x="94" y="26"/>
                  </a:lnTo>
                  <a:lnTo>
                    <a:pt x="94" y="28"/>
                  </a:lnTo>
                  <a:lnTo>
                    <a:pt x="92" y="28"/>
                  </a:lnTo>
                  <a:lnTo>
                    <a:pt x="94" y="30"/>
                  </a:lnTo>
                  <a:lnTo>
                    <a:pt x="92" y="30"/>
                  </a:lnTo>
                  <a:lnTo>
                    <a:pt x="90" y="32"/>
                  </a:lnTo>
                  <a:lnTo>
                    <a:pt x="90" y="34"/>
                  </a:lnTo>
                  <a:lnTo>
                    <a:pt x="88" y="34"/>
                  </a:lnTo>
                  <a:lnTo>
                    <a:pt x="86" y="36"/>
                  </a:lnTo>
                  <a:lnTo>
                    <a:pt x="88" y="36"/>
                  </a:lnTo>
                  <a:lnTo>
                    <a:pt x="90" y="38"/>
                  </a:lnTo>
                  <a:lnTo>
                    <a:pt x="92" y="38"/>
                  </a:lnTo>
                  <a:lnTo>
                    <a:pt x="92" y="40"/>
                  </a:lnTo>
                  <a:lnTo>
                    <a:pt x="94" y="42"/>
                  </a:lnTo>
                  <a:lnTo>
                    <a:pt x="96" y="44"/>
                  </a:lnTo>
                  <a:lnTo>
                    <a:pt x="96" y="46"/>
                  </a:lnTo>
                  <a:lnTo>
                    <a:pt x="94" y="46"/>
                  </a:lnTo>
                  <a:lnTo>
                    <a:pt x="92" y="46"/>
                  </a:lnTo>
                  <a:lnTo>
                    <a:pt x="90" y="46"/>
                  </a:lnTo>
                  <a:lnTo>
                    <a:pt x="88" y="46"/>
                  </a:lnTo>
                  <a:lnTo>
                    <a:pt x="86" y="44"/>
                  </a:lnTo>
                  <a:lnTo>
                    <a:pt x="84" y="44"/>
                  </a:lnTo>
                  <a:lnTo>
                    <a:pt x="82" y="44"/>
                  </a:lnTo>
                  <a:lnTo>
                    <a:pt x="80" y="44"/>
                  </a:lnTo>
                  <a:lnTo>
                    <a:pt x="80" y="46"/>
                  </a:lnTo>
                  <a:lnTo>
                    <a:pt x="78" y="46"/>
                  </a:lnTo>
                  <a:lnTo>
                    <a:pt x="76" y="46"/>
                  </a:lnTo>
                  <a:lnTo>
                    <a:pt x="74" y="46"/>
                  </a:lnTo>
                  <a:lnTo>
                    <a:pt x="72" y="48"/>
                  </a:lnTo>
                  <a:lnTo>
                    <a:pt x="70" y="50"/>
                  </a:lnTo>
                  <a:lnTo>
                    <a:pt x="70" y="52"/>
                  </a:lnTo>
                  <a:lnTo>
                    <a:pt x="68" y="52"/>
                  </a:lnTo>
                  <a:lnTo>
                    <a:pt x="68" y="50"/>
                  </a:lnTo>
                  <a:lnTo>
                    <a:pt x="66" y="50"/>
                  </a:lnTo>
                  <a:lnTo>
                    <a:pt x="64" y="52"/>
                  </a:lnTo>
                  <a:lnTo>
                    <a:pt x="66" y="54"/>
                  </a:lnTo>
                  <a:lnTo>
                    <a:pt x="66" y="56"/>
                  </a:lnTo>
                  <a:lnTo>
                    <a:pt x="66" y="58"/>
                  </a:lnTo>
                  <a:lnTo>
                    <a:pt x="64" y="58"/>
                  </a:lnTo>
                  <a:lnTo>
                    <a:pt x="64" y="60"/>
                  </a:lnTo>
                  <a:lnTo>
                    <a:pt x="62" y="60"/>
                  </a:lnTo>
                  <a:lnTo>
                    <a:pt x="60" y="60"/>
                  </a:lnTo>
                  <a:lnTo>
                    <a:pt x="58" y="60"/>
                  </a:lnTo>
                  <a:lnTo>
                    <a:pt x="56" y="60"/>
                  </a:lnTo>
                  <a:lnTo>
                    <a:pt x="54" y="60"/>
                  </a:lnTo>
                  <a:lnTo>
                    <a:pt x="52" y="62"/>
                  </a:lnTo>
                  <a:lnTo>
                    <a:pt x="52" y="60"/>
                  </a:lnTo>
                  <a:lnTo>
                    <a:pt x="50" y="60"/>
                  </a:lnTo>
                  <a:lnTo>
                    <a:pt x="48" y="60"/>
                  </a:lnTo>
                  <a:lnTo>
                    <a:pt x="48" y="58"/>
                  </a:lnTo>
                  <a:lnTo>
                    <a:pt x="46" y="58"/>
                  </a:lnTo>
                  <a:lnTo>
                    <a:pt x="44" y="58"/>
                  </a:lnTo>
                  <a:lnTo>
                    <a:pt x="42" y="58"/>
                  </a:lnTo>
                  <a:lnTo>
                    <a:pt x="40" y="56"/>
                  </a:lnTo>
                  <a:lnTo>
                    <a:pt x="38" y="54"/>
                  </a:lnTo>
                  <a:lnTo>
                    <a:pt x="36" y="54"/>
                  </a:lnTo>
                  <a:lnTo>
                    <a:pt x="34" y="54"/>
                  </a:lnTo>
                  <a:lnTo>
                    <a:pt x="32" y="54"/>
                  </a:lnTo>
                  <a:lnTo>
                    <a:pt x="30" y="56"/>
                  </a:lnTo>
                  <a:lnTo>
                    <a:pt x="28" y="58"/>
                  </a:lnTo>
                  <a:lnTo>
                    <a:pt x="26" y="58"/>
                  </a:lnTo>
                  <a:lnTo>
                    <a:pt x="24" y="58"/>
                  </a:lnTo>
                  <a:lnTo>
                    <a:pt x="22" y="58"/>
                  </a:lnTo>
                  <a:lnTo>
                    <a:pt x="20" y="58"/>
                  </a:lnTo>
                  <a:lnTo>
                    <a:pt x="18" y="58"/>
                  </a:lnTo>
                  <a:lnTo>
                    <a:pt x="16" y="60"/>
                  </a:lnTo>
                  <a:lnTo>
                    <a:pt x="14" y="60"/>
                  </a:lnTo>
                  <a:lnTo>
                    <a:pt x="12" y="60"/>
                  </a:lnTo>
                  <a:lnTo>
                    <a:pt x="12" y="58"/>
                  </a:lnTo>
                  <a:lnTo>
                    <a:pt x="12" y="56"/>
                  </a:lnTo>
                  <a:lnTo>
                    <a:pt x="12" y="54"/>
                  </a:lnTo>
                  <a:lnTo>
                    <a:pt x="14" y="52"/>
                  </a:lnTo>
                  <a:lnTo>
                    <a:pt x="12" y="50"/>
                  </a:lnTo>
                  <a:lnTo>
                    <a:pt x="12" y="48"/>
                  </a:lnTo>
                  <a:lnTo>
                    <a:pt x="10" y="46"/>
                  </a:lnTo>
                  <a:lnTo>
                    <a:pt x="8" y="44"/>
                  </a:lnTo>
                  <a:lnTo>
                    <a:pt x="6" y="44"/>
                  </a:lnTo>
                  <a:lnTo>
                    <a:pt x="6" y="42"/>
                  </a:lnTo>
                  <a:lnTo>
                    <a:pt x="4" y="42"/>
                  </a:lnTo>
                  <a:lnTo>
                    <a:pt x="4" y="40"/>
                  </a:lnTo>
                  <a:lnTo>
                    <a:pt x="2" y="38"/>
                  </a:lnTo>
                  <a:lnTo>
                    <a:pt x="4" y="38"/>
                  </a:lnTo>
                  <a:lnTo>
                    <a:pt x="4" y="36"/>
                  </a:lnTo>
                  <a:lnTo>
                    <a:pt x="2" y="34"/>
                  </a:lnTo>
                  <a:lnTo>
                    <a:pt x="2" y="32"/>
                  </a:lnTo>
                  <a:lnTo>
                    <a:pt x="4" y="30"/>
                  </a:lnTo>
                  <a:lnTo>
                    <a:pt x="2" y="30"/>
                  </a:lnTo>
                  <a:lnTo>
                    <a:pt x="2" y="28"/>
                  </a:lnTo>
                  <a:lnTo>
                    <a:pt x="4" y="28"/>
                  </a:lnTo>
                  <a:lnTo>
                    <a:pt x="6" y="28"/>
                  </a:lnTo>
                  <a:lnTo>
                    <a:pt x="8" y="28"/>
                  </a:lnTo>
                  <a:lnTo>
                    <a:pt x="8" y="26"/>
                  </a:lnTo>
                  <a:lnTo>
                    <a:pt x="10" y="24"/>
                  </a:lnTo>
                  <a:lnTo>
                    <a:pt x="12" y="22"/>
                  </a:lnTo>
                  <a:lnTo>
                    <a:pt x="10" y="20"/>
                  </a:lnTo>
                  <a:lnTo>
                    <a:pt x="8" y="20"/>
                  </a:lnTo>
                  <a:lnTo>
                    <a:pt x="8" y="18"/>
                  </a:lnTo>
                  <a:lnTo>
                    <a:pt x="6" y="16"/>
                  </a:lnTo>
                  <a:lnTo>
                    <a:pt x="4" y="16"/>
                  </a:lnTo>
                  <a:lnTo>
                    <a:pt x="2" y="14"/>
                  </a:lnTo>
                  <a:lnTo>
                    <a:pt x="2" y="12"/>
                  </a:lnTo>
                  <a:lnTo>
                    <a:pt x="2" y="10"/>
                  </a:lnTo>
                  <a:lnTo>
                    <a:pt x="0" y="10"/>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64" name="Freeform 1471"/>
            <p:cNvSpPr>
              <a:spLocks/>
            </p:cNvSpPr>
            <p:nvPr/>
          </p:nvSpPr>
          <p:spPr bwMode="auto">
            <a:xfrm>
              <a:off x="2527030" y="4361677"/>
              <a:ext cx="28175" cy="16528"/>
            </a:xfrm>
            <a:custGeom>
              <a:avLst/>
              <a:gdLst>
                <a:gd name="T0" fmla="*/ 0 w 6"/>
                <a:gd name="T1" fmla="*/ 2147483647 h 4"/>
                <a:gd name="T2" fmla="*/ 2147483647 w 6"/>
                <a:gd name="T3" fmla="*/ 0 h 4"/>
                <a:gd name="T4" fmla="*/ 2147483647 w 6"/>
                <a:gd name="T5" fmla="*/ 0 h 4"/>
                <a:gd name="T6" fmla="*/ 2147483647 w 6"/>
                <a:gd name="T7" fmla="*/ 0 h 4"/>
                <a:gd name="T8" fmla="*/ 2147483647 w 6"/>
                <a:gd name="T9" fmla="*/ 2147483647 h 4"/>
                <a:gd name="T10" fmla="*/ 2147483647 w 6"/>
                <a:gd name="T11" fmla="*/ 2147483647 h 4"/>
                <a:gd name="T12" fmla="*/ 2147483647 w 6"/>
                <a:gd name="T13" fmla="*/ 2147483647 h 4"/>
                <a:gd name="T14" fmla="*/ 2147483647 w 6"/>
                <a:gd name="T15" fmla="*/ 2147483647 h 4"/>
                <a:gd name="T16" fmla="*/ 2147483647 w 6"/>
                <a:gd name="T17" fmla="*/ 2147483647 h 4"/>
                <a:gd name="T18" fmla="*/ 2147483647 w 6"/>
                <a:gd name="T19" fmla="*/ 2147483647 h 4"/>
                <a:gd name="T20" fmla="*/ 2147483647 w 6"/>
                <a:gd name="T21" fmla="*/ 2147483647 h 4"/>
                <a:gd name="T22" fmla="*/ 0 w 6"/>
                <a:gd name="T23" fmla="*/ 2147483647 h 4"/>
                <a:gd name="T24" fmla="*/ 0 w 6"/>
                <a:gd name="T25" fmla="*/ 2147483647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4"/>
                <a:gd name="T41" fmla="*/ 6 w 6"/>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4">
                  <a:moveTo>
                    <a:pt x="0" y="2"/>
                  </a:moveTo>
                  <a:lnTo>
                    <a:pt x="2" y="0"/>
                  </a:lnTo>
                  <a:lnTo>
                    <a:pt x="4" y="0"/>
                  </a:lnTo>
                  <a:lnTo>
                    <a:pt x="6" y="2"/>
                  </a:lnTo>
                  <a:lnTo>
                    <a:pt x="6" y="4"/>
                  </a:lnTo>
                  <a:lnTo>
                    <a:pt x="4" y="4"/>
                  </a:lnTo>
                  <a:lnTo>
                    <a:pt x="2" y="4"/>
                  </a:lnTo>
                  <a:lnTo>
                    <a:pt x="2" y="2"/>
                  </a:lnTo>
                  <a:lnTo>
                    <a:pt x="0"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65" name="Freeform 1472"/>
            <p:cNvSpPr>
              <a:spLocks/>
            </p:cNvSpPr>
            <p:nvPr/>
          </p:nvSpPr>
          <p:spPr bwMode="auto">
            <a:xfrm>
              <a:off x="3156291" y="3973270"/>
              <a:ext cx="18784" cy="16528"/>
            </a:xfrm>
            <a:custGeom>
              <a:avLst/>
              <a:gdLst>
                <a:gd name="T0" fmla="*/ 0 w 4"/>
                <a:gd name="T1" fmla="*/ 2147483647 h 4"/>
                <a:gd name="T2" fmla="*/ 2147483647 w 4"/>
                <a:gd name="T3" fmla="*/ 2147483647 h 4"/>
                <a:gd name="T4" fmla="*/ 0 w 4"/>
                <a:gd name="T5" fmla="*/ 2147483647 h 4"/>
                <a:gd name="T6" fmla="*/ 2147483647 w 4"/>
                <a:gd name="T7" fmla="*/ 0 h 4"/>
                <a:gd name="T8" fmla="*/ 2147483647 w 4"/>
                <a:gd name="T9" fmla="*/ 0 h 4"/>
                <a:gd name="T10" fmla="*/ 2147483647 w 4"/>
                <a:gd name="T11" fmla="*/ 0 h 4"/>
                <a:gd name="T12" fmla="*/ 2147483647 w 4"/>
                <a:gd name="T13" fmla="*/ 2147483647 h 4"/>
                <a:gd name="T14" fmla="*/ 2147483647 w 4"/>
                <a:gd name="T15" fmla="*/ 2147483647 h 4"/>
                <a:gd name="T16" fmla="*/ 2147483647 w 4"/>
                <a:gd name="T17" fmla="*/ 2147483647 h 4"/>
                <a:gd name="T18" fmla="*/ 2147483647 w 4"/>
                <a:gd name="T19" fmla="*/ 2147483647 h 4"/>
                <a:gd name="T20" fmla="*/ 0 w 4"/>
                <a:gd name="T21" fmla="*/ 2147483647 h 4"/>
                <a:gd name="T22" fmla="*/ 0 w 4"/>
                <a:gd name="T23" fmla="*/ 2147483647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0" y="4"/>
                  </a:moveTo>
                  <a:lnTo>
                    <a:pt x="2" y="2"/>
                  </a:lnTo>
                  <a:lnTo>
                    <a:pt x="0" y="2"/>
                  </a:lnTo>
                  <a:lnTo>
                    <a:pt x="2" y="0"/>
                  </a:lnTo>
                  <a:lnTo>
                    <a:pt x="2" y="2"/>
                  </a:lnTo>
                  <a:lnTo>
                    <a:pt x="4" y="2"/>
                  </a:lnTo>
                  <a:lnTo>
                    <a:pt x="2" y="4"/>
                  </a:lnTo>
                  <a:lnTo>
                    <a:pt x="0" y="4"/>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66" name="Freeform 1474"/>
            <p:cNvSpPr>
              <a:spLocks/>
            </p:cNvSpPr>
            <p:nvPr/>
          </p:nvSpPr>
          <p:spPr bwMode="auto">
            <a:xfrm>
              <a:off x="3987477" y="3279096"/>
              <a:ext cx="9392" cy="33056"/>
            </a:xfrm>
            <a:custGeom>
              <a:avLst/>
              <a:gdLst>
                <a:gd name="T0" fmla="*/ 0 w 2"/>
                <a:gd name="T1" fmla="*/ 2147483647 h 8"/>
                <a:gd name="T2" fmla="*/ 2147483647 w 2"/>
                <a:gd name="T3" fmla="*/ 2147483647 h 8"/>
                <a:gd name="T4" fmla="*/ 2147483647 w 2"/>
                <a:gd name="T5" fmla="*/ 2147483647 h 8"/>
                <a:gd name="T6" fmla="*/ 2147483647 w 2"/>
                <a:gd name="T7" fmla="*/ 2147483647 h 8"/>
                <a:gd name="T8" fmla="*/ 2147483647 w 2"/>
                <a:gd name="T9" fmla="*/ 0 h 8"/>
                <a:gd name="T10" fmla="*/ 2147483647 w 2"/>
                <a:gd name="T11" fmla="*/ 2147483647 h 8"/>
                <a:gd name="T12" fmla="*/ 2147483647 w 2"/>
                <a:gd name="T13" fmla="*/ 2147483647 h 8"/>
                <a:gd name="T14" fmla="*/ 2147483647 w 2"/>
                <a:gd name="T15" fmla="*/ 2147483647 h 8"/>
                <a:gd name="T16" fmla="*/ 2147483647 w 2"/>
                <a:gd name="T17" fmla="*/ 2147483647 h 8"/>
                <a:gd name="T18" fmla="*/ 0 w 2"/>
                <a:gd name="T19" fmla="*/ 2147483647 h 8"/>
                <a:gd name="T20" fmla="*/ 0 w 2"/>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8"/>
                <a:gd name="T35" fmla="*/ 2 w 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8">
                  <a:moveTo>
                    <a:pt x="0" y="8"/>
                  </a:moveTo>
                  <a:lnTo>
                    <a:pt x="2" y="6"/>
                  </a:lnTo>
                  <a:lnTo>
                    <a:pt x="2" y="4"/>
                  </a:lnTo>
                  <a:lnTo>
                    <a:pt x="2" y="2"/>
                  </a:lnTo>
                  <a:lnTo>
                    <a:pt x="2" y="0"/>
                  </a:lnTo>
                  <a:lnTo>
                    <a:pt x="2" y="2"/>
                  </a:lnTo>
                  <a:lnTo>
                    <a:pt x="2" y="4"/>
                  </a:lnTo>
                  <a:lnTo>
                    <a:pt x="2" y="6"/>
                  </a:lnTo>
                  <a:lnTo>
                    <a:pt x="2" y="8"/>
                  </a:lnTo>
                  <a:lnTo>
                    <a:pt x="0" y="8"/>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67" name="Freeform 1475"/>
            <p:cNvSpPr>
              <a:spLocks/>
            </p:cNvSpPr>
            <p:nvPr/>
          </p:nvSpPr>
          <p:spPr bwMode="auto">
            <a:xfrm>
              <a:off x="4137749" y="2965065"/>
              <a:ext cx="328718" cy="165279"/>
            </a:xfrm>
            <a:custGeom>
              <a:avLst/>
              <a:gdLst>
                <a:gd name="T0" fmla="*/ 2147483647 w 70"/>
                <a:gd name="T1" fmla="*/ 2147483647 h 40"/>
                <a:gd name="T2" fmla="*/ 2147483647 w 70"/>
                <a:gd name="T3" fmla="*/ 2147483647 h 40"/>
                <a:gd name="T4" fmla="*/ 2147483647 w 70"/>
                <a:gd name="T5" fmla="*/ 2147483647 h 40"/>
                <a:gd name="T6" fmla="*/ 2147483647 w 70"/>
                <a:gd name="T7" fmla="*/ 2147483647 h 40"/>
                <a:gd name="T8" fmla="*/ 0 w 70"/>
                <a:gd name="T9" fmla="*/ 2147483647 h 40"/>
                <a:gd name="T10" fmla="*/ 2147483647 w 70"/>
                <a:gd name="T11" fmla="*/ 2147483647 h 40"/>
                <a:gd name="T12" fmla="*/ 2147483647 w 70"/>
                <a:gd name="T13" fmla="*/ 2147483647 h 40"/>
                <a:gd name="T14" fmla="*/ 2147483647 w 70"/>
                <a:gd name="T15" fmla="*/ 2147483647 h 40"/>
                <a:gd name="T16" fmla="*/ 2147483647 w 70"/>
                <a:gd name="T17" fmla="*/ 2147483647 h 40"/>
                <a:gd name="T18" fmla="*/ 2147483647 w 70"/>
                <a:gd name="T19" fmla="*/ 2147483647 h 40"/>
                <a:gd name="T20" fmla="*/ 2147483647 w 70"/>
                <a:gd name="T21" fmla="*/ 2147483647 h 40"/>
                <a:gd name="T22" fmla="*/ 2147483647 w 70"/>
                <a:gd name="T23" fmla="*/ 0 h 40"/>
                <a:gd name="T24" fmla="*/ 2147483647 w 70"/>
                <a:gd name="T25" fmla="*/ 2147483647 h 40"/>
                <a:gd name="T26" fmla="*/ 2147483647 w 70"/>
                <a:gd name="T27" fmla="*/ 0 h 40"/>
                <a:gd name="T28" fmla="*/ 2147483647 w 70"/>
                <a:gd name="T29" fmla="*/ 2147483647 h 40"/>
                <a:gd name="T30" fmla="*/ 2147483647 w 70"/>
                <a:gd name="T31" fmla="*/ 2147483647 h 40"/>
                <a:gd name="T32" fmla="*/ 2147483647 w 70"/>
                <a:gd name="T33" fmla="*/ 2147483647 h 40"/>
                <a:gd name="T34" fmla="*/ 2147483647 w 70"/>
                <a:gd name="T35" fmla="*/ 2147483647 h 40"/>
                <a:gd name="T36" fmla="*/ 2147483647 w 70"/>
                <a:gd name="T37" fmla="*/ 2147483647 h 40"/>
                <a:gd name="T38" fmla="*/ 2147483647 w 70"/>
                <a:gd name="T39" fmla="*/ 2147483647 h 40"/>
                <a:gd name="T40" fmla="*/ 2147483647 w 70"/>
                <a:gd name="T41" fmla="*/ 2147483647 h 40"/>
                <a:gd name="T42" fmla="*/ 2147483647 w 70"/>
                <a:gd name="T43" fmla="*/ 2147483647 h 40"/>
                <a:gd name="T44" fmla="*/ 2147483647 w 70"/>
                <a:gd name="T45" fmla="*/ 2147483647 h 40"/>
                <a:gd name="T46" fmla="*/ 2147483647 w 70"/>
                <a:gd name="T47" fmla="*/ 2147483647 h 40"/>
                <a:gd name="T48" fmla="*/ 2147483647 w 70"/>
                <a:gd name="T49" fmla="*/ 2147483647 h 40"/>
                <a:gd name="T50" fmla="*/ 2147483647 w 70"/>
                <a:gd name="T51" fmla="*/ 2147483647 h 40"/>
                <a:gd name="T52" fmla="*/ 2147483647 w 70"/>
                <a:gd name="T53" fmla="*/ 2147483647 h 40"/>
                <a:gd name="T54" fmla="*/ 2147483647 w 70"/>
                <a:gd name="T55" fmla="*/ 2147483647 h 40"/>
                <a:gd name="T56" fmla="*/ 2147483647 w 70"/>
                <a:gd name="T57" fmla="*/ 2147483647 h 40"/>
                <a:gd name="T58" fmla="*/ 2147483647 w 70"/>
                <a:gd name="T59" fmla="*/ 2147483647 h 40"/>
                <a:gd name="T60" fmla="*/ 2147483647 w 70"/>
                <a:gd name="T61" fmla="*/ 2147483647 h 40"/>
                <a:gd name="T62" fmla="*/ 2147483647 w 70"/>
                <a:gd name="T63" fmla="*/ 2147483647 h 40"/>
                <a:gd name="T64" fmla="*/ 2147483647 w 70"/>
                <a:gd name="T65" fmla="*/ 2147483647 h 40"/>
                <a:gd name="T66" fmla="*/ 2147483647 w 70"/>
                <a:gd name="T67" fmla="*/ 2147483647 h 40"/>
                <a:gd name="T68" fmla="*/ 2147483647 w 70"/>
                <a:gd name="T69" fmla="*/ 2147483647 h 40"/>
                <a:gd name="T70" fmla="*/ 2147483647 w 70"/>
                <a:gd name="T71" fmla="*/ 2147483647 h 40"/>
                <a:gd name="T72" fmla="*/ 2147483647 w 70"/>
                <a:gd name="T73" fmla="*/ 2147483647 h 40"/>
                <a:gd name="T74" fmla="*/ 2147483647 w 70"/>
                <a:gd name="T75" fmla="*/ 2147483647 h 40"/>
                <a:gd name="T76" fmla="*/ 2147483647 w 70"/>
                <a:gd name="T77" fmla="*/ 2147483647 h 40"/>
                <a:gd name="T78" fmla="*/ 2147483647 w 70"/>
                <a:gd name="T79" fmla="*/ 2147483647 h 40"/>
                <a:gd name="T80" fmla="*/ 2147483647 w 70"/>
                <a:gd name="T81" fmla="*/ 2147483647 h 40"/>
                <a:gd name="T82" fmla="*/ 2147483647 w 70"/>
                <a:gd name="T83" fmla="*/ 2147483647 h 40"/>
                <a:gd name="T84" fmla="*/ 2147483647 w 70"/>
                <a:gd name="T85" fmla="*/ 2147483647 h 40"/>
                <a:gd name="T86" fmla="*/ 2147483647 w 70"/>
                <a:gd name="T87" fmla="*/ 2147483647 h 40"/>
                <a:gd name="T88" fmla="*/ 2147483647 w 70"/>
                <a:gd name="T89" fmla="*/ 2147483647 h 40"/>
                <a:gd name="T90" fmla="*/ 2147483647 w 70"/>
                <a:gd name="T91" fmla="*/ 2147483647 h 40"/>
                <a:gd name="T92" fmla="*/ 2147483647 w 70"/>
                <a:gd name="T93" fmla="*/ 2147483647 h 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0"/>
                <a:gd name="T142" fmla="*/ 0 h 40"/>
                <a:gd name="T143" fmla="*/ 70 w 70"/>
                <a:gd name="T144" fmla="*/ 40 h 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0" h="40">
                  <a:moveTo>
                    <a:pt x="2" y="20"/>
                  </a:moveTo>
                  <a:lnTo>
                    <a:pt x="2" y="20"/>
                  </a:lnTo>
                  <a:lnTo>
                    <a:pt x="2" y="18"/>
                  </a:lnTo>
                  <a:lnTo>
                    <a:pt x="4" y="16"/>
                  </a:lnTo>
                  <a:lnTo>
                    <a:pt x="6" y="16"/>
                  </a:lnTo>
                  <a:lnTo>
                    <a:pt x="4" y="16"/>
                  </a:lnTo>
                  <a:lnTo>
                    <a:pt x="2" y="16"/>
                  </a:lnTo>
                  <a:lnTo>
                    <a:pt x="0" y="14"/>
                  </a:lnTo>
                  <a:lnTo>
                    <a:pt x="2" y="12"/>
                  </a:lnTo>
                  <a:lnTo>
                    <a:pt x="0" y="12"/>
                  </a:lnTo>
                  <a:lnTo>
                    <a:pt x="0" y="10"/>
                  </a:lnTo>
                  <a:lnTo>
                    <a:pt x="0" y="8"/>
                  </a:lnTo>
                  <a:lnTo>
                    <a:pt x="2" y="8"/>
                  </a:lnTo>
                  <a:lnTo>
                    <a:pt x="4" y="8"/>
                  </a:lnTo>
                  <a:lnTo>
                    <a:pt x="6" y="6"/>
                  </a:lnTo>
                  <a:lnTo>
                    <a:pt x="8" y="6"/>
                  </a:lnTo>
                  <a:lnTo>
                    <a:pt x="10" y="6"/>
                  </a:lnTo>
                  <a:lnTo>
                    <a:pt x="8" y="4"/>
                  </a:lnTo>
                  <a:lnTo>
                    <a:pt x="10" y="6"/>
                  </a:lnTo>
                  <a:lnTo>
                    <a:pt x="12" y="4"/>
                  </a:lnTo>
                  <a:lnTo>
                    <a:pt x="14" y="2"/>
                  </a:lnTo>
                  <a:lnTo>
                    <a:pt x="16" y="4"/>
                  </a:lnTo>
                  <a:lnTo>
                    <a:pt x="18" y="4"/>
                  </a:lnTo>
                  <a:lnTo>
                    <a:pt x="18" y="2"/>
                  </a:lnTo>
                  <a:lnTo>
                    <a:pt x="20" y="2"/>
                  </a:lnTo>
                  <a:lnTo>
                    <a:pt x="22" y="2"/>
                  </a:lnTo>
                  <a:lnTo>
                    <a:pt x="24" y="2"/>
                  </a:lnTo>
                  <a:lnTo>
                    <a:pt x="26" y="2"/>
                  </a:lnTo>
                  <a:lnTo>
                    <a:pt x="28" y="2"/>
                  </a:lnTo>
                  <a:lnTo>
                    <a:pt x="30" y="2"/>
                  </a:lnTo>
                  <a:lnTo>
                    <a:pt x="28" y="0"/>
                  </a:lnTo>
                  <a:lnTo>
                    <a:pt x="30" y="0"/>
                  </a:lnTo>
                  <a:lnTo>
                    <a:pt x="32" y="0"/>
                  </a:lnTo>
                  <a:lnTo>
                    <a:pt x="34" y="2"/>
                  </a:lnTo>
                  <a:lnTo>
                    <a:pt x="36" y="0"/>
                  </a:lnTo>
                  <a:lnTo>
                    <a:pt x="38" y="0"/>
                  </a:lnTo>
                  <a:lnTo>
                    <a:pt x="40" y="0"/>
                  </a:lnTo>
                  <a:lnTo>
                    <a:pt x="42" y="2"/>
                  </a:lnTo>
                  <a:lnTo>
                    <a:pt x="44" y="2"/>
                  </a:lnTo>
                  <a:lnTo>
                    <a:pt x="46" y="2"/>
                  </a:lnTo>
                  <a:lnTo>
                    <a:pt x="48" y="2"/>
                  </a:lnTo>
                  <a:lnTo>
                    <a:pt x="50" y="4"/>
                  </a:lnTo>
                  <a:lnTo>
                    <a:pt x="52" y="4"/>
                  </a:lnTo>
                  <a:lnTo>
                    <a:pt x="54" y="4"/>
                  </a:lnTo>
                  <a:lnTo>
                    <a:pt x="56" y="4"/>
                  </a:lnTo>
                  <a:lnTo>
                    <a:pt x="58" y="4"/>
                  </a:lnTo>
                  <a:lnTo>
                    <a:pt x="60" y="4"/>
                  </a:lnTo>
                  <a:lnTo>
                    <a:pt x="62" y="4"/>
                  </a:lnTo>
                  <a:lnTo>
                    <a:pt x="64" y="4"/>
                  </a:lnTo>
                  <a:lnTo>
                    <a:pt x="66" y="4"/>
                  </a:lnTo>
                  <a:lnTo>
                    <a:pt x="66" y="2"/>
                  </a:lnTo>
                  <a:lnTo>
                    <a:pt x="68" y="4"/>
                  </a:lnTo>
                  <a:lnTo>
                    <a:pt x="70" y="4"/>
                  </a:lnTo>
                  <a:lnTo>
                    <a:pt x="70" y="6"/>
                  </a:lnTo>
                  <a:lnTo>
                    <a:pt x="68" y="6"/>
                  </a:lnTo>
                  <a:lnTo>
                    <a:pt x="66" y="6"/>
                  </a:lnTo>
                  <a:lnTo>
                    <a:pt x="64" y="8"/>
                  </a:lnTo>
                  <a:lnTo>
                    <a:pt x="64" y="10"/>
                  </a:lnTo>
                  <a:lnTo>
                    <a:pt x="64" y="12"/>
                  </a:lnTo>
                  <a:lnTo>
                    <a:pt x="62" y="14"/>
                  </a:lnTo>
                  <a:lnTo>
                    <a:pt x="60" y="14"/>
                  </a:lnTo>
                  <a:lnTo>
                    <a:pt x="60" y="16"/>
                  </a:lnTo>
                  <a:lnTo>
                    <a:pt x="60" y="18"/>
                  </a:lnTo>
                  <a:lnTo>
                    <a:pt x="60" y="20"/>
                  </a:lnTo>
                  <a:lnTo>
                    <a:pt x="62" y="22"/>
                  </a:lnTo>
                  <a:lnTo>
                    <a:pt x="62" y="24"/>
                  </a:lnTo>
                  <a:lnTo>
                    <a:pt x="62" y="26"/>
                  </a:lnTo>
                  <a:lnTo>
                    <a:pt x="64" y="28"/>
                  </a:lnTo>
                  <a:lnTo>
                    <a:pt x="66" y="30"/>
                  </a:lnTo>
                  <a:lnTo>
                    <a:pt x="64" y="30"/>
                  </a:lnTo>
                  <a:lnTo>
                    <a:pt x="66" y="32"/>
                  </a:lnTo>
                  <a:lnTo>
                    <a:pt x="68" y="34"/>
                  </a:lnTo>
                  <a:lnTo>
                    <a:pt x="66" y="34"/>
                  </a:lnTo>
                  <a:lnTo>
                    <a:pt x="64" y="34"/>
                  </a:lnTo>
                  <a:lnTo>
                    <a:pt x="64" y="36"/>
                  </a:lnTo>
                  <a:lnTo>
                    <a:pt x="62" y="38"/>
                  </a:lnTo>
                  <a:lnTo>
                    <a:pt x="62" y="40"/>
                  </a:lnTo>
                  <a:lnTo>
                    <a:pt x="60" y="40"/>
                  </a:lnTo>
                  <a:lnTo>
                    <a:pt x="58" y="40"/>
                  </a:lnTo>
                  <a:lnTo>
                    <a:pt x="56" y="40"/>
                  </a:lnTo>
                  <a:lnTo>
                    <a:pt x="56" y="38"/>
                  </a:lnTo>
                  <a:lnTo>
                    <a:pt x="54" y="38"/>
                  </a:lnTo>
                  <a:lnTo>
                    <a:pt x="52" y="40"/>
                  </a:lnTo>
                  <a:lnTo>
                    <a:pt x="50" y="40"/>
                  </a:lnTo>
                  <a:lnTo>
                    <a:pt x="48" y="40"/>
                  </a:lnTo>
                  <a:lnTo>
                    <a:pt x="46" y="40"/>
                  </a:lnTo>
                  <a:lnTo>
                    <a:pt x="44" y="38"/>
                  </a:lnTo>
                  <a:lnTo>
                    <a:pt x="44" y="36"/>
                  </a:lnTo>
                  <a:lnTo>
                    <a:pt x="42" y="36"/>
                  </a:lnTo>
                  <a:lnTo>
                    <a:pt x="40" y="34"/>
                  </a:lnTo>
                  <a:lnTo>
                    <a:pt x="38" y="34"/>
                  </a:lnTo>
                  <a:lnTo>
                    <a:pt x="36" y="32"/>
                  </a:lnTo>
                  <a:lnTo>
                    <a:pt x="34" y="32"/>
                  </a:lnTo>
                  <a:lnTo>
                    <a:pt x="32" y="32"/>
                  </a:lnTo>
                  <a:lnTo>
                    <a:pt x="32" y="30"/>
                  </a:lnTo>
                  <a:lnTo>
                    <a:pt x="30" y="32"/>
                  </a:lnTo>
                  <a:lnTo>
                    <a:pt x="28" y="30"/>
                  </a:lnTo>
                  <a:lnTo>
                    <a:pt x="26" y="30"/>
                  </a:lnTo>
                  <a:lnTo>
                    <a:pt x="24" y="30"/>
                  </a:lnTo>
                  <a:lnTo>
                    <a:pt x="22" y="32"/>
                  </a:lnTo>
                  <a:lnTo>
                    <a:pt x="20" y="32"/>
                  </a:lnTo>
                  <a:lnTo>
                    <a:pt x="18" y="32"/>
                  </a:lnTo>
                  <a:lnTo>
                    <a:pt x="16" y="34"/>
                  </a:lnTo>
                  <a:lnTo>
                    <a:pt x="16" y="32"/>
                  </a:lnTo>
                  <a:lnTo>
                    <a:pt x="16" y="30"/>
                  </a:lnTo>
                  <a:lnTo>
                    <a:pt x="18" y="28"/>
                  </a:lnTo>
                  <a:lnTo>
                    <a:pt x="16" y="26"/>
                  </a:lnTo>
                  <a:lnTo>
                    <a:pt x="18" y="24"/>
                  </a:lnTo>
                  <a:lnTo>
                    <a:pt x="16" y="24"/>
                  </a:lnTo>
                  <a:lnTo>
                    <a:pt x="14" y="24"/>
                  </a:lnTo>
                  <a:lnTo>
                    <a:pt x="14" y="26"/>
                  </a:lnTo>
                  <a:lnTo>
                    <a:pt x="12" y="26"/>
                  </a:lnTo>
                  <a:lnTo>
                    <a:pt x="10" y="26"/>
                  </a:lnTo>
                  <a:lnTo>
                    <a:pt x="8" y="24"/>
                  </a:lnTo>
                  <a:lnTo>
                    <a:pt x="6" y="24"/>
                  </a:lnTo>
                  <a:lnTo>
                    <a:pt x="4" y="22"/>
                  </a:lnTo>
                  <a:lnTo>
                    <a:pt x="2" y="20"/>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68" name="Freeform 1482"/>
            <p:cNvSpPr>
              <a:spLocks/>
            </p:cNvSpPr>
            <p:nvPr/>
          </p:nvSpPr>
          <p:spPr bwMode="auto">
            <a:xfrm>
              <a:off x="1954122" y="4940155"/>
              <a:ext cx="9392" cy="4130"/>
            </a:xfrm>
            <a:custGeom>
              <a:avLst/>
              <a:gdLst>
                <a:gd name="T0" fmla="*/ 0 w 2"/>
                <a:gd name="T1" fmla="*/ 0 h 1587"/>
                <a:gd name="T2" fmla="*/ 2147483647 w 2"/>
                <a:gd name="T3" fmla="*/ 0 h 1587"/>
                <a:gd name="T4" fmla="*/ 0 w 2"/>
                <a:gd name="T5" fmla="*/ 0 h 1587"/>
                <a:gd name="T6" fmla="*/ 0 w 2"/>
                <a:gd name="T7" fmla="*/ 0 h 1587"/>
                <a:gd name="T8" fmla="*/ 0 w 2"/>
                <a:gd name="T9" fmla="*/ 0 h 1587"/>
                <a:gd name="T10" fmla="*/ 0 w 2"/>
                <a:gd name="T11" fmla="*/ 0 h 1587"/>
                <a:gd name="T12" fmla="*/ 0 60000 65536"/>
                <a:gd name="T13" fmla="*/ 0 60000 65536"/>
                <a:gd name="T14" fmla="*/ 0 60000 65536"/>
                <a:gd name="T15" fmla="*/ 0 60000 65536"/>
                <a:gd name="T16" fmla="*/ 0 60000 65536"/>
                <a:gd name="T17" fmla="*/ 0 60000 65536"/>
                <a:gd name="T18" fmla="*/ 0 w 2"/>
                <a:gd name="T19" fmla="*/ 0 h 1587"/>
                <a:gd name="T20" fmla="*/ 2 w 2"/>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2" h="1587">
                  <a:moveTo>
                    <a:pt x="0" y="0"/>
                  </a:moveTo>
                  <a:lnTo>
                    <a:pt x="2" y="0"/>
                  </a:lnTo>
                  <a:lnTo>
                    <a:pt x="0" y="0"/>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69" name="Freeform 1483"/>
            <p:cNvSpPr>
              <a:spLocks/>
            </p:cNvSpPr>
            <p:nvPr/>
          </p:nvSpPr>
          <p:spPr bwMode="auto">
            <a:xfrm>
              <a:off x="2151352" y="4989740"/>
              <a:ext cx="4698" cy="4130"/>
            </a:xfrm>
            <a:custGeom>
              <a:avLst/>
              <a:gdLst>
                <a:gd name="T0" fmla="*/ 0 w 1588"/>
                <a:gd name="T1" fmla="*/ 0 h 1587"/>
                <a:gd name="T2" fmla="*/ 0 w 1588"/>
                <a:gd name="T3" fmla="*/ 0 h 1587"/>
                <a:gd name="T4" fmla="*/ 0 w 1588"/>
                <a:gd name="T5" fmla="*/ 0 h 1587"/>
                <a:gd name="T6" fmla="*/ 0 w 1588"/>
                <a:gd name="T7" fmla="*/ 0 h 1587"/>
                <a:gd name="T8" fmla="*/ 0 w 1588"/>
                <a:gd name="T9" fmla="*/ 0 h 1587"/>
                <a:gd name="T10" fmla="*/ 0 w 1588"/>
                <a:gd name="T11" fmla="*/ 0 h 1587"/>
                <a:gd name="T12" fmla="*/ 0 60000 65536"/>
                <a:gd name="T13" fmla="*/ 0 60000 65536"/>
                <a:gd name="T14" fmla="*/ 0 60000 65536"/>
                <a:gd name="T15" fmla="*/ 0 60000 65536"/>
                <a:gd name="T16" fmla="*/ 0 60000 65536"/>
                <a:gd name="T17" fmla="*/ 0 60000 65536"/>
                <a:gd name="T18" fmla="*/ 0 w 1588"/>
                <a:gd name="T19" fmla="*/ 0 h 1587"/>
                <a:gd name="T20" fmla="*/ 1588 w 1588"/>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1588" h="1587">
                  <a:moveTo>
                    <a:pt x="0" y="0"/>
                  </a:move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70" name="Freeform 1660"/>
            <p:cNvSpPr>
              <a:spLocks/>
            </p:cNvSpPr>
            <p:nvPr/>
          </p:nvSpPr>
          <p:spPr bwMode="auto">
            <a:xfrm>
              <a:off x="1512701" y="2609714"/>
              <a:ext cx="28175" cy="4130"/>
            </a:xfrm>
            <a:custGeom>
              <a:avLst/>
              <a:gdLst>
                <a:gd name="T0" fmla="*/ 0 w 6"/>
                <a:gd name="T1" fmla="*/ 0 h 1587"/>
                <a:gd name="T2" fmla="*/ 2147483647 w 6"/>
                <a:gd name="T3" fmla="*/ 0 h 1587"/>
                <a:gd name="T4" fmla="*/ 2147483647 w 6"/>
                <a:gd name="T5" fmla="*/ 0 h 1587"/>
                <a:gd name="T6" fmla="*/ 2147483647 w 6"/>
                <a:gd name="T7" fmla="*/ 0 h 1587"/>
                <a:gd name="T8" fmla="*/ 2147483647 w 6"/>
                <a:gd name="T9" fmla="*/ 0 h 1587"/>
                <a:gd name="T10" fmla="*/ 2147483647 w 6"/>
                <a:gd name="T11" fmla="*/ 0 h 1587"/>
                <a:gd name="T12" fmla="*/ 0 w 6"/>
                <a:gd name="T13" fmla="*/ 0 h 1587"/>
                <a:gd name="T14" fmla="*/ 0 w 6"/>
                <a:gd name="T15" fmla="*/ 0 h 1587"/>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587"/>
                <a:gd name="T26" fmla="*/ 6 w 6"/>
                <a:gd name="T27" fmla="*/ 1587 h 15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587">
                  <a:moveTo>
                    <a:pt x="0" y="0"/>
                  </a:moveTo>
                  <a:lnTo>
                    <a:pt x="2" y="0"/>
                  </a:lnTo>
                  <a:lnTo>
                    <a:pt x="4" y="0"/>
                  </a:lnTo>
                  <a:lnTo>
                    <a:pt x="6" y="0"/>
                  </a:lnTo>
                  <a:lnTo>
                    <a:pt x="4" y="0"/>
                  </a:ln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71" name="Freeform 1661"/>
            <p:cNvSpPr>
              <a:spLocks/>
            </p:cNvSpPr>
            <p:nvPr/>
          </p:nvSpPr>
          <p:spPr bwMode="auto">
            <a:xfrm>
              <a:off x="2733652" y="3601391"/>
              <a:ext cx="28175" cy="8264"/>
            </a:xfrm>
            <a:custGeom>
              <a:avLst/>
              <a:gdLst>
                <a:gd name="T0" fmla="*/ 2147483647 w 6"/>
                <a:gd name="T1" fmla="*/ 0 h 2"/>
                <a:gd name="T2" fmla="*/ 0 w 6"/>
                <a:gd name="T3" fmla="*/ 0 h 2"/>
                <a:gd name="T4" fmla="*/ 2147483647 w 6"/>
                <a:gd name="T5" fmla="*/ 2147483647 h 2"/>
                <a:gd name="T6" fmla="*/ 2147483647 w 6"/>
                <a:gd name="T7" fmla="*/ 2147483647 h 2"/>
                <a:gd name="T8" fmla="*/ 2147483647 w 6"/>
                <a:gd name="T9" fmla="*/ 2147483647 h 2"/>
                <a:gd name="T10" fmla="*/ 2147483647 w 6"/>
                <a:gd name="T11" fmla="*/ 2147483647 h 2"/>
                <a:gd name="T12" fmla="*/ 2147483647 w 6"/>
                <a:gd name="T13" fmla="*/ 2147483647 h 2"/>
                <a:gd name="T14" fmla="*/ 2147483647 w 6"/>
                <a:gd name="T15" fmla="*/ 2147483647 h 2"/>
                <a:gd name="T16" fmla="*/ 2147483647 w 6"/>
                <a:gd name="T17" fmla="*/ 0 h 2"/>
                <a:gd name="T18" fmla="*/ 2147483647 w 6"/>
                <a:gd name="T19" fmla="*/ 0 h 2"/>
                <a:gd name="T20" fmla="*/ 2147483647 w 6"/>
                <a:gd name="T21" fmla="*/ 0 h 2"/>
                <a:gd name="T22" fmla="*/ 2147483647 w 6"/>
                <a:gd name="T23" fmla="*/ 0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2"/>
                <a:gd name="T38" fmla="*/ 6 w 6"/>
                <a:gd name="T39" fmla="*/ 2 h 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2">
                  <a:moveTo>
                    <a:pt x="2" y="0"/>
                  </a:moveTo>
                  <a:lnTo>
                    <a:pt x="0" y="0"/>
                  </a:lnTo>
                  <a:lnTo>
                    <a:pt x="2" y="2"/>
                  </a:lnTo>
                  <a:lnTo>
                    <a:pt x="4" y="2"/>
                  </a:lnTo>
                  <a:lnTo>
                    <a:pt x="6" y="2"/>
                  </a:lnTo>
                  <a:lnTo>
                    <a:pt x="4" y="0"/>
                  </a:lnTo>
                  <a:lnTo>
                    <a:pt x="2" y="0"/>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72" name="Freeform 1662"/>
            <p:cNvSpPr>
              <a:spLocks/>
            </p:cNvSpPr>
            <p:nvPr/>
          </p:nvSpPr>
          <p:spPr bwMode="auto">
            <a:xfrm>
              <a:off x="2743044" y="3593128"/>
              <a:ext cx="37568" cy="16528"/>
            </a:xfrm>
            <a:custGeom>
              <a:avLst/>
              <a:gdLst>
                <a:gd name="T0" fmla="*/ 0 w 8"/>
                <a:gd name="T1" fmla="*/ 2147483647 h 4"/>
                <a:gd name="T2" fmla="*/ 2147483647 w 8"/>
                <a:gd name="T3" fmla="*/ 0 h 4"/>
                <a:gd name="T4" fmla="*/ 2147483647 w 8"/>
                <a:gd name="T5" fmla="*/ 2147483647 h 4"/>
                <a:gd name="T6" fmla="*/ 2147483647 w 8"/>
                <a:gd name="T7" fmla="*/ 2147483647 h 4"/>
                <a:gd name="T8" fmla="*/ 2147483647 w 8"/>
                <a:gd name="T9" fmla="*/ 2147483647 h 4"/>
                <a:gd name="T10" fmla="*/ 2147483647 w 8"/>
                <a:gd name="T11" fmla="*/ 2147483647 h 4"/>
                <a:gd name="T12" fmla="*/ 2147483647 w 8"/>
                <a:gd name="T13" fmla="*/ 2147483647 h 4"/>
                <a:gd name="T14" fmla="*/ 2147483647 w 8"/>
                <a:gd name="T15" fmla="*/ 2147483647 h 4"/>
                <a:gd name="T16" fmla="*/ 2147483647 w 8"/>
                <a:gd name="T17" fmla="*/ 2147483647 h 4"/>
                <a:gd name="T18" fmla="*/ 2147483647 w 8"/>
                <a:gd name="T19" fmla="*/ 2147483647 h 4"/>
                <a:gd name="T20" fmla="*/ 2147483647 w 8"/>
                <a:gd name="T21" fmla="*/ 0 h 4"/>
                <a:gd name="T22" fmla="*/ 2147483647 w 8"/>
                <a:gd name="T23" fmla="*/ 0 h 4"/>
                <a:gd name="T24" fmla="*/ 0 w 8"/>
                <a:gd name="T25" fmla="*/ 2147483647 h 4"/>
                <a:gd name="T26" fmla="*/ 0 w 8"/>
                <a:gd name="T27" fmla="*/ 2147483647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4"/>
                <a:gd name="T44" fmla="*/ 8 w 8"/>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4">
                  <a:moveTo>
                    <a:pt x="0" y="2"/>
                  </a:moveTo>
                  <a:lnTo>
                    <a:pt x="2" y="0"/>
                  </a:lnTo>
                  <a:lnTo>
                    <a:pt x="4" y="2"/>
                  </a:lnTo>
                  <a:lnTo>
                    <a:pt x="6" y="2"/>
                  </a:lnTo>
                  <a:lnTo>
                    <a:pt x="6" y="4"/>
                  </a:lnTo>
                  <a:lnTo>
                    <a:pt x="8" y="2"/>
                  </a:lnTo>
                  <a:lnTo>
                    <a:pt x="6" y="2"/>
                  </a:lnTo>
                  <a:lnTo>
                    <a:pt x="4" y="0"/>
                  </a:lnTo>
                  <a:lnTo>
                    <a:pt x="2" y="0"/>
                  </a:lnTo>
                  <a:lnTo>
                    <a:pt x="0" y="2"/>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73" name="Freeform 1663"/>
            <p:cNvSpPr>
              <a:spLocks/>
            </p:cNvSpPr>
            <p:nvPr/>
          </p:nvSpPr>
          <p:spPr bwMode="auto">
            <a:xfrm>
              <a:off x="2818181" y="3485696"/>
              <a:ext cx="9392" cy="16528"/>
            </a:xfrm>
            <a:custGeom>
              <a:avLst/>
              <a:gdLst>
                <a:gd name="T0" fmla="*/ 0 w 2"/>
                <a:gd name="T1" fmla="*/ 2147483647 h 4"/>
                <a:gd name="T2" fmla="*/ 0 w 2"/>
                <a:gd name="T3" fmla="*/ 2147483647 h 4"/>
                <a:gd name="T4" fmla="*/ 2147483647 w 2"/>
                <a:gd name="T5" fmla="*/ 2147483647 h 4"/>
                <a:gd name="T6" fmla="*/ 2147483647 w 2"/>
                <a:gd name="T7" fmla="*/ 0 h 4"/>
                <a:gd name="T8" fmla="*/ 0 w 2"/>
                <a:gd name="T9" fmla="*/ 2147483647 h 4"/>
                <a:gd name="T10" fmla="*/ 0 w 2"/>
                <a:gd name="T11" fmla="*/ 2147483647 h 4"/>
                <a:gd name="T12" fmla="*/ 0 w 2"/>
                <a:gd name="T13" fmla="*/ 2147483647 h 4"/>
                <a:gd name="T14" fmla="*/ 0 60000 65536"/>
                <a:gd name="T15" fmla="*/ 0 60000 65536"/>
                <a:gd name="T16" fmla="*/ 0 60000 65536"/>
                <a:gd name="T17" fmla="*/ 0 60000 65536"/>
                <a:gd name="T18" fmla="*/ 0 60000 65536"/>
                <a:gd name="T19" fmla="*/ 0 60000 65536"/>
                <a:gd name="T20" fmla="*/ 0 60000 65536"/>
                <a:gd name="T21" fmla="*/ 0 w 2"/>
                <a:gd name="T22" fmla="*/ 0 h 4"/>
                <a:gd name="T23" fmla="*/ 2 w 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4">
                  <a:moveTo>
                    <a:pt x="0" y="4"/>
                  </a:moveTo>
                  <a:lnTo>
                    <a:pt x="0" y="2"/>
                  </a:lnTo>
                  <a:lnTo>
                    <a:pt x="2" y="2"/>
                  </a:lnTo>
                  <a:lnTo>
                    <a:pt x="2" y="0"/>
                  </a:lnTo>
                  <a:lnTo>
                    <a:pt x="0" y="2"/>
                  </a:lnTo>
                  <a:lnTo>
                    <a:pt x="0" y="4"/>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74" name="Freeform 1664"/>
            <p:cNvSpPr>
              <a:spLocks/>
            </p:cNvSpPr>
            <p:nvPr/>
          </p:nvSpPr>
          <p:spPr bwMode="auto">
            <a:xfrm>
              <a:off x="2827572" y="3477432"/>
              <a:ext cx="9392" cy="4130"/>
            </a:xfrm>
            <a:custGeom>
              <a:avLst/>
              <a:gdLst>
                <a:gd name="T0" fmla="*/ 2147483647 w 2"/>
                <a:gd name="T1" fmla="*/ 0 h 1587"/>
                <a:gd name="T2" fmla="*/ 2147483647 w 2"/>
                <a:gd name="T3" fmla="*/ 0 h 1587"/>
                <a:gd name="T4" fmla="*/ 0 w 2"/>
                <a:gd name="T5" fmla="*/ 0 h 1587"/>
                <a:gd name="T6" fmla="*/ 2147483647 w 2"/>
                <a:gd name="T7" fmla="*/ 0 h 1587"/>
                <a:gd name="T8" fmla="*/ 2147483647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2" y="0"/>
                  </a:moveTo>
                  <a:lnTo>
                    <a:pt x="2" y="0"/>
                  </a:lnTo>
                  <a:lnTo>
                    <a:pt x="0"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75" name="Freeform 1665"/>
            <p:cNvSpPr>
              <a:spLocks/>
            </p:cNvSpPr>
            <p:nvPr/>
          </p:nvSpPr>
          <p:spPr bwMode="auto">
            <a:xfrm>
              <a:off x="2846356" y="3460903"/>
              <a:ext cx="28175" cy="8264"/>
            </a:xfrm>
            <a:custGeom>
              <a:avLst/>
              <a:gdLst>
                <a:gd name="T0" fmla="*/ 0 w 6"/>
                <a:gd name="T1" fmla="*/ 2147483647 h 2"/>
                <a:gd name="T2" fmla="*/ 2147483647 w 6"/>
                <a:gd name="T3" fmla="*/ 2147483647 h 2"/>
                <a:gd name="T4" fmla="*/ 2147483647 w 6"/>
                <a:gd name="T5" fmla="*/ 0 h 2"/>
                <a:gd name="T6" fmla="*/ 2147483647 w 6"/>
                <a:gd name="T7" fmla="*/ 0 h 2"/>
                <a:gd name="T8" fmla="*/ 2147483647 w 6"/>
                <a:gd name="T9" fmla="*/ 0 h 2"/>
                <a:gd name="T10" fmla="*/ 2147483647 w 6"/>
                <a:gd name="T11" fmla="*/ 0 h 2"/>
                <a:gd name="T12" fmla="*/ 0 w 6"/>
                <a:gd name="T13" fmla="*/ 2147483647 h 2"/>
                <a:gd name="T14" fmla="*/ 0 w 6"/>
                <a:gd name="T15" fmla="*/ 2147483647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2"/>
                  </a:moveTo>
                  <a:lnTo>
                    <a:pt x="2" y="2"/>
                  </a:lnTo>
                  <a:lnTo>
                    <a:pt x="4" y="0"/>
                  </a:lnTo>
                  <a:lnTo>
                    <a:pt x="6" y="0"/>
                  </a:lnTo>
                  <a:lnTo>
                    <a:pt x="4" y="0"/>
                  </a:lnTo>
                  <a:lnTo>
                    <a:pt x="2" y="0"/>
                  </a:lnTo>
                  <a:lnTo>
                    <a:pt x="0" y="2"/>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76" name="Freeform 1666"/>
            <p:cNvSpPr>
              <a:spLocks/>
            </p:cNvSpPr>
            <p:nvPr/>
          </p:nvSpPr>
          <p:spPr bwMode="auto">
            <a:xfrm>
              <a:off x="2883925" y="3460903"/>
              <a:ext cx="18784" cy="4130"/>
            </a:xfrm>
            <a:custGeom>
              <a:avLst/>
              <a:gdLst>
                <a:gd name="T0" fmla="*/ 0 w 4"/>
                <a:gd name="T1" fmla="*/ 0 h 1587"/>
                <a:gd name="T2" fmla="*/ 2147483647 w 4"/>
                <a:gd name="T3" fmla="*/ 0 h 1587"/>
                <a:gd name="T4" fmla="*/ 2147483647 w 4"/>
                <a:gd name="T5" fmla="*/ 0 h 1587"/>
                <a:gd name="T6" fmla="*/ 2147483647 w 4"/>
                <a:gd name="T7" fmla="*/ 0 h 1587"/>
                <a:gd name="T8" fmla="*/ 0 w 4"/>
                <a:gd name="T9" fmla="*/ 0 h 1587"/>
                <a:gd name="T10" fmla="*/ 0 w 4"/>
                <a:gd name="T11" fmla="*/ 0 h 1587"/>
                <a:gd name="T12" fmla="*/ 0 60000 65536"/>
                <a:gd name="T13" fmla="*/ 0 60000 65536"/>
                <a:gd name="T14" fmla="*/ 0 60000 65536"/>
                <a:gd name="T15" fmla="*/ 0 60000 65536"/>
                <a:gd name="T16" fmla="*/ 0 60000 65536"/>
                <a:gd name="T17" fmla="*/ 0 60000 65536"/>
                <a:gd name="T18" fmla="*/ 0 w 4"/>
                <a:gd name="T19" fmla="*/ 0 h 1587"/>
                <a:gd name="T20" fmla="*/ 4 w 4"/>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4" h="1587">
                  <a:moveTo>
                    <a:pt x="0" y="0"/>
                  </a:moveTo>
                  <a:lnTo>
                    <a:pt x="2" y="0"/>
                  </a:lnTo>
                  <a:lnTo>
                    <a:pt x="4" y="0"/>
                  </a:ln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77" name="Freeform 1676"/>
            <p:cNvSpPr>
              <a:spLocks/>
            </p:cNvSpPr>
            <p:nvPr/>
          </p:nvSpPr>
          <p:spPr bwMode="auto">
            <a:xfrm>
              <a:off x="1127630" y="2593187"/>
              <a:ext cx="9392" cy="8264"/>
            </a:xfrm>
            <a:custGeom>
              <a:avLst/>
              <a:gdLst>
                <a:gd name="T0" fmla="*/ 0 w 2"/>
                <a:gd name="T1" fmla="*/ 2147483647 h 2"/>
                <a:gd name="T2" fmla="*/ 2147483647 w 2"/>
                <a:gd name="T3" fmla="*/ 0 h 2"/>
                <a:gd name="T4" fmla="*/ 0 w 2"/>
                <a:gd name="T5" fmla="*/ 2147483647 h 2"/>
                <a:gd name="T6" fmla="*/ 0 w 2"/>
                <a:gd name="T7" fmla="*/ 2147483647 h 2"/>
                <a:gd name="T8" fmla="*/ 0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lnTo>
                    <a:pt x="2" y="0"/>
                  </a:lnTo>
                  <a:lnTo>
                    <a:pt x="0"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78" name="Rectangle 1679"/>
            <p:cNvSpPr>
              <a:spLocks noChangeArrowheads="1"/>
            </p:cNvSpPr>
            <p:nvPr/>
          </p:nvSpPr>
          <p:spPr bwMode="auto">
            <a:xfrm>
              <a:off x="1634796" y="2535339"/>
              <a:ext cx="0" cy="0"/>
            </a:xfrm>
            <a:prstGeom prst="rect">
              <a:avLst/>
            </a:prstGeom>
            <a:solidFill>
              <a:schemeClr val="accent1"/>
            </a:solidFill>
            <a:ln w="3175">
              <a:solidFill>
                <a:schemeClr val="bg1">
                  <a:lumMod val="50000"/>
                </a:schemeClr>
              </a:solidFill>
              <a:miter lim="800000"/>
              <a:headEnd/>
              <a:tailEnd/>
            </a:ln>
          </p:spPr>
          <p:txBody>
            <a:bodyPr/>
            <a:lstStyle/>
            <a:p>
              <a:endParaRPr lang="en-GB" dirty="0">
                <a:solidFill>
                  <a:prstClr val="black"/>
                </a:solidFill>
                <a:cs typeface="Arial" charset="0"/>
              </a:endParaRPr>
            </a:p>
          </p:txBody>
        </p:sp>
        <p:sp>
          <p:nvSpPr>
            <p:cNvPr id="579" name="Freeform 1680"/>
            <p:cNvSpPr>
              <a:spLocks/>
            </p:cNvSpPr>
            <p:nvPr/>
          </p:nvSpPr>
          <p:spPr bwMode="auto">
            <a:xfrm>
              <a:off x="2705477" y="3626184"/>
              <a:ext cx="65744" cy="16528"/>
            </a:xfrm>
            <a:custGeom>
              <a:avLst/>
              <a:gdLst>
                <a:gd name="T0" fmla="*/ 0 w 14"/>
                <a:gd name="T1" fmla="*/ 2147483647 h 4"/>
                <a:gd name="T2" fmla="*/ 0 w 14"/>
                <a:gd name="T3" fmla="*/ 2147483647 h 4"/>
                <a:gd name="T4" fmla="*/ 2147483647 w 14"/>
                <a:gd name="T5" fmla="*/ 0 h 4"/>
                <a:gd name="T6" fmla="*/ 2147483647 w 14"/>
                <a:gd name="T7" fmla="*/ 0 h 4"/>
                <a:gd name="T8" fmla="*/ 2147483647 w 14"/>
                <a:gd name="T9" fmla="*/ 2147483647 h 4"/>
                <a:gd name="T10" fmla="*/ 2147483647 w 14"/>
                <a:gd name="T11" fmla="*/ 2147483647 h 4"/>
                <a:gd name="T12" fmla="*/ 2147483647 w 14"/>
                <a:gd name="T13" fmla="*/ 2147483647 h 4"/>
                <a:gd name="T14" fmla="*/ 2147483647 w 14"/>
                <a:gd name="T15" fmla="*/ 0 h 4"/>
                <a:gd name="T16" fmla="*/ 2147483647 w 14"/>
                <a:gd name="T17" fmla="*/ 2147483647 h 4"/>
                <a:gd name="T18" fmla="*/ 2147483647 w 14"/>
                <a:gd name="T19" fmla="*/ 2147483647 h 4"/>
                <a:gd name="T20" fmla="*/ 2147483647 w 14"/>
                <a:gd name="T21" fmla="*/ 2147483647 h 4"/>
                <a:gd name="T22" fmla="*/ 2147483647 w 14"/>
                <a:gd name="T23" fmla="*/ 2147483647 h 4"/>
                <a:gd name="T24" fmla="*/ 2147483647 w 14"/>
                <a:gd name="T25" fmla="*/ 2147483647 h 4"/>
                <a:gd name="T26" fmla="*/ 2147483647 w 14"/>
                <a:gd name="T27" fmla="*/ 2147483647 h 4"/>
                <a:gd name="T28" fmla="*/ 2147483647 w 14"/>
                <a:gd name="T29" fmla="*/ 2147483647 h 4"/>
                <a:gd name="T30" fmla="*/ 2147483647 w 14"/>
                <a:gd name="T31" fmla="*/ 2147483647 h 4"/>
                <a:gd name="T32" fmla="*/ 2147483647 w 14"/>
                <a:gd name="T33" fmla="*/ 2147483647 h 4"/>
                <a:gd name="T34" fmla="*/ 2147483647 w 14"/>
                <a:gd name="T35" fmla="*/ 2147483647 h 4"/>
                <a:gd name="T36" fmla="*/ 2147483647 w 14"/>
                <a:gd name="T37" fmla="*/ 2147483647 h 4"/>
                <a:gd name="T38" fmla="*/ 2147483647 w 14"/>
                <a:gd name="T39" fmla="*/ 2147483647 h 4"/>
                <a:gd name="T40" fmla="*/ 0 w 14"/>
                <a:gd name="T41" fmla="*/ 2147483647 h 4"/>
                <a:gd name="T42" fmla="*/ 0 w 14"/>
                <a:gd name="T43" fmla="*/ 2147483647 h 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
                <a:gd name="T67" fmla="*/ 0 h 4"/>
                <a:gd name="T68" fmla="*/ 14 w 14"/>
                <a:gd name="T69" fmla="*/ 4 h 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 h="4">
                  <a:moveTo>
                    <a:pt x="0" y="2"/>
                  </a:moveTo>
                  <a:lnTo>
                    <a:pt x="0" y="2"/>
                  </a:lnTo>
                  <a:lnTo>
                    <a:pt x="2" y="0"/>
                  </a:lnTo>
                  <a:lnTo>
                    <a:pt x="4" y="0"/>
                  </a:lnTo>
                  <a:lnTo>
                    <a:pt x="6" y="2"/>
                  </a:lnTo>
                  <a:lnTo>
                    <a:pt x="8" y="2"/>
                  </a:lnTo>
                  <a:lnTo>
                    <a:pt x="10" y="2"/>
                  </a:lnTo>
                  <a:lnTo>
                    <a:pt x="12" y="0"/>
                  </a:lnTo>
                  <a:lnTo>
                    <a:pt x="12" y="2"/>
                  </a:lnTo>
                  <a:lnTo>
                    <a:pt x="14" y="2"/>
                  </a:lnTo>
                  <a:lnTo>
                    <a:pt x="12" y="4"/>
                  </a:lnTo>
                  <a:lnTo>
                    <a:pt x="10" y="4"/>
                  </a:lnTo>
                  <a:lnTo>
                    <a:pt x="8" y="4"/>
                  </a:lnTo>
                  <a:lnTo>
                    <a:pt x="6" y="4"/>
                  </a:lnTo>
                  <a:lnTo>
                    <a:pt x="4" y="2"/>
                  </a:lnTo>
                  <a:lnTo>
                    <a:pt x="2" y="4"/>
                  </a:lnTo>
                  <a:lnTo>
                    <a:pt x="0" y="2"/>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80" name="Freeform 1682"/>
            <p:cNvSpPr>
              <a:spLocks/>
            </p:cNvSpPr>
            <p:nvPr/>
          </p:nvSpPr>
          <p:spPr bwMode="auto">
            <a:xfrm>
              <a:off x="3996870" y="3221248"/>
              <a:ext cx="413245" cy="206600"/>
            </a:xfrm>
            <a:custGeom>
              <a:avLst/>
              <a:gdLst>
                <a:gd name="T0" fmla="*/ 2147483647 w 88"/>
                <a:gd name="T1" fmla="*/ 2147483647 h 50"/>
                <a:gd name="T2" fmla="*/ 2147483647 w 88"/>
                <a:gd name="T3" fmla="*/ 2147483647 h 50"/>
                <a:gd name="T4" fmla="*/ 2147483647 w 88"/>
                <a:gd name="T5" fmla="*/ 2147483647 h 50"/>
                <a:gd name="T6" fmla="*/ 2147483647 w 88"/>
                <a:gd name="T7" fmla="*/ 0 h 50"/>
                <a:gd name="T8" fmla="*/ 2147483647 w 88"/>
                <a:gd name="T9" fmla="*/ 0 h 50"/>
                <a:gd name="T10" fmla="*/ 2147483647 w 88"/>
                <a:gd name="T11" fmla="*/ 0 h 50"/>
                <a:gd name="T12" fmla="*/ 2147483647 w 88"/>
                <a:gd name="T13" fmla="*/ 0 h 50"/>
                <a:gd name="T14" fmla="*/ 2147483647 w 88"/>
                <a:gd name="T15" fmla="*/ 2147483647 h 50"/>
                <a:gd name="T16" fmla="*/ 2147483647 w 88"/>
                <a:gd name="T17" fmla="*/ 0 h 50"/>
                <a:gd name="T18" fmla="*/ 2147483647 w 88"/>
                <a:gd name="T19" fmla="*/ 0 h 50"/>
                <a:gd name="T20" fmla="*/ 2147483647 w 88"/>
                <a:gd name="T21" fmla="*/ 2147483647 h 50"/>
                <a:gd name="T22" fmla="*/ 2147483647 w 88"/>
                <a:gd name="T23" fmla="*/ 2147483647 h 50"/>
                <a:gd name="T24" fmla="*/ 2147483647 w 88"/>
                <a:gd name="T25" fmla="*/ 2147483647 h 50"/>
                <a:gd name="T26" fmla="*/ 2147483647 w 88"/>
                <a:gd name="T27" fmla="*/ 0 h 50"/>
                <a:gd name="T28" fmla="*/ 2147483647 w 88"/>
                <a:gd name="T29" fmla="*/ 2147483647 h 50"/>
                <a:gd name="T30" fmla="*/ 2147483647 w 88"/>
                <a:gd name="T31" fmla="*/ 2147483647 h 50"/>
                <a:gd name="T32" fmla="*/ 2147483647 w 88"/>
                <a:gd name="T33" fmla="*/ 2147483647 h 50"/>
                <a:gd name="T34" fmla="*/ 2147483647 w 88"/>
                <a:gd name="T35" fmla="*/ 2147483647 h 50"/>
                <a:gd name="T36" fmla="*/ 2147483647 w 88"/>
                <a:gd name="T37" fmla="*/ 2147483647 h 50"/>
                <a:gd name="T38" fmla="*/ 2147483647 w 88"/>
                <a:gd name="T39" fmla="*/ 2147483647 h 50"/>
                <a:gd name="T40" fmla="*/ 2147483647 w 88"/>
                <a:gd name="T41" fmla="*/ 2147483647 h 50"/>
                <a:gd name="T42" fmla="*/ 2147483647 w 88"/>
                <a:gd name="T43" fmla="*/ 2147483647 h 50"/>
                <a:gd name="T44" fmla="*/ 2147483647 w 88"/>
                <a:gd name="T45" fmla="*/ 2147483647 h 50"/>
                <a:gd name="T46" fmla="*/ 2147483647 w 88"/>
                <a:gd name="T47" fmla="*/ 2147483647 h 50"/>
                <a:gd name="T48" fmla="*/ 2147483647 w 88"/>
                <a:gd name="T49" fmla="*/ 2147483647 h 50"/>
                <a:gd name="T50" fmla="*/ 2147483647 w 88"/>
                <a:gd name="T51" fmla="*/ 2147483647 h 50"/>
                <a:gd name="T52" fmla="*/ 2147483647 w 88"/>
                <a:gd name="T53" fmla="*/ 2147483647 h 50"/>
                <a:gd name="T54" fmla="*/ 2147483647 w 88"/>
                <a:gd name="T55" fmla="*/ 2147483647 h 50"/>
                <a:gd name="T56" fmla="*/ 2147483647 w 88"/>
                <a:gd name="T57" fmla="*/ 2147483647 h 50"/>
                <a:gd name="T58" fmla="*/ 2147483647 w 88"/>
                <a:gd name="T59" fmla="*/ 2147483647 h 50"/>
                <a:gd name="T60" fmla="*/ 2147483647 w 88"/>
                <a:gd name="T61" fmla="*/ 2147483647 h 50"/>
                <a:gd name="T62" fmla="*/ 2147483647 w 88"/>
                <a:gd name="T63" fmla="*/ 2147483647 h 50"/>
                <a:gd name="T64" fmla="*/ 2147483647 w 88"/>
                <a:gd name="T65" fmla="*/ 2147483647 h 50"/>
                <a:gd name="T66" fmla="*/ 2147483647 w 88"/>
                <a:gd name="T67" fmla="*/ 2147483647 h 50"/>
                <a:gd name="T68" fmla="*/ 2147483647 w 88"/>
                <a:gd name="T69" fmla="*/ 2147483647 h 50"/>
                <a:gd name="T70" fmla="*/ 2147483647 w 88"/>
                <a:gd name="T71" fmla="*/ 2147483647 h 50"/>
                <a:gd name="T72" fmla="*/ 2147483647 w 88"/>
                <a:gd name="T73" fmla="*/ 2147483647 h 50"/>
                <a:gd name="T74" fmla="*/ 2147483647 w 88"/>
                <a:gd name="T75" fmla="*/ 2147483647 h 50"/>
                <a:gd name="T76" fmla="*/ 2147483647 w 88"/>
                <a:gd name="T77" fmla="*/ 2147483647 h 50"/>
                <a:gd name="T78" fmla="*/ 2147483647 w 88"/>
                <a:gd name="T79" fmla="*/ 2147483647 h 50"/>
                <a:gd name="T80" fmla="*/ 2147483647 w 88"/>
                <a:gd name="T81" fmla="*/ 2147483647 h 50"/>
                <a:gd name="T82" fmla="*/ 2147483647 w 88"/>
                <a:gd name="T83" fmla="*/ 2147483647 h 50"/>
                <a:gd name="T84" fmla="*/ 2147483647 w 88"/>
                <a:gd name="T85" fmla="*/ 2147483647 h 50"/>
                <a:gd name="T86" fmla="*/ 2147483647 w 88"/>
                <a:gd name="T87" fmla="*/ 2147483647 h 50"/>
                <a:gd name="T88" fmla="*/ 2147483647 w 88"/>
                <a:gd name="T89" fmla="*/ 2147483647 h 50"/>
                <a:gd name="T90" fmla="*/ 2147483647 w 88"/>
                <a:gd name="T91" fmla="*/ 2147483647 h 50"/>
                <a:gd name="T92" fmla="*/ 2147483647 w 88"/>
                <a:gd name="T93" fmla="*/ 2147483647 h 50"/>
                <a:gd name="T94" fmla="*/ 2147483647 w 88"/>
                <a:gd name="T95" fmla="*/ 2147483647 h 50"/>
                <a:gd name="T96" fmla="*/ 2147483647 w 88"/>
                <a:gd name="T97" fmla="*/ 2147483647 h 50"/>
                <a:gd name="T98" fmla="*/ 2147483647 w 88"/>
                <a:gd name="T99" fmla="*/ 2147483647 h 50"/>
                <a:gd name="T100" fmla="*/ 2147483647 w 88"/>
                <a:gd name="T101" fmla="*/ 2147483647 h 50"/>
                <a:gd name="T102" fmla="*/ 2147483647 w 88"/>
                <a:gd name="T103" fmla="*/ 2147483647 h 50"/>
                <a:gd name="T104" fmla="*/ 2147483647 w 88"/>
                <a:gd name="T105" fmla="*/ 2147483647 h 50"/>
                <a:gd name="T106" fmla="*/ 2147483647 w 88"/>
                <a:gd name="T107" fmla="*/ 2147483647 h 50"/>
                <a:gd name="T108" fmla="*/ 2147483647 w 88"/>
                <a:gd name="T109" fmla="*/ 2147483647 h 50"/>
                <a:gd name="T110" fmla="*/ 0 w 88"/>
                <a:gd name="T111" fmla="*/ 2147483647 h 50"/>
                <a:gd name="T112" fmla="*/ 0 w 88"/>
                <a:gd name="T113" fmla="*/ 2147483647 h 50"/>
                <a:gd name="T114" fmla="*/ 0 w 88"/>
                <a:gd name="T115" fmla="*/ 2147483647 h 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8"/>
                <a:gd name="T175" fmla="*/ 0 h 50"/>
                <a:gd name="T176" fmla="*/ 88 w 88"/>
                <a:gd name="T177" fmla="*/ 50 h 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8" h="50">
                  <a:moveTo>
                    <a:pt x="0" y="6"/>
                  </a:moveTo>
                  <a:lnTo>
                    <a:pt x="0" y="6"/>
                  </a:lnTo>
                  <a:lnTo>
                    <a:pt x="2" y="6"/>
                  </a:lnTo>
                  <a:lnTo>
                    <a:pt x="2" y="4"/>
                  </a:lnTo>
                  <a:lnTo>
                    <a:pt x="4" y="4"/>
                  </a:lnTo>
                  <a:lnTo>
                    <a:pt x="6" y="2"/>
                  </a:lnTo>
                  <a:lnTo>
                    <a:pt x="8" y="2"/>
                  </a:lnTo>
                  <a:lnTo>
                    <a:pt x="10" y="2"/>
                  </a:lnTo>
                  <a:lnTo>
                    <a:pt x="12" y="0"/>
                  </a:lnTo>
                  <a:lnTo>
                    <a:pt x="14" y="0"/>
                  </a:lnTo>
                  <a:lnTo>
                    <a:pt x="16" y="0"/>
                  </a:lnTo>
                  <a:lnTo>
                    <a:pt x="18" y="0"/>
                  </a:lnTo>
                  <a:lnTo>
                    <a:pt x="20" y="0"/>
                  </a:lnTo>
                  <a:lnTo>
                    <a:pt x="22" y="0"/>
                  </a:lnTo>
                  <a:lnTo>
                    <a:pt x="24" y="0"/>
                  </a:lnTo>
                  <a:lnTo>
                    <a:pt x="26" y="0"/>
                  </a:lnTo>
                  <a:lnTo>
                    <a:pt x="28" y="0"/>
                  </a:lnTo>
                  <a:lnTo>
                    <a:pt x="30" y="2"/>
                  </a:lnTo>
                  <a:lnTo>
                    <a:pt x="32" y="0"/>
                  </a:lnTo>
                  <a:lnTo>
                    <a:pt x="34" y="0"/>
                  </a:lnTo>
                  <a:lnTo>
                    <a:pt x="36" y="2"/>
                  </a:lnTo>
                  <a:lnTo>
                    <a:pt x="38" y="0"/>
                  </a:lnTo>
                  <a:lnTo>
                    <a:pt x="40" y="2"/>
                  </a:lnTo>
                  <a:lnTo>
                    <a:pt x="42" y="2"/>
                  </a:lnTo>
                  <a:lnTo>
                    <a:pt x="44" y="2"/>
                  </a:lnTo>
                  <a:lnTo>
                    <a:pt x="46" y="2"/>
                  </a:lnTo>
                  <a:lnTo>
                    <a:pt x="48" y="2"/>
                  </a:lnTo>
                  <a:lnTo>
                    <a:pt x="50" y="2"/>
                  </a:lnTo>
                  <a:lnTo>
                    <a:pt x="52" y="2"/>
                  </a:lnTo>
                  <a:lnTo>
                    <a:pt x="54" y="0"/>
                  </a:lnTo>
                  <a:lnTo>
                    <a:pt x="56" y="0"/>
                  </a:lnTo>
                  <a:lnTo>
                    <a:pt x="58" y="0"/>
                  </a:lnTo>
                  <a:lnTo>
                    <a:pt x="58" y="2"/>
                  </a:lnTo>
                  <a:lnTo>
                    <a:pt x="60" y="2"/>
                  </a:lnTo>
                  <a:lnTo>
                    <a:pt x="62" y="4"/>
                  </a:lnTo>
                  <a:lnTo>
                    <a:pt x="64" y="4"/>
                  </a:lnTo>
                  <a:lnTo>
                    <a:pt x="66" y="4"/>
                  </a:lnTo>
                  <a:lnTo>
                    <a:pt x="68" y="4"/>
                  </a:lnTo>
                  <a:lnTo>
                    <a:pt x="70" y="4"/>
                  </a:lnTo>
                  <a:lnTo>
                    <a:pt x="70" y="6"/>
                  </a:lnTo>
                  <a:lnTo>
                    <a:pt x="72" y="8"/>
                  </a:lnTo>
                  <a:lnTo>
                    <a:pt x="74" y="8"/>
                  </a:lnTo>
                  <a:lnTo>
                    <a:pt x="76" y="10"/>
                  </a:lnTo>
                  <a:lnTo>
                    <a:pt x="78" y="12"/>
                  </a:lnTo>
                  <a:lnTo>
                    <a:pt x="80" y="12"/>
                  </a:lnTo>
                  <a:lnTo>
                    <a:pt x="82" y="14"/>
                  </a:lnTo>
                  <a:lnTo>
                    <a:pt x="84" y="14"/>
                  </a:lnTo>
                  <a:lnTo>
                    <a:pt x="84" y="16"/>
                  </a:lnTo>
                  <a:lnTo>
                    <a:pt x="84" y="18"/>
                  </a:lnTo>
                  <a:lnTo>
                    <a:pt x="82" y="20"/>
                  </a:lnTo>
                  <a:lnTo>
                    <a:pt x="84" y="22"/>
                  </a:lnTo>
                  <a:lnTo>
                    <a:pt x="86" y="22"/>
                  </a:lnTo>
                  <a:lnTo>
                    <a:pt x="88" y="22"/>
                  </a:lnTo>
                  <a:lnTo>
                    <a:pt x="86" y="24"/>
                  </a:lnTo>
                  <a:lnTo>
                    <a:pt x="84" y="24"/>
                  </a:lnTo>
                  <a:lnTo>
                    <a:pt x="82" y="24"/>
                  </a:lnTo>
                  <a:lnTo>
                    <a:pt x="80" y="24"/>
                  </a:lnTo>
                  <a:lnTo>
                    <a:pt x="80" y="26"/>
                  </a:lnTo>
                  <a:lnTo>
                    <a:pt x="80" y="28"/>
                  </a:lnTo>
                  <a:lnTo>
                    <a:pt x="78" y="28"/>
                  </a:lnTo>
                  <a:lnTo>
                    <a:pt x="76" y="28"/>
                  </a:lnTo>
                  <a:lnTo>
                    <a:pt x="74" y="30"/>
                  </a:lnTo>
                  <a:lnTo>
                    <a:pt x="72" y="32"/>
                  </a:lnTo>
                  <a:lnTo>
                    <a:pt x="74" y="34"/>
                  </a:lnTo>
                  <a:lnTo>
                    <a:pt x="74" y="36"/>
                  </a:lnTo>
                  <a:lnTo>
                    <a:pt x="72" y="36"/>
                  </a:lnTo>
                  <a:lnTo>
                    <a:pt x="72" y="38"/>
                  </a:lnTo>
                  <a:lnTo>
                    <a:pt x="70" y="40"/>
                  </a:lnTo>
                  <a:lnTo>
                    <a:pt x="72" y="40"/>
                  </a:lnTo>
                  <a:lnTo>
                    <a:pt x="74" y="42"/>
                  </a:lnTo>
                  <a:lnTo>
                    <a:pt x="74" y="44"/>
                  </a:lnTo>
                  <a:lnTo>
                    <a:pt x="72" y="44"/>
                  </a:lnTo>
                  <a:lnTo>
                    <a:pt x="72" y="42"/>
                  </a:lnTo>
                  <a:lnTo>
                    <a:pt x="70" y="42"/>
                  </a:lnTo>
                  <a:lnTo>
                    <a:pt x="68" y="42"/>
                  </a:lnTo>
                  <a:lnTo>
                    <a:pt x="66" y="42"/>
                  </a:lnTo>
                  <a:lnTo>
                    <a:pt x="66" y="44"/>
                  </a:lnTo>
                  <a:lnTo>
                    <a:pt x="64" y="44"/>
                  </a:lnTo>
                  <a:lnTo>
                    <a:pt x="62" y="44"/>
                  </a:lnTo>
                  <a:lnTo>
                    <a:pt x="60" y="44"/>
                  </a:lnTo>
                  <a:lnTo>
                    <a:pt x="60" y="46"/>
                  </a:lnTo>
                  <a:lnTo>
                    <a:pt x="58" y="48"/>
                  </a:lnTo>
                  <a:lnTo>
                    <a:pt x="56" y="48"/>
                  </a:lnTo>
                  <a:lnTo>
                    <a:pt x="54" y="48"/>
                  </a:lnTo>
                  <a:lnTo>
                    <a:pt x="52" y="50"/>
                  </a:lnTo>
                  <a:lnTo>
                    <a:pt x="52" y="48"/>
                  </a:lnTo>
                  <a:lnTo>
                    <a:pt x="50" y="48"/>
                  </a:lnTo>
                  <a:lnTo>
                    <a:pt x="48" y="48"/>
                  </a:lnTo>
                  <a:lnTo>
                    <a:pt x="46" y="48"/>
                  </a:lnTo>
                  <a:lnTo>
                    <a:pt x="44" y="48"/>
                  </a:lnTo>
                  <a:lnTo>
                    <a:pt x="42" y="48"/>
                  </a:lnTo>
                  <a:lnTo>
                    <a:pt x="40" y="48"/>
                  </a:lnTo>
                  <a:lnTo>
                    <a:pt x="40" y="46"/>
                  </a:lnTo>
                  <a:lnTo>
                    <a:pt x="38" y="44"/>
                  </a:lnTo>
                  <a:lnTo>
                    <a:pt x="38" y="42"/>
                  </a:lnTo>
                  <a:lnTo>
                    <a:pt x="36" y="42"/>
                  </a:lnTo>
                  <a:lnTo>
                    <a:pt x="34" y="40"/>
                  </a:lnTo>
                  <a:lnTo>
                    <a:pt x="32" y="40"/>
                  </a:lnTo>
                  <a:lnTo>
                    <a:pt x="30" y="40"/>
                  </a:lnTo>
                  <a:lnTo>
                    <a:pt x="28" y="40"/>
                  </a:lnTo>
                  <a:lnTo>
                    <a:pt x="26" y="38"/>
                  </a:lnTo>
                  <a:lnTo>
                    <a:pt x="26" y="36"/>
                  </a:lnTo>
                  <a:lnTo>
                    <a:pt x="26" y="34"/>
                  </a:lnTo>
                  <a:lnTo>
                    <a:pt x="28" y="32"/>
                  </a:lnTo>
                  <a:lnTo>
                    <a:pt x="28" y="30"/>
                  </a:lnTo>
                  <a:lnTo>
                    <a:pt x="26" y="28"/>
                  </a:lnTo>
                  <a:lnTo>
                    <a:pt x="24" y="28"/>
                  </a:lnTo>
                  <a:lnTo>
                    <a:pt x="24" y="26"/>
                  </a:lnTo>
                  <a:lnTo>
                    <a:pt x="22" y="26"/>
                  </a:lnTo>
                  <a:lnTo>
                    <a:pt x="20" y="26"/>
                  </a:lnTo>
                  <a:lnTo>
                    <a:pt x="18" y="26"/>
                  </a:lnTo>
                  <a:lnTo>
                    <a:pt x="16" y="26"/>
                  </a:lnTo>
                  <a:lnTo>
                    <a:pt x="14" y="26"/>
                  </a:lnTo>
                  <a:lnTo>
                    <a:pt x="12" y="26"/>
                  </a:lnTo>
                  <a:lnTo>
                    <a:pt x="10" y="24"/>
                  </a:lnTo>
                  <a:lnTo>
                    <a:pt x="8" y="24"/>
                  </a:lnTo>
                  <a:lnTo>
                    <a:pt x="6" y="24"/>
                  </a:lnTo>
                  <a:lnTo>
                    <a:pt x="6" y="22"/>
                  </a:lnTo>
                  <a:lnTo>
                    <a:pt x="4" y="22"/>
                  </a:lnTo>
                  <a:lnTo>
                    <a:pt x="4" y="20"/>
                  </a:lnTo>
                  <a:lnTo>
                    <a:pt x="2" y="18"/>
                  </a:lnTo>
                  <a:lnTo>
                    <a:pt x="2" y="16"/>
                  </a:lnTo>
                  <a:lnTo>
                    <a:pt x="0" y="14"/>
                  </a:lnTo>
                  <a:lnTo>
                    <a:pt x="0" y="12"/>
                  </a:lnTo>
                  <a:lnTo>
                    <a:pt x="0" y="10"/>
                  </a:lnTo>
                  <a:lnTo>
                    <a:pt x="0" y="8"/>
                  </a:lnTo>
                  <a:lnTo>
                    <a:pt x="0" y="6"/>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81" name="Freeform 1695"/>
            <p:cNvSpPr>
              <a:spLocks/>
            </p:cNvSpPr>
            <p:nvPr/>
          </p:nvSpPr>
          <p:spPr bwMode="auto">
            <a:xfrm>
              <a:off x="4250452" y="4898836"/>
              <a:ext cx="9392" cy="16528"/>
            </a:xfrm>
            <a:custGeom>
              <a:avLst/>
              <a:gdLst>
                <a:gd name="T0" fmla="*/ 0 w 2"/>
                <a:gd name="T1" fmla="*/ 0 h 4"/>
                <a:gd name="T2" fmla="*/ 2147483647 w 2"/>
                <a:gd name="T3" fmla="*/ 2147483647 h 4"/>
                <a:gd name="T4" fmla="*/ 2147483647 w 2"/>
                <a:gd name="T5" fmla="*/ 2147483647 h 4"/>
                <a:gd name="T6" fmla="*/ 0 w 2"/>
                <a:gd name="T7" fmla="*/ 2147483647 h 4"/>
                <a:gd name="T8" fmla="*/ 0 w 2"/>
                <a:gd name="T9" fmla="*/ 2147483647 h 4"/>
                <a:gd name="T10" fmla="*/ 0 w 2"/>
                <a:gd name="T11" fmla="*/ 0 h 4"/>
                <a:gd name="T12" fmla="*/ 0 w 2"/>
                <a:gd name="T13" fmla="*/ 0 h 4"/>
                <a:gd name="T14" fmla="*/ 0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0"/>
                  </a:moveTo>
                  <a:lnTo>
                    <a:pt x="2" y="2"/>
                  </a:lnTo>
                  <a:lnTo>
                    <a:pt x="2" y="4"/>
                  </a:lnTo>
                  <a:lnTo>
                    <a:pt x="0" y="4"/>
                  </a:lnTo>
                  <a:lnTo>
                    <a:pt x="0" y="2"/>
                  </a:lnTo>
                  <a:lnTo>
                    <a:pt x="0" y="0"/>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82" name="Freeform 1698"/>
            <p:cNvSpPr>
              <a:spLocks/>
            </p:cNvSpPr>
            <p:nvPr/>
          </p:nvSpPr>
          <p:spPr bwMode="auto">
            <a:xfrm>
              <a:off x="4245822" y="4670946"/>
              <a:ext cx="112703" cy="74375"/>
            </a:xfrm>
            <a:custGeom>
              <a:avLst/>
              <a:gdLst>
                <a:gd name="T0" fmla="*/ 2147483647 w 24"/>
                <a:gd name="T1" fmla="*/ 2147483647 h 18"/>
                <a:gd name="T2" fmla="*/ 2147483647 w 24"/>
                <a:gd name="T3" fmla="*/ 2147483647 h 18"/>
                <a:gd name="T4" fmla="*/ 2147483647 w 24"/>
                <a:gd name="T5" fmla="*/ 2147483647 h 18"/>
                <a:gd name="T6" fmla="*/ 2147483647 w 24"/>
                <a:gd name="T7" fmla="*/ 2147483647 h 18"/>
                <a:gd name="T8" fmla="*/ 2147483647 w 24"/>
                <a:gd name="T9" fmla="*/ 2147483647 h 18"/>
                <a:gd name="T10" fmla="*/ 2147483647 w 24"/>
                <a:gd name="T11" fmla="*/ 2147483647 h 18"/>
                <a:gd name="T12" fmla="*/ 2147483647 w 24"/>
                <a:gd name="T13" fmla="*/ 2147483647 h 18"/>
                <a:gd name="T14" fmla="*/ 2147483647 w 24"/>
                <a:gd name="T15" fmla="*/ 2147483647 h 18"/>
                <a:gd name="T16" fmla="*/ 2147483647 w 24"/>
                <a:gd name="T17" fmla="*/ 2147483647 h 18"/>
                <a:gd name="T18" fmla="*/ 2147483647 w 24"/>
                <a:gd name="T19" fmla="*/ 2147483647 h 18"/>
                <a:gd name="T20" fmla="*/ 2147483647 w 24"/>
                <a:gd name="T21" fmla="*/ 2147483647 h 18"/>
                <a:gd name="T22" fmla="*/ 2147483647 w 24"/>
                <a:gd name="T23" fmla="*/ 2147483647 h 18"/>
                <a:gd name="T24" fmla="*/ 2147483647 w 24"/>
                <a:gd name="T25" fmla="*/ 2147483647 h 18"/>
                <a:gd name="T26" fmla="*/ 2147483647 w 24"/>
                <a:gd name="T27" fmla="*/ 2147483647 h 18"/>
                <a:gd name="T28" fmla="*/ 2147483647 w 24"/>
                <a:gd name="T29" fmla="*/ 2147483647 h 18"/>
                <a:gd name="T30" fmla="*/ 2147483647 w 24"/>
                <a:gd name="T31" fmla="*/ 2147483647 h 18"/>
                <a:gd name="T32" fmla="*/ 2147483647 w 24"/>
                <a:gd name="T33" fmla="*/ 2147483647 h 18"/>
                <a:gd name="T34" fmla="*/ 0 w 24"/>
                <a:gd name="T35" fmla="*/ 2147483647 h 18"/>
                <a:gd name="T36" fmla="*/ 0 w 24"/>
                <a:gd name="T37" fmla="*/ 2147483647 h 18"/>
                <a:gd name="T38" fmla="*/ 0 w 24"/>
                <a:gd name="T39" fmla="*/ 2147483647 h 18"/>
                <a:gd name="T40" fmla="*/ 2147483647 w 24"/>
                <a:gd name="T41" fmla="*/ 0 h 18"/>
                <a:gd name="T42" fmla="*/ 2147483647 w 24"/>
                <a:gd name="T43" fmla="*/ 0 h 18"/>
                <a:gd name="T44" fmla="*/ 2147483647 w 24"/>
                <a:gd name="T45" fmla="*/ 0 h 18"/>
                <a:gd name="T46" fmla="*/ 2147483647 w 24"/>
                <a:gd name="T47" fmla="*/ 0 h 18"/>
                <a:gd name="T48" fmla="*/ 2147483647 w 24"/>
                <a:gd name="T49" fmla="*/ 2147483647 h 18"/>
                <a:gd name="T50" fmla="*/ 2147483647 w 24"/>
                <a:gd name="T51" fmla="*/ 2147483647 h 18"/>
                <a:gd name="T52" fmla="*/ 2147483647 w 24"/>
                <a:gd name="T53" fmla="*/ 2147483647 h 18"/>
                <a:gd name="T54" fmla="*/ 2147483647 w 24"/>
                <a:gd name="T55" fmla="*/ 2147483647 h 18"/>
                <a:gd name="T56" fmla="*/ 2147483647 w 24"/>
                <a:gd name="T57" fmla="*/ 2147483647 h 18"/>
                <a:gd name="T58" fmla="*/ 2147483647 w 24"/>
                <a:gd name="T59" fmla="*/ 2147483647 h 18"/>
                <a:gd name="T60" fmla="*/ 2147483647 w 24"/>
                <a:gd name="T61" fmla="*/ 2147483647 h 18"/>
                <a:gd name="T62" fmla="*/ 2147483647 w 24"/>
                <a:gd name="T63" fmla="*/ 2147483647 h 18"/>
                <a:gd name="T64" fmla="*/ 2147483647 w 24"/>
                <a:gd name="T65" fmla="*/ 2147483647 h 18"/>
                <a:gd name="T66" fmla="*/ 2147483647 w 24"/>
                <a:gd name="T67" fmla="*/ 2147483647 h 18"/>
                <a:gd name="T68" fmla="*/ 2147483647 w 24"/>
                <a:gd name="T69" fmla="*/ 2147483647 h 18"/>
                <a:gd name="T70" fmla="*/ 2147483647 w 24"/>
                <a:gd name="T71" fmla="*/ 2147483647 h 18"/>
                <a:gd name="T72" fmla="*/ 2147483647 w 24"/>
                <a:gd name="T73" fmla="*/ 2147483647 h 18"/>
                <a:gd name="T74" fmla="*/ 2147483647 w 24"/>
                <a:gd name="T75" fmla="*/ 2147483647 h 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
                <a:gd name="T115" fmla="*/ 0 h 18"/>
                <a:gd name="T116" fmla="*/ 24 w 24"/>
                <a:gd name="T117" fmla="*/ 18 h 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 h="18">
                  <a:moveTo>
                    <a:pt x="24" y="18"/>
                  </a:moveTo>
                  <a:lnTo>
                    <a:pt x="22" y="18"/>
                  </a:lnTo>
                  <a:lnTo>
                    <a:pt x="22" y="16"/>
                  </a:lnTo>
                  <a:lnTo>
                    <a:pt x="20" y="14"/>
                  </a:lnTo>
                  <a:lnTo>
                    <a:pt x="18" y="12"/>
                  </a:lnTo>
                  <a:lnTo>
                    <a:pt x="16" y="12"/>
                  </a:lnTo>
                  <a:lnTo>
                    <a:pt x="14" y="12"/>
                  </a:lnTo>
                  <a:lnTo>
                    <a:pt x="12" y="12"/>
                  </a:lnTo>
                  <a:lnTo>
                    <a:pt x="10" y="10"/>
                  </a:lnTo>
                  <a:lnTo>
                    <a:pt x="10" y="8"/>
                  </a:lnTo>
                  <a:lnTo>
                    <a:pt x="8" y="6"/>
                  </a:lnTo>
                  <a:lnTo>
                    <a:pt x="6" y="4"/>
                  </a:lnTo>
                  <a:lnTo>
                    <a:pt x="4" y="4"/>
                  </a:lnTo>
                  <a:lnTo>
                    <a:pt x="2" y="2"/>
                  </a:lnTo>
                  <a:lnTo>
                    <a:pt x="0" y="2"/>
                  </a:lnTo>
                  <a:lnTo>
                    <a:pt x="2" y="0"/>
                  </a:lnTo>
                  <a:lnTo>
                    <a:pt x="4" y="0"/>
                  </a:lnTo>
                  <a:lnTo>
                    <a:pt x="6" y="0"/>
                  </a:lnTo>
                  <a:lnTo>
                    <a:pt x="8" y="0"/>
                  </a:lnTo>
                  <a:lnTo>
                    <a:pt x="8" y="2"/>
                  </a:lnTo>
                  <a:lnTo>
                    <a:pt x="10" y="4"/>
                  </a:lnTo>
                  <a:lnTo>
                    <a:pt x="12" y="4"/>
                  </a:lnTo>
                  <a:lnTo>
                    <a:pt x="14" y="6"/>
                  </a:lnTo>
                  <a:lnTo>
                    <a:pt x="16" y="6"/>
                  </a:lnTo>
                  <a:lnTo>
                    <a:pt x="18" y="6"/>
                  </a:lnTo>
                  <a:lnTo>
                    <a:pt x="20" y="8"/>
                  </a:lnTo>
                  <a:lnTo>
                    <a:pt x="22" y="10"/>
                  </a:lnTo>
                  <a:lnTo>
                    <a:pt x="20" y="10"/>
                  </a:lnTo>
                  <a:lnTo>
                    <a:pt x="22" y="12"/>
                  </a:lnTo>
                  <a:lnTo>
                    <a:pt x="22" y="14"/>
                  </a:lnTo>
                  <a:lnTo>
                    <a:pt x="24" y="16"/>
                  </a:lnTo>
                  <a:lnTo>
                    <a:pt x="24" y="18"/>
                  </a:lnTo>
                  <a:close/>
                </a:path>
              </a:pathLst>
            </a:custGeom>
            <a:solidFill>
              <a:srgbClr val="FC8A2C"/>
            </a:solidFill>
            <a:ln w="3175">
              <a:solidFill>
                <a:schemeClr val="bg1">
                  <a:lumMod val="50000"/>
                </a:schemeClr>
              </a:solidFill>
              <a:round/>
              <a:headEnd/>
              <a:tailEnd/>
            </a:ln>
            <a:extLst/>
          </p:spPr>
          <p:txBody>
            <a:bodyPr/>
            <a:lstStyle/>
            <a:p>
              <a:endParaRPr lang="en-GB" dirty="0">
                <a:solidFill>
                  <a:prstClr val="black"/>
                </a:solidFill>
                <a:cs typeface="Arial" charset="0"/>
              </a:endParaRPr>
            </a:p>
          </p:txBody>
        </p:sp>
        <p:sp>
          <p:nvSpPr>
            <p:cNvPr id="584" name="Freeform 1700"/>
            <p:cNvSpPr>
              <a:spLocks/>
            </p:cNvSpPr>
            <p:nvPr/>
          </p:nvSpPr>
          <p:spPr bwMode="auto">
            <a:xfrm>
              <a:off x="4288021" y="4659180"/>
              <a:ext cx="9392" cy="8264"/>
            </a:xfrm>
            <a:custGeom>
              <a:avLst/>
              <a:gdLst>
                <a:gd name="T0" fmla="*/ 2147483647 w 2"/>
                <a:gd name="T1" fmla="*/ 2147483647 h 2"/>
                <a:gd name="T2" fmla="*/ 0 w 2"/>
                <a:gd name="T3" fmla="*/ 0 h 2"/>
                <a:gd name="T4" fmla="*/ 2147483647 w 2"/>
                <a:gd name="T5" fmla="*/ 0 h 2"/>
                <a:gd name="T6" fmla="*/ 2147483647 w 2"/>
                <a:gd name="T7" fmla="*/ 2147483647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lnTo>
                    <a:pt x="0" y="0"/>
                  </a:lnTo>
                  <a:lnTo>
                    <a:pt x="2" y="0"/>
                  </a:lnTo>
                  <a:lnTo>
                    <a:pt x="2" y="2"/>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85" name="Freeform 1701"/>
            <p:cNvSpPr>
              <a:spLocks/>
            </p:cNvSpPr>
            <p:nvPr/>
          </p:nvSpPr>
          <p:spPr bwMode="auto">
            <a:xfrm>
              <a:off x="4306803" y="4956684"/>
              <a:ext cx="216015" cy="66112"/>
            </a:xfrm>
            <a:custGeom>
              <a:avLst/>
              <a:gdLst>
                <a:gd name="T0" fmla="*/ 2147483647 w 46"/>
                <a:gd name="T1" fmla="*/ 2147483647 h 16"/>
                <a:gd name="T2" fmla="*/ 2147483647 w 46"/>
                <a:gd name="T3" fmla="*/ 2147483647 h 16"/>
                <a:gd name="T4" fmla="*/ 0 w 46"/>
                <a:gd name="T5" fmla="*/ 2147483647 h 16"/>
                <a:gd name="T6" fmla="*/ 0 w 46"/>
                <a:gd name="T7" fmla="*/ 2147483647 h 16"/>
                <a:gd name="T8" fmla="*/ 0 w 46"/>
                <a:gd name="T9" fmla="*/ 2147483647 h 16"/>
                <a:gd name="T10" fmla="*/ 2147483647 w 46"/>
                <a:gd name="T11" fmla="*/ 2147483647 h 16"/>
                <a:gd name="T12" fmla="*/ 2147483647 w 46"/>
                <a:gd name="T13" fmla="*/ 2147483647 h 16"/>
                <a:gd name="T14" fmla="*/ 2147483647 w 46"/>
                <a:gd name="T15" fmla="*/ 2147483647 h 16"/>
                <a:gd name="T16" fmla="*/ 2147483647 w 46"/>
                <a:gd name="T17" fmla="*/ 2147483647 h 16"/>
                <a:gd name="T18" fmla="*/ 2147483647 w 46"/>
                <a:gd name="T19" fmla="*/ 2147483647 h 16"/>
                <a:gd name="T20" fmla="*/ 2147483647 w 46"/>
                <a:gd name="T21" fmla="*/ 2147483647 h 16"/>
                <a:gd name="T22" fmla="*/ 2147483647 w 46"/>
                <a:gd name="T23" fmla="*/ 2147483647 h 16"/>
                <a:gd name="T24" fmla="*/ 2147483647 w 46"/>
                <a:gd name="T25" fmla="*/ 2147483647 h 16"/>
                <a:gd name="T26" fmla="*/ 2147483647 w 46"/>
                <a:gd name="T27" fmla="*/ 2147483647 h 16"/>
                <a:gd name="T28" fmla="*/ 2147483647 w 46"/>
                <a:gd name="T29" fmla="*/ 2147483647 h 16"/>
                <a:gd name="T30" fmla="*/ 2147483647 w 46"/>
                <a:gd name="T31" fmla="*/ 2147483647 h 16"/>
                <a:gd name="T32" fmla="*/ 2147483647 w 46"/>
                <a:gd name="T33" fmla="*/ 2147483647 h 16"/>
                <a:gd name="T34" fmla="*/ 2147483647 w 46"/>
                <a:gd name="T35" fmla="*/ 2147483647 h 16"/>
                <a:gd name="T36" fmla="*/ 2147483647 w 46"/>
                <a:gd name="T37" fmla="*/ 2147483647 h 16"/>
                <a:gd name="T38" fmla="*/ 2147483647 w 46"/>
                <a:gd name="T39" fmla="*/ 2147483647 h 16"/>
                <a:gd name="T40" fmla="*/ 2147483647 w 46"/>
                <a:gd name="T41" fmla="*/ 2147483647 h 16"/>
                <a:gd name="T42" fmla="*/ 2147483647 w 46"/>
                <a:gd name="T43" fmla="*/ 2147483647 h 16"/>
                <a:gd name="T44" fmla="*/ 2147483647 w 46"/>
                <a:gd name="T45" fmla="*/ 2147483647 h 16"/>
                <a:gd name="T46" fmla="*/ 2147483647 w 46"/>
                <a:gd name="T47" fmla="*/ 2147483647 h 16"/>
                <a:gd name="T48" fmla="*/ 2147483647 w 46"/>
                <a:gd name="T49" fmla="*/ 2147483647 h 16"/>
                <a:gd name="T50" fmla="*/ 2147483647 w 46"/>
                <a:gd name="T51" fmla="*/ 2147483647 h 16"/>
                <a:gd name="T52" fmla="*/ 2147483647 w 46"/>
                <a:gd name="T53" fmla="*/ 2147483647 h 16"/>
                <a:gd name="T54" fmla="*/ 2147483647 w 46"/>
                <a:gd name="T55" fmla="*/ 2147483647 h 16"/>
                <a:gd name="T56" fmla="*/ 2147483647 w 46"/>
                <a:gd name="T57" fmla="*/ 2147483647 h 16"/>
                <a:gd name="T58" fmla="*/ 2147483647 w 46"/>
                <a:gd name="T59" fmla="*/ 2147483647 h 16"/>
                <a:gd name="T60" fmla="*/ 2147483647 w 46"/>
                <a:gd name="T61" fmla="*/ 2147483647 h 16"/>
                <a:gd name="T62" fmla="*/ 2147483647 w 46"/>
                <a:gd name="T63" fmla="*/ 2147483647 h 16"/>
                <a:gd name="T64" fmla="*/ 2147483647 w 46"/>
                <a:gd name="T65" fmla="*/ 2147483647 h 16"/>
                <a:gd name="T66" fmla="*/ 2147483647 w 46"/>
                <a:gd name="T67" fmla="*/ 2147483647 h 16"/>
                <a:gd name="T68" fmla="*/ 2147483647 w 46"/>
                <a:gd name="T69" fmla="*/ 2147483647 h 16"/>
                <a:gd name="T70" fmla="*/ 2147483647 w 46"/>
                <a:gd name="T71" fmla="*/ 2147483647 h 16"/>
                <a:gd name="T72" fmla="*/ 2147483647 w 46"/>
                <a:gd name="T73" fmla="*/ 2147483647 h 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6"/>
                <a:gd name="T112" fmla="*/ 0 h 16"/>
                <a:gd name="T113" fmla="*/ 46 w 46"/>
                <a:gd name="T114" fmla="*/ 16 h 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6" h="16">
                  <a:moveTo>
                    <a:pt x="10" y="10"/>
                  </a:moveTo>
                  <a:lnTo>
                    <a:pt x="8" y="10"/>
                  </a:lnTo>
                  <a:lnTo>
                    <a:pt x="6" y="10"/>
                  </a:lnTo>
                  <a:lnTo>
                    <a:pt x="4" y="10"/>
                  </a:lnTo>
                  <a:lnTo>
                    <a:pt x="2" y="10"/>
                  </a:lnTo>
                  <a:lnTo>
                    <a:pt x="0" y="10"/>
                  </a:lnTo>
                  <a:lnTo>
                    <a:pt x="0" y="8"/>
                  </a:lnTo>
                  <a:lnTo>
                    <a:pt x="0" y="6"/>
                  </a:lnTo>
                  <a:lnTo>
                    <a:pt x="0" y="4"/>
                  </a:lnTo>
                  <a:lnTo>
                    <a:pt x="0" y="2"/>
                  </a:lnTo>
                  <a:lnTo>
                    <a:pt x="2" y="4"/>
                  </a:lnTo>
                  <a:lnTo>
                    <a:pt x="2" y="2"/>
                  </a:lnTo>
                  <a:lnTo>
                    <a:pt x="2" y="0"/>
                  </a:lnTo>
                  <a:lnTo>
                    <a:pt x="4" y="2"/>
                  </a:lnTo>
                  <a:lnTo>
                    <a:pt x="4" y="4"/>
                  </a:lnTo>
                  <a:lnTo>
                    <a:pt x="6" y="4"/>
                  </a:lnTo>
                  <a:lnTo>
                    <a:pt x="8" y="2"/>
                  </a:lnTo>
                  <a:lnTo>
                    <a:pt x="10" y="2"/>
                  </a:lnTo>
                  <a:lnTo>
                    <a:pt x="8" y="4"/>
                  </a:lnTo>
                  <a:lnTo>
                    <a:pt x="10" y="4"/>
                  </a:lnTo>
                  <a:lnTo>
                    <a:pt x="12" y="6"/>
                  </a:lnTo>
                  <a:lnTo>
                    <a:pt x="14" y="6"/>
                  </a:lnTo>
                  <a:lnTo>
                    <a:pt x="16" y="6"/>
                  </a:lnTo>
                  <a:lnTo>
                    <a:pt x="18" y="6"/>
                  </a:lnTo>
                  <a:lnTo>
                    <a:pt x="20" y="6"/>
                  </a:lnTo>
                  <a:lnTo>
                    <a:pt x="22" y="6"/>
                  </a:lnTo>
                  <a:lnTo>
                    <a:pt x="24" y="6"/>
                  </a:lnTo>
                  <a:lnTo>
                    <a:pt x="26" y="8"/>
                  </a:lnTo>
                  <a:lnTo>
                    <a:pt x="28" y="8"/>
                  </a:lnTo>
                  <a:lnTo>
                    <a:pt x="30" y="8"/>
                  </a:lnTo>
                  <a:lnTo>
                    <a:pt x="32" y="8"/>
                  </a:lnTo>
                  <a:lnTo>
                    <a:pt x="34" y="8"/>
                  </a:lnTo>
                  <a:lnTo>
                    <a:pt x="36" y="8"/>
                  </a:lnTo>
                  <a:lnTo>
                    <a:pt x="38" y="8"/>
                  </a:lnTo>
                  <a:lnTo>
                    <a:pt x="36" y="10"/>
                  </a:lnTo>
                  <a:lnTo>
                    <a:pt x="38" y="12"/>
                  </a:lnTo>
                  <a:lnTo>
                    <a:pt x="40" y="10"/>
                  </a:lnTo>
                  <a:lnTo>
                    <a:pt x="42" y="10"/>
                  </a:lnTo>
                  <a:lnTo>
                    <a:pt x="44" y="10"/>
                  </a:lnTo>
                  <a:lnTo>
                    <a:pt x="46" y="10"/>
                  </a:lnTo>
                  <a:lnTo>
                    <a:pt x="46" y="12"/>
                  </a:lnTo>
                  <a:lnTo>
                    <a:pt x="44" y="14"/>
                  </a:lnTo>
                  <a:lnTo>
                    <a:pt x="42" y="14"/>
                  </a:lnTo>
                  <a:lnTo>
                    <a:pt x="40" y="14"/>
                  </a:lnTo>
                  <a:lnTo>
                    <a:pt x="38" y="14"/>
                  </a:lnTo>
                  <a:lnTo>
                    <a:pt x="36" y="14"/>
                  </a:lnTo>
                  <a:lnTo>
                    <a:pt x="34" y="14"/>
                  </a:lnTo>
                  <a:lnTo>
                    <a:pt x="32" y="14"/>
                  </a:lnTo>
                  <a:lnTo>
                    <a:pt x="30" y="14"/>
                  </a:lnTo>
                  <a:lnTo>
                    <a:pt x="28" y="16"/>
                  </a:lnTo>
                  <a:lnTo>
                    <a:pt x="26" y="16"/>
                  </a:lnTo>
                  <a:lnTo>
                    <a:pt x="24" y="16"/>
                  </a:lnTo>
                  <a:lnTo>
                    <a:pt x="22" y="16"/>
                  </a:lnTo>
                  <a:lnTo>
                    <a:pt x="20" y="14"/>
                  </a:lnTo>
                  <a:lnTo>
                    <a:pt x="20" y="12"/>
                  </a:lnTo>
                  <a:lnTo>
                    <a:pt x="18" y="12"/>
                  </a:lnTo>
                  <a:lnTo>
                    <a:pt x="16" y="12"/>
                  </a:lnTo>
                  <a:lnTo>
                    <a:pt x="14" y="10"/>
                  </a:lnTo>
                  <a:lnTo>
                    <a:pt x="12" y="10"/>
                  </a:lnTo>
                  <a:lnTo>
                    <a:pt x="10" y="10"/>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86" name="Freeform 1702"/>
            <p:cNvSpPr>
              <a:spLocks/>
            </p:cNvSpPr>
            <p:nvPr/>
          </p:nvSpPr>
          <p:spPr bwMode="auto">
            <a:xfrm>
              <a:off x="4353764" y="4783140"/>
              <a:ext cx="9392" cy="16528"/>
            </a:xfrm>
            <a:custGeom>
              <a:avLst/>
              <a:gdLst>
                <a:gd name="T0" fmla="*/ 0 w 2"/>
                <a:gd name="T1" fmla="*/ 2147483647 h 4"/>
                <a:gd name="T2" fmla="*/ 0 w 2"/>
                <a:gd name="T3" fmla="*/ 2147483647 h 4"/>
                <a:gd name="T4" fmla="*/ 2147483647 w 2"/>
                <a:gd name="T5" fmla="*/ 0 h 4"/>
                <a:gd name="T6" fmla="*/ 2147483647 w 2"/>
                <a:gd name="T7" fmla="*/ 2147483647 h 4"/>
                <a:gd name="T8" fmla="*/ 0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2" y="0"/>
                  </a:lnTo>
                  <a:lnTo>
                    <a:pt x="2" y="2"/>
                  </a:lnTo>
                  <a:lnTo>
                    <a:pt x="0" y="4"/>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87" name="Freeform 1703"/>
            <p:cNvSpPr>
              <a:spLocks/>
            </p:cNvSpPr>
            <p:nvPr/>
          </p:nvSpPr>
          <p:spPr bwMode="auto">
            <a:xfrm>
              <a:off x="4353764" y="4518692"/>
              <a:ext cx="18784" cy="24792"/>
            </a:xfrm>
            <a:custGeom>
              <a:avLst/>
              <a:gdLst>
                <a:gd name="T0" fmla="*/ 2147483647 w 4"/>
                <a:gd name="T1" fmla="*/ 2147483647 h 6"/>
                <a:gd name="T2" fmla="*/ 0 w 4"/>
                <a:gd name="T3" fmla="*/ 2147483647 h 6"/>
                <a:gd name="T4" fmla="*/ 0 w 4"/>
                <a:gd name="T5" fmla="*/ 2147483647 h 6"/>
                <a:gd name="T6" fmla="*/ 2147483647 w 4"/>
                <a:gd name="T7" fmla="*/ 0 h 6"/>
                <a:gd name="T8" fmla="*/ 2147483647 w 4"/>
                <a:gd name="T9" fmla="*/ 0 h 6"/>
                <a:gd name="T10" fmla="*/ 2147483647 w 4"/>
                <a:gd name="T11" fmla="*/ 2147483647 h 6"/>
                <a:gd name="T12" fmla="*/ 2147483647 w 4"/>
                <a:gd name="T13" fmla="*/ 2147483647 h 6"/>
                <a:gd name="T14" fmla="*/ 2147483647 w 4"/>
                <a:gd name="T15" fmla="*/ 2147483647 h 6"/>
                <a:gd name="T16" fmla="*/ 2147483647 w 4"/>
                <a:gd name="T17" fmla="*/ 2147483647 h 6"/>
                <a:gd name="T18" fmla="*/ 2147483647 w 4"/>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2" y="6"/>
                  </a:moveTo>
                  <a:lnTo>
                    <a:pt x="0" y="4"/>
                  </a:lnTo>
                  <a:lnTo>
                    <a:pt x="0" y="2"/>
                  </a:lnTo>
                  <a:lnTo>
                    <a:pt x="2" y="0"/>
                  </a:lnTo>
                  <a:lnTo>
                    <a:pt x="4" y="0"/>
                  </a:lnTo>
                  <a:lnTo>
                    <a:pt x="4" y="2"/>
                  </a:lnTo>
                  <a:lnTo>
                    <a:pt x="4" y="4"/>
                  </a:lnTo>
                  <a:lnTo>
                    <a:pt x="2" y="4"/>
                  </a:lnTo>
                  <a:lnTo>
                    <a:pt x="2" y="6"/>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88" name="Freeform 1704"/>
            <p:cNvSpPr>
              <a:spLocks/>
            </p:cNvSpPr>
            <p:nvPr/>
          </p:nvSpPr>
          <p:spPr bwMode="auto">
            <a:xfrm>
              <a:off x="4381940" y="4840988"/>
              <a:ext cx="9392" cy="8264"/>
            </a:xfrm>
            <a:custGeom>
              <a:avLst/>
              <a:gdLst>
                <a:gd name="T0" fmla="*/ 2147483647 w 2"/>
                <a:gd name="T1" fmla="*/ 2147483647 h 2"/>
                <a:gd name="T2" fmla="*/ 0 w 2"/>
                <a:gd name="T3" fmla="*/ 0 h 2"/>
                <a:gd name="T4" fmla="*/ 2147483647 w 2"/>
                <a:gd name="T5" fmla="*/ 2147483647 h 2"/>
                <a:gd name="T6" fmla="*/ 2147483647 w 2"/>
                <a:gd name="T7" fmla="*/ 2147483647 h 2"/>
                <a:gd name="T8" fmla="*/ 2147483647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lnTo>
                    <a:pt x="0" y="0"/>
                  </a:lnTo>
                  <a:lnTo>
                    <a:pt x="2"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89" name="Freeform 1705"/>
            <p:cNvSpPr>
              <a:spLocks/>
            </p:cNvSpPr>
            <p:nvPr/>
          </p:nvSpPr>
          <p:spPr bwMode="auto">
            <a:xfrm>
              <a:off x="4466467" y="4642652"/>
              <a:ext cx="65744" cy="33056"/>
            </a:xfrm>
            <a:custGeom>
              <a:avLst/>
              <a:gdLst>
                <a:gd name="T0" fmla="*/ 2147483647 w 14"/>
                <a:gd name="T1" fmla="*/ 2147483647 h 8"/>
                <a:gd name="T2" fmla="*/ 2147483647 w 14"/>
                <a:gd name="T3" fmla="*/ 2147483647 h 8"/>
                <a:gd name="T4" fmla="*/ 2147483647 w 14"/>
                <a:gd name="T5" fmla="*/ 2147483647 h 8"/>
                <a:gd name="T6" fmla="*/ 2147483647 w 14"/>
                <a:gd name="T7" fmla="*/ 2147483647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0 w 14"/>
                <a:gd name="T17" fmla="*/ 2147483647 h 8"/>
                <a:gd name="T18" fmla="*/ 2147483647 w 14"/>
                <a:gd name="T19" fmla="*/ 2147483647 h 8"/>
                <a:gd name="T20" fmla="*/ 2147483647 w 14"/>
                <a:gd name="T21" fmla="*/ 2147483647 h 8"/>
                <a:gd name="T22" fmla="*/ 2147483647 w 14"/>
                <a:gd name="T23" fmla="*/ 0 h 8"/>
                <a:gd name="T24" fmla="*/ 2147483647 w 14"/>
                <a:gd name="T25" fmla="*/ 0 h 8"/>
                <a:gd name="T26" fmla="*/ 2147483647 w 14"/>
                <a:gd name="T27" fmla="*/ 0 h 8"/>
                <a:gd name="T28" fmla="*/ 2147483647 w 14"/>
                <a:gd name="T29" fmla="*/ 2147483647 h 8"/>
                <a:gd name="T30" fmla="*/ 2147483647 w 14"/>
                <a:gd name="T31" fmla="*/ 2147483647 h 8"/>
                <a:gd name="T32" fmla="*/ 2147483647 w 14"/>
                <a:gd name="T33" fmla="*/ 2147483647 h 8"/>
                <a:gd name="T34" fmla="*/ 2147483647 w 14"/>
                <a:gd name="T35" fmla="*/ 2147483647 h 8"/>
                <a:gd name="T36" fmla="*/ 2147483647 w 14"/>
                <a:gd name="T37" fmla="*/ 2147483647 h 8"/>
                <a:gd name="T38" fmla="*/ 2147483647 w 14"/>
                <a:gd name="T39" fmla="*/ 2147483647 h 8"/>
                <a:gd name="T40" fmla="*/ 2147483647 w 14"/>
                <a:gd name="T41" fmla="*/ 2147483647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8"/>
                <a:gd name="T65" fmla="*/ 14 w 14"/>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8">
                  <a:moveTo>
                    <a:pt x="10" y="8"/>
                  </a:moveTo>
                  <a:lnTo>
                    <a:pt x="8" y="8"/>
                  </a:lnTo>
                  <a:lnTo>
                    <a:pt x="6" y="8"/>
                  </a:lnTo>
                  <a:lnTo>
                    <a:pt x="4" y="6"/>
                  </a:lnTo>
                  <a:lnTo>
                    <a:pt x="6" y="4"/>
                  </a:lnTo>
                  <a:lnTo>
                    <a:pt x="4" y="4"/>
                  </a:lnTo>
                  <a:lnTo>
                    <a:pt x="4" y="6"/>
                  </a:lnTo>
                  <a:lnTo>
                    <a:pt x="2" y="4"/>
                  </a:lnTo>
                  <a:lnTo>
                    <a:pt x="0" y="2"/>
                  </a:lnTo>
                  <a:lnTo>
                    <a:pt x="2" y="2"/>
                  </a:lnTo>
                  <a:lnTo>
                    <a:pt x="4" y="2"/>
                  </a:lnTo>
                  <a:lnTo>
                    <a:pt x="6" y="0"/>
                  </a:lnTo>
                  <a:lnTo>
                    <a:pt x="8" y="0"/>
                  </a:lnTo>
                  <a:lnTo>
                    <a:pt x="10" y="0"/>
                  </a:lnTo>
                  <a:lnTo>
                    <a:pt x="10" y="2"/>
                  </a:lnTo>
                  <a:lnTo>
                    <a:pt x="12" y="4"/>
                  </a:lnTo>
                  <a:lnTo>
                    <a:pt x="12" y="6"/>
                  </a:lnTo>
                  <a:lnTo>
                    <a:pt x="14" y="8"/>
                  </a:lnTo>
                  <a:lnTo>
                    <a:pt x="12" y="6"/>
                  </a:lnTo>
                  <a:lnTo>
                    <a:pt x="10" y="8"/>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90" name="Freeform 1706"/>
            <p:cNvSpPr>
              <a:spLocks/>
            </p:cNvSpPr>
            <p:nvPr/>
          </p:nvSpPr>
          <p:spPr bwMode="auto">
            <a:xfrm>
              <a:off x="4541603" y="4774876"/>
              <a:ext cx="28175" cy="16528"/>
            </a:xfrm>
            <a:custGeom>
              <a:avLst/>
              <a:gdLst>
                <a:gd name="T0" fmla="*/ 2147483647 w 6"/>
                <a:gd name="T1" fmla="*/ 2147483647 h 4"/>
                <a:gd name="T2" fmla="*/ 2147483647 w 6"/>
                <a:gd name="T3" fmla="*/ 2147483647 h 4"/>
                <a:gd name="T4" fmla="*/ 0 w 6"/>
                <a:gd name="T5" fmla="*/ 2147483647 h 4"/>
                <a:gd name="T6" fmla="*/ 0 w 6"/>
                <a:gd name="T7" fmla="*/ 0 h 4"/>
                <a:gd name="T8" fmla="*/ 0 w 6"/>
                <a:gd name="T9" fmla="*/ 0 h 4"/>
                <a:gd name="T10" fmla="*/ 2147483647 w 6"/>
                <a:gd name="T11" fmla="*/ 0 h 4"/>
                <a:gd name="T12" fmla="*/ 2147483647 w 6"/>
                <a:gd name="T13" fmla="*/ 0 h 4"/>
                <a:gd name="T14" fmla="*/ 2147483647 w 6"/>
                <a:gd name="T15" fmla="*/ 0 h 4"/>
                <a:gd name="T16" fmla="*/ 2147483647 w 6"/>
                <a:gd name="T17" fmla="*/ 2147483647 h 4"/>
                <a:gd name="T18" fmla="*/ 2147483647 w 6"/>
                <a:gd name="T19" fmla="*/ 2147483647 h 4"/>
                <a:gd name="T20" fmla="*/ 2147483647 w 6"/>
                <a:gd name="T21" fmla="*/ 2147483647 h 4"/>
                <a:gd name="T22" fmla="*/ 2147483647 w 6"/>
                <a:gd name="T23" fmla="*/ 2147483647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4"/>
                <a:gd name="T38" fmla="*/ 6 w 6"/>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4">
                  <a:moveTo>
                    <a:pt x="2" y="4"/>
                  </a:moveTo>
                  <a:lnTo>
                    <a:pt x="2" y="2"/>
                  </a:lnTo>
                  <a:lnTo>
                    <a:pt x="0" y="2"/>
                  </a:lnTo>
                  <a:lnTo>
                    <a:pt x="0" y="0"/>
                  </a:lnTo>
                  <a:lnTo>
                    <a:pt x="2" y="0"/>
                  </a:lnTo>
                  <a:lnTo>
                    <a:pt x="4" y="0"/>
                  </a:lnTo>
                  <a:lnTo>
                    <a:pt x="6" y="0"/>
                  </a:lnTo>
                  <a:lnTo>
                    <a:pt x="6" y="2"/>
                  </a:lnTo>
                  <a:lnTo>
                    <a:pt x="4" y="4"/>
                  </a:lnTo>
                  <a:lnTo>
                    <a:pt x="2" y="4"/>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91" name="Freeform 1707"/>
            <p:cNvSpPr>
              <a:spLocks/>
            </p:cNvSpPr>
            <p:nvPr/>
          </p:nvSpPr>
          <p:spPr bwMode="auto">
            <a:xfrm>
              <a:off x="4550993" y="4832724"/>
              <a:ext cx="9392" cy="4130"/>
            </a:xfrm>
            <a:custGeom>
              <a:avLst/>
              <a:gdLst>
                <a:gd name="T0" fmla="*/ 2147483647 w 2"/>
                <a:gd name="T1" fmla="*/ 0 h 1587"/>
                <a:gd name="T2" fmla="*/ 0 w 2"/>
                <a:gd name="T3" fmla="*/ 0 h 1587"/>
                <a:gd name="T4" fmla="*/ 2147483647 w 2"/>
                <a:gd name="T5" fmla="*/ 0 h 1587"/>
                <a:gd name="T6" fmla="*/ 2147483647 w 2"/>
                <a:gd name="T7" fmla="*/ 0 h 1587"/>
                <a:gd name="T8" fmla="*/ 2147483647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2" y="0"/>
                  </a:moveTo>
                  <a:lnTo>
                    <a:pt x="0"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92" name="Freeform 1708"/>
            <p:cNvSpPr>
              <a:spLocks/>
            </p:cNvSpPr>
            <p:nvPr/>
          </p:nvSpPr>
          <p:spPr bwMode="auto">
            <a:xfrm>
              <a:off x="4569778" y="4840988"/>
              <a:ext cx="9392" cy="8264"/>
            </a:xfrm>
            <a:custGeom>
              <a:avLst/>
              <a:gdLst>
                <a:gd name="T0" fmla="*/ 0 w 2"/>
                <a:gd name="T1" fmla="*/ 2147483647 h 2"/>
                <a:gd name="T2" fmla="*/ 0 w 2"/>
                <a:gd name="T3" fmla="*/ 0 h 2"/>
                <a:gd name="T4" fmla="*/ 2147483647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lnTo>
                    <a:pt x="0" y="0"/>
                  </a:lnTo>
                  <a:lnTo>
                    <a:pt x="2" y="0"/>
                  </a:lnTo>
                  <a:lnTo>
                    <a:pt x="0" y="2"/>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93" name="Freeform 1709"/>
            <p:cNvSpPr>
              <a:spLocks/>
            </p:cNvSpPr>
            <p:nvPr/>
          </p:nvSpPr>
          <p:spPr bwMode="auto">
            <a:xfrm>
              <a:off x="4588562" y="4948420"/>
              <a:ext cx="9392" cy="33056"/>
            </a:xfrm>
            <a:custGeom>
              <a:avLst/>
              <a:gdLst>
                <a:gd name="T0" fmla="*/ 2147483647 w 2"/>
                <a:gd name="T1" fmla="*/ 2147483647 h 8"/>
                <a:gd name="T2" fmla="*/ 0 w 2"/>
                <a:gd name="T3" fmla="*/ 2147483647 h 8"/>
                <a:gd name="T4" fmla="*/ 0 w 2"/>
                <a:gd name="T5" fmla="*/ 2147483647 h 8"/>
                <a:gd name="T6" fmla="*/ 0 w 2"/>
                <a:gd name="T7" fmla="*/ 2147483647 h 8"/>
                <a:gd name="T8" fmla="*/ 2147483647 w 2"/>
                <a:gd name="T9" fmla="*/ 0 h 8"/>
                <a:gd name="T10" fmla="*/ 2147483647 w 2"/>
                <a:gd name="T11" fmla="*/ 0 h 8"/>
                <a:gd name="T12" fmla="*/ 2147483647 w 2"/>
                <a:gd name="T13" fmla="*/ 0 h 8"/>
                <a:gd name="T14" fmla="*/ 2147483647 w 2"/>
                <a:gd name="T15" fmla="*/ 2147483647 h 8"/>
                <a:gd name="T16" fmla="*/ 2147483647 w 2"/>
                <a:gd name="T17" fmla="*/ 2147483647 h 8"/>
                <a:gd name="T18" fmla="*/ 2147483647 w 2"/>
                <a:gd name="T19" fmla="*/ 2147483647 h 8"/>
                <a:gd name="T20" fmla="*/ 2147483647 w 2"/>
                <a:gd name="T21" fmla="*/ 2147483647 h 8"/>
                <a:gd name="T22" fmla="*/ 2147483647 w 2"/>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2" y="8"/>
                  </a:moveTo>
                  <a:lnTo>
                    <a:pt x="0" y="6"/>
                  </a:lnTo>
                  <a:lnTo>
                    <a:pt x="0" y="4"/>
                  </a:lnTo>
                  <a:lnTo>
                    <a:pt x="0" y="2"/>
                  </a:lnTo>
                  <a:lnTo>
                    <a:pt x="2" y="0"/>
                  </a:lnTo>
                  <a:lnTo>
                    <a:pt x="2" y="2"/>
                  </a:lnTo>
                  <a:lnTo>
                    <a:pt x="2" y="4"/>
                  </a:lnTo>
                  <a:lnTo>
                    <a:pt x="2" y="6"/>
                  </a:lnTo>
                  <a:lnTo>
                    <a:pt x="2" y="8"/>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94" name="Freeform 1712"/>
            <p:cNvSpPr>
              <a:spLocks/>
            </p:cNvSpPr>
            <p:nvPr/>
          </p:nvSpPr>
          <p:spPr bwMode="auto">
            <a:xfrm>
              <a:off x="2855747" y="2841106"/>
              <a:ext cx="9392" cy="8264"/>
            </a:xfrm>
            <a:custGeom>
              <a:avLst/>
              <a:gdLst>
                <a:gd name="T0" fmla="*/ 2147483647 w 2"/>
                <a:gd name="T1" fmla="*/ 2147483647 h 2"/>
                <a:gd name="T2" fmla="*/ 2147483647 w 2"/>
                <a:gd name="T3" fmla="*/ 2147483647 h 2"/>
                <a:gd name="T4" fmla="*/ 0 w 2"/>
                <a:gd name="T5" fmla="*/ 0 h 2"/>
                <a:gd name="T6" fmla="*/ 0 w 2"/>
                <a:gd name="T7" fmla="*/ 2147483647 h 2"/>
                <a:gd name="T8" fmla="*/ 2147483647 w 2"/>
                <a:gd name="T9" fmla="*/ 2147483647 h 2"/>
                <a:gd name="T10" fmla="*/ 2147483647 w 2"/>
                <a:gd name="T11" fmla="*/ 2147483647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2"/>
                  </a:moveTo>
                  <a:lnTo>
                    <a:pt x="2" y="2"/>
                  </a:lnTo>
                  <a:lnTo>
                    <a:pt x="0" y="0"/>
                  </a:lnTo>
                  <a:lnTo>
                    <a:pt x="0" y="2"/>
                  </a:lnTo>
                  <a:lnTo>
                    <a:pt x="2"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95" name="Freeform 1713"/>
            <p:cNvSpPr>
              <a:spLocks/>
            </p:cNvSpPr>
            <p:nvPr/>
          </p:nvSpPr>
          <p:spPr bwMode="auto">
            <a:xfrm>
              <a:off x="2855747" y="2898953"/>
              <a:ext cx="9392" cy="16528"/>
            </a:xfrm>
            <a:custGeom>
              <a:avLst/>
              <a:gdLst>
                <a:gd name="T0" fmla="*/ 2147483647 w 2"/>
                <a:gd name="T1" fmla="*/ 2147483647 h 4"/>
                <a:gd name="T2" fmla="*/ 2147483647 w 2"/>
                <a:gd name="T3" fmla="*/ 2147483647 h 4"/>
                <a:gd name="T4" fmla="*/ 0 w 2"/>
                <a:gd name="T5" fmla="*/ 0 h 4"/>
                <a:gd name="T6" fmla="*/ 0 w 2"/>
                <a:gd name="T7" fmla="*/ 2147483647 h 4"/>
                <a:gd name="T8" fmla="*/ 0 w 2"/>
                <a:gd name="T9" fmla="*/ 2147483647 h 4"/>
                <a:gd name="T10" fmla="*/ 2147483647 w 2"/>
                <a:gd name="T11" fmla="*/ 2147483647 h 4"/>
                <a:gd name="T12" fmla="*/ 2147483647 w 2"/>
                <a:gd name="T13" fmla="*/ 2147483647 h 4"/>
                <a:gd name="T14" fmla="*/ 2147483647 w 2"/>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2"/>
                  </a:moveTo>
                  <a:lnTo>
                    <a:pt x="2" y="2"/>
                  </a:lnTo>
                  <a:lnTo>
                    <a:pt x="0" y="0"/>
                  </a:lnTo>
                  <a:lnTo>
                    <a:pt x="0" y="2"/>
                  </a:lnTo>
                  <a:lnTo>
                    <a:pt x="0" y="4"/>
                  </a:lnTo>
                  <a:lnTo>
                    <a:pt x="2" y="4"/>
                  </a:lnTo>
                  <a:lnTo>
                    <a:pt x="2"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96" name="Freeform 1714"/>
            <p:cNvSpPr>
              <a:spLocks/>
            </p:cNvSpPr>
            <p:nvPr/>
          </p:nvSpPr>
          <p:spPr bwMode="auto">
            <a:xfrm>
              <a:off x="2855747" y="2890689"/>
              <a:ext cx="9392" cy="8264"/>
            </a:xfrm>
            <a:custGeom>
              <a:avLst/>
              <a:gdLst>
                <a:gd name="T0" fmla="*/ 0 w 2"/>
                <a:gd name="T1" fmla="*/ 0 h 2"/>
                <a:gd name="T2" fmla="*/ 2147483647 w 2"/>
                <a:gd name="T3" fmla="*/ 2147483647 h 2"/>
                <a:gd name="T4" fmla="*/ 2147483647 w 2"/>
                <a:gd name="T5" fmla="*/ 0 h 2"/>
                <a:gd name="T6" fmla="*/ 0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lnTo>
                    <a:pt x="2" y="2"/>
                  </a:ln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97" name="Freeform 1715"/>
            <p:cNvSpPr>
              <a:spLocks/>
            </p:cNvSpPr>
            <p:nvPr/>
          </p:nvSpPr>
          <p:spPr bwMode="auto">
            <a:xfrm>
              <a:off x="2855747" y="2890689"/>
              <a:ext cx="9392" cy="4130"/>
            </a:xfrm>
            <a:custGeom>
              <a:avLst/>
              <a:gdLst>
                <a:gd name="T0" fmla="*/ 2147483647 w 2"/>
                <a:gd name="T1" fmla="*/ 0 h 1587"/>
                <a:gd name="T2" fmla="*/ 0 w 2"/>
                <a:gd name="T3" fmla="*/ 0 h 1587"/>
                <a:gd name="T4" fmla="*/ 2147483647 w 2"/>
                <a:gd name="T5" fmla="*/ 0 h 1587"/>
                <a:gd name="T6" fmla="*/ 2147483647 w 2"/>
                <a:gd name="T7" fmla="*/ 0 h 1587"/>
                <a:gd name="T8" fmla="*/ 2147483647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2" y="0"/>
                  </a:moveTo>
                  <a:lnTo>
                    <a:pt x="0"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98" name="Freeform 1716"/>
            <p:cNvSpPr>
              <a:spLocks/>
            </p:cNvSpPr>
            <p:nvPr/>
          </p:nvSpPr>
          <p:spPr bwMode="auto">
            <a:xfrm>
              <a:off x="2865140" y="2774994"/>
              <a:ext cx="9392" cy="8264"/>
            </a:xfrm>
            <a:custGeom>
              <a:avLst/>
              <a:gdLst>
                <a:gd name="T0" fmla="*/ 2147483647 w 2"/>
                <a:gd name="T1" fmla="*/ 2147483647 h 2"/>
                <a:gd name="T2" fmla="*/ 2147483647 w 2"/>
                <a:gd name="T3" fmla="*/ 2147483647 h 2"/>
                <a:gd name="T4" fmla="*/ 2147483647 w 2"/>
                <a:gd name="T5" fmla="*/ 0 h 2"/>
                <a:gd name="T6" fmla="*/ 0 w 2"/>
                <a:gd name="T7" fmla="*/ 0 h 2"/>
                <a:gd name="T8" fmla="*/ 2147483647 w 2"/>
                <a:gd name="T9" fmla="*/ 2147483647 h 2"/>
                <a:gd name="T10" fmla="*/ 2147483647 w 2"/>
                <a:gd name="T11" fmla="*/ 2147483647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2"/>
                  </a:moveTo>
                  <a:lnTo>
                    <a:pt x="2" y="2"/>
                  </a:lnTo>
                  <a:lnTo>
                    <a:pt x="2" y="0"/>
                  </a:lnTo>
                  <a:lnTo>
                    <a:pt x="0" y="0"/>
                  </a:lnTo>
                  <a:lnTo>
                    <a:pt x="2"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599" name="Freeform 1717"/>
            <p:cNvSpPr>
              <a:spLocks/>
            </p:cNvSpPr>
            <p:nvPr/>
          </p:nvSpPr>
          <p:spPr bwMode="auto">
            <a:xfrm>
              <a:off x="2865140" y="2981593"/>
              <a:ext cx="9392" cy="16528"/>
            </a:xfrm>
            <a:custGeom>
              <a:avLst/>
              <a:gdLst>
                <a:gd name="T0" fmla="*/ 2147483647 w 2"/>
                <a:gd name="T1" fmla="*/ 2147483647 h 4"/>
                <a:gd name="T2" fmla="*/ 0 w 2"/>
                <a:gd name="T3" fmla="*/ 2147483647 h 4"/>
                <a:gd name="T4" fmla="*/ 2147483647 w 2"/>
                <a:gd name="T5" fmla="*/ 2147483647 h 4"/>
                <a:gd name="T6" fmla="*/ 2147483647 w 2"/>
                <a:gd name="T7" fmla="*/ 2147483647 h 4"/>
                <a:gd name="T8" fmla="*/ 2147483647 w 2"/>
                <a:gd name="T9" fmla="*/ 2147483647 h 4"/>
                <a:gd name="T10" fmla="*/ 2147483647 w 2"/>
                <a:gd name="T11" fmla="*/ 0 h 4"/>
                <a:gd name="T12" fmla="*/ 2147483647 w 2"/>
                <a:gd name="T13" fmla="*/ 0 h 4"/>
                <a:gd name="T14" fmla="*/ 2147483647 w 2"/>
                <a:gd name="T15" fmla="*/ 2147483647 h 4"/>
                <a:gd name="T16" fmla="*/ 2147483647 w 2"/>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4"/>
                <a:gd name="T29" fmla="*/ 2 w 2"/>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4">
                  <a:moveTo>
                    <a:pt x="2" y="2"/>
                  </a:moveTo>
                  <a:lnTo>
                    <a:pt x="0" y="4"/>
                  </a:lnTo>
                  <a:lnTo>
                    <a:pt x="2" y="4"/>
                  </a:lnTo>
                  <a:lnTo>
                    <a:pt x="2" y="2"/>
                  </a:lnTo>
                  <a:lnTo>
                    <a:pt x="2" y="0"/>
                  </a:lnTo>
                  <a:lnTo>
                    <a:pt x="2"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00" name="Freeform 1718"/>
            <p:cNvSpPr>
              <a:spLocks/>
            </p:cNvSpPr>
            <p:nvPr/>
          </p:nvSpPr>
          <p:spPr bwMode="auto">
            <a:xfrm>
              <a:off x="2865140" y="2948538"/>
              <a:ext cx="18784" cy="16528"/>
            </a:xfrm>
            <a:custGeom>
              <a:avLst/>
              <a:gdLst>
                <a:gd name="T0" fmla="*/ 2147483647 w 4"/>
                <a:gd name="T1" fmla="*/ 0 h 4"/>
                <a:gd name="T2" fmla="*/ 0 w 4"/>
                <a:gd name="T3" fmla="*/ 0 h 4"/>
                <a:gd name="T4" fmla="*/ 0 w 4"/>
                <a:gd name="T5" fmla="*/ 2147483647 h 4"/>
                <a:gd name="T6" fmla="*/ 0 w 4"/>
                <a:gd name="T7" fmla="*/ 2147483647 h 4"/>
                <a:gd name="T8" fmla="*/ 2147483647 w 4"/>
                <a:gd name="T9" fmla="*/ 2147483647 h 4"/>
                <a:gd name="T10" fmla="*/ 2147483647 w 4"/>
                <a:gd name="T11" fmla="*/ 2147483647 h 4"/>
                <a:gd name="T12" fmla="*/ 2147483647 w 4"/>
                <a:gd name="T13" fmla="*/ 2147483647 h 4"/>
                <a:gd name="T14" fmla="*/ 2147483647 w 4"/>
                <a:gd name="T15" fmla="*/ 0 h 4"/>
                <a:gd name="T16" fmla="*/ 2147483647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2" y="0"/>
                  </a:moveTo>
                  <a:lnTo>
                    <a:pt x="0" y="0"/>
                  </a:lnTo>
                  <a:lnTo>
                    <a:pt x="0" y="2"/>
                  </a:lnTo>
                  <a:lnTo>
                    <a:pt x="0" y="4"/>
                  </a:lnTo>
                  <a:lnTo>
                    <a:pt x="2" y="2"/>
                  </a:lnTo>
                  <a:lnTo>
                    <a:pt x="4" y="2"/>
                  </a:lnTo>
                  <a:lnTo>
                    <a:pt x="2" y="2"/>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01" name="Freeform 1719"/>
            <p:cNvSpPr>
              <a:spLocks/>
            </p:cNvSpPr>
            <p:nvPr/>
          </p:nvSpPr>
          <p:spPr bwMode="auto">
            <a:xfrm>
              <a:off x="2874532" y="2940273"/>
              <a:ext cx="18784" cy="16528"/>
            </a:xfrm>
            <a:custGeom>
              <a:avLst/>
              <a:gdLst>
                <a:gd name="T0" fmla="*/ 2147483647 w 4"/>
                <a:gd name="T1" fmla="*/ 0 h 4"/>
                <a:gd name="T2" fmla="*/ 0 w 4"/>
                <a:gd name="T3" fmla="*/ 2147483647 h 4"/>
                <a:gd name="T4" fmla="*/ 2147483647 w 4"/>
                <a:gd name="T5" fmla="*/ 2147483647 h 4"/>
                <a:gd name="T6" fmla="*/ 2147483647 w 4"/>
                <a:gd name="T7" fmla="*/ 2147483647 h 4"/>
                <a:gd name="T8" fmla="*/ 2147483647 w 4"/>
                <a:gd name="T9" fmla="*/ 2147483647 h 4"/>
                <a:gd name="T10" fmla="*/ 2147483647 w 4"/>
                <a:gd name="T11" fmla="*/ 0 h 4"/>
                <a:gd name="T12" fmla="*/ 2147483647 w 4"/>
                <a:gd name="T13" fmla="*/ 0 h 4"/>
                <a:gd name="T14" fmla="*/ 2147483647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0"/>
                  </a:moveTo>
                  <a:lnTo>
                    <a:pt x="0" y="2"/>
                  </a:lnTo>
                  <a:lnTo>
                    <a:pt x="2" y="4"/>
                  </a:lnTo>
                  <a:lnTo>
                    <a:pt x="4" y="2"/>
                  </a:lnTo>
                  <a:lnTo>
                    <a:pt x="4"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02" name="Freeform 1720"/>
            <p:cNvSpPr>
              <a:spLocks/>
            </p:cNvSpPr>
            <p:nvPr/>
          </p:nvSpPr>
          <p:spPr bwMode="auto">
            <a:xfrm>
              <a:off x="2874532" y="2989857"/>
              <a:ext cx="9392" cy="4130"/>
            </a:xfrm>
            <a:custGeom>
              <a:avLst/>
              <a:gdLst>
                <a:gd name="T0" fmla="*/ 0 w 2"/>
                <a:gd name="T1" fmla="*/ 0 h 1587"/>
                <a:gd name="T2" fmla="*/ 2147483647 w 2"/>
                <a:gd name="T3" fmla="*/ 0 h 1587"/>
                <a:gd name="T4" fmla="*/ 0 w 2"/>
                <a:gd name="T5" fmla="*/ 0 h 1587"/>
                <a:gd name="T6" fmla="*/ 0 w 2"/>
                <a:gd name="T7" fmla="*/ 0 h 1587"/>
                <a:gd name="T8" fmla="*/ 0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0" y="0"/>
                  </a:move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03" name="Freeform 1721"/>
            <p:cNvSpPr>
              <a:spLocks/>
            </p:cNvSpPr>
            <p:nvPr/>
          </p:nvSpPr>
          <p:spPr bwMode="auto">
            <a:xfrm>
              <a:off x="2883925" y="2932009"/>
              <a:ext cx="18784" cy="8264"/>
            </a:xfrm>
            <a:custGeom>
              <a:avLst/>
              <a:gdLst>
                <a:gd name="T0" fmla="*/ 2147483647 w 4"/>
                <a:gd name="T1" fmla="*/ 0 h 2"/>
                <a:gd name="T2" fmla="*/ 0 w 4"/>
                <a:gd name="T3" fmla="*/ 2147483647 h 2"/>
                <a:gd name="T4" fmla="*/ 2147483647 w 4"/>
                <a:gd name="T5" fmla="*/ 2147483647 h 2"/>
                <a:gd name="T6" fmla="*/ 2147483647 w 4"/>
                <a:gd name="T7" fmla="*/ 2147483647 h 2"/>
                <a:gd name="T8" fmla="*/ 2147483647 w 4"/>
                <a:gd name="T9" fmla="*/ 0 h 2"/>
                <a:gd name="T10" fmla="*/ 2147483647 w 4"/>
                <a:gd name="T11" fmla="*/ 0 h 2"/>
                <a:gd name="T12" fmla="*/ 2147483647 w 4"/>
                <a:gd name="T13" fmla="*/ 0 h 2"/>
                <a:gd name="T14" fmla="*/ 2147483647 w 4"/>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2"/>
                <a:gd name="T26" fmla="*/ 4 w 4"/>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2">
                  <a:moveTo>
                    <a:pt x="2" y="0"/>
                  </a:moveTo>
                  <a:lnTo>
                    <a:pt x="0" y="2"/>
                  </a:lnTo>
                  <a:lnTo>
                    <a:pt x="2" y="2"/>
                  </a:lnTo>
                  <a:lnTo>
                    <a:pt x="4" y="2"/>
                  </a:lnTo>
                  <a:lnTo>
                    <a:pt x="4"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04" name="Freeform 1722"/>
            <p:cNvSpPr>
              <a:spLocks/>
            </p:cNvSpPr>
            <p:nvPr/>
          </p:nvSpPr>
          <p:spPr bwMode="auto">
            <a:xfrm>
              <a:off x="2902707" y="2758466"/>
              <a:ext cx="18784" cy="8264"/>
            </a:xfrm>
            <a:custGeom>
              <a:avLst/>
              <a:gdLst>
                <a:gd name="T0" fmla="*/ 2147483647 w 4"/>
                <a:gd name="T1" fmla="*/ 0 h 2"/>
                <a:gd name="T2" fmla="*/ 2147483647 w 4"/>
                <a:gd name="T3" fmla="*/ 0 h 2"/>
                <a:gd name="T4" fmla="*/ 0 w 4"/>
                <a:gd name="T5" fmla="*/ 0 h 2"/>
                <a:gd name="T6" fmla="*/ 0 w 4"/>
                <a:gd name="T7" fmla="*/ 2147483647 h 2"/>
                <a:gd name="T8" fmla="*/ 2147483647 w 4"/>
                <a:gd name="T9" fmla="*/ 2147483647 h 2"/>
                <a:gd name="T10" fmla="*/ 2147483647 w 4"/>
                <a:gd name="T11" fmla="*/ 0 h 2"/>
                <a:gd name="T12" fmla="*/ 2147483647 w 4"/>
                <a:gd name="T13" fmla="*/ 0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4" y="0"/>
                  </a:moveTo>
                  <a:lnTo>
                    <a:pt x="2" y="0"/>
                  </a:lnTo>
                  <a:lnTo>
                    <a:pt x="0" y="0"/>
                  </a:lnTo>
                  <a:lnTo>
                    <a:pt x="0" y="2"/>
                  </a:lnTo>
                  <a:lnTo>
                    <a:pt x="2" y="2"/>
                  </a:lnTo>
                  <a:lnTo>
                    <a:pt x="4"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05" name="Freeform 1723"/>
            <p:cNvSpPr>
              <a:spLocks/>
            </p:cNvSpPr>
            <p:nvPr/>
          </p:nvSpPr>
          <p:spPr bwMode="auto">
            <a:xfrm>
              <a:off x="2921491" y="2750201"/>
              <a:ext cx="9392" cy="8264"/>
            </a:xfrm>
            <a:custGeom>
              <a:avLst/>
              <a:gdLst>
                <a:gd name="T0" fmla="*/ 2147483647 w 2"/>
                <a:gd name="T1" fmla="*/ 0 h 2"/>
                <a:gd name="T2" fmla="*/ 2147483647 w 2"/>
                <a:gd name="T3" fmla="*/ 0 h 2"/>
                <a:gd name="T4" fmla="*/ 2147483647 w 2"/>
                <a:gd name="T5" fmla="*/ 0 h 2"/>
                <a:gd name="T6" fmla="*/ 0 w 2"/>
                <a:gd name="T7" fmla="*/ 2147483647 h 2"/>
                <a:gd name="T8" fmla="*/ 2147483647 w 2"/>
                <a:gd name="T9" fmla="*/ 2147483647 h 2"/>
                <a:gd name="T10" fmla="*/ 2147483647 w 2"/>
                <a:gd name="T11" fmla="*/ 0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0" y="2"/>
                  </a:lnTo>
                  <a:lnTo>
                    <a:pt x="2" y="2"/>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06" name="Freeform 1724"/>
            <p:cNvSpPr>
              <a:spLocks/>
            </p:cNvSpPr>
            <p:nvPr/>
          </p:nvSpPr>
          <p:spPr bwMode="auto">
            <a:xfrm>
              <a:off x="2940275" y="2741938"/>
              <a:ext cx="9392" cy="4130"/>
            </a:xfrm>
            <a:custGeom>
              <a:avLst/>
              <a:gdLst>
                <a:gd name="T0" fmla="*/ 2147483647 w 2"/>
                <a:gd name="T1" fmla="*/ 0 h 1587"/>
                <a:gd name="T2" fmla="*/ 2147483647 w 2"/>
                <a:gd name="T3" fmla="*/ 0 h 1587"/>
                <a:gd name="T4" fmla="*/ 0 w 2"/>
                <a:gd name="T5" fmla="*/ 0 h 1587"/>
                <a:gd name="T6" fmla="*/ 2147483647 w 2"/>
                <a:gd name="T7" fmla="*/ 0 h 1587"/>
                <a:gd name="T8" fmla="*/ 2147483647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2" y="0"/>
                  </a:moveTo>
                  <a:lnTo>
                    <a:pt x="2" y="0"/>
                  </a:lnTo>
                  <a:lnTo>
                    <a:pt x="0"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07" name="Freeform 1725"/>
            <p:cNvSpPr>
              <a:spLocks/>
            </p:cNvSpPr>
            <p:nvPr/>
          </p:nvSpPr>
          <p:spPr bwMode="auto">
            <a:xfrm>
              <a:off x="2949666" y="2741938"/>
              <a:ext cx="9392" cy="8264"/>
            </a:xfrm>
            <a:custGeom>
              <a:avLst/>
              <a:gdLst>
                <a:gd name="T0" fmla="*/ 0 w 2"/>
                <a:gd name="T1" fmla="*/ 0 h 2"/>
                <a:gd name="T2" fmla="*/ 2147483647 w 2"/>
                <a:gd name="T3" fmla="*/ 2147483647 h 2"/>
                <a:gd name="T4" fmla="*/ 0 w 2"/>
                <a:gd name="T5" fmla="*/ 0 h 2"/>
                <a:gd name="T6" fmla="*/ 0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lnTo>
                    <a:pt x="2" y="2"/>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08" name="Freeform 1726"/>
            <p:cNvSpPr>
              <a:spLocks/>
            </p:cNvSpPr>
            <p:nvPr/>
          </p:nvSpPr>
          <p:spPr bwMode="auto">
            <a:xfrm>
              <a:off x="2977844" y="2725410"/>
              <a:ext cx="18784" cy="4130"/>
            </a:xfrm>
            <a:custGeom>
              <a:avLst/>
              <a:gdLst>
                <a:gd name="T0" fmla="*/ 2147483647 w 4"/>
                <a:gd name="T1" fmla="*/ 0 h 1587"/>
                <a:gd name="T2" fmla="*/ 0 w 4"/>
                <a:gd name="T3" fmla="*/ 0 h 1587"/>
                <a:gd name="T4" fmla="*/ 2147483647 w 4"/>
                <a:gd name="T5" fmla="*/ 0 h 1587"/>
                <a:gd name="T6" fmla="*/ 2147483647 w 4"/>
                <a:gd name="T7" fmla="*/ 0 h 1587"/>
                <a:gd name="T8" fmla="*/ 2147483647 w 4"/>
                <a:gd name="T9" fmla="*/ 0 h 1587"/>
                <a:gd name="T10" fmla="*/ 0 60000 65536"/>
                <a:gd name="T11" fmla="*/ 0 60000 65536"/>
                <a:gd name="T12" fmla="*/ 0 60000 65536"/>
                <a:gd name="T13" fmla="*/ 0 60000 65536"/>
                <a:gd name="T14" fmla="*/ 0 60000 65536"/>
                <a:gd name="T15" fmla="*/ 0 w 4"/>
                <a:gd name="T16" fmla="*/ 0 h 1587"/>
                <a:gd name="T17" fmla="*/ 4 w 4"/>
                <a:gd name="T18" fmla="*/ 1587 h 1587"/>
              </a:gdLst>
              <a:ahLst/>
              <a:cxnLst>
                <a:cxn ang="T10">
                  <a:pos x="T0" y="T1"/>
                </a:cxn>
                <a:cxn ang="T11">
                  <a:pos x="T2" y="T3"/>
                </a:cxn>
                <a:cxn ang="T12">
                  <a:pos x="T4" y="T5"/>
                </a:cxn>
                <a:cxn ang="T13">
                  <a:pos x="T6" y="T7"/>
                </a:cxn>
                <a:cxn ang="T14">
                  <a:pos x="T8" y="T9"/>
                </a:cxn>
              </a:cxnLst>
              <a:rect l="T15" t="T16" r="T17" b="T18"/>
              <a:pathLst>
                <a:path w="4" h="1587">
                  <a:moveTo>
                    <a:pt x="2" y="0"/>
                  </a:moveTo>
                  <a:lnTo>
                    <a:pt x="0" y="0"/>
                  </a:lnTo>
                  <a:lnTo>
                    <a:pt x="4"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09" name="Freeform 1727"/>
            <p:cNvSpPr>
              <a:spLocks/>
            </p:cNvSpPr>
            <p:nvPr/>
          </p:nvSpPr>
          <p:spPr bwMode="auto">
            <a:xfrm>
              <a:off x="2987235" y="2717146"/>
              <a:ext cx="9392" cy="4130"/>
            </a:xfrm>
            <a:custGeom>
              <a:avLst/>
              <a:gdLst>
                <a:gd name="T0" fmla="*/ 2147483647 w 2"/>
                <a:gd name="T1" fmla="*/ 0 h 1587"/>
                <a:gd name="T2" fmla="*/ 0 w 2"/>
                <a:gd name="T3" fmla="*/ 0 h 1587"/>
                <a:gd name="T4" fmla="*/ 2147483647 w 2"/>
                <a:gd name="T5" fmla="*/ 0 h 1587"/>
                <a:gd name="T6" fmla="*/ 2147483647 w 2"/>
                <a:gd name="T7" fmla="*/ 0 h 1587"/>
                <a:gd name="T8" fmla="*/ 2147483647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2" y="0"/>
                  </a:moveTo>
                  <a:lnTo>
                    <a:pt x="0"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10" name="Freeform 1728"/>
            <p:cNvSpPr>
              <a:spLocks/>
            </p:cNvSpPr>
            <p:nvPr/>
          </p:nvSpPr>
          <p:spPr bwMode="auto">
            <a:xfrm>
              <a:off x="3034195" y="2692354"/>
              <a:ext cx="18784" cy="16528"/>
            </a:xfrm>
            <a:custGeom>
              <a:avLst/>
              <a:gdLst>
                <a:gd name="T0" fmla="*/ 2147483647 w 4"/>
                <a:gd name="T1" fmla="*/ 2147483647 h 4"/>
                <a:gd name="T2" fmla="*/ 2147483647 w 4"/>
                <a:gd name="T3" fmla="*/ 2147483647 h 4"/>
                <a:gd name="T4" fmla="*/ 2147483647 w 4"/>
                <a:gd name="T5" fmla="*/ 0 h 4"/>
                <a:gd name="T6" fmla="*/ 2147483647 w 4"/>
                <a:gd name="T7" fmla="*/ 2147483647 h 4"/>
                <a:gd name="T8" fmla="*/ 0 w 4"/>
                <a:gd name="T9" fmla="*/ 2147483647 h 4"/>
                <a:gd name="T10" fmla="*/ 0 w 4"/>
                <a:gd name="T11" fmla="*/ 2147483647 h 4"/>
                <a:gd name="T12" fmla="*/ 2147483647 w 4"/>
                <a:gd name="T13" fmla="*/ 2147483647 h 4"/>
                <a:gd name="T14" fmla="*/ 2147483647 w 4"/>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4"/>
                  </a:moveTo>
                  <a:lnTo>
                    <a:pt x="4" y="2"/>
                  </a:lnTo>
                  <a:lnTo>
                    <a:pt x="2" y="0"/>
                  </a:lnTo>
                  <a:lnTo>
                    <a:pt x="2" y="2"/>
                  </a:lnTo>
                  <a:lnTo>
                    <a:pt x="0" y="2"/>
                  </a:lnTo>
                  <a:lnTo>
                    <a:pt x="0" y="4"/>
                  </a:lnTo>
                  <a:lnTo>
                    <a:pt x="2" y="4"/>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11" name="Freeform 1729"/>
            <p:cNvSpPr>
              <a:spLocks/>
            </p:cNvSpPr>
            <p:nvPr/>
          </p:nvSpPr>
          <p:spPr bwMode="auto">
            <a:xfrm>
              <a:off x="3052978" y="2692354"/>
              <a:ext cx="9392" cy="8264"/>
            </a:xfrm>
            <a:custGeom>
              <a:avLst/>
              <a:gdLst>
                <a:gd name="T0" fmla="*/ 0 w 2"/>
                <a:gd name="T1" fmla="*/ 0 h 2"/>
                <a:gd name="T2" fmla="*/ 0 w 2"/>
                <a:gd name="T3" fmla="*/ 0 h 2"/>
                <a:gd name="T4" fmla="*/ 0 w 2"/>
                <a:gd name="T5" fmla="*/ 2147483647 h 2"/>
                <a:gd name="T6" fmla="*/ 2147483647 w 2"/>
                <a:gd name="T7" fmla="*/ 2147483647 h 2"/>
                <a:gd name="T8" fmla="*/ 0 w 2"/>
                <a:gd name="T9" fmla="*/ 0 h 2"/>
                <a:gd name="T10" fmla="*/ 0 w 2"/>
                <a:gd name="T11" fmla="*/ 0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0" y="2"/>
                  </a:lnTo>
                  <a:lnTo>
                    <a:pt x="2" y="2"/>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12" name="Freeform 1730"/>
            <p:cNvSpPr>
              <a:spLocks/>
            </p:cNvSpPr>
            <p:nvPr/>
          </p:nvSpPr>
          <p:spPr bwMode="auto">
            <a:xfrm>
              <a:off x="3062370" y="2684089"/>
              <a:ext cx="18784" cy="8264"/>
            </a:xfrm>
            <a:custGeom>
              <a:avLst/>
              <a:gdLst>
                <a:gd name="T0" fmla="*/ 2147483647 w 4"/>
                <a:gd name="T1" fmla="*/ 2147483647 h 2"/>
                <a:gd name="T2" fmla="*/ 2147483647 w 4"/>
                <a:gd name="T3" fmla="*/ 2147483647 h 2"/>
                <a:gd name="T4" fmla="*/ 2147483647 w 4"/>
                <a:gd name="T5" fmla="*/ 0 h 2"/>
                <a:gd name="T6" fmla="*/ 0 w 4"/>
                <a:gd name="T7" fmla="*/ 2147483647 h 2"/>
                <a:gd name="T8" fmla="*/ 2147483647 w 4"/>
                <a:gd name="T9" fmla="*/ 2147483647 h 2"/>
                <a:gd name="T10" fmla="*/ 2147483647 w 4"/>
                <a:gd name="T11" fmla="*/ 2147483647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2" y="2"/>
                  </a:moveTo>
                  <a:lnTo>
                    <a:pt x="4" y="2"/>
                  </a:lnTo>
                  <a:lnTo>
                    <a:pt x="2" y="0"/>
                  </a:lnTo>
                  <a:lnTo>
                    <a:pt x="0" y="2"/>
                  </a:lnTo>
                  <a:lnTo>
                    <a:pt x="2"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13" name="Freeform 1731"/>
            <p:cNvSpPr>
              <a:spLocks/>
            </p:cNvSpPr>
            <p:nvPr/>
          </p:nvSpPr>
          <p:spPr bwMode="auto">
            <a:xfrm>
              <a:off x="3090547" y="2684089"/>
              <a:ext cx="18784" cy="8264"/>
            </a:xfrm>
            <a:custGeom>
              <a:avLst/>
              <a:gdLst>
                <a:gd name="T0" fmla="*/ 0 w 4"/>
                <a:gd name="T1" fmla="*/ 0 h 2"/>
                <a:gd name="T2" fmla="*/ 2147483647 w 4"/>
                <a:gd name="T3" fmla="*/ 2147483647 h 2"/>
                <a:gd name="T4" fmla="*/ 2147483647 w 4"/>
                <a:gd name="T5" fmla="*/ 2147483647 h 2"/>
                <a:gd name="T6" fmla="*/ 2147483647 w 4"/>
                <a:gd name="T7" fmla="*/ 0 h 2"/>
                <a:gd name="T8" fmla="*/ 0 w 4"/>
                <a:gd name="T9" fmla="*/ 0 h 2"/>
                <a:gd name="T10" fmla="*/ 0 w 4"/>
                <a:gd name="T11" fmla="*/ 0 h 2"/>
                <a:gd name="T12" fmla="*/ 0 w 4"/>
                <a:gd name="T13" fmla="*/ 0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0" y="0"/>
                  </a:moveTo>
                  <a:lnTo>
                    <a:pt x="2" y="2"/>
                  </a:lnTo>
                  <a:lnTo>
                    <a:pt x="4" y="2"/>
                  </a:ln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14" name="Freeform 1732"/>
            <p:cNvSpPr>
              <a:spLocks/>
            </p:cNvSpPr>
            <p:nvPr/>
          </p:nvSpPr>
          <p:spPr bwMode="auto">
            <a:xfrm>
              <a:off x="3099939" y="2675826"/>
              <a:ext cx="9392" cy="4130"/>
            </a:xfrm>
            <a:custGeom>
              <a:avLst/>
              <a:gdLst>
                <a:gd name="T0" fmla="*/ 2147483647 w 2"/>
                <a:gd name="T1" fmla="*/ 0 h 1587"/>
                <a:gd name="T2" fmla="*/ 0 w 2"/>
                <a:gd name="T3" fmla="*/ 0 h 1587"/>
                <a:gd name="T4" fmla="*/ 2147483647 w 2"/>
                <a:gd name="T5" fmla="*/ 0 h 1587"/>
                <a:gd name="T6" fmla="*/ 2147483647 w 2"/>
                <a:gd name="T7" fmla="*/ 0 h 1587"/>
                <a:gd name="T8" fmla="*/ 2147483647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2" y="0"/>
                  </a:moveTo>
                  <a:lnTo>
                    <a:pt x="0"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15" name="Freeform 1733"/>
            <p:cNvSpPr>
              <a:spLocks/>
            </p:cNvSpPr>
            <p:nvPr/>
          </p:nvSpPr>
          <p:spPr bwMode="auto">
            <a:xfrm>
              <a:off x="3250210" y="2551866"/>
              <a:ext cx="18784" cy="8264"/>
            </a:xfrm>
            <a:custGeom>
              <a:avLst/>
              <a:gdLst>
                <a:gd name="T0" fmla="*/ 2147483647 w 4"/>
                <a:gd name="T1" fmla="*/ 0 h 2"/>
                <a:gd name="T2" fmla="*/ 0 w 4"/>
                <a:gd name="T3" fmla="*/ 2147483647 h 2"/>
                <a:gd name="T4" fmla="*/ 2147483647 w 4"/>
                <a:gd name="T5" fmla="*/ 0 h 2"/>
                <a:gd name="T6" fmla="*/ 2147483647 w 4"/>
                <a:gd name="T7" fmla="*/ 0 h 2"/>
                <a:gd name="T8" fmla="*/ 2147483647 w 4"/>
                <a:gd name="T9" fmla="*/ 0 h 2"/>
                <a:gd name="T10" fmla="*/ 2147483647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2" y="0"/>
                  </a:moveTo>
                  <a:lnTo>
                    <a:pt x="0" y="2"/>
                  </a:lnTo>
                  <a:lnTo>
                    <a:pt x="2" y="0"/>
                  </a:lnTo>
                  <a:lnTo>
                    <a:pt x="4"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16" name="Freeform 1734"/>
            <p:cNvSpPr>
              <a:spLocks/>
            </p:cNvSpPr>
            <p:nvPr/>
          </p:nvSpPr>
          <p:spPr bwMode="auto">
            <a:xfrm>
              <a:off x="3259600" y="2551866"/>
              <a:ext cx="28175" cy="8264"/>
            </a:xfrm>
            <a:custGeom>
              <a:avLst/>
              <a:gdLst>
                <a:gd name="T0" fmla="*/ 0 w 6"/>
                <a:gd name="T1" fmla="*/ 2147483647 h 2"/>
                <a:gd name="T2" fmla="*/ 2147483647 w 6"/>
                <a:gd name="T3" fmla="*/ 2147483647 h 2"/>
                <a:gd name="T4" fmla="*/ 2147483647 w 6"/>
                <a:gd name="T5" fmla="*/ 2147483647 h 2"/>
                <a:gd name="T6" fmla="*/ 2147483647 w 6"/>
                <a:gd name="T7" fmla="*/ 0 h 2"/>
                <a:gd name="T8" fmla="*/ 2147483647 w 6"/>
                <a:gd name="T9" fmla="*/ 0 h 2"/>
                <a:gd name="T10" fmla="*/ 2147483647 w 6"/>
                <a:gd name="T11" fmla="*/ 0 h 2"/>
                <a:gd name="T12" fmla="*/ 0 w 6"/>
                <a:gd name="T13" fmla="*/ 2147483647 h 2"/>
                <a:gd name="T14" fmla="*/ 0 w 6"/>
                <a:gd name="T15" fmla="*/ 2147483647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2"/>
                  </a:moveTo>
                  <a:lnTo>
                    <a:pt x="2" y="2"/>
                  </a:lnTo>
                  <a:lnTo>
                    <a:pt x="4" y="2"/>
                  </a:lnTo>
                  <a:lnTo>
                    <a:pt x="6" y="0"/>
                  </a:lnTo>
                  <a:lnTo>
                    <a:pt x="4" y="0"/>
                  </a:lnTo>
                  <a:lnTo>
                    <a:pt x="2" y="0"/>
                  </a:lnTo>
                  <a:lnTo>
                    <a:pt x="0"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17" name="Freeform 1735"/>
            <p:cNvSpPr>
              <a:spLocks/>
            </p:cNvSpPr>
            <p:nvPr/>
          </p:nvSpPr>
          <p:spPr bwMode="auto">
            <a:xfrm>
              <a:off x="3278385" y="2576658"/>
              <a:ext cx="18784" cy="8264"/>
            </a:xfrm>
            <a:custGeom>
              <a:avLst/>
              <a:gdLst>
                <a:gd name="T0" fmla="*/ 2147483647 w 4"/>
                <a:gd name="T1" fmla="*/ 2147483647 h 2"/>
                <a:gd name="T2" fmla="*/ 2147483647 w 4"/>
                <a:gd name="T3" fmla="*/ 2147483647 h 2"/>
                <a:gd name="T4" fmla="*/ 2147483647 w 4"/>
                <a:gd name="T5" fmla="*/ 2147483647 h 2"/>
                <a:gd name="T6" fmla="*/ 0 w 4"/>
                <a:gd name="T7" fmla="*/ 0 h 2"/>
                <a:gd name="T8" fmla="*/ 0 w 4"/>
                <a:gd name="T9" fmla="*/ 2147483647 h 2"/>
                <a:gd name="T10" fmla="*/ 2147483647 w 4"/>
                <a:gd name="T11" fmla="*/ 2147483647 h 2"/>
                <a:gd name="T12" fmla="*/ 2147483647 w 4"/>
                <a:gd name="T13" fmla="*/ 2147483647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2" y="2"/>
                  </a:moveTo>
                  <a:lnTo>
                    <a:pt x="4" y="2"/>
                  </a:lnTo>
                  <a:lnTo>
                    <a:pt x="2" y="2"/>
                  </a:lnTo>
                  <a:lnTo>
                    <a:pt x="0" y="0"/>
                  </a:lnTo>
                  <a:lnTo>
                    <a:pt x="0" y="2"/>
                  </a:lnTo>
                  <a:lnTo>
                    <a:pt x="2"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18" name="Freeform 1736"/>
            <p:cNvSpPr>
              <a:spLocks/>
            </p:cNvSpPr>
            <p:nvPr/>
          </p:nvSpPr>
          <p:spPr bwMode="auto">
            <a:xfrm>
              <a:off x="3278385" y="2576658"/>
              <a:ext cx="9392" cy="4130"/>
            </a:xfrm>
            <a:custGeom>
              <a:avLst/>
              <a:gdLst>
                <a:gd name="T0" fmla="*/ 2147483647 w 2"/>
                <a:gd name="T1" fmla="*/ 0 h 1587"/>
                <a:gd name="T2" fmla="*/ 0 w 2"/>
                <a:gd name="T3" fmla="*/ 0 h 1587"/>
                <a:gd name="T4" fmla="*/ 2147483647 w 2"/>
                <a:gd name="T5" fmla="*/ 0 h 1587"/>
                <a:gd name="T6" fmla="*/ 2147483647 w 2"/>
                <a:gd name="T7" fmla="*/ 0 h 1587"/>
                <a:gd name="T8" fmla="*/ 2147483647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2" y="0"/>
                  </a:moveTo>
                  <a:lnTo>
                    <a:pt x="0"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19" name="Freeform 1737"/>
            <p:cNvSpPr>
              <a:spLocks/>
            </p:cNvSpPr>
            <p:nvPr/>
          </p:nvSpPr>
          <p:spPr bwMode="auto">
            <a:xfrm>
              <a:off x="3287776" y="2576658"/>
              <a:ext cx="9392" cy="8264"/>
            </a:xfrm>
            <a:custGeom>
              <a:avLst/>
              <a:gdLst>
                <a:gd name="T0" fmla="*/ 0 w 2"/>
                <a:gd name="T1" fmla="*/ 0 h 2"/>
                <a:gd name="T2" fmla="*/ 0 w 2"/>
                <a:gd name="T3" fmla="*/ 2147483647 h 2"/>
                <a:gd name="T4" fmla="*/ 2147483647 w 2"/>
                <a:gd name="T5" fmla="*/ 2147483647 h 2"/>
                <a:gd name="T6" fmla="*/ 0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lnTo>
                    <a:pt x="0" y="2"/>
                  </a:lnTo>
                  <a:lnTo>
                    <a:pt x="2" y="2"/>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20" name="Freeform 1738"/>
            <p:cNvSpPr>
              <a:spLocks/>
            </p:cNvSpPr>
            <p:nvPr/>
          </p:nvSpPr>
          <p:spPr bwMode="auto">
            <a:xfrm>
              <a:off x="3306561" y="2543602"/>
              <a:ext cx="9392" cy="4130"/>
            </a:xfrm>
            <a:custGeom>
              <a:avLst/>
              <a:gdLst>
                <a:gd name="T0" fmla="*/ 2147483647 w 2"/>
                <a:gd name="T1" fmla="*/ 0 h 1587"/>
                <a:gd name="T2" fmla="*/ 2147483647 w 2"/>
                <a:gd name="T3" fmla="*/ 0 h 1587"/>
                <a:gd name="T4" fmla="*/ 2147483647 w 2"/>
                <a:gd name="T5" fmla="*/ 0 h 1587"/>
                <a:gd name="T6" fmla="*/ 0 w 2"/>
                <a:gd name="T7" fmla="*/ 0 h 1587"/>
                <a:gd name="T8" fmla="*/ 2147483647 w 2"/>
                <a:gd name="T9" fmla="*/ 0 h 1587"/>
                <a:gd name="T10" fmla="*/ 2147483647 w 2"/>
                <a:gd name="T11" fmla="*/ 0 h 1587"/>
                <a:gd name="T12" fmla="*/ 2147483647 w 2"/>
                <a:gd name="T13" fmla="*/ 0 h 1587"/>
                <a:gd name="T14" fmla="*/ 0 60000 65536"/>
                <a:gd name="T15" fmla="*/ 0 60000 65536"/>
                <a:gd name="T16" fmla="*/ 0 60000 65536"/>
                <a:gd name="T17" fmla="*/ 0 60000 65536"/>
                <a:gd name="T18" fmla="*/ 0 60000 65536"/>
                <a:gd name="T19" fmla="*/ 0 60000 65536"/>
                <a:gd name="T20" fmla="*/ 0 60000 65536"/>
                <a:gd name="T21" fmla="*/ 0 w 2"/>
                <a:gd name="T22" fmla="*/ 0 h 1587"/>
                <a:gd name="T23" fmla="*/ 2 w 2"/>
                <a:gd name="T24" fmla="*/ 1587 h 15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587">
                  <a:moveTo>
                    <a:pt x="2" y="0"/>
                  </a:moveTo>
                  <a:lnTo>
                    <a:pt x="2" y="0"/>
                  </a:lnTo>
                  <a:lnTo>
                    <a:pt x="0"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21" name="Freeform 1739"/>
            <p:cNvSpPr>
              <a:spLocks/>
            </p:cNvSpPr>
            <p:nvPr/>
          </p:nvSpPr>
          <p:spPr bwMode="auto">
            <a:xfrm>
              <a:off x="3315954" y="2494018"/>
              <a:ext cx="18784" cy="8264"/>
            </a:xfrm>
            <a:custGeom>
              <a:avLst/>
              <a:gdLst>
                <a:gd name="T0" fmla="*/ 0 w 4"/>
                <a:gd name="T1" fmla="*/ 2147483647 h 2"/>
                <a:gd name="T2" fmla="*/ 2147483647 w 4"/>
                <a:gd name="T3" fmla="*/ 2147483647 h 2"/>
                <a:gd name="T4" fmla="*/ 2147483647 w 4"/>
                <a:gd name="T5" fmla="*/ 2147483647 h 2"/>
                <a:gd name="T6" fmla="*/ 2147483647 w 4"/>
                <a:gd name="T7" fmla="*/ 0 h 2"/>
                <a:gd name="T8" fmla="*/ 0 w 4"/>
                <a:gd name="T9" fmla="*/ 2147483647 h 2"/>
                <a:gd name="T10" fmla="*/ 0 w 4"/>
                <a:gd name="T11" fmla="*/ 2147483647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2"/>
                  </a:moveTo>
                  <a:lnTo>
                    <a:pt x="2" y="2"/>
                  </a:lnTo>
                  <a:lnTo>
                    <a:pt x="4" y="2"/>
                  </a:lnTo>
                  <a:lnTo>
                    <a:pt x="2" y="0"/>
                  </a:lnTo>
                  <a:lnTo>
                    <a:pt x="0"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22" name="Freeform 1740"/>
            <p:cNvSpPr>
              <a:spLocks/>
            </p:cNvSpPr>
            <p:nvPr/>
          </p:nvSpPr>
          <p:spPr bwMode="auto">
            <a:xfrm>
              <a:off x="3353520" y="2469227"/>
              <a:ext cx="37568" cy="16528"/>
            </a:xfrm>
            <a:custGeom>
              <a:avLst/>
              <a:gdLst>
                <a:gd name="T0" fmla="*/ 2147483647 w 8"/>
                <a:gd name="T1" fmla="*/ 2147483647 h 4"/>
                <a:gd name="T2" fmla="*/ 2147483647 w 8"/>
                <a:gd name="T3" fmla="*/ 2147483647 h 4"/>
                <a:gd name="T4" fmla="*/ 2147483647 w 8"/>
                <a:gd name="T5" fmla="*/ 2147483647 h 4"/>
                <a:gd name="T6" fmla="*/ 2147483647 w 8"/>
                <a:gd name="T7" fmla="*/ 2147483647 h 4"/>
                <a:gd name="T8" fmla="*/ 2147483647 w 8"/>
                <a:gd name="T9" fmla="*/ 2147483647 h 4"/>
                <a:gd name="T10" fmla="*/ 2147483647 w 8"/>
                <a:gd name="T11" fmla="*/ 0 h 4"/>
                <a:gd name="T12" fmla="*/ 2147483647 w 8"/>
                <a:gd name="T13" fmla="*/ 2147483647 h 4"/>
                <a:gd name="T14" fmla="*/ 0 w 8"/>
                <a:gd name="T15" fmla="*/ 2147483647 h 4"/>
                <a:gd name="T16" fmla="*/ 2147483647 w 8"/>
                <a:gd name="T17" fmla="*/ 2147483647 h 4"/>
                <a:gd name="T18" fmla="*/ 2147483647 w 8"/>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2" y="4"/>
                  </a:moveTo>
                  <a:lnTo>
                    <a:pt x="4" y="4"/>
                  </a:lnTo>
                  <a:lnTo>
                    <a:pt x="6" y="2"/>
                  </a:lnTo>
                  <a:lnTo>
                    <a:pt x="8" y="2"/>
                  </a:lnTo>
                  <a:lnTo>
                    <a:pt x="6" y="2"/>
                  </a:lnTo>
                  <a:lnTo>
                    <a:pt x="4" y="0"/>
                  </a:lnTo>
                  <a:lnTo>
                    <a:pt x="2" y="2"/>
                  </a:lnTo>
                  <a:lnTo>
                    <a:pt x="0" y="4"/>
                  </a:lnTo>
                  <a:lnTo>
                    <a:pt x="2" y="4"/>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23" name="Freeform 1741"/>
            <p:cNvSpPr>
              <a:spLocks/>
            </p:cNvSpPr>
            <p:nvPr/>
          </p:nvSpPr>
          <p:spPr bwMode="auto">
            <a:xfrm>
              <a:off x="3362913" y="2460963"/>
              <a:ext cx="9392" cy="8264"/>
            </a:xfrm>
            <a:custGeom>
              <a:avLst/>
              <a:gdLst>
                <a:gd name="T0" fmla="*/ 2147483647 w 2"/>
                <a:gd name="T1" fmla="*/ 0 h 2"/>
                <a:gd name="T2" fmla="*/ 0 w 2"/>
                <a:gd name="T3" fmla="*/ 0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0" y="0"/>
                  </a:lnTo>
                  <a:lnTo>
                    <a:pt x="0" y="2"/>
                  </a:lnTo>
                  <a:lnTo>
                    <a:pt x="2" y="2"/>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24" name="Rectangle 1742"/>
            <p:cNvSpPr>
              <a:spLocks noChangeArrowheads="1"/>
            </p:cNvSpPr>
            <p:nvPr/>
          </p:nvSpPr>
          <p:spPr bwMode="auto">
            <a:xfrm>
              <a:off x="3391088" y="2460963"/>
              <a:ext cx="0" cy="0"/>
            </a:xfrm>
            <a:prstGeom prst="rect">
              <a:avLst/>
            </a:prstGeom>
            <a:solidFill>
              <a:schemeClr val="accent1"/>
            </a:solidFill>
            <a:ln w="3175">
              <a:solidFill>
                <a:schemeClr val="bg1">
                  <a:lumMod val="50000"/>
                </a:schemeClr>
              </a:solidFill>
              <a:miter lim="800000"/>
              <a:headEnd/>
              <a:tailEnd/>
            </a:ln>
          </p:spPr>
          <p:txBody>
            <a:bodyPr/>
            <a:lstStyle/>
            <a:p>
              <a:endParaRPr lang="en-GB" dirty="0">
                <a:solidFill>
                  <a:prstClr val="black"/>
                </a:solidFill>
                <a:cs typeface="Arial" charset="0"/>
              </a:endParaRPr>
            </a:p>
          </p:txBody>
        </p:sp>
        <p:sp>
          <p:nvSpPr>
            <p:cNvPr id="625" name="Freeform 1743"/>
            <p:cNvSpPr>
              <a:spLocks/>
            </p:cNvSpPr>
            <p:nvPr/>
          </p:nvSpPr>
          <p:spPr bwMode="auto">
            <a:xfrm>
              <a:off x="3391088" y="2452699"/>
              <a:ext cx="9392" cy="8264"/>
            </a:xfrm>
            <a:custGeom>
              <a:avLst/>
              <a:gdLst>
                <a:gd name="T0" fmla="*/ 2147483647 w 2"/>
                <a:gd name="T1" fmla="*/ 0 h 2"/>
                <a:gd name="T2" fmla="*/ 2147483647 w 2"/>
                <a:gd name="T3" fmla="*/ 0 h 2"/>
                <a:gd name="T4" fmla="*/ 0 w 2"/>
                <a:gd name="T5" fmla="*/ 2147483647 h 2"/>
                <a:gd name="T6" fmla="*/ 2147483647 w 2"/>
                <a:gd name="T7" fmla="*/ 0 h 2"/>
                <a:gd name="T8" fmla="*/ 2147483647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0"/>
                  </a:moveTo>
                  <a:lnTo>
                    <a:pt x="2" y="0"/>
                  </a:lnTo>
                  <a:lnTo>
                    <a:pt x="0" y="2"/>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26" name="Freeform 1744"/>
            <p:cNvSpPr>
              <a:spLocks/>
            </p:cNvSpPr>
            <p:nvPr/>
          </p:nvSpPr>
          <p:spPr bwMode="auto">
            <a:xfrm>
              <a:off x="3419263" y="2411380"/>
              <a:ext cx="18784" cy="4130"/>
            </a:xfrm>
            <a:custGeom>
              <a:avLst/>
              <a:gdLst>
                <a:gd name="T0" fmla="*/ 0 w 4"/>
                <a:gd name="T1" fmla="*/ 0 h 1587"/>
                <a:gd name="T2" fmla="*/ 2147483647 w 4"/>
                <a:gd name="T3" fmla="*/ 0 h 1587"/>
                <a:gd name="T4" fmla="*/ 2147483647 w 4"/>
                <a:gd name="T5" fmla="*/ 0 h 1587"/>
                <a:gd name="T6" fmla="*/ 2147483647 w 4"/>
                <a:gd name="T7" fmla="*/ 0 h 1587"/>
                <a:gd name="T8" fmla="*/ 0 w 4"/>
                <a:gd name="T9" fmla="*/ 0 h 1587"/>
                <a:gd name="T10" fmla="*/ 0 w 4"/>
                <a:gd name="T11" fmla="*/ 0 h 1587"/>
                <a:gd name="T12" fmla="*/ 0 60000 65536"/>
                <a:gd name="T13" fmla="*/ 0 60000 65536"/>
                <a:gd name="T14" fmla="*/ 0 60000 65536"/>
                <a:gd name="T15" fmla="*/ 0 60000 65536"/>
                <a:gd name="T16" fmla="*/ 0 60000 65536"/>
                <a:gd name="T17" fmla="*/ 0 60000 65536"/>
                <a:gd name="T18" fmla="*/ 0 w 4"/>
                <a:gd name="T19" fmla="*/ 0 h 1587"/>
                <a:gd name="T20" fmla="*/ 4 w 4"/>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4" h="1587">
                  <a:moveTo>
                    <a:pt x="0" y="0"/>
                  </a:moveTo>
                  <a:lnTo>
                    <a:pt x="2" y="0"/>
                  </a:lnTo>
                  <a:lnTo>
                    <a:pt x="4" y="0"/>
                  </a:ln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27" name="Freeform 1745"/>
            <p:cNvSpPr>
              <a:spLocks/>
            </p:cNvSpPr>
            <p:nvPr/>
          </p:nvSpPr>
          <p:spPr bwMode="auto">
            <a:xfrm>
              <a:off x="3466224" y="2386587"/>
              <a:ext cx="9392" cy="8264"/>
            </a:xfrm>
            <a:custGeom>
              <a:avLst/>
              <a:gdLst>
                <a:gd name="T0" fmla="*/ 0 w 2"/>
                <a:gd name="T1" fmla="*/ 0 h 2"/>
                <a:gd name="T2" fmla="*/ 0 w 2"/>
                <a:gd name="T3" fmla="*/ 2147483647 h 2"/>
                <a:gd name="T4" fmla="*/ 2147483647 w 2"/>
                <a:gd name="T5" fmla="*/ 2147483647 h 2"/>
                <a:gd name="T6" fmla="*/ 2147483647 w 2"/>
                <a:gd name="T7" fmla="*/ 0 h 2"/>
                <a:gd name="T8" fmla="*/ 0 w 2"/>
                <a:gd name="T9" fmla="*/ 0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lnTo>
                    <a:pt x="0" y="2"/>
                  </a:lnTo>
                  <a:lnTo>
                    <a:pt x="2" y="2"/>
                  </a:ln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28" name="Freeform 1746"/>
            <p:cNvSpPr>
              <a:spLocks/>
            </p:cNvSpPr>
            <p:nvPr/>
          </p:nvSpPr>
          <p:spPr bwMode="auto">
            <a:xfrm>
              <a:off x="3513184" y="2328739"/>
              <a:ext cx="18784" cy="8264"/>
            </a:xfrm>
            <a:custGeom>
              <a:avLst/>
              <a:gdLst>
                <a:gd name="T0" fmla="*/ 0 w 4"/>
                <a:gd name="T1" fmla="*/ 2147483647 h 2"/>
                <a:gd name="T2" fmla="*/ 0 w 4"/>
                <a:gd name="T3" fmla="*/ 2147483647 h 2"/>
                <a:gd name="T4" fmla="*/ 2147483647 w 4"/>
                <a:gd name="T5" fmla="*/ 0 h 2"/>
                <a:gd name="T6" fmla="*/ 2147483647 w 4"/>
                <a:gd name="T7" fmla="*/ 0 h 2"/>
                <a:gd name="T8" fmla="*/ 2147483647 w 4"/>
                <a:gd name="T9" fmla="*/ 0 h 2"/>
                <a:gd name="T10" fmla="*/ 0 w 4"/>
                <a:gd name="T11" fmla="*/ 0 h 2"/>
                <a:gd name="T12" fmla="*/ 0 w 4"/>
                <a:gd name="T13" fmla="*/ 0 h 2"/>
                <a:gd name="T14" fmla="*/ 0 w 4"/>
                <a:gd name="T15" fmla="*/ 0 h 2"/>
                <a:gd name="T16" fmla="*/ 0 w 4"/>
                <a:gd name="T17" fmla="*/ 2147483647 h 2"/>
                <a:gd name="T18" fmla="*/ 0 w 4"/>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2"/>
                <a:gd name="T32" fmla="*/ 4 w 4"/>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2">
                  <a:moveTo>
                    <a:pt x="0" y="2"/>
                  </a:moveTo>
                  <a:lnTo>
                    <a:pt x="0" y="2"/>
                  </a:lnTo>
                  <a:lnTo>
                    <a:pt x="2" y="0"/>
                  </a:lnTo>
                  <a:lnTo>
                    <a:pt x="4" y="0"/>
                  </a:lnTo>
                  <a:lnTo>
                    <a:pt x="2" y="0"/>
                  </a:lnTo>
                  <a:lnTo>
                    <a:pt x="0" y="0"/>
                  </a:lnTo>
                  <a:lnTo>
                    <a:pt x="0"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29" name="Freeform 1747"/>
            <p:cNvSpPr>
              <a:spLocks/>
            </p:cNvSpPr>
            <p:nvPr/>
          </p:nvSpPr>
          <p:spPr bwMode="auto">
            <a:xfrm>
              <a:off x="3550751" y="2320475"/>
              <a:ext cx="28175" cy="8264"/>
            </a:xfrm>
            <a:custGeom>
              <a:avLst/>
              <a:gdLst>
                <a:gd name="T0" fmla="*/ 2147483647 w 6"/>
                <a:gd name="T1" fmla="*/ 0 h 2"/>
                <a:gd name="T2" fmla="*/ 0 w 6"/>
                <a:gd name="T3" fmla="*/ 2147483647 h 2"/>
                <a:gd name="T4" fmla="*/ 2147483647 w 6"/>
                <a:gd name="T5" fmla="*/ 2147483647 h 2"/>
                <a:gd name="T6" fmla="*/ 2147483647 w 6"/>
                <a:gd name="T7" fmla="*/ 2147483647 h 2"/>
                <a:gd name="T8" fmla="*/ 2147483647 w 6"/>
                <a:gd name="T9" fmla="*/ 2147483647 h 2"/>
                <a:gd name="T10" fmla="*/ 2147483647 w 6"/>
                <a:gd name="T11" fmla="*/ 2147483647 h 2"/>
                <a:gd name="T12" fmla="*/ 2147483647 w 6"/>
                <a:gd name="T13" fmla="*/ 0 h 2"/>
                <a:gd name="T14" fmla="*/ 2147483647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2" y="0"/>
                  </a:moveTo>
                  <a:lnTo>
                    <a:pt x="0" y="2"/>
                  </a:lnTo>
                  <a:lnTo>
                    <a:pt x="2" y="2"/>
                  </a:lnTo>
                  <a:lnTo>
                    <a:pt x="4" y="2"/>
                  </a:lnTo>
                  <a:lnTo>
                    <a:pt x="6" y="2"/>
                  </a:lnTo>
                  <a:lnTo>
                    <a:pt x="4" y="2"/>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30" name="Freeform 1748"/>
            <p:cNvSpPr>
              <a:spLocks/>
            </p:cNvSpPr>
            <p:nvPr/>
          </p:nvSpPr>
          <p:spPr bwMode="auto">
            <a:xfrm>
              <a:off x="3639977" y="2262628"/>
              <a:ext cx="9392" cy="8264"/>
            </a:xfrm>
            <a:custGeom>
              <a:avLst/>
              <a:gdLst>
                <a:gd name="T0" fmla="*/ 2147483647 w 2"/>
                <a:gd name="T1" fmla="*/ 2147483647 h 2"/>
                <a:gd name="T2" fmla="*/ 2147483647 w 2"/>
                <a:gd name="T3" fmla="*/ 2147483647 h 2"/>
                <a:gd name="T4" fmla="*/ 0 w 2"/>
                <a:gd name="T5" fmla="*/ 0 h 2"/>
                <a:gd name="T6" fmla="*/ 0 w 2"/>
                <a:gd name="T7" fmla="*/ 2147483647 h 2"/>
                <a:gd name="T8" fmla="*/ 0 w 2"/>
                <a:gd name="T9" fmla="*/ 2147483647 h 2"/>
                <a:gd name="T10" fmla="*/ 2147483647 w 2"/>
                <a:gd name="T11" fmla="*/ 2147483647 h 2"/>
                <a:gd name="T12" fmla="*/ 2147483647 w 2"/>
                <a:gd name="T13" fmla="*/ 2147483647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0" y="0"/>
                  </a:lnTo>
                  <a:lnTo>
                    <a:pt x="0" y="2"/>
                  </a:lnTo>
                  <a:lnTo>
                    <a:pt x="2"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31" name="Freeform 1749"/>
            <p:cNvSpPr>
              <a:spLocks/>
            </p:cNvSpPr>
            <p:nvPr/>
          </p:nvSpPr>
          <p:spPr bwMode="auto">
            <a:xfrm>
              <a:off x="3649367" y="2262628"/>
              <a:ext cx="18784" cy="8264"/>
            </a:xfrm>
            <a:custGeom>
              <a:avLst/>
              <a:gdLst>
                <a:gd name="T0" fmla="*/ 0 w 4"/>
                <a:gd name="T1" fmla="*/ 0 h 2"/>
                <a:gd name="T2" fmla="*/ 2147483647 w 4"/>
                <a:gd name="T3" fmla="*/ 2147483647 h 2"/>
                <a:gd name="T4" fmla="*/ 2147483647 w 4"/>
                <a:gd name="T5" fmla="*/ 0 h 2"/>
                <a:gd name="T6" fmla="*/ 2147483647 w 4"/>
                <a:gd name="T7" fmla="*/ 0 h 2"/>
                <a:gd name="T8" fmla="*/ 2147483647 w 4"/>
                <a:gd name="T9" fmla="*/ 0 h 2"/>
                <a:gd name="T10" fmla="*/ 0 w 4"/>
                <a:gd name="T11" fmla="*/ 0 h 2"/>
                <a:gd name="T12" fmla="*/ 0 w 4"/>
                <a:gd name="T13" fmla="*/ 0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0" y="0"/>
                  </a:moveTo>
                  <a:lnTo>
                    <a:pt x="4" y="2"/>
                  </a:lnTo>
                  <a:lnTo>
                    <a:pt x="4" y="0"/>
                  </a:ln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32" name="Freeform 1750"/>
            <p:cNvSpPr>
              <a:spLocks/>
            </p:cNvSpPr>
            <p:nvPr/>
          </p:nvSpPr>
          <p:spPr bwMode="auto">
            <a:xfrm>
              <a:off x="3715111" y="2188251"/>
              <a:ext cx="56352" cy="24792"/>
            </a:xfrm>
            <a:custGeom>
              <a:avLst/>
              <a:gdLst>
                <a:gd name="T0" fmla="*/ 2147483647 w 12"/>
                <a:gd name="T1" fmla="*/ 2147483647 h 6"/>
                <a:gd name="T2" fmla="*/ 2147483647 w 12"/>
                <a:gd name="T3" fmla="*/ 2147483647 h 6"/>
                <a:gd name="T4" fmla="*/ 2147483647 w 12"/>
                <a:gd name="T5" fmla="*/ 2147483647 h 6"/>
                <a:gd name="T6" fmla="*/ 2147483647 w 12"/>
                <a:gd name="T7" fmla="*/ 2147483647 h 6"/>
                <a:gd name="T8" fmla="*/ 2147483647 w 12"/>
                <a:gd name="T9" fmla="*/ 0 h 6"/>
                <a:gd name="T10" fmla="*/ 2147483647 w 12"/>
                <a:gd name="T11" fmla="*/ 0 h 6"/>
                <a:gd name="T12" fmla="*/ 2147483647 w 12"/>
                <a:gd name="T13" fmla="*/ 2147483647 h 6"/>
                <a:gd name="T14" fmla="*/ 2147483647 w 12"/>
                <a:gd name="T15" fmla="*/ 2147483647 h 6"/>
                <a:gd name="T16" fmla="*/ 2147483647 w 12"/>
                <a:gd name="T17" fmla="*/ 2147483647 h 6"/>
                <a:gd name="T18" fmla="*/ 2147483647 w 12"/>
                <a:gd name="T19" fmla="*/ 2147483647 h 6"/>
                <a:gd name="T20" fmla="*/ 2147483647 w 12"/>
                <a:gd name="T21" fmla="*/ 2147483647 h 6"/>
                <a:gd name="T22" fmla="*/ 2147483647 w 12"/>
                <a:gd name="T23" fmla="*/ 2147483647 h 6"/>
                <a:gd name="T24" fmla="*/ 2147483647 w 12"/>
                <a:gd name="T25" fmla="*/ 2147483647 h 6"/>
                <a:gd name="T26" fmla="*/ 2147483647 w 12"/>
                <a:gd name="T27" fmla="*/ 2147483647 h 6"/>
                <a:gd name="T28" fmla="*/ 2147483647 w 12"/>
                <a:gd name="T29" fmla="*/ 2147483647 h 6"/>
                <a:gd name="T30" fmla="*/ 0 w 12"/>
                <a:gd name="T31" fmla="*/ 2147483647 h 6"/>
                <a:gd name="T32" fmla="*/ 2147483647 w 12"/>
                <a:gd name="T33" fmla="*/ 2147483647 h 6"/>
                <a:gd name="T34" fmla="*/ 2147483647 w 12"/>
                <a:gd name="T35" fmla="*/ 2147483647 h 6"/>
                <a:gd name="T36" fmla="*/ 2147483647 w 12"/>
                <a:gd name="T37" fmla="*/ 2147483647 h 6"/>
                <a:gd name="T38" fmla="*/ 2147483647 w 12"/>
                <a:gd name="T39" fmla="*/ 2147483647 h 6"/>
                <a:gd name="T40" fmla="*/ 2147483647 w 12"/>
                <a:gd name="T41" fmla="*/ 2147483647 h 6"/>
                <a:gd name="T42" fmla="*/ 2147483647 w 12"/>
                <a:gd name="T43" fmla="*/ 2147483647 h 6"/>
                <a:gd name="T44" fmla="*/ 2147483647 w 12"/>
                <a:gd name="T45" fmla="*/ 2147483647 h 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
                <a:gd name="T70" fmla="*/ 0 h 6"/>
                <a:gd name="T71" fmla="*/ 12 w 12"/>
                <a:gd name="T72" fmla="*/ 6 h 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 h="6">
                  <a:moveTo>
                    <a:pt x="8" y="4"/>
                  </a:moveTo>
                  <a:lnTo>
                    <a:pt x="10" y="4"/>
                  </a:lnTo>
                  <a:lnTo>
                    <a:pt x="12" y="2"/>
                  </a:lnTo>
                  <a:lnTo>
                    <a:pt x="10" y="2"/>
                  </a:lnTo>
                  <a:lnTo>
                    <a:pt x="8" y="0"/>
                  </a:lnTo>
                  <a:lnTo>
                    <a:pt x="6" y="0"/>
                  </a:lnTo>
                  <a:lnTo>
                    <a:pt x="8" y="2"/>
                  </a:lnTo>
                  <a:lnTo>
                    <a:pt x="6" y="4"/>
                  </a:lnTo>
                  <a:lnTo>
                    <a:pt x="6" y="2"/>
                  </a:lnTo>
                  <a:lnTo>
                    <a:pt x="4" y="4"/>
                  </a:lnTo>
                  <a:lnTo>
                    <a:pt x="6" y="4"/>
                  </a:lnTo>
                  <a:lnTo>
                    <a:pt x="4" y="4"/>
                  </a:lnTo>
                  <a:lnTo>
                    <a:pt x="2" y="4"/>
                  </a:lnTo>
                  <a:lnTo>
                    <a:pt x="4" y="4"/>
                  </a:lnTo>
                  <a:lnTo>
                    <a:pt x="2" y="6"/>
                  </a:lnTo>
                  <a:lnTo>
                    <a:pt x="0" y="6"/>
                  </a:lnTo>
                  <a:lnTo>
                    <a:pt x="2" y="6"/>
                  </a:lnTo>
                  <a:lnTo>
                    <a:pt x="4" y="6"/>
                  </a:lnTo>
                  <a:lnTo>
                    <a:pt x="6" y="6"/>
                  </a:lnTo>
                  <a:lnTo>
                    <a:pt x="8" y="6"/>
                  </a:lnTo>
                  <a:lnTo>
                    <a:pt x="8" y="4"/>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33" name="Freeform 1751"/>
            <p:cNvSpPr>
              <a:spLocks/>
            </p:cNvSpPr>
            <p:nvPr/>
          </p:nvSpPr>
          <p:spPr bwMode="auto">
            <a:xfrm>
              <a:off x="3799640" y="2179988"/>
              <a:ext cx="18784" cy="16528"/>
            </a:xfrm>
            <a:custGeom>
              <a:avLst/>
              <a:gdLst>
                <a:gd name="T0" fmla="*/ 2147483647 w 4"/>
                <a:gd name="T1" fmla="*/ 0 h 4"/>
                <a:gd name="T2" fmla="*/ 2147483647 w 4"/>
                <a:gd name="T3" fmla="*/ 2147483647 h 4"/>
                <a:gd name="T4" fmla="*/ 0 w 4"/>
                <a:gd name="T5" fmla="*/ 2147483647 h 4"/>
                <a:gd name="T6" fmla="*/ 2147483647 w 4"/>
                <a:gd name="T7" fmla="*/ 2147483647 h 4"/>
                <a:gd name="T8" fmla="*/ 2147483647 w 4"/>
                <a:gd name="T9" fmla="*/ 2147483647 h 4"/>
                <a:gd name="T10" fmla="*/ 2147483647 w 4"/>
                <a:gd name="T11" fmla="*/ 0 h 4"/>
                <a:gd name="T12" fmla="*/ 2147483647 w 4"/>
                <a:gd name="T13" fmla="*/ 0 h 4"/>
                <a:gd name="T14" fmla="*/ 2147483647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2" y="0"/>
                  </a:moveTo>
                  <a:lnTo>
                    <a:pt x="2" y="2"/>
                  </a:lnTo>
                  <a:lnTo>
                    <a:pt x="0" y="4"/>
                  </a:lnTo>
                  <a:lnTo>
                    <a:pt x="2" y="2"/>
                  </a:lnTo>
                  <a:lnTo>
                    <a:pt x="4" y="2"/>
                  </a:lnTo>
                  <a:lnTo>
                    <a:pt x="4"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34" name="Freeform 1752"/>
            <p:cNvSpPr>
              <a:spLocks/>
            </p:cNvSpPr>
            <p:nvPr/>
          </p:nvSpPr>
          <p:spPr bwMode="auto">
            <a:xfrm>
              <a:off x="3865382" y="2188251"/>
              <a:ext cx="9392" cy="8264"/>
            </a:xfrm>
            <a:custGeom>
              <a:avLst/>
              <a:gdLst>
                <a:gd name="T0" fmla="*/ 0 w 2"/>
                <a:gd name="T1" fmla="*/ 2147483647 h 2"/>
                <a:gd name="T2" fmla="*/ 2147483647 w 2"/>
                <a:gd name="T3" fmla="*/ 0 h 2"/>
                <a:gd name="T4" fmla="*/ 0 w 2"/>
                <a:gd name="T5" fmla="*/ 0 h 2"/>
                <a:gd name="T6" fmla="*/ 0 w 2"/>
                <a:gd name="T7" fmla="*/ 2147483647 h 2"/>
                <a:gd name="T8" fmla="*/ 0 w 2"/>
                <a:gd name="T9" fmla="*/ 2147483647 h 2"/>
                <a:gd name="T10" fmla="*/ 0 w 2"/>
                <a:gd name="T11" fmla="*/ 2147483647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lnTo>
                    <a:pt x="2" y="0"/>
                  </a:lnTo>
                  <a:lnTo>
                    <a:pt x="0" y="0"/>
                  </a:lnTo>
                  <a:lnTo>
                    <a:pt x="0"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35" name="Freeform 1753"/>
            <p:cNvSpPr>
              <a:spLocks/>
            </p:cNvSpPr>
            <p:nvPr/>
          </p:nvSpPr>
          <p:spPr bwMode="auto">
            <a:xfrm>
              <a:off x="3874774" y="2179988"/>
              <a:ext cx="18784" cy="8264"/>
            </a:xfrm>
            <a:custGeom>
              <a:avLst/>
              <a:gdLst>
                <a:gd name="T0" fmla="*/ 0 w 4"/>
                <a:gd name="T1" fmla="*/ 0 h 2"/>
                <a:gd name="T2" fmla="*/ 2147483647 w 4"/>
                <a:gd name="T3" fmla="*/ 2147483647 h 2"/>
                <a:gd name="T4" fmla="*/ 2147483647 w 4"/>
                <a:gd name="T5" fmla="*/ 0 h 2"/>
                <a:gd name="T6" fmla="*/ 2147483647 w 4"/>
                <a:gd name="T7" fmla="*/ 0 h 2"/>
                <a:gd name="T8" fmla="*/ 2147483647 w 4"/>
                <a:gd name="T9" fmla="*/ 0 h 2"/>
                <a:gd name="T10" fmla="*/ 0 w 4"/>
                <a:gd name="T11" fmla="*/ 0 h 2"/>
                <a:gd name="T12" fmla="*/ 0 w 4"/>
                <a:gd name="T13" fmla="*/ 0 h 2"/>
                <a:gd name="T14" fmla="*/ 0 w 4"/>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2"/>
                <a:gd name="T26" fmla="*/ 4 w 4"/>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2">
                  <a:moveTo>
                    <a:pt x="0" y="0"/>
                  </a:moveTo>
                  <a:lnTo>
                    <a:pt x="2" y="2"/>
                  </a:lnTo>
                  <a:lnTo>
                    <a:pt x="4" y="0"/>
                  </a:ln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36" name="Freeform 1754"/>
            <p:cNvSpPr>
              <a:spLocks/>
            </p:cNvSpPr>
            <p:nvPr/>
          </p:nvSpPr>
          <p:spPr bwMode="auto">
            <a:xfrm>
              <a:off x="3921734" y="2179987"/>
              <a:ext cx="9392" cy="4130"/>
            </a:xfrm>
            <a:custGeom>
              <a:avLst/>
              <a:gdLst>
                <a:gd name="T0" fmla="*/ 2147483647 w 2"/>
                <a:gd name="T1" fmla="*/ 0 h 1587"/>
                <a:gd name="T2" fmla="*/ 2147483647 w 2"/>
                <a:gd name="T3" fmla="*/ 0 h 1587"/>
                <a:gd name="T4" fmla="*/ 0 w 2"/>
                <a:gd name="T5" fmla="*/ 0 h 1587"/>
                <a:gd name="T6" fmla="*/ 2147483647 w 2"/>
                <a:gd name="T7" fmla="*/ 0 h 1587"/>
                <a:gd name="T8" fmla="*/ 2147483647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2" y="0"/>
                  </a:moveTo>
                  <a:lnTo>
                    <a:pt x="2" y="0"/>
                  </a:lnTo>
                  <a:lnTo>
                    <a:pt x="0"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37" name="Freeform 1755"/>
            <p:cNvSpPr>
              <a:spLocks/>
            </p:cNvSpPr>
            <p:nvPr/>
          </p:nvSpPr>
          <p:spPr bwMode="auto">
            <a:xfrm>
              <a:off x="3968693" y="2155195"/>
              <a:ext cx="37568" cy="8264"/>
            </a:xfrm>
            <a:custGeom>
              <a:avLst/>
              <a:gdLst>
                <a:gd name="T0" fmla="*/ 2147483647 w 8"/>
                <a:gd name="T1" fmla="*/ 2147483647 h 2"/>
                <a:gd name="T2" fmla="*/ 2147483647 w 8"/>
                <a:gd name="T3" fmla="*/ 2147483647 h 2"/>
                <a:gd name="T4" fmla="*/ 2147483647 w 8"/>
                <a:gd name="T5" fmla="*/ 0 h 2"/>
                <a:gd name="T6" fmla="*/ 2147483647 w 8"/>
                <a:gd name="T7" fmla="*/ 0 h 2"/>
                <a:gd name="T8" fmla="*/ 2147483647 w 8"/>
                <a:gd name="T9" fmla="*/ 0 h 2"/>
                <a:gd name="T10" fmla="*/ 0 w 8"/>
                <a:gd name="T11" fmla="*/ 0 h 2"/>
                <a:gd name="T12" fmla="*/ 2147483647 w 8"/>
                <a:gd name="T13" fmla="*/ 2147483647 h 2"/>
                <a:gd name="T14" fmla="*/ 2147483647 w 8"/>
                <a:gd name="T15" fmla="*/ 2147483647 h 2"/>
                <a:gd name="T16" fmla="*/ 2147483647 w 8"/>
                <a:gd name="T17" fmla="*/ 2147483647 h 2"/>
                <a:gd name="T18" fmla="*/ 2147483647 w 8"/>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2"/>
                <a:gd name="T32" fmla="*/ 8 w 8"/>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2">
                  <a:moveTo>
                    <a:pt x="6" y="2"/>
                  </a:moveTo>
                  <a:lnTo>
                    <a:pt x="8" y="2"/>
                  </a:lnTo>
                  <a:lnTo>
                    <a:pt x="6" y="0"/>
                  </a:lnTo>
                  <a:lnTo>
                    <a:pt x="4" y="0"/>
                  </a:lnTo>
                  <a:lnTo>
                    <a:pt x="2" y="0"/>
                  </a:lnTo>
                  <a:lnTo>
                    <a:pt x="0" y="0"/>
                  </a:lnTo>
                  <a:lnTo>
                    <a:pt x="2" y="2"/>
                  </a:lnTo>
                  <a:lnTo>
                    <a:pt x="4" y="2"/>
                  </a:lnTo>
                  <a:lnTo>
                    <a:pt x="6"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38" name="Freeform 1756"/>
            <p:cNvSpPr>
              <a:spLocks/>
            </p:cNvSpPr>
            <p:nvPr/>
          </p:nvSpPr>
          <p:spPr bwMode="auto">
            <a:xfrm>
              <a:off x="4147140" y="2097347"/>
              <a:ext cx="46959" cy="16528"/>
            </a:xfrm>
            <a:custGeom>
              <a:avLst/>
              <a:gdLst>
                <a:gd name="T0" fmla="*/ 2147483647 w 10"/>
                <a:gd name="T1" fmla="*/ 2147483647 h 4"/>
                <a:gd name="T2" fmla="*/ 2147483647 w 10"/>
                <a:gd name="T3" fmla="*/ 2147483647 h 4"/>
                <a:gd name="T4" fmla="*/ 2147483647 w 10"/>
                <a:gd name="T5" fmla="*/ 2147483647 h 4"/>
                <a:gd name="T6" fmla="*/ 2147483647 w 10"/>
                <a:gd name="T7" fmla="*/ 2147483647 h 4"/>
                <a:gd name="T8" fmla="*/ 2147483647 w 10"/>
                <a:gd name="T9" fmla="*/ 2147483647 h 4"/>
                <a:gd name="T10" fmla="*/ 2147483647 w 10"/>
                <a:gd name="T11" fmla="*/ 0 h 4"/>
                <a:gd name="T12" fmla="*/ 2147483647 w 10"/>
                <a:gd name="T13" fmla="*/ 0 h 4"/>
                <a:gd name="T14" fmla="*/ 2147483647 w 10"/>
                <a:gd name="T15" fmla="*/ 2147483647 h 4"/>
                <a:gd name="T16" fmla="*/ 0 w 10"/>
                <a:gd name="T17" fmla="*/ 2147483647 h 4"/>
                <a:gd name="T18" fmla="*/ 2147483647 w 10"/>
                <a:gd name="T19" fmla="*/ 2147483647 h 4"/>
                <a:gd name="T20" fmla="*/ 2147483647 w 10"/>
                <a:gd name="T21" fmla="*/ 2147483647 h 4"/>
                <a:gd name="T22" fmla="*/ 2147483647 w 10"/>
                <a:gd name="T23" fmla="*/ 2147483647 h 4"/>
                <a:gd name="T24" fmla="*/ 2147483647 w 10"/>
                <a:gd name="T25" fmla="*/ 2147483647 h 4"/>
                <a:gd name="T26" fmla="*/ 2147483647 w 10"/>
                <a:gd name="T27" fmla="*/ 2147483647 h 4"/>
                <a:gd name="T28" fmla="*/ 2147483647 w 10"/>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4"/>
                <a:gd name="T47" fmla="*/ 10 w 10"/>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4">
                  <a:moveTo>
                    <a:pt x="8" y="4"/>
                  </a:moveTo>
                  <a:lnTo>
                    <a:pt x="10" y="4"/>
                  </a:lnTo>
                  <a:lnTo>
                    <a:pt x="8" y="4"/>
                  </a:lnTo>
                  <a:lnTo>
                    <a:pt x="8" y="2"/>
                  </a:lnTo>
                  <a:lnTo>
                    <a:pt x="6" y="2"/>
                  </a:lnTo>
                  <a:lnTo>
                    <a:pt x="6" y="0"/>
                  </a:lnTo>
                  <a:lnTo>
                    <a:pt x="4" y="0"/>
                  </a:lnTo>
                  <a:lnTo>
                    <a:pt x="2" y="2"/>
                  </a:lnTo>
                  <a:lnTo>
                    <a:pt x="0" y="2"/>
                  </a:lnTo>
                  <a:lnTo>
                    <a:pt x="2" y="2"/>
                  </a:lnTo>
                  <a:lnTo>
                    <a:pt x="2" y="4"/>
                  </a:lnTo>
                  <a:lnTo>
                    <a:pt x="4" y="4"/>
                  </a:lnTo>
                  <a:lnTo>
                    <a:pt x="6" y="4"/>
                  </a:lnTo>
                  <a:lnTo>
                    <a:pt x="8" y="4"/>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39" name="Freeform 1760"/>
            <p:cNvSpPr>
              <a:spLocks/>
            </p:cNvSpPr>
            <p:nvPr/>
          </p:nvSpPr>
          <p:spPr bwMode="auto">
            <a:xfrm>
              <a:off x="2855747" y="2882426"/>
              <a:ext cx="18784" cy="4130"/>
            </a:xfrm>
            <a:custGeom>
              <a:avLst/>
              <a:gdLst>
                <a:gd name="T0" fmla="*/ 2147483647 w 4"/>
                <a:gd name="T1" fmla="*/ 0 h 1587"/>
                <a:gd name="T2" fmla="*/ 0 w 4"/>
                <a:gd name="T3" fmla="*/ 0 h 1587"/>
                <a:gd name="T4" fmla="*/ 2147483647 w 4"/>
                <a:gd name="T5" fmla="*/ 0 h 1587"/>
                <a:gd name="T6" fmla="*/ 2147483647 w 4"/>
                <a:gd name="T7" fmla="*/ 0 h 1587"/>
                <a:gd name="T8" fmla="*/ 2147483647 w 4"/>
                <a:gd name="T9" fmla="*/ 0 h 1587"/>
                <a:gd name="T10" fmla="*/ 2147483647 w 4"/>
                <a:gd name="T11" fmla="*/ 0 h 1587"/>
                <a:gd name="T12" fmla="*/ 2147483647 w 4"/>
                <a:gd name="T13" fmla="*/ 0 h 1587"/>
                <a:gd name="T14" fmla="*/ 0 60000 65536"/>
                <a:gd name="T15" fmla="*/ 0 60000 65536"/>
                <a:gd name="T16" fmla="*/ 0 60000 65536"/>
                <a:gd name="T17" fmla="*/ 0 60000 65536"/>
                <a:gd name="T18" fmla="*/ 0 60000 65536"/>
                <a:gd name="T19" fmla="*/ 0 60000 65536"/>
                <a:gd name="T20" fmla="*/ 0 60000 65536"/>
                <a:gd name="T21" fmla="*/ 0 w 4"/>
                <a:gd name="T22" fmla="*/ 0 h 1587"/>
                <a:gd name="T23" fmla="*/ 4 w 4"/>
                <a:gd name="T24" fmla="*/ 1587 h 15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587">
                  <a:moveTo>
                    <a:pt x="2" y="0"/>
                  </a:moveTo>
                  <a:lnTo>
                    <a:pt x="0" y="0"/>
                  </a:lnTo>
                  <a:lnTo>
                    <a:pt x="2" y="0"/>
                  </a:lnTo>
                  <a:lnTo>
                    <a:pt x="4" y="0"/>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40" name="Freeform 1761"/>
            <p:cNvSpPr>
              <a:spLocks/>
            </p:cNvSpPr>
            <p:nvPr/>
          </p:nvSpPr>
          <p:spPr bwMode="auto">
            <a:xfrm>
              <a:off x="2855747" y="2783258"/>
              <a:ext cx="28175" cy="8264"/>
            </a:xfrm>
            <a:custGeom>
              <a:avLst/>
              <a:gdLst>
                <a:gd name="T0" fmla="*/ 2147483647 w 6"/>
                <a:gd name="T1" fmla="*/ 2147483647 h 2"/>
                <a:gd name="T2" fmla="*/ 2147483647 w 6"/>
                <a:gd name="T3" fmla="*/ 2147483647 h 2"/>
                <a:gd name="T4" fmla="*/ 2147483647 w 6"/>
                <a:gd name="T5" fmla="*/ 2147483647 h 2"/>
                <a:gd name="T6" fmla="*/ 2147483647 w 6"/>
                <a:gd name="T7" fmla="*/ 2147483647 h 2"/>
                <a:gd name="T8" fmla="*/ 0 w 6"/>
                <a:gd name="T9" fmla="*/ 2147483647 h 2"/>
                <a:gd name="T10" fmla="*/ 2147483647 w 6"/>
                <a:gd name="T11" fmla="*/ 0 h 2"/>
                <a:gd name="T12" fmla="*/ 2147483647 w 6"/>
                <a:gd name="T13" fmla="*/ 2147483647 h 2"/>
                <a:gd name="T14" fmla="*/ 2147483647 w 6"/>
                <a:gd name="T15" fmla="*/ 2147483647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4" y="2"/>
                  </a:moveTo>
                  <a:lnTo>
                    <a:pt x="6" y="2"/>
                  </a:lnTo>
                  <a:lnTo>
                    <a:pt x="4" y="2"/>
                  </a:lnTo>
                  <a:lnTo>
                    <a:pt x="2" y="2"/>
                  </a:lnTo>
                  <a:lnTo>
                    <a:pt x="0" y="2"/>
                  </a:lnTo>
                  <a:lnTo>
                    <a:pt x="2" y="0"/>
                  </a:lnTo>
                  <a:lnTo>
                    <a:pt x="4"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41" name="Freeform 1762"/>
            <p:cNvSpPr>
              <a:spLocks/>
            </p:cNvSpPr>
            <p:nvPr/>
          </p:nvSpPr>
          <p:spPr bwMode="auto">
            <a:xfrm>
              <a:off x="2883925" y="2882426"/>
              <a:ext cx="28175" cy="16528"/>
            </a:xfrm>
            <a:custGeom>
              <a:avLst/>
              <a:gdLst>
                <a:gd name="T0" fmla="*/ 2147483647 w 6"/>
                <a:gd name="T1" fmla="*/ 2147483647 h 4"/>
                <a:gd name="T2" fmla="*/ 2147483647 w 6"/>
                <a:gd name="T3" fmla="*/ 2147483647 h 4"/>
                <a:gd name="T4" fmla="*/ 0 w 6"/>
                <a:gd name="T5" fmla="*/ 2147483647 h 4"/>
                <a:gd name="T6" fmla="*/ 2147483647 w 6"/>
                <a:gd name="T7" fmla="*/ 2147483647 h 4"/>
                <a:gd name="T8" fmla="*/ 2147483647 w 6"/>
                <a:gd name="T9" fmla="*/ 0 h 4"/>
                <a:gd name="T10" fmla="*/ 2147483647 w 6"/>
                <a:gd name="T11" fmla="*/ 0 h 4"/>
                <a:gd name="T12" fmla="*/ 2147483647 w 6"/>
                <a:gd name="T13" fmla="*/ 2147483647 h 4"/>
                <a:gd name="T14" fmla="*/ 2147483647 w 6"/>
                <a:gd name="T15" fmla="*/ 2147483647 h 4"/>
                <a:gd name="T16" fmla="*/ 2147483647 w 6"/>
                <a:gd name="T17" fmla="*/ 2147483647 h 4"/>
                <a:gd name="T18" fmla="*/ 2147483647 w 6"/>
                <a:gd name="T19" fmla="*/ 2147483647 h 4"/>
                <a:gd name="T20" fmla="*/ 2147483647 w 6"/>
                <a:gd name="T21" fmla="*/ 2147483647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4"/>
                <a:gd name="T35" fmla="*/ 6 w 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4">
                  <a:moveTo>
                    <a:pt x="4" y="4"/>
                  </a:moveTo>
                  <a:lnTo>
                    <a:pt x="2" y="4"/>
                  </a:lnTo>
                  <a:lnTo>
                    <a:pt x="0" y="2"/>
                  </a:lnTo>
                  <a:lnTo>
                    <a:pt x="2" y="2"/>
                  </a:lnTo>
                  <a:lnTo>
                    <a:pt x="4" y="0"/>
                  </a:lnTo>
                  <a:lnTo>
                    <a:pt x="6" y="0"/>
                  </a:lnTo>
                  <a:lnTo>
                    <a:pt x="6" y="2"/>
                  </a:lnTo>
                  <a:lnTo>
                    <a:pt x="6" y="4"/>
                  </a:lnTo>
                  <a:lnTo>
                    <a:pt x="4" y="4"/>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42" name="Freeform 1763"/>
            <p:cNvSpPr>
              <a:spLocks/>
            </p:cNvSpPr>
            <p:nvPr/>
          </p:nvSpPr>
          <p:spPr bwMode="auto">
            <a:xfrm>
              <a:off x="2940275" y="2965065"/>
              <a:ext cx="18784" cy="16528"/>
            </a:xfrm>
            <a:custGeom>
              <a:avLst/>
              <a:gdLst>
                <a:gd name="T0" fmla="*/ 0 w 4"/>
                <a:gd name="T1" fmla="*/ 2147483647 h 4"/>
                <a:gd name="T2" fmla="*/ 0 w 4"/>
                <a:gd name="T3" fmla="*/ 2147483647 h 4"/>
                <a:gd name="T4" fmla="*/ 2147483647 w 4"/>
                <a:gd name="T5" fmla="*/ 0 h 4"/>
                <a:gd name="T6" fmla="*/ 2147483647 w 4"/>
                <a:gd name="T7" fmla="*/ 2147483647 h 4"/>
                <a:gd name="T8" fmla="*/ 2147483647 w 4"/>
                <a:gd name="T9" fmla="*/ 2147483647 h 4"/>
                <a:gd name="T10" fmla="*/ 2147483647 w 4"/>
                <a:gd name="T11" fmla="*/ 2147483647 h 4"/>
                <a:gd name="T12" fmla="*/ 2147483647 w 4"/>
                <a:gd name="T13" fmla="*/ 2147483647 h 4"/>
                <a:gd name="T14" fmla="*/ 0 w 4"/>
                <a:gd name="T15" fmla="*/ 2147483647 h 4"/>
                <a:gd name="T16" fmla="*/ 0 w 4"/>
                <a:gd name="T17" fmla="*/ 2147483647 h 4"/>
                <a:gd name="T18" fmla="*/ 0 w 4"/>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4"/>
                <a:gd name="T32" fmla="*/ 4 w 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4">
                  <a:moveTo>
                    <a:pt x="0" y="4"/>
                  </a:moveTo>
                  <a:lnTo>
                    <a:pt x="0" y="2"/>
                  </a:lnTo>
                  <a:lnTo>
                    <a:pt x="2" y="0"/>
                  </a:lnTo>
                  <a:lnTo>
                    <a:pt x="4" y="2"/>
                  </a:lnTo>
                  <a:lnTo>
                    <a:pt x="2" y="2"/>
                  </a:lnTo>
                  <a:lnTo>
                    <a:pt x="0" y="2"/>
                  </a:lnTo>
                  <a:lnTo>
                    <a:pt x="0" y="4"/>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43" name="Rectangle 1764"/>
            <p:cNvSpPr>
              <a:spLocks noChangeArrowheads="1"/>
            </p:cNvSpPr>
            <p:nvPr/>
          </p:nvSpPr>
          <p:spPr bwMode="auto">
            <a:xfrm>
              <a:off x="3052978" y="2692354"/>
              <a:ext cx="0" cy="0"/>
            </a:xfrm>
            <a:prstGeom prst="rect">
              <a:avLst/>
            </a:prstGeom>
            <a:solidFill>
              <a:schemeClr val="accent1"/>
            </a:solidFill>
            <a:ln w="3175">
              <a:solidFill>
                <a:schemeClr val="bg1">
                  <a:lumMod val="50000"/>
                </a:schemeClr>
              </a:solidFill>
              <a:miter lim="800000"/>
              <a:headEnd/>
              <a:tailEnd/>
            </a:ln>
          </p:spPr>
          <p:txBody>
            <a:bodyPr/>
            <a:lstStyle/>
            <a:p>
              <a:endParaRPr lang="en-GB" dirty="0">
                <a:solidFill>
                  <a:prstClr val="black"/>
                </a:solidFill>
                <a:cs typeface="Arial" charset="0"/>
              </a:endParaRPr>
            </a:p>
          </p:txBody>
        </p:sp>
        <p:sp>
          <p:nvSpPr>
            <p:cNvPr id="644" name="Freeform 1765"/>
            <p:cNvSpPr>
              <a:spLocks/>
            </p:cNvSpPr>
            <p:nvPr/>
          </p:nvSpPr>
          <p:spPr bwMode="auto">
            <a:xfrm>
              <a:off x="3052978" y="2692354"/>
              <a:ext cx="9392" cy="8264"/>
            </a:xfrm>
            <a:custGeom>
              <a:avLst/>
              <a:gdLst>
                <a:gd name="T0" fmla="*/ 0 w 2"/>
                <a:gd name="T1" fmla="*/ 2147483647 h 2"/>
                <a:gd name="T2" fmla="*/ 0 w 2"/>
                <a:gd name="T3" fmla="*/ 0 h 2"/>
                <a:gd name="T4" fmla="*/ 2147483647 w 2"/>
                <a:gd name="T5" fmla="*/ 2147483647 h 2"/>
                <a:gd name="T6" fmla="*/ 0 w 2"/>
                <a:gd name="T7" fmla="*/ 2147483647 h 2"/>
                <a:gd name="T8" fmla="*/ 0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lnTo>
                    <a:pt x="0" y="0"/>
                  </a:lnTo>
                  <a:lnTo>
                    <a:pt x="2" y="2"/>
                  </a:lnTo>
                  <a:lnTo>
                    <a:pt x="0"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45" name="Freeform 1766"/>
            <p:cNvSpPr>
              <a:spLocks/>
            </p:cNvSpPr>
            <p:nvPr/>
          </p:nvSpPr>
          <p:spPr bwMode="auto">
            <a:xfrm>
              <a:off x="3325344" y="2551866"/>
              <a:ext cx="37568" cy="8264"/>
            </a:xfrm>
            <a:custGeom>
              <a:avLst/>
              <a:gdLst>
                <a:gd name="T0" fmla="*/ 0 w 8"/>
                <a:gd name="T1" fmla="*/ 0 h 2"/>
                <a:gd name="T2" fmla="*/ 2147483647 w 8"/>
                <a:gd name="T3" fmla="*/ 0 h 2"/>
                <a:gd name="T4" fmla="*/ 2147483647 w 8"/>
                <a:gd name="T5" fmla="*/ 0 h 2"/>
                <a:gd name="T6" fmla="*/ 2147483647 w 8"/>
                <a:gd name="T7" fmla="*/ 0 h 2"/>
                <a:gd name="T8" fmla="*/ 2147483647 w 8"/>
                <a:gd name="T9" fmla="*/ 0 h 2"/>
                <a:gd name="T10" fmla="*/ 2147483647 w 8"/>
                <a:gd name="T11" fmla="*/ 2147483647 h 2"/>
                <a:gd name="T12" fmla="*/ 2147483647 w 8"/>
                <a:gd name="T13" fmla="*/ 0 h 2"/>
                <a:gd name="T14" fmla="*/ 2147483647 w 8"/>
                <a:gd name="T15" fmla="*/ 0 h 2"/>
                <a:gd name="T16" fmla="*/ 2147483647 w 8"/>
                <a:gd name="T17" fmla="*/ 0 h 2"/>
                <a:gd name="T18" fmla="*/ 2147483647 w 8"/>
                <a:gd name="T19" fmla="*/ 0 h 2"/>
                <a:gd name="T20" fmla="*/ 0 w 8"/>
                <a:gd name="T21" fmla="*/ 0 h 2"/>
                <a:gd name="T22" fmla="*/ 0 w 8"/>
                <a:gd name="T23" fmla="*/ 0 h 2"/>
                <a:gd name="T24" fmla="*/ 0 w 8"/>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2"/>
                <a:gd name="T41" fmla="*/ 8 w 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2">
                  <a:moveTo>
                    <a:pt x="0" y="0"/>
                  </a:moveTo>
                  <a:lnTo>
                    <a:pt x="2" y="0"/>
                  </a:lnTo>
                  <a:lnTo>
                    <a:pt x="4" y="0"/>
                  </a:lnTo>
                  <a:lnTo>
                    <a:pt x="6" y="0"/>
                  </a:lnTo>
                  <a:lnTo>
                    <a:pt x="8" y="2"/>
                  </a:lnTo>
                  <a:lnTo>
                    <a:pt x="6" y="0"/>
                  </a:lnTo>
                  <a:lnTo>
                    <a:pt x="4" y="0"/>
                  </a:ln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46" name="Freeform 1767"/>
            <p:cNvSpPr>
              <a:spLocks/>
            </p:cNvSpPr>
            <p:nvPr/>
          </p:nvSpPr>
          <p:spPr bwMode="auto">
            <a:xfrm>
              <a:off x="4438291" y="2188251"/>
              <a:ext cx="18784" cy="8264"/>
            </a:xfrm>
            <a:custGeom>
              <a:avLst/>
              <a:gdLst>
                <a:gd name="T0" fmla="*/ 2147483647 w 4"/>
                <a:gd name="T1" fmla="*/ 0 h 2"/>
                <a:gd name="T2" fmla="*/ 0 w 4"/>
                <a:gd name="T3" fmla="*/ 0 h 2"/>
                <a:gd name="T4" fmla="*/ 0 w 4"/>
                <a:gd name="T5" fmla="*/ 2147483647 h 2"/>
                <a:gd name="T6" fmla="*/ 0 w 4"/>
                <a:gd name="T7" fmla="*/ 2147483647 h 2"/>
                <a:gd name="T8" fmla="*/ 2147483647 w 4"/>
                <a:gd name="T9" fmla="*/ 2147483647 h 2"/>
                <a:gd name="T10" fmla="*/ 2147483647 w 4"/>
                <a:gd name="T11" fmla="*/ 2147483647 h 2"/>
                <a:gd name="T12" fmla="*/ 2147483647 w 4"/>
                <a:gd name="T13" fmla="*/ 2147483647 h 2"/>
                <a:gd name="T14" fmla="*/ 2147483647 w 4"/>
                <a:gd name="T15" fmla="*/ 2147483647 h 2"/>
                <a:gd name="T16" fmla="*/ 2147483647 w 4"/>
                <a:gd name="T17" fmla="*/ 0 h 2"/>
                <a:gd name="T18" fmla="*/ 2147483647 w 4"/>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2"/>
                <a:gd name="T32" fmla="*/ 4 w 4"/>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2">
                  <a:moveTo>
                    <a:pt x="2" y="0"/>
                  </a:moveTo>
                  <a:lnTo>
                    <a:pt x="0" y="0"/>
                  </a:lnTo>
                  <a:lnTo>
                    <a:pt x="0" y="2"/>
                  </a:lnTo>
                  <a:lnTo>
                    <a:pt x="2" y="2"/>
                  </a:lnTo>
                  <a:lnTo>
                    <a:pt x="4" y="2"/>
                  </a:lnTo>
                  <a:lnTo>
                    <a:pt x="2" y="2"/>
                  </a:lnTo>
                  <a:lnTo>
                    <a:pt x="2"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47" name="Freeform 1768"/>
            <p:cNvSpPr>
              <a:spLocks/>
            </p:cNvSpPr>
            <p:nvPr/>
          </p:nvSpPr>
          <p:spPr bwMode="auto">
            <a:xfrm>
              <a:off x="4466467" y="3874103"/>
              <a:ext cx="281759" cy="247920"/>
            </a:xfrm>
            <a:custGeom>
              <a:avLst/>
              <a:gdLst>
                <a:gd name="T0" fmla="*/ 0 w 60"/>
                <a:gd name="T1" fmla="*/ 2147483647 h 60"/>
                <a:gd name="T2" fmla="*/ 2147483647 w 60"/>
                <a:gd name="T3" fmla="*/ 2147483647 h 60"/>
                <a:gd name="T4" fmla="*/ 2147483647 w 60"/>
                <a:gd name="T5" fmla="*/ 2147483647 h 60"/>
                <a:gd name="T6" fmla="*/ 2147483647 w 60"/>
                <a:gd name="T7" fmla="*/ 0 h 60"/>
                <a:gd name="T8" fmla="*/ 2147483647 w 60"/>
                <a:gd name="T9" fmla="*/ 0 h 60"/>
                <a:gd name="T10" fmla="*/ 2147483647 w 60"/>
                <a:gd name="T11" fmla="*/ 0 h 60"/>
                <a:gd name="T12" fmla="*/ 2147483647 w 60"/>
                <a:gd name="T13" fmla="*/ 0 h 60"/>
                <a:gd name="T14" fmla="*/ 2147483647 w 60"/>
                <a:gd name="T15" fmla="*/ 2147483647 h 60"/>
                <a:gd name="T16" fmla="*/ 2147483647 w 60"/>
                <a:gd name="T17" fmla="*/ 2147483647 h 60"/>
                <a:gd name="T18" fmla="*/ 2147483647 w 60"/>
                <a:gd name="T19" fmla="*/ 2147483647 h 60"/>
                <a:gd name="T20" fmla="*/ 2147483647 w 60"/>
                <a:gd name="T21" fmla="*/ 2147483647 h 60"/>
                <a:gd name="T22" fmla="*/ 2147483647 w 60"/>
                <a:gd name="T23" fmla="*/ 2147483647 h 60"/>
                <a:gd name="T24" fmla="*/ 2147483647 w 60"/>
                <a:gd name="T25" fmla="*/ 2147483647 h 60"/>
                <a:gd name="T26" fmla="*/ 2147483647 w 60"/>
                <a:gd name="T27" fmla="*/ 2147483647 h 60"/>
                <a:gd name="T28" fmla="*/ 2147483647 w 60"/>
                <a:gd name="T29" fmla="*/ 2147483647 h 60"/>
                <a:gd name="T30" fmla="*/ 2147483647 w 60"/>
                <a:gd name="T31" fmla="*/ 2147483647 h 60"/>
                <a:gd name="T32" fmla="*/ 2147483647 w 60"/>
                <a:gd name="T33" fmla="*/ 2147483647 h 60"/>
                <a:gd name="T34" fmla="*/ 2147483647 w 60"/>
                <a:gd name="T35" fmla="*/ 2147483647 h 60"/>
                <a:gd name="T36" fmla="*/ 2147483647 w 60"/>
                <a:gd name="T37" fmla="*/ 2147483647 h 60"/>
                <a:gd name="T38" fmla="*/ 2147483647 w 60"/>
                <a:gd name="T39" fmla="*/ 2147483647 h 60"/>
                <a:gd name="T40" fmla="*/ 2147483647 w 60"/>
                <a:gd name="T41" fmla="*/ 2147483647 h 60"/>
                <a:gd name="T42" fmla="*/ 2147483647 w 60"/>
                <a:gd name="T43" fmla="*/ 2147483647 h 60"/>
                <a:gd name="T44" fmla="*/ 2147483647 w 60"/>
                <a:gd name="T45" fmla="*/ 2147483647 h 60"/>
                <a:gd name="T46" fmla="*/ 2147483647 w 60"/>
                <a:gd name="T47" fmla="*/ 2147483647 h 60"/>
                <a:gd name="T48" fmla="*/ 2147483647 w 60"/>
                <a:gd name="T49" fmla="*/ 2147483647 h 60"/>
                <a:gd name="T50" fmla="*/ 2147483647 w 60"/>
                <a:gd name="T51" fmla="*/ 2147483647 h 60"/>
                <a:gd name="T52" fmla="*/ 2147483647 w 60"/>
                <a:gd name="T53" fmla="*/ 2147483647 h 60"/>
                <a:gd name="T54" fmla="*/ 2147483647 w 60"/>
                <a:gd name="T55" fmla="*/ 2147483647 h 60"/>
                <a:gd name="T56" fmla="*/ 2147483647 w 60"/>
                <a:gd name="T57" fmla="*/ 2147483647 h 60"/>
                <a:gd name="T58" fmla="*/ 2147483647 w 60"/>
                <a:gd name="T59" fmla="*/ 2147483647 h 60"/>
                <a:gd name="T60" fmla="*/ 2147483647 w 60"/>
                <a:gd name="T61" fmla="*/ 2147483647 h 60"/>
                <a:gd name="T62" fmla="*/ 2147483647 w 60"/>
                <a:gd name="T63" fmla="*/ 2147483647 h 60"/>
                <a:gd name="T64" fmla="*/ 2147483647 w 60"/>
                <a:gd name="T65" fmla="*/ 2147483647 h 60"/>
                <a:gd name="T66" fmla="*/ 2147483647 w 60"/>
                <a:gd name="T67" fmla="*/ 2147483647 h 60"/>
                <a:gd name="T68" fmla="*/ 2147483647 w 60"/>
                <a:gd name="T69" fmla="*/ 2147483647 h 60"/>
                <a:gd name="T70" fmla="*/ 2147483647 w 60"/>
                <a:gd name="T71" fmla="*/ 2147483647 h 60"/>
                <a:gd name="T72" fmla="*/ 2147483647 w 60"/>
                <a:gd name="T73" fmla="*/ 2147483647 h 60"/>
                <a:gd name="T74" fmla="*/ 2147483647 w 60"/>
                <a:gd name="T75" fmla="*/ 2147483647 h 60"/>
                <a:gd name="T76" fmla="*/ 2147483647 w 60"/>
                <a:gd name="T77" fmla="*/ 2147483647 h 60"/>
                <a:gd name="T78" fmla="*/ 2147483647 w 60"/>
                <a:gd name="T79" fmla="*/ 2147483647 h 60"/>
                <a:gd name="T80" fmla="*/ 2147483647 w 60"/>
                <a:gd name="T81" fmla="*/ 2147483647 h 60"/>
                <a:gd name="T82" fmla="*/ 2147483647 w 60"/>
                <a:gd name="T83" fmla="*/ 2147483647 h 60"/>
                <a:gd name="T84" fmla="*/ 2147483647 w 60"/>
                <a:gd name="T85" fmla="*/ 2147483647 h 60"/>
                <a:gd name="T86" fmla="*/ 2147483647 w 60"/>
                <a:gd name="T87" fmla="*/ 2147483647 h 60"/>
                <a:gd name="T88" fmla="*/ 2147483647 w 60"/>
                <a:gd name="T89" fmla="*/ 2147483647 h 60"/>
                <a:gd name="T90" fmla="*/ 2147483647 w 60"/>
                <a:gd name="T91" fmla="*/ 2147483647 h 60"/>
                <a:gd name="T92" fmla="*/ 2147483647 w 60"/>
                <a:gd name="T93" fmla="*/ 2147483647 h 60"/>
                <a:gd name="T94" fmla="*/ 2147483647 w 60"/>
                <a:gd name="T95" fmla="*/ 2147483647 h 60"/>
                <a:gd name="T96" fmla="*/ 2147483647 w 60"/>
                <a:gd name="T97" fmla="*/ 2147483647 h 60"/>
                <a:gd name="T98" fmla="*/ 2147483647 w 60"/>
                <a:gd name="T99" fmla="*/ 2147483647 h 60"/>
                <a:gd name="T100" fmla="*/ 0 w 60"/>
                <a:gd name="T101" fmla="*/ 2147483647 h 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60"/>
                <a:gd name="T155" fmla="*/ 60 w 60"/>
                <a:gd name="T156" fmla="*/ 60 h 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60">
                  <a:moveTo>
                    <a:pt x="0" y="4"/>
                  </a:moveTo>
                  <a:lnTo>
                    <a:pt x="0" y="4"/>
                  </a:lnTo>
                  <a:lnTo>
                    <a:pt x="2" y="4"/>
                  </a:lnTo>
                  <a:lnTo>
                    <a:pt x="2" y="2"/>
                  </a:lnTo>
                  <a:lnTo>
                    <a:pt x="4" y="2"/>
                  </a:lnTo>
                  <a:lnTo>
                    <a:pt x="6" y="2"/>
                  </a:lnTo>
                  <a:lnTo>
                    <a:pt x="8" y="2"/>
                  </a:lnTo>
                  <a:lnTo>
                    <a:pt x="10" y="0"/>
                  </a:lnTo>
                  <a:lnTo>
                    <a:pt x="12" y="0"/>
                  </a:lnTo>
                  <a:lnTo>
                    <a:pt x="14" y="0"/>
                  </a:lnTo>
                  <a:lnTo>
                    <a:pt x="16" y="0"/>
                  </a:lnTo>
                  <a:lnTo>
                    <a:pt x="18" y="0"/>
                  </a:lnTo>
                  <a:lnTo>
                    <a:pt x="20" y="2"/>
                  </a:lnTo>
                  <a:lnTo>
                    <a:pt x="22" y="2"/>
                  </a:lnTo>
                  <a:lnTo>
                    <a:pt x="22" y="4"/>
                  </a:lnTo>
                  <a:lnTo>
                    <a:pt x="24" y="4"/>
                  </a:lnTo>
                  <a:lnTo>
                    <a:pt x="26" y="4"/>
                  </a:lnTo>
                  <a:lnTo>
                    <a:pt x="26" y="6"/>
                  </a:lnTo>
                  <a:lnTo>
                    <a:pt x="28" y="6"/>
                  </a:lnTo>
                  <a:lnTo>
                    <a:pt x="28" y="8"/>
                  </a:lnTo>
                  <a:lnTo>
                    <a:pt x="30" y="8"/>
                  </a:lnTo>
                  <a:lnTo>
                    <a:pt x="30" y="6"/>
                  </a:lnTo>
                  <a:lnTo>
                    <a:pt x="32" y="6"/>
                  </a:lnTo>
                  <a:lnTo>
                    <a:pt x="34" y="6"/>
                  </a:lnTo>
                  <a:lnTo>
                    <a:pt x="34" y="8"/>
                  </a:lnTo>
                  <a:lnTo>
                    <a:pt x="36" y="8"/>
                  </a:lnTo>
                  <a:lnTo>
                    <a:pt x="38" y="10"/>
                  </a:lnTo>
                  <a:lnTo>
                    <a:pt x="40" y="10"/>
                  </a:lnTo>
                  <a:lnTo>
                    <a:pt x="42" y="12"/>
                  </a:lnTo>
                  <a:lnTo>
                    <a:pt x="42" y="14"/>
                  </a:lnTo>
                  <a:lnTo>
                    <a:pt x="42" y="16"/>
                  </a:lnTo>
                  <a:lnTo>
                    <a:pt x="42" y="18"/>
                  </a:lnTo>
                  <a:lnTo>
                    <a:pt x="42" y="20"/>
                  </a:lnTo>
                  <a:lnTo>
                    <a:pt x="44" y="22"/>
                  </a:lnTo>
                  <a:lnTo>
                    <a:pt x="46" y="24"/>
                  </a:lnTo>
                  <a:lnTo>
                    <a:pt x="48" y="22"/>
                  </a:lnTo>
                  <a:lnTo>
                    <a:pt x="50" y="24"/>
                  </a:lnTo>
                  <a:lnTo>
                    <a:pt x="48" y="26"/>
                  </a:lnTo>
                  <a:lnTo>
                    <a:pt x="48" y="28"/>
                  </a:lnTo>
                  <a:lnTo>
                    <a:pt x="50" y="30"/>
                  </a:lnTo>
                  <a:lnTo>
                    <a:pt x="50" y="32"/>
                  </a:lnTo>
                  <a:lnTo>
                    <a:pt x="52" y="32"/>
                  </a:lnTo>
                  <a:lnTo>
                    <a:pt x="54" y="32"/>
                  </a:lnTo>
                  <a:lnTo>
                    <a:pt x="56" y="34"/>
                  </a:lnTo>
                  <a:lnTo>
                    <a:pt x="56" y="36"/>
                  </a:lnTo>
                  <a:lnTo>
                    <a:pt x="56" y="38"/>
                  </a:lnTo>
                  <a:lnTo>
                    <a:pt x="58" y="40"/>
                  </a:lnTo>
                  <a:lnTo>
                    <a:pt x="60" y="42"/>
                  </a:lnTo>
                  <a:lnTo>
                    <a:pt x="58" y="42"/>
                  </a:lnTo>
                  <a:lnTo>
                    <a:pt x="56" y="42"/>
                  </a:lnTo>
                  <a:lnTo>
                    <a:pt x="54" y="40"/>
                  </a:lnTo>
                  <a:lnTo>
                    <a:pt x="52" y="40"/>
                  </a:lnTo>
                  <a:lnTo>
                    <a:pt x="52" y="42"/>
                  </a:lnTo>
                  <a:lnTo>
                    <a:pt x="50" y="42"/>
                  </a:lnTo>
                  <a:lnTo>
                    <a:pt x="48" y="40"/>
                  </a:lnTo>
                  <a:lnTo>
                    <a:pt x="46" y="40"/>
                  </a:lnTo>
                  <a:lnTo>
                    <a:pt x="46" y="42"/>
                  </a:lnTo>
                  <a:lnTo>
                    <a:pt x="44" y="40"/>
                  </a:lnTo>
                  <a:lnTo>
                    <a:pt x="44" y="38"/>
                  </a:lnTo>
                  <a:lnTo>
                    <a:pt x="42" y="40"/>
                  </a:lnTo>
                  <a:lnTo>
                    <a:pt x="40" y="40"/>
                  </a:lnTo>
                  <a:lnTo>
                    <a:pt x="40" y="42"/>
                  </a:lnTo>
                  <a:lnTo>
                    <a:pt x="40" y="44"/>
                  </a:lnTo>
                  <a:lnTo>
                    <a:pt x="42" y="44"/>
                  </a:lnTo>
                  <a:lnTo>
                    <a:pt x="42" y="46"/>
                  </a:lnTo>
                  <a:lnTo>
                    <a:pt x="40" y="48"/>
                  </a:lnTo>
                  <a:lnTo>
                    <a:pt x="40" y="50"/>
                  </a:lnTo>
                  <a:lnTo>
                    <a:pt x="38" y="52"/>
                  </a:lnTo>
                  <a:lnTo>
                    <a:pt x="38" y="54"/>
                  </a:lnTo>
                  <a:lnTo>
                    <a:pt x="36" y="54"/>
                  </a:lnTo>
                  <a:lnTo>
                    <a:pt x="36" y="56"/>
                  </a:lnTo>
                  <a:lnTo>
                    <a:pt x="34" y="56"/>
                  </a:lnTo>
                  <a:lnTo>
                    <a:pt x="34" y="58"/>
                  </a:lnTo>
                  <a:lnTo>
                    <a:pt x="36" y="60"/>
                  </a:lnTo>
                  <a:lnTo>
                    <a:pt x="34" y="60"/>
                  </a:lnTo>
                  <a:lnTo>
                    <a:pt x="32" y="60"/>
                  </a:lnTo>
                  <a:lnTo>
                    <a:pt x="30" y="60"/>
                  </a:lnTo>
                  <a:lnTo>
                    <a:pt x="28" y="58"/>
                  </a:lnTo>
                  <a:lnTo>
                    <a:pt x="28" y="56"/>
                  </a:lnTo>
                  <a:lnTo>
                    <a:pt x="28" y="54"/>
                  </a:lnTo>
                  <a:lnTo>
                    <a:pt x="28" y="52"/>
                  </a:lnTo>
                  <a:lnTo>
                    <a:pt x="26" y="50"/>
                  </a:lnTo>
                  <a:lnTo>
                    <a:pt x="28" y="48"/>
                  </a:lnTo>
                  <a:lnTo>
                    <a:pt x="26" y="46"/>
                  </a:lnTo>
                  <a:lnTo>
                    <a:pt x="28" y="44"/>
                  </a:lnTo>
                  <a:lnTo>
                    <a:pt x="28" y="42"/>
                  </a:lnTo>
                  <a:lnTo>
                    <a:pt x="28" y="40"/>
                  </a:lnTo>
                  <a:lnTo>
                    <a:pt x="28" y="38"/>
                  </a:lnTo>
                  <a:lnTo>
                    <a:pt x="28" y="36"/>
                  </a:lnTo>
                  <a:lnTo>
                    <a:pt x="26" y="34"/>
                  </a:lnTo>
                  <a:lnTo>
                    <a:pt x="26" y="32"/>
                  </a:lnTo>
                  <a:lnTo>
                    <a:pt x="26" y="30"/>
                  </a:lnTo>
                  <a:lnTo>
                    <a:pt x="24" y="28"/>
                  </a:lnTo>
                  <a:lnTo>
                    <a:pt x="22" y="28"/>
                  </a:lnTo>
                  <a:lnTo>
                    <a:pt x="20" y="26"/>
                  </a:lnTo>
                  <a:lnTo>
                    <a:pt x="18" y="24"/>
                  </a:lnTo>
                  <a:lnTo>
                    <a:pt x="16" y="22"/>
                  </a:lnTo>
                  <a:lnTo>
                    <a:pt x="16" y="20"/>
                  </a:lnTo>
                  <a:lnTo>
                    <a:pt x="14" y="20"/>
                  </a:lnTo>
                  <a:lnTo>
                    <a:pt x="12" y="18"/>
                  </a:lnTo>
                  <a:lnTo>
                    <a:pt x="12" y="16"/>
                  </a:lnTo>
                  <a:lnTo>
                    <a:pt x="10" y="16"/>
                  </a:lnTo>
                  <a:lnTo>
                    <a:pt x="10" y="14"/>
                  </a:lnTo>
                  <a:lnTo>
                    <a:pt x="10" y="12"/>
                  </a:lnTo>
                  <a:lnTo>
                    <a:pt x="8" y="10"/>
                  </a:lnTo>
                  <a:lnTo>
                    <a:pt x="8" y="8"/>
                  </a:lnTo>
                  <a:lnTo>
                    <a:pt x="6" y="8"/>
                  </a:lnTo>
                  <a:lnTo>
                    <a:pt x="4" y="6"/>
                  </a:lnTo>
                  <a:lnTo>
                    <a:pt x="2" y="4"/>
                  </a:lnTo>
                  <a:lnTo>
                    <a:pt x="0" y="4"/>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48" name="Freeform 1778"/>
            <p:cNvSpPr>
              <a:spLocks/>
            </p:cNvSpPr>
            <p:nvPr/>
          </p:nvSpPr>
          <p:spPr bwMode="auto">
            <a:xfrm>
              <a:off x="3874774" y="3353472"/>
              <a:ext cx="75136" cy="41320"/>
            </a:xfrm>
            <a:custGeom>
              <a:avLst/>
              <a:gdLst>
                <a:gd name="T0" fmla="*/ 0 w 16"/>
                <a:gd name="T1" fmla="*/ 2147483647 h 10"/>
                <a:gd name="T2" fmla="*/ 0 w 16"/>
                <a:gd name="T3" fmla="*/ 2147483647 h 10"/>
                <a:gd name="T4" fmla="*/ 2147483647 w 16"/>
                <a:gd name="T5" fmla="*/ 2147483647 h 10"/>
                <a:gd name="T6" fmla="*/ 2147483647 w 16"/>
                <a:gd name="T7" fmla="*/ 2147483647 h 10"/>
                <a:gd name="T8" fmla="*/ 2147483647 w 16"/>
                <a:gd name="T9" fmla="*/ 2147483647 h 10"/>
                <a:gd name="T10" fmla="*/ 2147483647 w 16"/>
                <a:gd name="T11" fmla="*/ 2147483647 h 10"/>
                <a:gd name="T12" fmla="*/ 2147483647 w 16"/>
                <a:gd name="T13" fmla="*/ 2147483647 h 10"/>
                <a:gd name="T14" fmla="*/ 2147483647 w 16"/>
                <a:gd name="T15" fmla="*/ 2147483647 h 10"/>
                <a:gd name="T16" fmla="*/ 2147483647 w 16"/>
                <a:gd name="T17" fmla="*/ 2147483647 h 10"/>
                <a:gd name="T18" fmla="*/ 2147483647 w 16"/>
                <a:gd name="T19" fmla="*/ 0 h 10"/>
                <a:gd name="T20" fmla="*/ 2147483647 w 16"/>
                <a:gd name="T21" fmla="*/ 2147483647 h 10"/>
                <a:gd name="T22" fmla="*/ 2147483647 w 16"/>
                <a:gd name="T23" fmla="*/ 2147483647 h 10"/>
                <a:gd name="T24" fmla="*/ 2147483647 w 16"/>
                <a:gd name="T25" fmla="*/ 2147483647 h 10"/>
                <a:gd name="T26" fmla="*/ 2147483647 w 16"/>
                <a:gd name="T27" fmla="*/ 2147483647 h 10"/>
                <a:gd name="T28" fmla="*/ 2147483647 w 16"/>
                <a:gd name="T29" fmla="*/ 2147483647 h 10"/>
                <a:gd name="T30" fmla="*/ 2147483647 w 16"/>
                <a:gd name="T31" fmla="*/ 2147483647 h 10"/>
                <a:gd name="T32" fmla="*/ 2147483647 w 16"/>
                <a:gd name="T33" fmla="*/ 2147483647 h 10"/>
                <a:gd name="T34" fmla="*/ 2147483647 w 16"/>
                <a:gd name="T35" fmla="*/ 2147483647 h 10"/>
                <a:gd name="T36" fmla="*/ 2147483647 w 16"/>
                <a:gd name="T37" fmla="*/ 2147483647 h 10"/>
                <a:gd name="T38" fmla="*/ 2147483647 w 16"/>
                <a:gd name="T39" fmla="*/ 2147483647 h 10"/>
                <a:gd name="T40" fmla="*/ 2147483647 w 16"/>
                <a:gd name="T41" fmla="*/ 2147483647 h 10"/>
                <a:gd name="T42" fmla="*/ 2147483647 w 16"/>
                <a:gd name="T43" fmla="*/ 2147483647 h 10"/>
                <a:gd name="T44" fmla="*/ 2147483647 w 16"/>
                <a:gd name="T45" fmla="*/ 2147483647 h 10"/>
                <a:gd name="T46" fmla="*/ 2147483647 w 16"/>
                <a:gd name="T47" fmla="*/ 2147483647 h 10"/>
                <a:gd name="T48" fmla="*/ 0 w 16"/>
                <a:gd name="T49" fmla="*/ 2147483647 h 10"/>
                <a:gd name="T50" fmla="*/ 0 w 16"/>
                <a:gd name="T51" fmla="*/ 2147483647 h 10"/>
                <a:gd name="T52" fmla="*/ 0 w 16"/>
                <a:gd name="T53" fmla="*/ 2147483647 h 10"/>
                <a:gd name="T54" fmla="*/ 0 w 16"/>
                <a:gd name="T55" fmla="*/ 2147483647 h 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
                <a:gd name="T85" fmla="*/ 0 h 10"/>
                <a:gd name="T86" fmla="*/ 16 w 16"/>
                <a:gd name="T87" fmla="*/ 10 h 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 h="10">
                  <a:moveTo>
                    <a:pt x="0" y="8"/>
                  </a:moveTo>
                  <a:lnTo>
                    <a:pt x="0" y="8"/>
                  </a:lnTo>
                  <a:lnTo>
                    <a:pt x="2" y="8"/>
                  </a:lnTo>
                  <a:lnTo>
                    <a:pt x="4" y="8"/>
                  </a:lnTo>
                  <a:lnTo>
                    <a:pt x="6" y="6"/>
                  </a:lnTo>
                  <a:lnTo>
                    <a:pt x="8" y="4"/>
                  </a:lnTo>
                  <a:lnTo>
                    <a:pt x="10" y="4"/>
                  </a:lnTo>
                  <a:lnTo>
                    <a:pt x="10" y="2"/>
                  </a:lnTo>
                  <a:lnTo>
                    <a:pt x="10" y="0"/>
                  </a:lnTo>
                  <a:lnTo>
                    <a:pt x="12" y="2"/>
                  </a:lnTo>
                  <a:lnTo>
                    <a:pt x="14" y="2"/>
                  </a:lnTo>
                  <a:lnTo>
                    <a:pt x="16" y="2"/>
                  </a:lnTo>
                  <a:lnTo>
                    <a:pt x="14" y="4"/>
                  </a:lnTo>
                  <a:lnTo>
                    <a:pt x="12" y="4"/>
                  </a:lnTo>
                  <a:lnTo>
                    <a:pt x="10" y="6"/>
                  </a:lnTo>
                  <a:lnTo>
                    <a:pt x="8" y="6"/>
                  </a:lnTo>
                  <a:lnTo>
                    <a:pt x="6" y="8"/>
                  </a:lnTo>
                  <a:lnTo>
                    <a:pt x="4" y="8"/>
                  </a:lnTo>
                  <a:lnTo>
                    <a:pt x="2" y="10"/>
                  </a:lnTo>
                  <a:lnTo>
                    <a:pt x="0" y="10"/>
                  </a:lnTo>
                  <a:lnTo>
                    <a:pt x="0" y="8"/>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49" name="Freeform 1793"/>
            <p:cNvSpPr>
              <a:spLocks/>
            </p:cNvSpPr>
            <p:nvPr/>
          </p:nvSpPr>
          <p:spPr bwMode="auto">
            <a:xfrm>
              <a:off x="2846356" y="3527016"/>
              <a:ext cx="46959" cy="33056"/>
            </a:xfrm>
            <a:custGeom>
              <a:avLst/>
              <a:gdLst>
                <a:gd name="T0" fmla="*/ 2147483647 w 10"/>
                <a:gd name="T1" fmla="*/ 2147483647 h 8"/>
                <a:gd name="T2" fmla="*/ 2147483647 w 10"/>
                <a:gd name="T3" fmla="*/ 2147483647 h 8"/>
                <a:gd name="T4" fmla="*/ 2147483647 w 10"/>
                <a:gd name="T5" fmla="*/ 2147483647 h 8"/>
                <a:gd name="T6" fmla="*/ 2147483647 w 10"/>
                <a:gd name="T7" fmla="*/ 2147483647 h 8"/>
                <a:gd name="T8" fmla="*/ 2147483647 w 10"/>
                <a:gd name="T9" fmla="*/ 0 h 8"/>
                <a:gd name="T10" fmla="*/ 2147483647 w 10"/>
                <a:gd name="T11" fmla="*/ 2147483647 h 8"/>
                <a:gd name="T12" fmla="*/ 2147483647 w 10"/>
                <a:gd name="T13" fmla="*/ 2147483647 h 8"/>
                <a:gd name="T14" fmla="*/ 2147483647 w 10"/>
                <a:gd name="T15" fmla="*/ 2147483647 h 8"/>
                <a:gd name="T16" fmla="*/ 2147483647 w 10"/>
                <a:gd name="T17" fmla="*/ 2147483647 h 8"/>
                <a:gd name="T18" fmla="*/ 2147483647 w 10"/>
                <a:gd name="T19" fmla="*/ 2147483647 h 8"/>
                <a:gd name="T20" fmla="*/ 2147483647 w 10"/>
                <a:gd name="T21" fmla="*/ 2147483647 h 8"/>
                <a:gd name="T22" fmla="*/ 2147483647 w 10"/>
                <a:gd name="T23" fmla="*/ 2147483647 h 8"/>
                <a:gd name="T24" fmla="*/ 2147483647 w 10"/>
                <a:gd name="T25" fmla="*/ 2147483647 h 8"/>
                <a:gd name="T26" fmla="*/ 2147483647 w 10"/>
                <a:gd name="T27" fmla="*/ 2147483647 h 8"/>
                <a:gd name="T28" fmla="*/ 2147483647 w 10"/>
                <a:gd name="T29" fmla="*/ 2147483647 h 8"/>
                <a:gd name="T30" fmla="*/ 2147483647 w 10"/>
                <a:gd name="T31" fmla="*/ 2147483647 h 8"/>
                <a:gd name="T32" fmla="*/ 0 w 10"/>
                <a:gd name="T33" fmla="*/ 2147483647 h 8"/>
                <a:gd name="T34" fmla="*/ 0 w 10"/>
                <a:gd name="T35" fmla="*/ 2147483647 h 8"/>
                <a:gd name="T36" fmla="*/ 0 w 10"/>
                <a:gd name="T37" fmla="*/ 2147483647 h 8"/>
                <a:gd name="T38" fmla="*/ 2147483647 w 10"/>
                <a:gd name="T39" fmla="*/ 2147483647 h 8"/>
                <a:gd name="T40" fmla="*/ 2147483647 w 10"/>
                <a:gd name="T41" fmla="*/ 2147483647 h 8"/>
                <a:gd name="T42" fmla="*/ 2147483647 w 10"/>
                <a:gd name="T43" fmla="*/ 2147483647 h 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
                <a:gd name="T67" fmla="*/ 0 h 8"/>
                <a:gd name="T68" fmla="*/ 10 w 10"/>
                <a:gd name="T69" fmla="*/ 8 h 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 h="8">
                  <a:moveTo>
                    <a:pt x="2" y="4"/>
                  </a:moveTo>
                  <a:lnTo>
                    <a:pt x="4" y="2"/>
                  </a:lnTo>
                  <a:lnTo>
                    <a:pt x="6" y="2"/>
                  </a:lnTo>
                  <a:lnTo>
                    <a:pt x="8" y="0"/>
                  </a:lnTo>
                  <a:lnTo>
                    <a:pt x="10" y="2"/>
                  </a:lnTo>
                  <a:lnTo>
                    <a:pt x="10" y="4"/>
                  </a:lnTo>
                  <a:lnTo>
                    <a:pt x="8" y="4"/>
                  </a:lnTo>
                  <a:lnTo>
                    <a:pt x="6" y="6"/>
                  </a:lnTo>
                  <a:lnTo>
                    <a:pt x="6" y="8"/>
                  </a:lnTo>
                  <a:lnTo>
                    <a:pt x="4" y="8"/>
                  </a:lnTo>
                  <a:lnTo>
                    <a:pt x="2" y="6"/>
                  </a:lnTo>
                  <a:lnTo>
                    <a:pt x="0" y="6"/>
                  </a:lnTo>
                  <a:lnTo>
                    <a:pt x="0" y="4"/>
                  </a:lnTo>
                  <a:lnTo>
                    <a:pt x="2" y="4"/>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50" name="Freeform 1808"/>
            <p:cNvSpPr>
              <a:spLocks/>
            </p:cNvSpPr>
            <p:nvPr/>
          </p:nvSpPr>
          <p:spPr bwMode="auto">
            <a:xfrm>
              <a:off x="1935337" y="4931892"/>
              <a:ext cx="28175" cy="24792"/>
            </a:xfrm>
            <a:custGeom>
              <a:avLst/>
              <a:gdLst>
                <a:gd name="T0" fmla="*/ 2147483647 w 6"/>
                <a:gd name="T1" fmla="*/ 2147483647 h 6"/>
                <a:gd name="T2" fmla="*/ 2147483647 w 6"/>
                <a:gd name="T3" fmla="*/ 2147483647 h 6"/>
                <a:gd name="T4" fmla="*/ 2147483647 w 6"/>
                <a:gd name="T5" fmla="*/ 2147483647 h 6"/>
                <a:gd name="T6" fmla="*/ 2147483647 w 6"/>
                <a:gd name="T7" fmla="*/ 2147483647 h 6"/>
                <a:gd name="T8" fmla="*/ 2147483647 w 6"/>
                <a:gd name="T9" fmla="*/ 2147483647 h 6"/>
                <a:gd name="T10" fmla="*/ 2147483647 w 6"/>
                <a:gd name="T11" fmla="*/ 0 h 6"/>
                <a:gd name="T12" fmla="*/ 2147483647 w 6"/>
                <a:gd name="T13" fmla="*/ 0 h 6"/>
                <a:gd name="T14" fmla="*/ 2147483647 w 6"/>
                <a:gd name="T15" fmla="*/ 0 h 6"/>
                <a:gd name="T16" fmla="*/ 2147483647 w 6"/>
                <a:gd name="T17" fmla="*/ 0 h 6"/>
                <a:gd name="T18" fmla="*/ 0 w 6"/>
                <a:gd name="T19" fmla="*/ 2147483647 h 6"/>
                <a:gd name="T20" fmla="*/ 0 w 6"/>
                <a:gd name="T21" fmla="*/ 2147483647 h 6"/>
                <a:gd name="T22" fmla="*/ 2147483647 w 6"/>
                <a:gd name="T23" fmla="*/ 2147483647 h 6"/>
                <a:gd name="T24" fmla="*/ 2147483647 w 6"/>
                <a:gd name="T25" fmla="*/ 2147483647 h 6"/>
                <a:gd name="T26" fmla="*/ 2147483647 w 6"/>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6"/>
                <a:gd name="T44" fmla="*/ 6 w 6"/>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6">
                  <a:moveTo>
                    <a:pt x="4" y="6"/>
                  </a:moveTo>
                  <a:lnTo>
                    <a:pt x="4" y="6"/>
                  </a:lnTo>
                  <a:lnTo>
                    <a:pt x="6" y="4"/>
                  </a:lnTo>
                  <a:lnTo>
                    <a:pt x="6" y="2"/>
                  </a:lnTo>
                  <a:lnTo>
                    <a:pt x="6" y="0"/>
                  </a:lnTo>
                  <a:lnTo>
                    <a:pt x="4" y="0"/>
                  </a:lnTo>
                  <a:lnTo>
                    <a:pt x="2" y="0"/>
                  </a:lnTo>
                  <a:lnTo>
                    <a:pt x="0" y="2"/>
                  </a:lnTo>
                  <a:lnTo>
                    <a:pt x="2" y="4"/>
                  </a:lnTo>
                  <a:lnTo>
                    <a:pt x="4" y="6"/>
                  </a:lnTo>
                  <a:close/>
                </a:path>
              </a:pathLst>
            </a:custGeom>
            <a:solidFill>
              <a:schemeClr val="accent1"/>
            </a:solidFill>
            <a:ln w="9525">
              <a:solidFill>
                <a:schemeClr val="bg1">
                  <a:lumMod val="50000"/>
                </a:schemeClr>
              </a:solidFill>
              <a:round/>
              <a:headEnd/>
              <a:tailEnd/>
            </a:ln>
            <a:extLst/>
          </p:spPr>
          <p:txBody>
            <a:bodyPr/>
            <a:lstStyle/>
            <a:p>
              <a:endParaRPr lang="en-GB" dirty="0">
                <a:solidFill>
                  <a:prstClr val="black"/>
                </a:solidFill>
                <a:cs typeface="Arial" charset="0"/>
              </a:endParaRPr>
            </a:p>
          </p:txBody>
        </p:sp>
        <p:sp>
          <p:nvSpPr>
            <p:cNvPr id="651" name="Freeform 1810"/>
            <p:cNvSpPr>
              <a:spLocks/>
            </p:cNvSpPr>
            <p:nvPr/>
          </p:nvSpPr>
          <p:spPr bwMode="auto">
            <a:xfrm>
              <a:off x="1935337" y="4931892"/>
              <a:ext cx="28175" cy="24792"/>
            </a:xfrm>
            <a:custGeom>
              <a:avLst/>
              <a:gdLst>
                <a:gd name="T0" fmla="*/ 2147483647 w 6"/>
                <a:gd name="T1" fmla="*/ 2147483647 h 6"/>
                <a:gd name="T2" fmla="*/ 2147483647 w 6"/>
                <a:gd name="T3" fmla="*/ 2147483647 h 6"/>
                <a:gd name="T4" fmla="*/ 2147483647 w 6"/>
                <a:gd name="T5" fmla="*/ 2147483647 h 6"/>
                <a:gd name="T6" fmla="*/ 2147483647 w 6"/>
                <a:gd name="T7" fmla="*/ 2147483647 h 6"/>
                <a:gd name="T8" fmla="*/ 2147483647 w 6"/>
                <a:gd name="T9" fmla="*/ 2147483647 h 6"/>
                <a:gd name="T10" fmla="*/ 2147483647 w 6"/>
                <a:gd name="T11" fmla="*/ 0 h 6"/>
                <a:gd name="T12" fmla="*/ 2147483647 w 6"/>
                <a:gd name="T13" fmla="*/ 0 h 6"/>
                <a:gd name="T14" fmla="*/ 2147483647 w 6"/>
                <a:gd name="T15" fmla="*/ 0 h 6"/>
                <a:gd name="T16" fmla="*/ 2147483647 w 6"/>
                <a:gd name="T17" fmla="*/ 0 h 6"/>
                <a:gd name="T18" fmla="*/ 0 w 6"/>
                <a:gd name="T19" fmla="*/ 2147483647 h 6"/>
                <a:gd name="T20" fmla="*/ 0 w 6"/>
                <a:gd name="T21" fmla="*/ 2147483647 h 6"/>
                <a:gd name="T22" fmla="*/ 2147483647 w 6"/>
                <a:gd name="T23" fmla="*/ 2147483647 h 6"/>
                <a:gd name="T24" fmla="*/ 2147483647 w 6"/>
                <a:gd name="T25" fmla="*/ 2147483647 h 6"/>
                <a:gd name="T26" fmla="*/ 2147483647 w 6"/>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6"/>
                <a:gd name="T44" fmla="*/ 6 w 6"/>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6">
                  <a:moveTo>
                    <a:pt x="4" y="6"/>
                  </a:moveTo>
                  <a:lnTo>
                    <a:pt x="4" y="6"/>
                  </a:lnTo>
                  <a:lnTo>
                    <a:pt x="6" y="4"/>
                  </a:lnTo>
                  <a:lnTo>
                    <a:pt x="6" y="2"/>
                  </a:lnTo>
                  <a:lnTo>
                    <a:pt x="6" y="0"/>
                  </a:lnTo>
                  <a:lnTo>
                    <a:pt x="4" y="0"/>
                  </a:lnTo>
                  <a:lnTo>
                    <a:pt x="2" y="0"/>
                  </a:lnTo>
                  <a:lnTo>
                    <a:pt x="0" y="2"/>
                  </a:lnTo>
                  <a:lnTo>
                    <a:pt x="2" y="4"/>
                  </a:lnTo>
                  <a:lnTo>
                    <a:pt x="4" y="6"/>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52" name="Freeform 1811"/>
            <p:cNvSpPr>
              <a:spLocks/>
            </p:cNvSpPr>
            <p:nvPr/>
          </p:nvSpPr>
          <p:spPr bwMode="auto">
            <a:xfrm>
              <a:off x="2968451" y="4270773"/>
              <a:ext cx="28175" cy="16528"/>
            </a:xfrm>
            <a:custGeom>
              <a:avLst/>
              <a:gdLst>
                <a:gd name="T0" fmla="*/ 2147483647 w 6"/>
                <a:gd name="T1" fmla="*/ 2147483647 h 4"/>
                <a:gd name="T2" fmla="*/ 2147483647 w 6"/>
                <a:gd name="T3" fmla="*/ 2147483647 h 4"/>
                <a:gd name="T4" fmla="*/ 2147483647 w 6"/>
                <a:gd name="T5" fmla="*/ 2147483647 h 4"/>
                <a:gd name="T6" fmla="*/ 2147483647 w 6"/>
                <a:gd name="T7" fmla="*/ 2147483647 h 4"/>
                <a:gd name="T8" fmla="*/ 2147483647 w 6"/>
                <a:gd name="T9" fmla="*/ 2147483647 h 4"/>
                <a:gd name="T10" fmla="*/ 2147483647 w 6"/>
                <a:gd name="T11" fmla="*/ 0 h 4"/>
                <a:gd name="T12" fmla="*/ 2147483647 w 6"/>
                <a:gd name="T13" fmla="*/ 0 h 4"/>
                <a:gd name="T14" fmla="*/ 2147483647 w 6"/>
                <a:gd name="T15" fmla="*/ 0 h 4"/>
                <a:gd name="T16" fmla="*/ 2147483647 w 6"/>
                <a:gd name="T17" fmla="*/ 0 h 4"/>
                <a:gd name="T18" fmla="*/ 0 w 6"/>
                <a:gd name="T19" fmla="*/ 2147483647 h 4"/>
                <a:gd name="T20" fmla="*/ 0 w 6"/>
                <a:gd name="T21" fmla="*/ 2147483647 h 4"/>
                <a:gd name="T22" fmla="*/ 2147483647 w 6"/>
                <a:gd name="T23" fmla="*/ 2147483647 h 4"/>
                <a:gd name="T24" fmla="*/ 2147483647 w 6"/>
                <a:gd name="T25" fmla="*/ 2147483647 h 4"/>
                <a:gd name="T26" fmla="*/ 2147483647 w 6"/>
                <a:gd name="T27" fmla="*/ 2147483647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4"/>
                <a:gd name="T44" fmla="*/ 6 w 6"/>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4">
                  <a:moveTo>
                    <a:pt x="4" y="4"/>
                  </a:moveTo>
                  <a:lnTo>
                    <a:pt x="4" y="4"/>
                  </a:lnTo>
                  <a:lnTo>
                    <a:pt x="6" y="2"/>
                  </a:lnTo>
                  <a:lnTo>
                    <a:pt x="4" y="0"/>
                  </a:lnTo>
                  <a:lnTo>
                    <a:pt x="2" y="0"/>
                  </a:lnTo>
                  <a:lnTo>
                    <a:pt x="0" y="2"/>
                  </a:lnTo>
                  <a:lnTo>
                    <a:pt x="2" y="4"/>
                  </a:lnTo>
                  <a:lnTo>
                    <a:pt x="4" y="4"/>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53" name="Freeform 1812"/>
            <p:cNvSpPr>
              <a:spLocks/>
            </p:cNvSpPr>
            <p:nvPr/>
          </p:nvSpPr>
          <p:spPr bwMode="auto">
            <a:xfrm>
              <a:off x="2141961" y="4973211"/>
              <a:ext cx="18784" cy="24792"/>
            </a:xfrm>
            <a:custGeom>
              <a:avLst/>
              <a:gdLst>
                <a:gd name="T0" fmla="*/ 2147483647 w 4"/>
                <a:gd name="T1" fmla="*/ 2147483647 h 6"/>
                <a:gd name="T2" fmla="*/ 2147483647 w 4"/>
                <a:gd name="T3" fmla="*/ 2147483647 h 6"/>
                <a:gd name="T4" fmla="*/ 2147483647 w 4"/>
                <a:gd name="T5" fmla="*/ 2147483647 h 6"/>
                <a:gd name="T6" fmla="*/ 2147483647 w 4"/>
                <a:gd name="T7" fmla="*/ 2147483647 h 6"/>
                <a:gd name="T8" fmla="*/ 2147483647 w 4"/>
                <a:gd name="T9" fmla="*/ 2147483647 h 6"/>
                <a:gd name="T10" fmla="*/ 2147483647 w 4"/>
                <a:gd name="T11" fmla="*/ 2147483647 h 6"/>
                <a:gd name="T12" fmla="*/ 2147483647 w 4"/>
                <a:gd name="T13" fmla="*/ 0 h 6"/>
                <a:gd name="T14" fmla="*/ 2147483647 w 4"/>
                <a:gd name="T15" fmla="*/ 0 h 6"/>
                <a:gd name="T16" fmla="*/ 0 w 4"/>
                <a:gd name="T17" fmla="*/ 2147483647 h 6"/>
                <a:gd name="T18" fmla="*/ 0 w 4"/>
                <a:gd name="T19" fmla="*/ 2147483647 h 6"/>
                <a:gd name="T20" fmla="*/ 0 w 4"/>
                <a:gd name="T21" fmla="*/ 2147483647 h 6"/>
                <a:gd name="T22" fmla="*/ 0 w 4"/>
                <a:gd name="T23" fmla="*/ 2147483647 h 6"/>
                <a:gd name="T24" fmla="*/ 2147483647 w 4"/>
                <a:gd name="T25" fmla="*/ 2147483647 h 6"/>
                <a:gd name="T26" fmla="*/ 2147483647 w 4"/>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6"/>
                <a:gd name="T44" fmla="*/ 4 w 4"/>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6">
                  <a:moveTo>
                    <a:pt x="2" y="6"/>
                  </a:moveTo>
                  <a:lnTo>
                    <a:pt x="2" y="6"/>
                  </a:lnTo>
                  <a:lnTo>
                    <a:pt x="4" y="6"/>
                  </a:lnTo>
                  <a:lnTo>
                    <a:pt x="4" y="4"/>
                  </a:lnTo>
                  <a:lnTo>
                    <a:pt x="4" y="2"/>
                  </a:lnTo>
                  <a:lnTo>
                    <a:pt x="2" y="0"/>
                  </a:lnTo>
                  <a:lnTo>
                    <a:pt x="0" y="2"/>
                  </a:lnTo>
                  <a:lnTo>
                    <a:pt x="0" y="4"/>
                  </a:lnTo>
                  <a:lnTo>
                    <a:pt x="0" y="6"/>
                  </a:lnTo>
                  <a:lnTo>
                    <a:pt x="2" y="6"/>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54" name="Freeform 1814"/>
            <p:cNvSpPr>
              <a:spLocks/>
            </p:cNvSpPr>
            <p:nvPr/>
          </p:nvSpPr>
          <p:spPr bwMode="auto">
            <a:xfrm>
              <a:off x="3090547" y="4336885"/>
              <a:ext cx="75136" cy="132224"/>
            </a:xfrm>
            <a:custGeom>
              <a:avLst/>
              <a:gdLst>
                <a:gd name="T0" fmla="*/ 0 w 16"/>
                <a:gd name="T1" fmla="*/ 2147483647 h 32"/>
                <a:gd name="T2" fmla="*/ 2147483647 w 16"/>
                <a:gd name="T3" fmla="*/ 2147483647 h 32"/>
                <a:gd name="T4" fmla="*/ 2147483647 w 16"/>
                <a:gd name="T5" fmla="*/ 2147483647 h 32"/>
                <a:gd name="T6" fmla="*/ 2147483647 w 16"/>
                <a:gd name="T7" fmla="*/ 2147483647 h 32"/>
                <a:gd name="T8" fmla="*/ 2147483647 w 16"/>
                <a:gd name="T9" fmla="*/ 2147483647 h 32"/>
                <a:gd name="T10" fmla="*/ 2147483647 w 16"/>
                <a:gd name="T11" fmla="*/ 2147483647 h 32"/>
                <a:gd name="T12" fmla="*/ 2147483647 w 16"/>
                <a:gd name="T13" fmla="*/ 2147483647 h 32"/>
                <a:gd name="T14" fmla="*/ 2147483647 w 16"/>
                <a:gd name="T15" fmla="*/ 2147483647 h 32"/>
                <a:gd name="T16" fmla="*/ 2147483647 w 16"/>
                <a:gd name="T17" fmla="*/ 2147483647 h 32"/>
                <a:gd name="T18" fmla="*/ 2147483647 w 16"/>
                <a:gd name="T19" fmla="*/ 2147483647 h 32"/>
                <a:gd name="T20" fmla="*/ 2147483647 w 16"/>
                <a:gd name="T21" fmla="*/ 0 h 32"/>
                <a:gd name="T22" fmla="*/ 2147483647 w 16"/>
                <a:gd name="T23" fmla="*/ 0 h 32"/>
                <a:gd name="T24" fmla="*/ 2147483647 w 16"/>
                <a:gd name="T25" fmla="*/ 0 h 32"/>
                <a:gd name="T26" fmla="*/ 2147483647 w 16"/>
                <a:gd name="T27" fmla="*/ 2147483647 h 32"/>
                <a:gd name="T28" fmla="*/ 2147483647 w 16"/>
                <a:gd name="T29" fmla="*/ 2147483647 h 32"/>
                <a:gd name="T30" fmla="*/ 2147483647 w 16"/>
                <a:gd name="T31" fmla="*/ 2147483647 h 32"/>
                <a:gd name="T32" fmla="*/ 2147483647 w 16"/>
                <a:gd name="T33" fmla="*/ 2147483647 h 32"/>
                <a:gd name="T34" fmla="*/ 2147483647 w 16"/>
                <a:gd name="T35" fmla="*/ 2147483647 h 32"/>
                <a:gd name="T36" fmla="*/ 2147483647 w 16"/>
                <a:gd name="T37" fmla="*/ 2147483647 h 32"/>
                <a:gd name="T38" fmla="*/ 2147483647 w 16"/>
                <a:gd name="T39" fmla="*/ 2147483647 h 32"/>
                <a:gd name="T40" fmla="*/ 2147483647 w 16"/>
                <a:gd name="T41" fmla="*/ 2147483647 h 32"/>
                <a:gd name="T42" fmla="*/ 2147483647 w 16"/>
                <a:gd name="T43" fmla="*/ 2147483647 h 32"/>
                <a:gd name="T44" fmla="*/ 2147483647 w 16"/>
                <a:gd name="T45" fmla="*/ 2147483647 h 32"/>
                <a:gd name="T46" fmla="*/ 2147483647 w 16"/>
                <a:gd name="T47" fmla="*/ 2147483647 h 32"/>
                <a:gd name="T48" fmla="*/ 2147483647 w 16"/>
                <a:gd name="T49" fmla="*/ 2147483647 h 32"/>
                <a:gd name="T50" fmla="*/ 2147483647 w 16"/>
                <a:gd name="T51" fmla="*/ 2147483647 h 32"/>
                <a:gd name="T52" fmla="*/ 2147483647 w 16"/>
                <a:gd name="T53" fmla="*/ 2147483647 h 32"/>
                <a:gd name="T54" fmla="*/ 2147483647 w 16"/>
                <a:gd name="T55" fmla="*/ 2147483647 h 32"/>
                <a:gd name="T56" fmla="*/ 2147483647 w 16"/>
                <a:gd name="T57" fmla="*/ 2147483647 h 32"/>
                <a:gd name="T58" fmla="*/ 2147483647 w 16"/>
                <a:gd name="T59" fmla="*/ 2147483647 h 32"/>
                <a:gd name="T60" fmla="*/ 2147483647 w 16"/>
                <a:gd name="T61" fmla="*/ 2147483647 h 32"/>
                <a:gd name="T62" fmla="*/ 2147483647 w 16"/>
                <a:gd name="T63" fmla="*/ 2147483647 h 32"/>
                <a:gd name="T64" fmla="*/ 2147483647 w 16"/>
                <a:gd name="T65" fmla="*/ 2147483647 h 32"/>
                <a:gd name="T66" fmla="*/ 2147483647 w 16"/>
                <a:gd name="T67" fmla="*/ 2147483647 h 32"/>
                <a:gd name="T68" fmla="*/ 2147483647 w 16"/>
                <a:gd name="T69" fmla="*/ 2147483647 h 32"/>
                <a:gd name="T70" fmla="*/ 2147483647 w 16"/>
                <a:gd name="T71" fmla="*/ 2147483647 h 32"/>
                <a:gd name="T72" fmla="*/ 2147483647 w 16"/>
                <a:gd name="T73" fmla="*/ 2147483647 h 32"/>
                <a:gd name="T74" fmla="*/ 2147483647 w 16"/>
                <a:gd name="T75" fmla="*/ 2147483647 h 32"/>
                <a:gd name="T76" fmla="*/ 2147483647 w 16"/>
                <a:gd name="T77" fmla="*/ 2147483647 h 32"/>
                <a:gd name="T78" fmla="*/ 2147483647 w 16"/>
                <a:gd name="T79" fmla="*/ 2147483647 h 32"/>
                <a:gd name="T80" fmla="*/ 2147483647 w 16"/>
                <a:gd name="T81" fmla="*/ 2147483647 h 32"/>
                <a:gd name="T82" fmla="*/ 2147483647 w 16"/>
                <a:gd name="T83" fmla="*/ 2147483647 h 32"/>
                <a:gd name="T84" fmla="*/ 2147483647 w 16"/>
                <a:gd name="T85" fmla="*/ 2147483647 h 32"/>
                <a:gd name="T86" fmla="*/ 0 w 16"/>
                <a:gd name="T87" fmla="*/ 2147483647 h 32"/>
                <a:gd name="T88" fmla="*/ 2147483647 w 16"/>
                <a:gd name="T89" fmla="*/ 2147483647 h 32"/>
                <a:gd name="T90" fmla="*/ 0 w 16"/>
                <a:gd name="T91" fmla="*/ 2147483647 h 32"/>
                <a:gd name="T92" fmla="*/ 0 w 16"/>
                <a:gd name="T93" fmla="*/ 2147483647 h 32"/>
                <a:gd name="T94" fmla="*/ 2147483647 w 16"/>
                <a:gd name="T95" fmla="*/ 2147483647 h 32"/>
                <a:gd name="T96" fmla="*/ 0 w 16"/>
                <a:gd name="T97" fmla="*/ 2147483647 h 32"/>
                <a:gd name="T98" fmla="*/ 0 w 16"/>
                <a:gd name="T99" fmla="*/ 2147483647 h 32"/>
                <a:gd name="T100" fmla="*/ 0 w 16"/>
                <a:gd name="T101" fmla="*/ 2147483647 h 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
                <a:gd name="T154" fmla="*/ 0 h 32"/>
                <a:gd name="T155" fmla="*/ 16 w 16"/>
                <a:gd name="T156" fmla="*/ 32 h 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 h="32">
                  <a:moveTo>
                    <a:pt x="0" y="12"/>
                  </a:moveTo>
                  <a:lnTo>
                    <a:pt x="2" y="10"/>
                  </a:lnTo>
                  <a:lnTo>
                    <a:pt x="2" y="8"/>
                  </a:lnTo>
                  <a:lnTo>
                    <a:pt x="4" y="8"/>
                  </a:lnTo>
                  <a:lnTo>
                    <a:pt x="6" y="6"/>
                  </a:lnTo>
                  <a:lnTo>
                    <a:pt x="8" y="6"/>
                  </a:lnTo>
                  <a:lnTo>
                    <a:pt x="10" y="4"/>
                  </a:lnTo>
                  <a:lnTo>
                    <a:pt x="12" y="2"/>
                  </a:lnTo>
                  <a:lnTo>
                    <a:pt x="12" y="0"/>
                  </a:lnTo>
                  <a:lnTo>
                    <a:pt x="14" y="0"/>
                  </a:lnTo>
                  <a:lnTo>
                    <a:pt x="14" y="2"/>
                  </a:lnTo>
                  <a:lnTo>
                    <a:pt x="14" y="4"/>
                  </a:lnTo>
                  <a:lnTo>
                    <a:pt x="14" y="6"/>
                  </a:lnTo>
                  <a:lnTo>
                    <a:pt x="14" y="8"/>
                  </a:lnTo>
                  <a:lnTo>
                    <a:pt x="16" y="10"/>
                  </a:lnTo>
                  <a:lnTo>
                    <a:pt x="16" y="12"/>
                  </a:lnTo>
                  <a:lnTo>
                    <a:pt x="16" y="14"/>
                  </a:lnTo>
                  <a:lnTo>
                    <a:pt x="16" y="16"/>
                  </a:lnTo>
                  <a:lnTo>
                    <a:pt x="16" y="18"/>
                  </a:lnTo>
                  <a:lnTo>
                    <a:pt x="14" y="20"/>
                  </a:lnTo>
                  <a:lnTo>
                    <a:pt x="14" y="22"/>
                  </a:lnTo>
                  <a:lnTo>
                    <a:pt x="14" y="24"/>
                  </a:lnTo>
                  <a:lnTo>
                    <a:pt x="14" y="26"/>
                  </a:lnTo>
                  <a:lnTo>
                    <a:pt x="12" y="28"/>
                  </a:lnTo>
                  <a:lnTo>
                    <a:pt x="12" y="30"/>
                  </a:lnTo>
                  <a:lnTo>
                    <a:pt x="10" y="30"/>
                  </a:lnTo>
                  <a:lnTo>
                    <a:pt x="10" y="32"/>
                  </a:lnTo>
                  <a:lnTo>
                    <a:pt x="8" y="30"/>
                  </a:lnTo>
                  <a:lnTo>
                    <a:pt x="6" y="30"/>
                  </a:lnTo>
                  <a:lnTo>
                    <a:pt x="4" y="30"/>
                  </a:lnTo>
                  <a:lnTo>
                    <a:pt x="4" y="28"/>
                  </a:lnTo>
                  <a:lnTo>
                    <a:pt x="4" y="26"/>
                  </a:lnTo>
                  <a:lnTo>
                    <a:pt x="2" y="24"/>
                  </a:lnTo>
                  <a:lnTo>
                    <a:pt x="4" y="24"/>
                  </a:lnTo>
                  <a:lnTo>
                    <a:pt x="4" y="22"/>
                  </a:lnTo>
                  <a:lnTo>
                    <a:pt x="2" y="22"/>
                  </a:lnTo>
                  <a:lnTo>
                    <a:pt x="0" y="20"/>
                  </a:lnTo>
                  <a:lnTo>
                    <a:pt x="2" y="18"/>
                  </a:lnTo>
                  <a:lnTo>
                    <a:pt x="0" y="16"/>
                  </a:lnTo>
                  <a:lnTo>
                    <a:pt x="2" y="14"/>
                  </a:lnTo>
                  <a:lnTo>
                    <a:pt x="0" y="12"/>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55" name="Freeform 1821"/>
            <p:cNvSpPr>
              <a:spLocks/>
            </p:cNvSpPr>
            <p:nvPr/>
          </p:nvSpPr>
          <p:spPr bwMode="auto">
            <a:xfrm>
              <a:off x="2029258" y="3039441"/>
              <a:ext cx="563517" cy="702438"/>
            </a:xfrm>
            <a:custGeom>
              <a:avLst/>
              <a:gdLst>
                <a:gd name="T0" fmla="*/ 2147483647 w 120"/>
                <a:gd name="T1" fmla="*/ 2147483647 h 170"/>
                <a:gd name="T2" fmla="*/ 2147483647 w 120"/>
                <a:gd name="T3" fmla="*/ 2147483647 h 170"/>
                <a:gd name="T4" fmla="*/ 2147483647 w 120"/>
                <a:gd name="T5" fmla="*/ 2147483647 h 170"/>
                <a:gd name="T6" fmla="*/ 2147483647 w 120"/>
                <a:gd name="T7" fmla="*/ 2147483647 h 170"/>
                <a:gd name="T8" fmla="*/ 2147483647 w 120"/>
                <a:gd name="T9" fmla="*/ 2147483647 h 170"/>
                <a:gd name="T10" fmla="*/ 2147483647 w 120"/>
                <a:gd name="T11" fmla="*/ 2147483647 h 170"/>
                <a:gd name="T12" fmla="*/ 2147483647 w 120"/>
                <a:gd name="T13" fmla="*/ 2147483647 h 170"/>
                <a:gd name="T14" fmla="*/ 2147483647 w 120"/>
                <a:gd name="T15" fmla="*/ 2147483647 h 170"/>
                <a:gd name="T16" fmla="*/ 2147483647 w 120"/>
                <a:gd name="T17" fmla="*/ 2147483647 h 170"/>
                <a:gd name="T18" fmla="*/ 2147483647 w 120"/>
                <a:gd name="T19" fmla="*/ 2147483647 h 170"/>
                <a:gd name="T20" fmla="*/ 2147483647 w 120"/>
                <a:gd name="T21" fmla="*/ 2147483647 h 170"/>
                <a:gd name="T22" fmla="*/ 2147483647 w 120"/>
                <a:gd name="T23" fmla="*/ 2147483647 h 170"/>
                <a:gd name="T24" fmla="*/ 2147483647 w 120"/>
                <a:gd name="T25" fmla="*/ 2147483647 h 170"/>
                <a:gd name="T26" fmla="*/ 2147483647 w 120"/>
                <a:gd name="T27" fmla="*/ 2147483647 h 170"/>
                <a:gd name="T28" fmla="*/ 2147483647 w 120"/>
                <a:gd name="T29" fmla="*/ 2147483647 h 170"/>
                <a:gd name="T30" fmla="*/ 2147483647 w 120"/>
                <a:gd name="T31" fmla="*/ 2147483647 h 170"/>
                <a:gd name="T32" fmla="*/ 2147483647 w 120"/>
                <a:gd name="T33" fmla="*/ 2147483647 h 170"/>
                <a:gd name="T34" fmla="*/ 2147483647 w 120"/>
                <a:gd name="T35" fmla="*/ 2147483647 h 170"/>
                <a:gd name="T36" fmla="*/ 2147483647 w 120"/>
                <a:gd name="T37" fmla="*/ 2147483647 h 170"/>
                <a:gd name="T38" fmla="*/ 2147483647 w 120"/>
                <a:gd name="T39" fmla="*/ 2147483647 h 170"/>
                <a:gd name="T40" fmla="*/ 2147483647 w 120"/>
                <a:gd name="T41" fmla="*/ 2147483647 h 170"/>
                <a:gd name="T42" fmla="*/ 2147483647 w 120"/>
                <a:gd name="T43" fmla="*/ 2147483647 h 170"/>
                <a:gd name="T44" fmla="*/ 2147483647 w 120"/>
                <a:gd name="T45" fmla="*/ 2147483647 h 170"/>
                <a:gd name="T46" fmla="*/ 2147483647 w 120"/>
                <a:gd name="T47" fmla="*/ 2147483647 h 170"/>
                <a:gd name="T48" fmla="*/ 2147483647 w 120"/>
                <a:gd name="T49" fmla="*/ 2147483647 h 170"/>
                <a:gd name="T50" fmla="*/ 2147483647 w 120"/>
                <a:gd name="T51" fmla="*/ 2147483647 h 170"/>
                <a:gd name="T52" fmla="*/ 2147483647 w 120"/>
                <a:gd name="T53" fmla="*/ 2147483647 h 170"/>
                <a:gd name="T54" fmla="*/ 2147483647 w 120"/>
                <a:gd name="T55" fmla="*/ 2147483647 h 170"/>
                <a:gd name="T56" fmla="*/ 2147483647 w 120"/>
                <a:gd name="T57" fmla="*/ 2147483647 h 170"/>
                <a:gd name="T58" fmla="*/ 2147483647 w 120"/>
                <a:gd name="T59" fmla="*/ 2147483647 h 170"/>
                <a:gd name="T60" fmla="*/ 2147483647 w 120"/>
                <a:gd name="T61" fmla="*/ 2147483647 h 170"/>
                <a:gd name="T62" fmla="*/ 2147483647 w 120"/>
                <a:gd name="T63" fmla="*/ 2147483647 h 170"/>
                <a:gd name="T64" fmla="*/ 2147483647 w 120"/>
                <a:gd name="T65" fmla="*/ 2147483647 h 170"/>
                <a:gd name="T66" fmla="*/ 2147483647 w 120"/>
                <a:gd name="T67" fmla="*/ 2147483647 h 170"/>
                <a:gd name="T68" fmla="*/ 2147483647 w 120"/>
                <a:gd name="T69" fmla="*/ 2147483647 h 170"/>
                <a:gd name="T70" fmla="*/ 2147483647 w 120"/>
                <a:gd name="T71" fmla="*/ 2147483647 h 170"/>
                <a:gd name="T72" fmla="*/ 2147483647 w 120"/>
                <a:gd name="T73" fmla="*/ 2147483647 h 170"/>
                <a:gd name="T74" fmla="*/ 2147483647 w 120"/>
                <a:gd name="T75" fmla="*/ 2147483647 h 170"/>
                <a:gd name="T76" fmla="*/ 2147483647 w 120"/>
                <a:gd name="T77" fmla="*/ 2147483647 h 170"/>
                <a:gd name="T78" fmla="*/ 2147483647 w 120"/>
                <a:gd name="T79" fmla="*/ 2147483647 h 170"/>
                <a:gd name="T80" fmla="*/ 2147483647 w 120"/>
                <a:gd name="T81" fmla="*/ 2147483647 h 170"/>
                <a:gd name="T82" fmla="*/ 2147483647 w 120"/>
                <a:gd name="T83" fmla="*/ 2147483647 h 170"/>
                <a:gd name="T84" fmla="*/ 2147483647 w 120"/>
                <a:gd name="T85" fmla="*/ 2147483647 h 170"/>
                <a:gd name="T86" fmla="*/ 2147483647 w 120"/>
                <a:gd name="T87" fmla="*/ 2147483647 h 170"/>
                <a:gd name="T88" fmla="*/ 2147483647 w 120"/>
                <a:gd name="T89" fmla="*/ 2147483647 h 170"/>
                <a:gd name="T90" fmla="*/ 2147483647 w 120"/>
                <a:gd name="T91" fmla="*/ 2147483647 h 170"/>
                <a:gd name="T92" fmla="*/ 2147483647 w 120"/>
                <a:gd name="T93" fmla="*/ 2147483647 h 170"/>
                <a:gd name="T94" fmla="*/ 2147483647 w 120"/>
                <a:gd name="T95" fmla="*/ 2147483647 h 170"/>
                <a:gd name="T96" fmla="*/ 2147483647 w 120"/>
                <a:gd name="T97" fmla="*/ 2147483647 h 170"/>
                <a:gd name="T98" fmla="*/ 2147483647 w 120"/>
                <a:gd name="T99" fmla="*/ 2147483647 h 170"/>
                <a:gd name="T100" fmla="*/ 2147483647 w 120"/>
                <a:gd name="T101" fmla="*/ 2147483647 h 170"/>
                <a:gd name="T102" fmla="*/ 2147483647 w 120"/>
                <a:gd name="T103" fmla="*/ 2147483647 h 170"/>
                <a:gd name="T104" fmla="*/ 2147483647 w 120"/>
                <a:gd name="T105" fmla="*/ 2147483647 h 170"/>
                <a:gd name="T106" fmla="*/ 2147483647 w 120"/>
                <a:gd name="T107" fmla="*/ 2147483647 h 170"/>
                <a:gd name="T108" fmla="*/ 2147483647 w 120"/>
                <a:gd name="T109" fmla="*/ 2147483647 h 170"/>
                <a:gd name="T110" fmla="*/ 2147483647 w 120"/>
                <a:gd name="T111" fmla="*/ 2147483647 h 170"/>
                <a:gd name="T112" fmla="*/ 2147483647 w 120"/>
                <a:gd name="T113" fmla="*/ 2147483647 h 170"/>
                <a:gd name="T114" fmla="*/ 2147483647 w 120"/>
                <a:gd name="T115" fmla="*/ 2147483647 h 170"/>
                <a:gd name="T116" fmla="*/ 2147483647 w 120"/>
                <a:gd name="T117" fmla="*/ 2147483647 h 170"/>
                <a:gd name="T118" fmla="*/ 2147483647 w 120"/>
                <a:gd name="T119" fmla="*/ 2147483647 h 170"/>
                <a:gd name="T120" fmla="*/ 2147483647 w 120"/>
                <a:gd name="T121" fmla="*/ 2147483647 h 170"/>
                <a:gd name="T122" fmla="*/ 2147483647 w 120"/>
                <a:gd name="T123" fmla="*/ 2147483647 h 1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
                <a:gd name="T187" fmla="*/ 0 h 170"/>
                <a:gd name="T188" fmla="*/ 120 w 120"/>
                <a:gd name="T189" fmla="*/ 170 h 1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 h="170">
                  <a:moveTo>
                    <a:pt x="6" y="170"/>
                  </a:moveTo>
                  <a:lnTo>
                    <a:pt x="8" y="170"/>
                  </a:lnTo>
                  <a:lnTo>
                    <a:pt x="10" y="170"/>
                  </a:lnTo>
                  <a:lnTo>
                    <a:pt x="10" y="168"/>
                  </a:lnTo>
                  <a:lnTo>
                    <a:pt x="12" y="168"/>
                  </a:lnTo>
                  <a:lnTo>
                    <a:pt x="12" y="166"/>
                  </a:lnTo>
                  <a:lnTo>
                    <a:pt x="14" y="164"/>
                  </a:lnTo>
                  <a:lnTo>
                    <a:pt x="16" y="164"/>
                  </a:lnTo>
                  <a:lnTo>
                    <a:pt x="18" y="164"/>
                  </a:lnTo>
                  <a:lnTo>
                    <a:pt x="20" y="164"/>
                  </a:lnTo>
                  <a:lnTo>
                    <a:pt x="22" y="164"/>
                  </a:lnTo>
                  <a:lnTo>
                    <a:pt x="24" y="162"/>
                  </a:lnTo>
                  <a:lnTo>
                    <a:pt x="26" y="164"/>
                  </a:lnTo>
                  <a:lnTo>
                    <a:pt x="28" y="164"/>
                  </a:lnTo>
                  <a:lnTo>
                    <a:pt x="28" y="166"/>
                  </a:lnTo>
                  <a:lnTo>
                    <a:pt x="30" y="166"/>
                  </a:lnTo>
                  <a:lnTo>
                    <a:pt x="32" y="166"/>
                  </a:lnTo>
                  <a:lnTo>
                    <a:pt x="34" y="164"/>
                  </a:lnTo>
                  <a:lnTo>
                    <a:pt x="34" y="162"/>
                  </a:lnTo>
                  <a:lnTo>
                    <a:pt x="34" y="160"/>
                  </a:lnTo>
                  <a:lnTo>
                    <a:pt x="36" y="158"/>
                  </a:lnTo>
                  <a:lnTo>
                    <a:pt x="38" y="158"/>
                  </a:lnTo>
                  <a:lnTo>
                    <a:pt x="40" y="156"/>
                  </a:lnTo>
                  <a:lnTo>
                    <a:pt x="42" y="156"/>
                  </a:lnTo>
                  <a:lnTo>
                    <a:pt x="44" y="156"/>
                  </a:lnTo>
                  <a:lnTo>
                    <a:pt x="46" y="156"/>
                  </a:lnTo>
                  <a:lnTo>
                    <a:pt x="48" y="156"/>
                  </a:lnTo>
                  <a:lnTo>
                    <a:pt x="48" y="158"/>
                  </a:lnTo>
                  <a:lnTo>
                    <a:pt x="50" y="158"/>
                  </a:lnTo>
                  <a:lnTo>
                    <a:pt x="52" y="160"/>
                  </a:lnTo>
                  <a:lnTo>
                    <a:pt x="52" y="158"/>
                  </a:lnTo>
                  <a:lnTo>
                    <a:pt x="54" y="158"/>
                  </a:lnTo>
                  <a:lnTo>
                    <a:pt x="56" y="158"/>
                  </a:lnTo>
                  <a:lnTo>
                    <a:pt x="58" y="158"/>
                  </a:lnTo>
                  <a:lnTo>
                    <a:pt x="60" y="158"/>
                  </a:lnTo>
                  <a:lnTo>
                    <a:pt x="58" y="156"/>
                  </a:lnTo>
                  <a:lnTo>
                    <a:pt x="60" y="156"/>
                  </a:lnTo>
                  <a:lnTo>
                    <a:pt x="62" y="156"/>
                  </a:lnTo>
                  <a:lnTo>
                    <a:pt x="64" y="156"/>
                  </a:lnTo>
                  <a:lnTo>
                    <a:pt x="66" y="156"/>
                  </a:lnTo>
                  <a:lnTo>
                    <a:pt x="68" y="156"/>
                  </a:lnTo>
                  <a:lnTo>
                    <a:pt x="70" y="154"/>
                  </a:lnTo>
                  <a:lnTo>
                    <a:pt x="70" y="152"/>
                  </a:lnTo>
                  <a:lnTo>
                    <a:pt x="72" y="154"/>
                  </a:lnTo>
                  <a:lnTo>
                    <a:pt x="74" y="154"/>
                  </a:lnTo>
                  <a:lnTo>
                    <a:pt x="76" y="154"/>
                  </a:lnTo>
                  <a:lnTo>
                    <a:pt x="78" y="156"/>
                  </a:lnTo>
                  <a:lnTo>
                    <a:pt x="80" y="156"/>
                  </a:lnTo>
                  <a:lnTo>
                    <a:pt x="80" y="154"/>
                  </a:lnTo>
                  <a:lnTo>
                    <a:pt x="82" y="154"/>
                  </a:lnTo>
                  <a:lnTo>
                    <a:pt x="84" y="154"/>
                  </a:lnTo>
                  <a:lnTo>
                    <a:pt x="86" y="154"/>
                  </a:lnTo>
                  <a:lnTo>
                    <a:pt x="88" y="154"/>
                  </a:lnTo>
                  <a:lnTo>
                    <a:pt x="90" y="154"/>
                  </a:lnTo>
                  <a:lnTo>
                    <a:pt x="92" y="156"/>
                  </a:lnTo>
                  <a:lnTo>
                    <a:pt x="94" y="156"/>
                  </a:lnTo>
                  <a:lnTo>
                    <a:pt x="96" y="154"/>
                  </a:lnTo>
                  <a:lnTo>
                    <a:pt x="98" y="154"/>
                  </a:lnTo>
                  <a:lnTo>
                    <a:pt x="100" y="154"/>
                  </a:lnTo>
                  <a:lnTo>
                    <a:pt x="102" y="154"/>
                  </a:lnTo>
                  <a:lnTo>
                    <a:pt x="104" y="152"/>
                  </a:lnTo>
                  <a:lnTo>
                    <a:pt x="106" y="152"/>
                  </a:lnTo>
                  <a:lnTo>
                    <a:pt x="108" y="150"/>
                  </a:lnTo>
                  <a:lnTo>
                    <a:pt x="110" y="148"/>
                  </a:lnTo>
                  <a:lnTo>
                    <a:pt x="112" y="148"/>
                  </a:lnTo>
                  <a:lnTo>
                    <a:pt x="114" y="146"/>
                  </a:lnTo>
                  <a:lnTo>
                    <a:pt x="114" y="144"/>
                  </a:lnTo>
                  <a:lnTo>
                    <a:pt x="112" y="144"/>
                  </a:lnTo>
                  <a:lnTo>
                    <a:pt x="110" y="144"/>
                  </a:lnTo>
                  <a:lnTo>
                    <a:pt x="108" y="144"/>
                  </a:lnTo>
                  <a:lnTo>
                    <a:pt x="106" y="144"/>
                  </a:lnTo>
                  <a:lnTo>
                    <a:pt x="104" y="144"/>
                  </a:lnTo>
                  <a:lnTo>
                    <a:pt x="102" y="142"/>
                  </a:lnTo>
                  <a:lnTo>
                    <a:pt x="100" y="142"/>
                  </a:lnTo>
                  <a:lnTo>
                    <a:pt x="102" y="142"/>
                  </a:lnTo>
                  <a:lnTo>
                    <a:pt x="104" y="142"/>
                  </a:lnTo>
                  <a:lnTo>
                    <a:pt x="102" y="142"/>
                  </a:lnTo>
                  <a:lnTo>
                    <a:pt x="100" y="140"/>
                  </a:lnTo>
                  <a:lnTo>
                    <a:pt x="98" y="142"/>
                  </a:lnTo>
                  <a:lnTo>
                    <a:pt x="100" y="140"/>
                  </a:lnTo>
                  <a:lnTo>
                    <a:pt x="102" y="140"/>
                  </a:lnTo>
                  <a:lnTo>
                    <a:pt x="104" y="140"/>
                  </a:lnTo>
                  <a:lnTo>
                    <a:pt x="106" y="138"/>
                  </a:lnTo>
                  <a:lnTo>
                    <a:pt x="106" y="136"/>
                  </a:lnTo>
                  <a:lnTo>
                    <a:pt x="104" y="136"/>
                  </a:lnTo>
                  <a:lnTo>
                    <a:pt x="106" y="136"/>
                  </a:lnTo>
                  <a:lnTo>
                    <a:pt x="108" y="134"/>
                  </a:lnTo>
                  <a:lnTo>
                    <a:pt x="108" y="136"/>
                  </a:lnTo>
                  <a:lnTo>
                    <a:pt x="110" y="136"/>
                  </a:lnTo>
                  <a:lnTo>
                    <a:pt x="112" y="134"/>
                  </a:lnTo>
                  <a:lnTo>
                    <a:pt x="110" y="132"/>
                  </a:lnTo>
                  <a:lnTo>
                    <a:pt x="112" y="132"/>
                  </a:lnTo>
                  <a:lnTo>
                    <a:pt x="110" y="130"/>
                  </a:lnTo>
                  <a:lnTo>
                    <a:pt x="112" y="130"/>
                  </a:lnTo>
                  <a:lnTo>
                    <a:pt x="114" y="132"/>
                  </a:lnTo>
                  <a:lnTo>
                    <a:pt x="116" y="130"/>
                  </a:lnTo>
                  <a:lnTo>
                    <a:pt x="118" y="128"/>
                  </a:lnTo>
                  <a:lnTo>
                    <a:pt x="118" y="126"/>
                  </a:lnTo>
                  <a:lnTo>
                    <a:pt x="120" y="124"/>
                  </a:lnTo>
                  <a:lnTo>
                    <a:pt x="120" y="122"/>
                  </a:lnTo>
                  <a:lnTo>
                    <a:pt x="120" y="120"/>
                  </a:lnTo>
                  <a:lnTo>
                    <a:pt x="120" y="118"/>
                  </a:lnTo>
                  <a:lnTo>
                    <a:pt x="118" y="116"/>
                  </a:lnTo>
                  <a:lnTo>
                    <a:pt x="118" y="114"/>
                  </a:lnTo>
                  <a:lnTo>
                    <a:pt x="116" y="114"/>
                  </a:lnTo>
                  <a:lnTo>
                    <a:pt x="114" y="112"/>
                  </a:lnTo>
                  <a:lnTo>
                    <a:pt x="112" y="112"/>
                  </a:lnTo>
                  <a:lnTo>
                    <a:pt x="110" y="112"/>
                  </a:lnTo>
                  <a:lnTo>
                    <a:pt x="108" y="112"/>
                  </a:lnTo>
                  <a:lnTo>
                    <a:pt x="106" y="112"/>
                  </a:lnTo>
                  <a:lnTo>
                    <a:pt x="104" y="112"/>
                  </a:lnTo>
                  <a:lnTo>
                    <a:pt x="102" y="112"/>
                  </a:lnTo>
                  <a:lnTo>
                    <a:pt x="100" y="114"/>
                  </a:lnTo>
                  <a:lnTo>
                    <a:pt x="100" y="116"/>
                  </a:lnTo>
                  <a:lnTo>
                    <a:pt x="98" y="114"/>
                  </a:lnTo>
                  <a:lnTo>
                    <a:pt x="96" y="114"/>
                  </a:lnTo>
                  <a:lnTo>
                    <a:pt x="94" y="114"/>
                  </a:lnTo>
                  <a:lnTo>
                    <a:pt x="94" y="112"/>
                  </a:lnTo>
                  <a:lnTo>
                    <a:pt x="96" y="112"/>
                  </a:lnTo>
                  <a:lnTo>
                    <a:pt x="98" y="110"/>
                  </a:lnTo>
                  <a:lnTo>
                    <a:pt x="100" y="108"/>
                  </a:lnTo>
                  <a:lnTo>
                    <a:pt x="100" y="106"/>
                  </a:lnTo>
                  <a:lnTo>
                    <a:pt x="98" y="106"/>
                  </a:lnTo>
                  <a:lnTo>
                    <a:pt x="98" y="104"/>
                  </a:lnTo>
                  <a:lnTo>
                    <a:pt x="96" y="102"/>
                  </a:lnTo>
                  <a:lnTo>
                    <a:pt x="94" y="100"/>
                  </a:lnTo>
                  <a:lnTo>
                    <a:pt x="92" y="100"/>
                  </a:lnTo>
                  <a:lnTo>
                    <a:pt x="90" y="98"/>
                  </a:lnTo>
                  <a:lnTo>
                    <a:pt x="90" y="96"/>
                  </a:lnTo>
                  <a:lnTo>
                    <a:pt x="88" y="98"/>
                  </a:lnTo>
                  <a:lnTo>
                    <a:pt x="86" y="98"/>
                  </a:lnTo>
                  <a:lnTo>
                    <a:pt x="84" y="98"/>
                  </a:lnTo>
                  <a:lnTo>
                    <a:pt x="84" y="96"/>
                  </a:lnTo>
                  <a:lnTo>
                    <a:pt x="86" y="96"/>
                  </a:lnTo>
                  <a:lnTo>
                    <a:pt x="88" y="96"/>
                  </a:lnTo>
                  <a:lnTo>
                    <a:pt x="90" y="96"/>
                  </a:lnTo>
                  <a:lnTo>
                    <a:pt x="92" y="98"/>
                  </a:lnTo>
                  <a:lnTo>
                    <a:pt x="94" y="98"/>
                  </a:lnTo>
                  <a:lnTo>
                    <a:pt x="96" y="100"/>
                  </a:lnTo>
                  <a:lnTo>
                    <a:pt x="96" y="98"/>
                  </a:lnTo>
                  <a:lnTo>
                    <a:pt x="94" y="96"/>
                  </a:lnTo>
                  <a:lnTo>
                    <a:pt x="92" y="94"/>
                  </a:lnTo>
                  <a:lnTo>
                    <a:pt x="92" y="92"/>
                  </a:lnTo>
                  <a:lnTo>
                    <a:pt x="92" y="90"/>
                  </a:lnTo>
                  <a:lnTo>
                    <a:pt x="94" y="88"/>
                  </a:lnTo>
                  <a:lnTo>
                    <a:pt x="92" y="88"/>
                  </a:lnTo>
                  <a:lnTo>
                    <a:pt x="90" y="86"/>
                  </a:lnTo>
                  <a:lnTo>
                    <a:pt x="88" y="84"/>
                  </a:lnTo>
                  <a:lnTo>
                    <a:pt x="88" y="82"/>
                  </a:lnTo>
                  <a:lnTo>
                    <a:pt x="86" y="82"/>
                  </a:lnTo>
                  <a:lnTo>
                    <a:pt x="84" y="80"/>
                  </a:lnTo>
                  <a:lnTo>
                    <a:pt x="82" y="80"/>
                  </a:lnTo>
                  <a:lnTo>
                    <a:pt x="80" y="80"/>
                  </a:lnTo>
                  <a:lnTo>
                    <a:pt x="78" y="80"/>
                  </a:lnTo>
                  <a:lnTo>
                    <a:pt x="78" y="78"/>
                  </a:lnTo>
                  <a:lnTo>
                    <a:pt x="76" y="76"/>
                  </a:lnTo>
                  <a:lnTo>
                    <a:pt x="76" y="74"/>
                  </a:lnTo>
                  <a:lnTo>
                    <a:pt x="74" y="72"/>
                  </a:lnTo>
                  <a:lnTo>
                    <a:pt x="74" y="70"/>
                  </a:lnTo>
                  <a:lnTo>
                    <a:pt x="74" y="68"/>
                  </a:lnTo>
                  <a:lnTo>
                    <a:pt x="72" y="66"/>
                  </a:lnTo>
                  <a:lnTo>
                    <a:pt x="72" y="64"/>
                  </a:lnTo>
                  <a:lnTo>
                    <a:pt x="72" y="62"/>
                  </a:lnTo>
                  <a:lnTo>
                    <a:pt x="72" y="60"/>
                  </a:lnTo>
                  <a:lnTo>
                    <a:pt x="70" y="60"/>
                  </a:lnTo>
                  <a:lnTo>
                    <a:pt x="68" y="58"/>
                  </a:lnTo>
                  <a:lnTo>
                    <a:pt x="66" y="56"/>
                  </a:lnTo>
                  <a:lnTo>
                    <a:pt x="66" y="54"/>
                  </a:lnTo>
                  <a:lnTo>
                    <a:pt x="64" y="54"/>
                  </a:lnTo>
                  <a:lnTo>
                    <a:pt x="62" y="52"/>
                  </a:lnTo>
                  <a:lnTo>
                    <a:pt x="60" y="52"/>
                  </a:lnTo>
                  <a:lnTo>
                    <a:pt x="58" y="52"/>
                  </a:lnTo>
                  <a:lnTo>
                    <a:pt x="56" y="50"/>
                  </a:lnTo>
                  <a:lnTo>
                    <a:pt x="54" y="52"/>
                  </a:lnTo>
                  <a:lnTo>
                    <a:pt x="52" y="52"/>
                  </a:lnTo>
                  <a:lnTo>
                    <a:pt x="50" y="52"/>
                  </a:lnTo>
                  <a:lnTo>
                    <a:pt x="48" y="52"/>
                  </a:lnTo>
                  <a:lnTo>
                    <a:pt x="46" y="52"/>
                  </a:lnTo>
                  <a:lnTo>
                    <a:pt x="44" y="52"/>
                  </a:lnTo>
                  <a:lnTo>
                    <a:pt x="42" y="52"/>
                  </a:lnTo>
                  <a:lnTo>
                    <a:pt x="40" y="50"/>
                  </a:lnTo>
                  <a:lnTo>
                    <a:pt x="42" y="50"/>
                  </a:lnTo>
                  <a:lnTo>
                    <a:pt x="44" y="52"/>
                  </a:lnTo>
                  <a:lnTo>
                    <a:pt x="46" y="52"/>
                  </a:lnTo>
                  <a:lnTo>
                    <a:pt x="48" y="50"/>
                  </a:lnTo>
                  <a:lnTo>
                    <a:pt x="50" y="50"/>
                  </a:lnTo>
                  <a:lnTo>
                    <a:pt x="52" y="48"/>
                  </a:lnTo>
                  <a:lnTo>
                    <a:pt x="54" y="48"/>
                  </a:lnTo>
                  <a:lnTo>
                    <a:pt x="56" y="48"/>
                  </a:lnTo>
                  <a:lnTo>
                    <a:pt x="58" y="48"/>
                  </a:lnTo>
                  <a:lnTo>
                    <a:pt x="58" y="46"/>
                  </a:lnTo>
                  <a:lnTo>
                    <a:pt x="56" y="46"/>
                  </a:lnTo>
                  <a:lnTo>
                    <a:pt x="56" y="44"/>
                  </a:lnTo>
                  <a:lnTo>
                    <a:pt x="54" y="44"/>
                  </a:lnTo>
                  <a:lnTo>
                    <a:pt x="52" y="44"/>
                  </a:lnTo>
                  <a:lnTo>
                    <a:pt x="50" y="44"/>
                  </a:lnTo>
                  <a:lnTo>
                    <a:pt x="48" y="46"/>
                  </a:lnTo>
                  <a:lnTo>
                    <a:pt x="48" y="44"/>
                  </a:lnTo>
                  <a:lnTo>
                    <a:pt x="50" y="44"/>
                  </a:lnTo>
                  <a:lnTo>
                    <a:pt x="52" y="44"/>
                  </a:lnTo>
                  <a:lnTo>
                    <a:pt x="54" y="44"/>
                  </a:lnTo>
                  <a:lnTo>
                    <a:pt x="56" y="42"/>
                  </a:lnTo>
                  <a:lnTo>
                    <a:pt x="58" y="42"/>
                  </a:lnTo>
                  <a:lnTo>
                    <a:pt x="60" y="40"/>
                  </a:lnTo>
                  <a:lnTo>
                    <a:pt x="62" y="38"/>
                  </a:lnTo>
                  <a:lnTo>
                    <a:pt x="64" y="36"/>
                  </a:lnTo>
                  <a:lnTo>
                    <a:pt x="66" y="36"/>
                  </a:lnTo>
                  <a:lnTo>
                    <a:pt x="66" y="34"/>
                  </a:lnTo>
                  <a:lnTo>
                    <a:pt x="68" y="32"/>
                  </a:lnTo>
                  <a:lnTo>
                    <a:pt x="68" y="30"/>
                  </a:lnTo>
                  <a:lnTo>
                    <a:pt x="68" y="28"/>
                  </a:lnTo>
                  <a:lnTo>
                    <a:pt x="70" y="26"/>
                  </a:lnTo>
                  <a:lnTo>
                    <a:pt x="72" y="26"/>
                  </a:lnTo>
                  <a:lnTo>
                    <a:pt x="72" y="24"/>
                  </a:lnTo>
                  <a:lnTo>
                    <a:pt x="72" y="22"/>
                  </a:lnTo>
                  <a:lnTo>
                    <a:pt x="72" y="20"/>
                  </a:lnTo>
                  <a:lnTo>
                    <a:pt x="70" y="18"/>
                  </a:lnTo>
                  <a:lnTo>
                    <a:pt x="68" y="20"/>
                  </a:lnTo>
                  <a:lnTo>
                    <a:pt x="66" y="20"/>
                  </a:lnTo>
                  <a:lnTo>
                    <a:pt x="64" y="20"/>
                  </a:lnTo>
                  <a:lnTo>
                    <a:pt x="62" y="20"/>
                  </a:lnTo>
                  <a:lnTo>
                    <a:pt x="60" y="20"/>
                  </a:lnTo>
                  <a:lnTo>
                    <a:pt x="58" y="20"/>
                  </a:lnTo>
                  <a:lnTo>
                    <a:pt x="56" y="18"/>
                  </a:lnTo>
                  <a:lnTo>
                    <a:pt x="56" y="20"/>
                  </a:lnTo>
                  <a:lnTo>
                    <a:pt x="54" y="20"/>
                  </a:lnTo>
                  <a:lnTo>
                    <a:pt x="52" y="18"/>
                  </a:lnTo>
                  <a:lnTo>
                    <a:pt x="50" y="18"/>
                  </a:lnTo>
                  <a:lnTo>
                    <a:pt x="48" y="18"/>
                  </a:lnTo>
                  <a:lnTo>
                    <a:pt x="46" y="20"/>
                  </a:lnTo>
                  <a:lnTo>
                    <a:pt x="44" y="20"/>
                  </a:lnTo>
                  <a:lnTo>
                    <a:pt x="42" y="22"/>
                  </a:lnTo>
                  <a:lnTo>
                    <a:pt x="40" y="22"/>
                  </a:lnTo>
                  <a:lnTo>
                    <a:pt x="38" y="22"/>
                  </a:lnTo>
                  <a:lnTo>
                    <a:pt x="36" y="22"/>
                  </a:lnTo>
                  <a:lnTo>
                    <a:pt x="38" y="22"/>
                  </a:lnTo>
                  <a:lnTo>
                    <a:pt x="38" y="20"/>
                  </a:lnTo>
                  <a:lnTo>
                    <a:pt x="36" y="20"/>
                  </a:lnTo>
                  <a:lnTo>
                    <a:pt x="34" y="20"/>
                  </a:lnTo>
                  <a:lnTo>
                    <a:pt x="36" y="20"/>
                  </a:lnTo>
                  <a:lnTo>
                    <a:pt x="38" y="20"/>
                  </a:lnTo>
                  <a:lnTo>
                    <a:pt x="40" y="18"/>
                  </a:lnTo>
                  <a:lnTo>
                    <a:pt x="42" y="16"/>
                  </a:lnTo>
                  <a:lnTo>
                    <a:pt x="40" y="16"/>
                  </a:lnTo>
                  <a:lnTo>
                    <a:pt x="38" y="16"/>
                  </a:lnTo>
                  <a:lnTo>
                    <a:pt x="36" y="16"/>
                  </a:lnTo>
                  <a:lnTo>
                    <a:pt x="34" y="16"/>
                  </a:lnTo>
                  <a:lnTo>
                    <a:pt x="36" y="16"/>
                  </a:lnTo>
                  <a:lnTo>
                    <a:pt x="38" y="16"/>
                  </a:lnTo>
                  <a:lnTo>
                    <a:pt x="38" y="14"/>
                  </a:lnTo>
                  <a:lnTo>
                    <a:pt x="40" y="14"/>
                  </a:lnTo>
                  <a:lnTo>
                    <a:pt x="42" y="14"/>
                  </a:lnTo>
                  <a:lnTo>
                    <a:pt x="44" y="12"/>
                  </a:lnTo>
                  <a:lnTo>
                    <a:pt x="46" y="12"/>
                  </a:lnTo>
                  <a:lnTo>
                    <a:pt x="46" y="10"/>
                  </a:lnTo>
                  <a:lnTo>
                    <a:pt x="48" y="10"/>
                  </a:lnTo>
                  <a:lnTo>
                    <a:pt x="50" y="8"/>
                  </a:lnTo>
                  <a:lnTo>
                    <a:pt x="52" y="8"/>
                  </a:lnTo>
                  <a:lnTo>
                    <a:pt x="54" y="6"/>
                  </a:lnTo>
                  <a:lnTo>
                    <a:pt x="56" y="4"/>
                  </a:lnTo>
                  <a:lnTo>
                    <a:pt x="56" y="2"/>
                  </a:lnTo>
                  <a:lnTo>
                    <a:pt x="54" y="0"/>
                  </a:lnTo>
                  <a:lnTo>
                    <a:pt x="52" y="0"/>
                  </a:lnTo>
                  <a:lnTo>
                    <a:pt x="50" y="2"/>
                  </a:lnTo>
                  <a:lnTo>
                    <a:pt x="48" y="2"/>
                  </a:lnTo>
                  <a:lnTo>
                    <a:pt x="46" y="2"/>
                  </a:lnTo>
                  <a:lnTo>
                    <a:pt x="44" y="2"/>
                  </a:lnTo>
                  <a:lnTo>
                    <a:pt x="42" y="2"/>
                  </a:lnTo>
                  <a:lnTo>
                    <a:pt x="40" y="2"/>
                  </a:lnTo>
                  <a:lnTo>
                    <a:pt x="38" y="4"/>
                  </a:lnTo>
                  <a:lnTo>
                    <a:pt x="36" y="2"/>
                  </a:lnTo>
                  <a:lnTo>
                    <a:pt x="34" y="4"/>
                  </a:lnTo>
                  <a:lnTo>
                    <a:pt x="34" y="2"/>
                  </a:lnTo>
                  <a:lnTo>
                    <a:pt x="32" y="4"/>
                  </a:lnTo>
                  <a:lnTo>
                    <a:pt x="30" y="4"/>
                  </a:lnTo>
                  <a:lnTo>
                    <a:pt x="30" y="2"/>
                  </a:lnTo>
                  <a:lnTo>
                    <a:pt x="30" y="4"/>
                  </a:lnTo>
                  <a:lnTo>
                    <a:pt x="28" y="2"/>
                  </a:lnTo>
                  <a:lnTo>
                    <a:pt x="26" y="2"/>
                  </a:lnTo>
                  <a:lnTo>
                    <a:pt x="26" y="4"/>
                  </a:lnTo>
                  <a:lnTo>
                    <a:pt x="26" y="6"/>
                  </a:lnTo>
                  <a:lnTo>
                    <a:pt x="24" y="6"/>
                  </a:lnTo>
                  <a:lnTo>
                    <a:pt x="26" y="8"/>
                  </a:lnTo>
                  <a:lnTo>
                    <a:pt x="24" y="8"/>
                  </a:lnTo>
                  <a:lnTo>
                    <a:pt x="22" y="8"/>
                  </a:lnTo>
                  <a:lnTo>
                    <a:pt x="20" y="10"/>
                  </a:lnTo>
                  <a:lnTo>
                    <a:pt x="22" y="12"/>
                  </a:lnTo>
                  <a:lnTo>
                    <a:pt x="20" y="12"/>
                  </a:lnTo>
                  <a:lnTo>
                    <a:pt x="22" y="14"/>
                  </a:lnTo>
                  <a:lnTo>
                    <a:pt x="22" y="16"/>
                  </a:lnTo>
                  <a:lnTo>
                    <a:pt x="20" y="16"/>
                  </a:lnTo>
                  <a:lnTo>
                    <a:pt x="18" y="16"/>
                  </a:lnTo>
                  <a:lnTo>
                    <a:pt x="16" y="16"/>
                  </a:lnTo>
                  <a:lnTo>
                    <a:pt x="16" y="18"/>
                  </a:lnTo>
                  <a:lnTo>
                    <a:pt x="14" y="16"/>
                  </a:lnTo>
                  <a:lnTo>
                    <a:pt x="14" y="18"/>
                  </a:lnTo>
                  <a:lnTo>
                    <a:pt x="14" y="20"/>
                  </a:lnTo>
                  <a:lnTo>
                    <a:pt x="16" y="22"/>
                  </a:lnTo>
                  <a:lnTo>
                    <a:pt x="14" y="22"/>
                  </a:lnTo>
                  <a:lnTo>
                    <a:pt x="12" y="22"/>
                  </a:lnTo>
                  <a:lnTo>
                    <a:pt x="12" y="24"/>
                  </a:lnTo>
                  <a:lnTo>
                    <a:pt x="14" y="26"/>
                  </a:lnTo>
                  <a:lnTo>
                    <a:pt x="16" y="26"/>
                  </a:lnTo>
                  <a:lnTo>
                    <a:pt x="14" y="28"/>
                  </a:lnTo>
                  <a:lnTo>
                    <a:pt x="14" y="26"/>
                  </a:lnTo>
                  <a:lnTo>
                    <a:pt x="16" y="26"/>
                  </a:lnTo>
                  <a:lnTo>
                    <a:pt x="16" y="28"/>
                  </a:lnTo>
                  <a:lnTo>
                    <a:pt x="18" y="28"/>
                  </a:lnTo>
                  <a:lnTo>
                    <a:pt x="16" y="28"/>
                  </a:lnTo>
                  <a:lnTo>
                    <a:pt x="14" y="28"/>
                  </a:lnTo>
                  <a:lnTo>
                    <a:pt x="14" y="30"/>
                  </a:lnTo>
                  <a:lnTo>
                    <a:pt x="16" y="30"/>
                  </a:lnTo>
                  <a:lnTo>
                    <a:pt x="18" y="30"/>
                  </a:lnTo>
                  <a:lnTo>
                    <a:pt x="16" y="30"/>
                  </a:lnTo>
                  <a:lnTo>
                    <a:pt x="14" y="30"/>
                  </a:lnTo>
                  <a:lnTo>
                    <a:pt x="12" y="32"/>
                  </a:lnTo>
                  <a:lnTo>
                    <a:pt x="14" y="32"/>
                  </a:lnTo>
                  <a:lnTo>
                    <a:pt x="12" y="32"/>
                  </a:lnTo>
                  <a:lnTo>
                    <a:pt x="10" y="32"/>
                  </a:lnTo>
                  <a:lnTo>
                    <a:pt x="10" y="34"/>
                  </a:lnTo>
                  <a:lnTo>
                    <a:pt x="12" y="36"/>
                  </a:lnTo>
                  <a:lnTo>
                    <a:pt x="10" y="36"/>
                  </a:lnTo>
                  <a:lnTo>
                    <a:pt x="10" y="38"/>
                  </a:lnTo>
                  <a:lnTo>
                    <a:pt x="8" y="36"/>
                  </a:lnTo>
                  <a:lnTo>
                    <a:pt x="6" y="38"/>
                  </a:lnTo>
                  <a:lnTo>
                    <a:pt x="4" y="38"/>
                  </a:lnTo>
                  <a:lnTo>
                    <a:pt x="6" y="38"/>
                  </a:lnTo>
                  <a:lnTo>
                    <a:pt x="8" y="38"/>
                  </a:lnTo>
                  <a:lnTo>
                    <a:pt x="10" y="38"/>
                  </a:lnTo>
                  <a:lnTo>
                    <a:pt x="12" y="38"/>
                  </a:lnTo>
                  <a:lnTo>
                    <a:pt x="14" y="38"/>
                  </a:lnTo>
                  <a:lnTo>
                    <a:pt x="12" y="38"/>
                  </a:lnTo>
                  <a:lnTo>
                    <a:pt x="10" y="40"/>
                  </a:lnTo>
                  <a:lnTo>
                    <a:pt x="8" y="40"/>
                  </a:lnTo>
                  <a:lnTo>
                    <a:pt x="10" y="42"/>
                  </a:lnTo>
                  <a:lnTo>
                    <a:pt x="12" y="42"/>
                  </a:lnTo>
                  <a:lnTo>
                    <a:pt x="14" y="42"/>
                  </a:lnTo>
                  <a:lnTo>
                    <a:pt x="16" y="40"/>
                  </a:lnTo>
                  <a:lnTo>
                    <a:pt x="18" y="38"/>
                  </a:lnTo>
                  <a:lnTo>
                    <a:pt x="20" y="38"/>
                  </a:lnTo>
                  <a:lnTo>
                    <a:pt x="22" y="36"/>
                  </a:lnTo>
                  <a:lnTo>
                    <a:pt x="20" y="36"/>
                  </a:lnTo>
                  <a:lnTo>
                    <a:pt x="20" y="38"/>
                  </a:lnTo>
                  <a:lnTo>
                    <a:pt x="22" y="38"/>
                  </a:lnTo>
                  <a:lnTo>
                    <a:pt x="20" y="38"/>
                  </a:lnTo>
                  <a:lnTo>
                    <a:pt x="18" y="40"/>
                  </a:lnTo>
                  <a:lnTo>
                    <a:pt x="16" y="42"/>
                  </a:lnTo>
                  <a:lnTo>
                    <a:pt x="18" y="42"/>
                  </a:lnTo>
                  <a:lnTo>
                    <a:pt x="16" y="44"/>
                  </a:lnTo>
                  <a:lnTo>
                    <a:pt x="18" y="44"/>
                  </a:lnTo>
                  <a:lnTo>
                    <a:pt x="20" y="42"/>
                  </a:lnTo>
                  <a:lnTo>
                    <a:pt x="18" y="44"/>
                  </a:lnTo>
                  <a:lnTo>
                    <a:pt x="16" y="44"/>
                  </a:lnTo>
                  <a:lnTo>
                    <a:pt x="14" y="46"/>
                  </a:lnTo>
                  <a:lnTo>
                    <a:pt x="14" y="48"/>
                  </a:lnTo>
                  <a:lnTo>
                    <a:pt x="12" y="50"/>
                  </a:lnTo>
                  <a:lnTo>
                    <a:pt x="12" y="52"/>
                  </a:lnTo>
                  <a:lnTo>
                    <a:pt x="10" y="54"/>
                  </a:lnTo>
                  <a:lnTo>
                    <a:pt x="12" y="52"/>
                  </a:lnTo>
                  <a:lnTo>
                    <a:pt x="12" y="54"/>
                  </a:lnTo>
                  <a:lnTo>
                    <a:pt x="12" y="56"/>
                  </a:lnTo>
                  <a:lnTo>
                    <a:pt x="14" y="56"/>
                  </a:lnTo>
                  <a:lnTo>
                    <a:pt x="12" y="56"/>
                  </a:lnTo>
                  <a:lnTo>
                    <a:pt x="10" y="58"/>
                  </a:lnTo>
                  <a:lnTo>
                    <a:pt x="10" y="60"/>
                  </a:lnTo>
                  <a:lnTo>
                    <a:pt x="10" y="62"/>
                  </a:lnTo>
                  <a:lnTo>
                    <a:pt x="8" y="64"/>
                  </a:lnTo>
                  <a:lnTo>
                    <a:pt x="8" y="66"/>
                  </a:lnTo>
                  <a:lnTo>
                    <a:pt x="10" y="66"/>
                  </a:lnTo>
                  <a:lnTo>
                    <a:pt x="12" y="64"/>
                  </a:lnTo>
                  <a:lnTo>
                    <a:pt x="12" y="62"/>
                  </a:lnTo>
                  <a:lnTo>
                    <a:pt x="14" y="60"/>
                  </a:lnTo>
                  <a:lnTo>
                    <a:pt x="14" y="58"/>
                  </a:lnTo>
                  <a:lnTo>
                    <a:pt x="16" y="56"/>
                  </a:lnTo>
                  <a:lnTo>
                    <a:pt x="14" y="54"/>
                  </a:lnTo>
                  <a:lnTo>
                    <a:pt x="14" y="52"/>
                  </a:lnTo>
                  <a:lnTo>
                    <a:pt x="16" y="50"/>
                  </a:lnTo>
                  <a:lnTo>
                    <a:pt x="18" y="50"/>
                  </a:lnTo>
                  <a:lnTo>
                    <a:pt x="20" y="48"/>
                  </a:lnTo>
                  <a:lnTo>
                    <a:pt x="22" y="48"/>
                  </a:lnTo>
                  <a:lnTo>
                    <a:pt x="20" y="50"/>
                  </a:lnTo>
                  <a:lnTo>
                    <a:pt x="18" y="50"/>
                  </a:lnTo>
                  <a:lnTo>
                    <a:pt x="16" y="52"/>
                  </a:lnTo>
                  <a:lnTo>
                    <a:pt x="16" y="54"/>
                  </a:lnTo>
                  <a:lnTo>
                    <a:pt x="18" y="56"/>
                  </a:lnTo>
                  <a:lnTo>
                    <a:pt x="18" y="54"/>
                  </a:lnTo>
                  <a:lnTo>
                    <a:pt x="20" y="56"/>
                  </a:lnTo>
                  <a:lnTo>
                    <a:pt x="20" y="58"/>
                  </a:lnTo>
                  <a:lnTo>
                    <a:pt x="20" y="56"/>
                  </a:lnTo>
                  <a:lnTo>
                    <a:pt x="20" y="54"/>
                  </a:lnTo>
                  <a:lnTo>
                    <a:pt x="18" y="54"/>
                  </a:lnTo>
                  <a:lnTo>
                    <a:pt x="20" y="54"/>
                  </a:lnTo>
                  <a:lnTo>
                    <a:pt x="20" y="52"/>
                  </a:lnTo>
                  <a:lnTo>
                    <a:pt x="22" y="54"/>
                  </a:lnTo>
                  <a:lnTo>
                    <a:pt x="24" y="52"/>
                  </a:lnTo>
                  <a:lnTo>
                    <a:pt x="24" y="50"/>
                  </a:lnTo>
                  <a:lnTo>
                    <a:pt x="24" y="48"/>
                  </a:lnTo>
                  <a:lnTo>
                    <a:pt x="24" y="50"/>
                  </a:lnTo>
                  <a:lnTo>
                    <a:pt x="24" y="52"/>
                  </a:lnTo>
                  <a:lnTo>
                    <a:pt x="24" y="50"/>
                  </a:lnTo>
                  <a:lnTo>
                    <a:pt x="26" y="52"/>
                  </a:lnTo>
                  <a:lnTo>
                    <a:pt x="28" y="54"/>
                  </a:lnTo>
                  <a:lnTo>
                    <a:pt x="26" y="54"/>
                  </a:lnTo>
                  <a:lnTo>
                    <a:pt x="24" y="52"/>
                  </a:lnTo>
                  <a:lnTo>
                    <a:pt x="24" y="54"/>
                  </a:lnTo>
                  <a:lnTo>
                    <a:pt x="22" y="54"/>
                  </a:lnTo>
                  <a:lnTo>
                    <a:pt x="24" y="56"/>
                  </a:lnTo>
                  <a:lnTo>
                    <a:pt x="24" y="58"/>
                  </a:lnTo>
                  <a:lnTo>
                    <a:pt x="24" y="60"/>
                  </a:lnTo>
                  <a:lnTo>
                    <a:pt x="26" y="62"/>
                  </a:lnTo>
                  <a:lnTo>
                    <a:pt x="24" y="64"/>
                  </a:lnTo>
                  <a:lnTo>
                    <a:pt x="22" y="66"/>
                  </a:lnTo>
                  <a:lnTo>
                    <a:pt x="22" y="68"/>
                  </a:lnTo>
                  <a:lnTo>
                    <a:pt x="20" y="68"/>
                  </a:lnTo>
                  <a:lnTo>
                    <a:pt x="20" y="70"/>
                  </a:lnTo>
                  <a:lnTo>
                    <a:pt x="18" y="72"/>
                  </a:lnTo>
                  <a:lnTo>
                    <a:pt x="20" y="72"/>
                  </a:lnTo>
                  <a:lnTo>
                    <a:pt x="20" y="74"/>
                  </a:lnTo>
                  <a:lnTo>
                    <a:pt x="18" y="74"/>
                  </a:lnTo>
                  <a:lnTo>
                    <a:pt x="18" y="72"/>
                  </a:lnTo>
                  <a:lnTo>
                    <a:pt x="16" y="72"/>
                  </a:lnTo>
                  <a:lnTo>
                    <a:pt x="18" y="74"/>
                  </a:lnTo>
                  <a:lnTo>
                    <a:pt x="20" y="76"/>
                  </a:lnTo>
                  <a:lnTo>
                    <a:pt x="20" y="78"/>
                  </a:lnTo>
                  <a:lnTo>
                    <a:pt x="22" y="78"/>
                  </a:lnTo>
                  <a:lnTo>
                    <a:pt x="20" y="76"/>
                  </a:lnTo>
                  <a:lnTo>
                    <a:pt x="22" y="74"/>
                  </a:lnTo>
                  <a:lnTo>
                    <a:pt x="24" y="76"/>
                  </a:lnTo>
                  <a:lnTo>
                    <a:pt x="26" y="76"/>
                  </a:lnTo>
                  <a:lnTo>
                    <a:pt x="28" y="78"/>
                  </a:lnTo>
                  <a:lnTo>
                    <a:pt x="28" y="76"/>
                  </a:lnTo>
                  <a:lnTo>
                    <a:pt x="28" y="74"/>
                  </a:lnTo>
                  <a:lnTo>
                    <a:pt x="30" y="74"/>
                  </a:lnTo>
                  <a:lnTo>
                    <a:pt x="32" y="76"/>
                  </a:lnTo>
                  <a:lnTo>
                    <a:pt x="34" y="74"/>
                  </a:lnTo>
                  <a:lnTo>
                    <a:pt x="34" y="76"/>
                  </a:lnTo>
                  <a:lnTo>
                    <a:pt x="36" y="76"/>
                  </a:lnTo>
                  <a:lnTo>
                    <a:pt x="38" y="74"/>
                  </a:lnTo>
                  <a:lnTo>
                    <a:pt x="40" y="74"/>
                  </a:lnTo>
                  <a:lnTo>
                    <a:pt x="42" y="74"/>
                  </a:lnTo>
                  <a:lnTo>
                    <a:pt x="42" y="72"/>
                  </a:lnTo>
                  <a:lnTo>
                    <a:pt x="44" y="72"/>
                  </a:lnTo>
                  <a:lnTo>
                    <a:pt x="46" y="72"/>
                  </a:lnTo>
                  <a:lnTo>
                    <a:pt x="48" y="72"/>
                  </a:lnTo>
                  <a:lnTo>
                    <a:pt x="50" y="72"/>
                  </a:lnTo>
                  <a:lnTo>
                    <a:pt x="48" y="72"/>
                  </a:lnTo>
                  <a:lnTo>
                    <a:pt x="46" y="74"/>
                  </a:lnTo>
                  <a:lnTo>
                    <a:pt x="44" y="74"/>
                  </a:lnTo>
                  <a:lnTo>
                    <a:pt x="42" y="76"/>
                  </a:lnTo>
                  <a:lnTo>
                    <a:pt x="42" y="78"/>
                  </a:lnTo>
                  <a:lnTo>
                    <a:pt x="40" y="80"/>
                  </a:lnTo>
                  <a:lnTo>
                    <a:pt x="40" y="82"/>
                  </a:lnTo>
                  <a:lnTo>
                    <a:pt x="42" y="84"/>
                  </a:lnTo>
                  <a:lnTo>
                    <a:pt x="44" y="86"/>
                  </a:lnTo>
                  <a:lnTo>
                    <a:pt x="46" y="86"/>
                  </a:lnTo>
                  <a:lnTo>
                    <a:pt x="46" y="88"/>
                  </a:lnTo>
                  <a:lnTo>
                    <a:pt x="46" y="90"/>
                  </a:lnTo>
                  <a:lnTo>
                    <a:pt x="48" y="88"/>
                  </a:lnTo>
                  <a:lnTo>
                    <a:pt x="48" y="86"/>
                  </a:lnTo>
                  <a:lnTo>
                    <a:pt x="48" y="88"/>
                  </a:lnTo>
                  <a:lnTo>
                    <a:pt x="50" y="88"/>
                  </a:lnTo>
                  <a:lnTo>
                    <a:pt x="52" y="88"/>
                  </a:lnTo>
                  <a:lnTo>
                    <a:pt x="52" y="90"/>
                  </a:lnTo>
                  <a:lnTo>
                    <a:pt x="52" y="92"/>
                  </a:lnTo>
                  <a:lnTo>
                    <a:pt x="50" y="92"/>
                  </a:lnTo>
                  <a:lnTo>
                    <a:pt x="48" y="92"/>
                  </a:lnTo>
                  <a:lnTo>
                    <a:pt x="48" y="94"/>
                  </a:lnTo>
                  <a:lnTo>
                    <a:pt x="48" y="96"/>
                  </a:lnTo>
                  <a:lnTo>
                    <a:pt x="50" y="96"/>
                  </a:lnTo>
                  <a:lnTo>
                    <a:pt x="48" y="96"/>
                  </a:lnTo>
                  <a:lnTo>
                    <a:pt x="48" y="98"/>
                  </a:lnTo>
                  <a:lnTo>
                    <a:pt x="46" y="100"/>
                  </a:lnTo>
                  <a:lnTo>
                    <a:pt x="46" y="102"/>
                  </a:lnTo>
                  <a:lnTo>
                    <a:pt x="48" y="102"/>
                  </a:lnTo>
                  <a:lnTo>
                    <a:pt x="48" y="104"/>
                  </a:lnTo>
                  <a:lnTo>
                    <a:pt x="50" y="104"/>
                  </a:lnTo>
                  <a:lnTo>
                    <a:pt x="52" y="104"/>
                  </a:lnTo>
                  <a:lnTo>
                    <a:pt x="50" y="106"/>
                  </a:lnTo>
                  <a:lnTo>
                    <a:pt x="48" y="104"/>
                  </a:lnTo>
                  <a:lnTo>
                    <a:pt x="48" y="102"/>
                  </a:lnTo>
                  <a:lnTo>
                    <a:pt x="46" y="102"/>
                  </a:lnTo>
                  <a:lnTo>
                    <a:pt x="44" y="104"/>
                  </a:lnTo>
                  <a:lnTo>
                    <a:pt x="46" y="106"/>
                  </a:lnTo>
                  <a:lnTo>
                    <a:pt x="44" y="106"/>
                  </a:lnTo>
                  <a:lnTo>
                    <a:pt x="42" y="104"/>
                  </a:lnTo>
                  <a:lnTo>
                    <a:pt x="40" y="104"/>
                  </a:lnTo>
                  <a:lnTo>
                    <a:pt x="38" y="106"/>
                  </a:lnTo>
                  <a:lnTo>
                    <a:pt x="36" y="104"/>
                  </a:lnTo>
                  <a:lnTo>
                    <a:pt x="34" y="104"/>
                  </a:lnTo>
                  <a:lnTo>
                    <a:pt x="32" y="106"/>
                  </a:lnTo>
                  <a:lnTo>
                    <a:pt x="30" y="106"/>
                  </a:lnTo>
                  <a:lnTo>
                    <a:pt x="30" y="104"/>
                  </a:lnTo>
                  <a:lnTo>
                    <a:pt x="28" y="104"/>
                  </a:lnTo>
                  <a:lnTo>
                    <a:pt x="26" y="102"/>
                  </a:lnTo>
                  <a:lnTo>
                    <a:pt x="24" y="104"/>
                  </a:lnTo>
                  <a:lnTo>
                    <a:pt x="24" y="106"/>
                  </a:lnTo>
                  <a:lnTo>
                    <a:pt x="24" y="108"/>
                  </a:lnTo>
                  <a:lnTo>
                    <a:pt x="26" y="108"/>
                  </a:lnTo>
                  <a:lnTo>
                    <a:pt x="28" y="106"/>
                  </a:lnTo>
                  <a:lnTo>
                    <a:pt x="28" y="108"/>
                  </a:lnTo>
                  <a:lnTo>
                    <a:pt x="26" y="110"/>
                  </a:lnTo>
                  <a:lnTo>
                    <a:pt x="24" y="112"/>
                  </a:lnTo>
                  <a:lnTo>
                    <a:pt x="22" y="112"/>
                  </a:lnTo>
                  <a:lnTo>
                    <a:pt x="20" y="114"/>
                  </a:lnTo>
                  <a:lnTo>
                    <a:pt x="20" y="116"/>
                  </a:lnTo>
                  <a:lnTo>
                    <a:pt x="22" y="114"/>
                  </a:lnTo>
                  <a:lnTo>
                    <a:pt x="24" y="114"/>
                  </a:lnTo>
                  <a:lnTo>
                    <a:pt x="26" y="114"/>
                  </a:lnTo>
                  <a:lnTo>
                    <a:pt x="28" y="112"/>
                  </a:lnTo>
                  <a:lnTo>
                    <a:pt x="30" y="114"/>
                  </a:lnTo>
                  <a:lnTo>
                    <a:pt x="28" y="114"/>
                  </a:lnTo>
                  <a:lnTo>
                    <a:pt x="30" y="116"/>
                  </a:lnTo>
                  <a:lnTo>
                    <a:pt x="28" y="118"/>
                  </a:lnTo>
                  <a:lnTo>
                    <a:pt x="30" y="120"/>
                  </a:lnTo>
                  <a:lnTo>
                    <a:pt x="32" y="120"/>
                  </a:lnTo>
                  <a:lnTo>
                    <a:pt x="30" y="120"/>
                  </a:lnTo>
                  <a:lnTo>
                    <a:pt x="30" y="122"/>
                  </a:lnTo>
                  <a:lnTo>
                    <a:pt x="28" y="124"/>
                  </a:lnTo>
                  <a:lnTo>
                    <a:pt x="26" y="126"/>
                  </a:lnTo>
                  <a:lnTo>
                    <a:pt x="24" y="126"/>
                  </a:lnTo>
                  <a:lnTo>
                    <a:pt x="22" y="128"/>
                  </a:lnTo>
                  <a:lnTo>
                    <a:pt x="20" y="128"/>
                  </a:lnTo>
                  <a:lnTo>
                    <a:pt x="18" y="130"/>
                  </a:lnTo>
                  <a:lnTo>
                    <a:pt x="16" y="130"/>
                  </a:lnTo>
                  <a:lnTo>
                    <a:pt x="14" y="130"/>
                  </a:lnTo>
                  <a:lnTo>
                    <a:pt x="12" y="132"/>
                  </a:lnTo>
                  <a:lnTo>
                    <a:pt x="10" y="134"/>
                  </a:lnTo>
                  <a:lnTo>
                    <a:pt x="12" y="134"/>
                  </a:lnTo>
                  <a:lnTo>
                    <a:pt x="12" y="136"/>
                  </a:lnTo>
                  <a:lnTo>
                    <a:pt x="14" y="136"/>
                  </a:lnTo>
                  <a:lnTo>
                    <a:pt x="16" y="136"/>
                  </a:lnTo>
                  <a:lnTo>
                    <a:pt x="14" y="136"/>
                  </a:lnTo>
                  <a:lnTo>
                    <a:pt x="14" y="138"/>
                  </a:lnTo>
                  <a:lnTo>
                    <a:pt x="12" y="138"/>
                  </a:lnTo>
                  <a:lnTo>
                    <a:pt x="14" y="138"/>
                  </a:lnTo>
                  <a:lnTo>
                    <a:pt x="16" y="138"/>
                  </a:lnTo>
                  <a:lnTo>
                    <a:pt x="18" y="138"/>
                  </a:lnTo>
                  <a:lnTo>
                    <a:pt x="20" y="136"/>
                  </a:lnTo>
                  <a:lnTo>
                    <a:pt x="22" y="136"/>
                  </a:lnTo>
                  <a:lnTo>
                    <a:pt x="24" y="136"/>
                  </a:lnTo>
                  <a:lnTo>
                    <a:pt x="24" y="138"/>
                  </a:lnTo>
                  <a:lnTo>
                    <a:pt x="26" y="138"/>
                  </a:lnTo>
                  <a:lnTo>
                    <a:pt x="28" y="138"/>
                  </a:lnTo>
                  <a:lnTo>
                    <a:pt x="26" y="138"/>
                  </a:lnTo>
                  <a:lnTo>
                    <a:pt x="26" y="140"/>
                  </a:lnTo>
                  <a:lnTo>
                    <a:pt x="28" y="140"/>
                  </a:lnTo>
                  <a:lnTo>
                    <a:pt x="30" y="138"/>
                  </a:lnTo>
                  <a:lnTo>
                    <a:pt x="32" y="138"/>
                  </a:lnTo>
                  <a:lnTo>
                    <a:pt x="32" y="140"/>
                  </a:lnTo>
                  <a:lnTo>
                    <a:pt x="34" y="142"/>
                  </a:lnTo>
                  <a:lnTo>
                    <a:pt x="36" y="142"/>
                  </a:lnTo>
                  <a:lnTo>
                    <a:pt x="38" y="144"/>
                  </a:lnTo>
                  <a:lnTo>
                    <a:pt x="40" y="144"/>
                  </a:lnTo>
                  <a:lnTo>
                    <a:pt x="42" y="142"/>
                  </a:lnTo>
                  <a:lnTo>
                    <a:pt x="44" y="140"/>
                  </a:lnTo>
                  <a:lnTo>
                    <a:pt x="46" y="140"/>
                  </a:lnTo>
                  <a:lnTo>
                    <a:pt x="48" y="140"/>
                  </a:lnTo>
                  <a:lnTo>
                    <a:pt x="50" y="140"/>
                  </a:lnTo>
                  <a:lnTo>
                    <a:pt x="50" y="138"/>
                  </a:lnTo>
                  <a:lnTo>
                    <a:pt x="52" y="138"/>
                  </a:lnTo>
                  <a:lnTo>
                    <a:pt x="52" y="136"/>
                  </a:lnTo>
                  <a:lnTo>
                    <a:pt x="54" y="136"/>
                  </a:lnTo>
                  <a:lnTo>
                    <a:pt x="52" y="138"/>
                  </a:lnTo>
                  <a:lnTo>
                    <a:pt x="50" y="138"/>
                  </a:lnTo>
                  <a:lnTo>
                    <a:pt x="50" y="140"/>
                  </a:lnTo>
                  <a:lnTo>
                    <a:pt x="48" y="142"/>
                  </a:lnTo>
                  <a:lnTo>
                    <a:pt x="46" y="142"/>
                  </a:lnTo>
                  <a:lnTo>
                    <a:pt x="44" y="144"/>
                  </a:lnTo>
                  <a:lnTo>
                    <a:pt x="44" y="146"/>
                  </a:lnTo>
                  <a:lnTo>
                    <a:pt x="42" y="146"/>
                  </a:lnTo>
                  <a:lnTo>
                    <a:pt x="40" y="148"/>
                  </a:lnTo>
                  <a:lnTo>
                    <a:pt x="38" y="148"/>
                  </a:lnTo>
                  <a:lnTo>
                    <a:pt x="36" y="146"/>
                  </a:lnTo>
                  <a:lnTo>
                    <a:pt x="34" y="146"/>
                  </a:lnTo>
                  <a:lnTo>
                    <a:pt x="32" y="146"/>
                  </a:lnTo>
                  <a:lnTo>
                    <a:pt x="30" y="146"/>
                  </a:lnTo>
                  <a:lnTo>
                    <a:pt x="28" y="146"/>
                  </a:lnTo>
                  <a:lnTo>
                    <a:pt x="26" y="146"/>
                  </a:lnTo>
                  <a:lnTo>
                    <a:pt x="24" y="148"/>
                  </a:lnTo>
                  <a:lnTo>
                    <a:pt x="24" y="150"/>
                  </a:lnTo>
                  <a:lnTo>
                    <a:pt x="22" y="152"/>
                  </a:lnTo>
                  <a:lnTo>
                    <a:pt x="20" y="150"/>
                  </a:lnTo>
                  <a:lnTo>
                    <a:pt x="20" y="152"/>
                  </a:lnTo>
                  <a:lnTo>
                    <a:pt x="20" y="154"/>
                  </a:lnTo>
                  <a:lnTo>
                    <a:pt x="18" y="156"/>
                  </a:lnTo>
                  <a:lnTo>
                    <a:pt x="16" y="158"/>
                  </a:lnTo>
                  <a:lnTo>
                    <a:pt x="14" y="158"/>
                  </a:lnTo>
                  <a:lnTo>
                    <a:pt x="14" y="160"/>
                  </a:lnTo>
                  <a:lnTo>
                    <a:pt x="12" y="160"/>
                  </a:lnTo>
                  <a:lnTo>
                    <a:pt x="10" y="160"/>
                  </a:lnTo>
                  <a:lnTo>
                    <a:pt x="10" y="162"/>
                  </a:lnTo>
                  <a:lnTo>
                    <a:pt x="8" y="164"/>
                  </a:lnTo>
                  <a:lnTo>
                    <a:pt x="6" y="166"/>
                  </a:lnTo>
                  <a:lnTo>
                    <a:pt x="4" y="166"/>
                  </a:lnTo>
                  <a:lnTo>
                    <a:pt x="2" y="166"/>
                  </a:lnTo>
                  <a:lnTo>
                    <a:pt x="2" y="168"/>
                  </a:lnTo>
                  <a:lnTo>
                    <a:pt x="0" y="168"/>
                  </a:lnTo>
                  <a:lnTo>
                    <a:pt x="0" y="170"/>
                  </a:lnTo>
                  <a:lnTo>
                    <a:pt x="2" y="170"/>
                  </a:lnTo>
                  <a:lnTo>
                    <a:pt x="4" y="168"/>
                  </a:lnTo>
                  <a:lnTo>
                    <a:pt x="6" y="168"/>
                  </a:lnTo>
                  <a:lnTo>
                    <a:pt x="6" y="170"/>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56" name="Freeform 1822"/>
            <p:cNvSpPr>
              <a:spLocks/>
            </p:cNvSpPr>
            <p:nvPr/>
          </p:nvSpPr>
          <p:spPr bwMode="auto">
            <a:xfrm>
              <a:off x="1888378" y="3312152"/>
              <a:ext cx="197231" cy="99168"/>
            </a:xfrm>
            <a:custGeom>
              <a:avLst/>
              <a:gdLst>
                <a:gd name="T0" fmla="*/ 0 w 42"/>
                <a:gd name="T1" fmla="*/ 2147483647 h 24"/>
                <a:gd name="T2" fmla="*/ 2147483647 w 42"/>
                <a:gd name="T3" fmla="*/ 2147483647 h 24"/>
                <a:gd name="T4" fmla="*/ 2147483647 w 42"/>
                <a:gd name="T5" fmla="*/ 2147483647 h 24"/>
                <a:gd name="T6" fmla="*/ 2147483647 w 42"/>
                <a:gd name="T7" fmla="*/ 2147483647 h 24"/>
                <a:gd name="T8" fmla="*/ 2147483647 w 42"/>
                <a:gd name="T9" fmla="*/ 2147483647 h 24"/>
                <a:gd name="T10" fmla="*/ 2147483647 w 42"/>
                <a:gd name="T11" fmla="*/ 2147483647 h 24"/>
                <a:gd name="T12" fmla="*/ 2147483647 w 42"/>
                <a:gd name="T13" fmla="*/ 2147483647 h 24"/>
                <a:gd name="T14" fmla="*/ 2147483647 w 42"/>
                <a:gd name="T15" fmla="*/ 2147483647 h 24"/>
                <a:gd name="T16" fmla="*/ 2147483647 w 42"/>
                <a:gd name="T17" fmla="*/ 2147483647 h 24"/>
                <a:gd name="T18" fmla="*/ 2147483647 w 42"/>
                <a:gd name="T19" fmla="*/ 2147483647 h 24"/>
                <a:gd name="T20" fmla="*/ 2147483647 w 42"/>
                <a:gd name="T21" fmla="*/ 2147483647 h 24"/>
                <a:gd name="T22" fmla="*/ 2147483647 w 42"/>
                <a:gd name="T23" fmla="*/ 2147483647 h 24"/>
                <a:gd name="T24" fmla="*/ 2147483647 w 42"/>
                <a:gd name="T25" fmla="*/ 2147483647 h 24"/>
                <a:gd name="T26" fmla="*/ 2147483647 w 42"/>
                <a:gd name="T27" fmla="*/ 2147483647 h 24"/>
                <a:gd name="T28" fmla="*/ 2147483647 w 42"/>
                <a:gd name="T29" fmla="*/ 2147483647 h 24"/>
                <a:gd name="T30" fmla="*/ 2147483647 w 42"/>
                <a:gd name="T31" fmla="*/ 2147483647 h 24"/>
                <a:gd name="T32" fmla="*/ 2147483647 w 42"/>
                <a:gd name="T33" fmla="*/ 2147483647 h 24"/>
                <a:gd name="T34" fmla="*/ 2147483647 w 42"/>
                <a:gd name="T35" fmla="*/ 2147483647 h 24"/>
                <a:gd name="T36" fmla="*/ 2147483647 w 42"/>
                <a:gd name="T37" fmla="*/ 2147483647 h 24"/>
                <a:gd name="T38" fmla="*/ 2147483647 w 42"/>
                <a:gd name="T39" fmla="*/ 2147483647 h 24"/>
                <a:gd name="T40" fmla="*/ 2147483647 w 42"/>
                <a:gd name="T41" fmla="*/ 2147483647 h 24"/>
                <a:gd name="T42" fmla="*/ 2147483647 w 42"/>
                <a:gd name="T43" fmla="*/ 2147483647 h 24"/>
                <a:gd name="T44" fmla="*/ 2147483647 w 42"/>
                <a:gd name="T45" fmla="*/ 2147483647 h 24"/>
                <a:gd name="T46" fmla="*/ 2147483647 w 42"/>
                <a:gd name="T47" fmla="*/ 2147483647 h 24"/>
                <a:gd name="T48" fmla="*/ 2147483647 w 42"/>
                <a:gd name="T49" fmla="*/ 2147483647 h 24"/>
                <a:gd name="T50" fmla="*/ 2147483647 w 42"/>
                <a:gd name="T51" fmla="*/ 2147483647 h 24"/>
                <a:gd name="T52" fmla="*/ 2147483647 w 42"/>
                <a:gd name="T53" fmla="*/ 2147483647 h 24"/>
                <a:gd name="T54" fmla="*/ 2147483647 w 42"/>
                <a:gd name="T55" fmla="*/ 2147483647 h 24"/>
                <a:gd name="T56" fmla="*/ 2147483647 w 42"/>
                <a:gd name="T57" fmla="*/ 2147483647 h 24"/>
                <a:gd name="T58" fmla="*/ 2147483647 w 42"/>
                <a:gd name="T59" fmla="*/ 2147483647 h 24"/>
                <a:gd name="T60" fmla="*/ 2147483647 w 42"/>
                <a:gd name="T61" fmla="*/ 2147483647 h 24"/>
                <a:gd name="T62" fmla="*/ 2147483647 w 42"/>
                <a:gd name="T63" fmla="*/ 2147483647 h 24"/>
                <a:gd name="T64" fmla="*/ 2147483647 w 42"/>
                <a:gd name="T65" fmla="*/ 2147483647 h 24"/>
                <a:gd name="T66" fmla="*/ 2147483647 w 42"/>
                <a:gd name="T67" fmla="*/ 2147483647 h 24"/>
                <a:gd name="T68" fmla="*/ 2147483647 w 42"/>
                <a:gd name="T69" fmla="*/ 2147483647 h 24"/>
                <a:gd name="T70" fmla="*/ 2147483647 w 42"/>
                <a:gd name="T71" fmla="*/ 2147483647 h 24"/>
                <a:gd name="T72" fmla="*/ 2147483647 w 42"/>
                <a:gd name="T73" fmla="*/ 2147483647 h 24"/>
                <a:gd name="T74" fmla="*/ 2147483647 w 42"/>
                <a:gd name="T75" fmla="*/ 2147483647 h 24"/>
                <a:gd name="T76" fmla="*/ 2147483647 w 42"/>
                <a:gd name="T77" fmla="*/ 2147483647 h 24"/>
                <a:gd name="T78" fmla="*/ 2147483647 w 42"/>
                <a:gd name="T79" fmla="*/ 2147483647 h 24"/>
                <a:gd name="T80" fmla="*/ 2147483647 w 42"/>
                <a:gd name="T81" fmla="*/ 2147483647 h 24"/>
                <a:gd name="T82" fmla="*/ 2147483647 w 42"/>
                <a:gd name="T83" fmla="*/ 2147483647 h 24"/>
                <a:gd name="T84" fmla="*/ 2147483647 w 42"/>
                <a:gd name="T85" fmla="*/ 2147483647 h 24"/>
                <a:gd name="T86" fmla="*/ 2147483647 w 42"/>
                <a:gd name="T87" fmla="*/ 2147483647 h 24"/>
                <a:gd name="T88" fmla="*/ 2147483647 w 42"/>
                <a:gd name="T89" fmla="*/ 2147483647 h 24"/>
                <a:gd name="T90" fmla="*/ 2147483647 w 42"/>
                <a:gd name="T91" fmla="*/ 2147483647 h 24"/>
                <a:gd name="T92" fmla="*/ 2147483647 w 42"/>
                <a:gd name="T93" fmla="*/ 2147483647 h 24"/>
                <a:gd name="T94" fmla="*/ 2147483647 w 42"/>
                <a:gd name="T95" fmla="*/ 2147483647 h 24"/>
                <a:gd name="T96" fmla="*/ 2147483647 w 42"/>
                <a:gd name="T97" fmla="*/ 2147483647 h 24"/>
                <a:gd name="T98" fmla="*/ 2147483647 w 42"/>
                <a:gd name="T99" fmla="*/ 2147483647 h 24"/>
                <a:gd name="T100" fmla="*/ 2147483647 w 42"/>
                <a:gd name="T101" fmla="*/ 2147483647 h 24"/>
                <a:gd name="T102" fmla="*/ 0 w 42"/>
                <a:gd name="T103" fmla="*/ 2147483647 h 24"/>
                <a:gd name="T104" fmla="*/ 0 w 42"/>
                <a:gd name="T105" fmla="*/ 2147483647 h 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
                <a:gd name="T160" fmla="*/ 0 h 24"/>
                <a:gd name="T161" fmla="*/ 42 w 42"/>
                <a:gd name="T162" fmla="*/ 24 h 2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 h="24">
                  <a:moveTo>
                    <a:pt x="0" y="16"/>
                  </a:moveTo>
                  <a:lnTo>
                    <a:pt x="0" y="16"/>
                  </a:lnTo>
                  <a:lnTo>
                    <a:pt x="2" y="16"/>
                  </a:lnTo>
                  <a:lnTo>
                    <a:pt x="4" y="14"/>
                  </a:lnTo>
                  <a:lnTo>
                    <a:pt x="6" y="14"/>
                  </a:lnTo>
                  <a:lnTo>
                    <a:pt x="8" y="14"/>
                  </a:lnTo>
                  <a:lnTo>
                    <a:pt x="6" y="12"/>
                  </a:lnTo>
                  <a:lnTo>
                    <a:pt x="4" y="12"/>
                  </a:lnTo>
                  <a:lnTo>
                    <a:pt x="6" y="12"/>
                  </a:lnTo>
                  <a:lnTo>
                    <a:pt x="8" y="10"/>
                  </a:lnTo>
                  <a:lnTo>
                    <a:pt x="10" y="10"/>
                  </a:lnTo>
                  <a:lnTo>
                    <a:pt x="12" y="8"/>
                  </a:lnTo>
                  <a:lnTo>
                    <a:pt x="12" y="6"/>
                  </a:lnTo>
                  <a:lnTo>
                    <a:pt x="14" y="4"/>
                  </a:lnTo>
                  <a:lnTo>
                    <a:pt x="16" y="4"/>
                  </a:lnTo>
                  <a:lnTo>
                    <a:pt x="18" y="4"/>
                  </a:lnTo>
                  <a:lnTo>
                    <a:pt x="20" y="2"/>
                  </a:lnTo>
                  <a:lnTo>
                    <a:pt x="22" y="2"/>
                  </a:lnTo>
                  <a:lnTo>
                    <a:pt x="24" y="2"/>
                  </a:lnTo>
                  <a:lnTo>
                    <a:pt x="26" y="2"/>
                  </a:lnTo>
                  <a:lnTo>
                    <a:pt x="28" y="0"/>
                  </a:lnTo>
                  <a:lnTo>
                    <a:pt x="30" y="2"/>
                  </a:lnTo>
                  <a:lnTo>
                    <a:pt x="32" y="2"/>
                  </a:lnTo>
                  <a:lnTo>
                    <a:pt x="34" y="2"/>
                  </a:lnTo>
                  <a:lnTo>
                    <a:pt x="34" y="4"/>
                  </a:lnTo>
                  <a:lnTo>
                    <a:pt x="34" y="6"/>
                  </a:lnTo>
                  <a:lnTo>
                    <a:pt x="36" y="8"/>
                  </a:lnTo>
                  <a:lnTo>
                    <a:pt x="38" y="10"/>
                  </a:lnTo>
                  <a:lnTo>
                    <a:pt x="36" y="12"/>
                  </a:lnTo>
                  <a:lnTo>
                    <a:pt x="34" y="12"/>
                  </a:lnTo>
                  <a:lnTo>
                    <a:pt x="36" y="12"/>
                  </a:lnTo>
                  <a:lnTo>
                    <a:pt x="38" y="12"/>
                  </a:lnTo>
                  <a:lnTo>
                    <a:pt x="40" y="12"/>
                  </a:lnTo>
                  <a:lnTo>
                    <a:pt x="42" y="14"/>
                  </a:lnTo>
                  <a:lnTo>
                    <a:pt x="42" y="16"/>
                  </a:lnTo>
                  <a:lnTo>
                    <a:pt x="42" y="18"/>
                  </a:lnTo>
                  <a:lnTo>
                    <a:pt x="40" y="18"/>
                  </a:lnTo>
                  <a:lnTo>
                    <a:pt x="40" y="16"/>
                  </a:lnTo>
                  <a:lnTo>
                    <a:pt x="40" y="14"/>
                  </a:lnTo>
                  <a:lnTo>
                    <a:pt x="38" y="14"/>
                  </a:lnTo>
                  <a:lnTo>
                    <a:pt x="38" y="16"/>
                  </a:lnTo>
                  <a:lnTo>
                    <a:pt x="38" y="18"/>
                  </a:lnTo>
                  <a:lnTo>
                    <a:pt x="40" y="18"/>
                  </a:lnTo>
                  <a:lnTo>
                    <a:pt x="40" y="20"/>
                  </a:lnTo>
                  <a:lnTo>
                    <a:pt x="38" y="20"/>
                  </a:lnTo>
                  <a:lnTo>
                    <a:pt x="36" y="20"/>
                  </a:lnTo>
                  <a:lnTo>
                    <a:pt x="34" y="22"/>
                  </a:lnTo>
                  <a:lnTo>
                    <a:pt x="34" y="24"/>
                  </a:lnTo>
                  <a:lnTo>
                    <a:pt x="32" y="24"/>
                  </a:lnTo>
                  <a:lnTo>
                    <a:pt x="30" y="24"/>
                  </a:lnTo>
                  <a:lnTo>
                    <a:pt x="28" y="24"/>
                  </a:lnTo>
                  <a:lnTo>
                    <a:pt x="28" y="22"/>
                  </a:lnTo>
                  <a:lnTo>
                    <a:pt x="26" y="24"/>
                  </a:lnTo>
                  <a:lnTo>
                    <a:pt x="24" y="24"/>
                  </a:lnTo>
                  <a:lnTo>
                    <a:pt x="22" y="24"/>
                  </a:lnTo>
                  <a:lnTo>
                    <a:pt x="22" y="22"/>
                  </a:lnTo>
                  <a:lnTo>
                    <a:pt x="20" y="20"/>
                  </a:lnTo>
                  <a:lnTo>
                    <a:pt x="20" y="18"/>
                  </a:lnTo>
                  <a:lnTo>
                    <a:pt x="18" y="18"/>
                  </a:lnTo>
                  <a:lnTo>
                    <a:pt x="16" y="18"/>
                  </a:lnTo>
                  <a:lnTo>
                    <a:pt x="14" y="18"/>
                  </a:lnTo>
                  <a:lnTo>
                    <a:pt x="16" y="20"/>
                  </a:lnTo>
                  <a:lnTo>
                    <a:pt x="14" y="22"/>
                  </a:lnTo>
                  <a:lnTo>
                    <a:pt x="12" y="22"/>
                  </a:lnTo>
                  <a:lnTo>
                    <a:pt x="10" y="22"/>
                  </a:lnTo>
                  <a:lnTo>
                    <a:pt x="8" y="22"/>
                  </a:lnTo>
                  <a:lnTo>
                    <a:pt x="6" y="22"/>
                  </a:lnTo>
                  <a:lnTo>
                    <a:pt x="4" y="22"/>
                  </a:lnTo>
                  <a:lnTo>
                    <a:pt x="4" y="20"/>
                  </a:lnTo>
                  <a:lnTo>
                    <a:pt x="2" y="20"/>
                  </a:lnTo>
                  <a:lnTo>
                    <a:pt x="2" y="18"/>
                  </a:lnTo>
                  <a:lnTo>
                    <a:pt x="0" y="18"/>
                  </a:lnTo>
                  <a:lnTo>
                    <a:pt x="0" y="16"/>
                  </a:lnTo>
                  <a:close/>
                </a:path>
              </a:pathLst>
            </a:custGeom>
            <a:solidFill>
              <a:schemeClr val="accent1">
                <a:lumMod val="60000"/>
                <a:lumOff val="40000"/>
              </a:schemeClr>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57" name="Freeform 1827"/>
            <p:cNvSpPr>
              <a:spLocks/>
            </p:cNvSpPr>
            <p:nvPr/>
          </p:nvSpPr>
          <p:spPr bwMode="auto">
            <a:xfrm>
              <a:off x="2940275" y="3989798"/>
              <a:ext cx="934499" cy="776814"/>
            </a:xfrm>
            <a:custGeom>
              <a:avLst/>
              <a:gdLst>
                <a:gd name="T0" fmla="*/ 2147483647 w 199"/>
                <a:gd name="T1" fmla="*/ 2147483647 h 188"/>
                <a:gd name="T2" fmla="*/ 2147483647 w 199"/>
                <a:gd name="T3" fmla="*/ 2147483647 h 188"/>
                <a:gd name="T4" fmla="*/ 2147483647 w 199"/>
                <a:gd name="T5" fmla="*/ 2147483647 h 188"/>
                <a:gd name="T6" fmla="*/ 2147483647 w 199"/>
                <a:gd name="T7" fmla="*/ 2147483647 h 188"/>
                <a:gd name="T8" fmla="*/ 2147483647 w 199"/>
                <a:gd name="T9" fmla="*/ 2147483647 h 188"/>
                <a:gd name="T10" fmla="*/ 2147483647 w 199"/>
                <a:gd name="T11" fmla="*/ 2147483647 h 188"/>
                <a:gd name="T12" fmla="*/ 2147483647 w 199"/>
                <a:gd name="T13" fmla="*/ 2147483647 h 188"/>
                <a:gd name="T14" fmla="*/ 2147483647 w 199"/>
                <a:gd name="T15" fmla="*/ 2147483647 h 188"/>
                <a:gd name="T16" fmla="*/ 2147483647 w 199"/>
                <a:gd name="T17" fmla="*/ 2147483647 h 188"/>
                <a:gd name="T18" fmla="*/ 2147483647 w 199"/>
                <a:gd name="T19" fmla="*/ 2147483647 h 188"/>
                <a:gd name="T20" fmla="*/ 2147483647 w 199"/>
                <a:gd name="T21" fmla="*/ 2147483647 h 188"/>
                <a:gd name="T22" fmla="*/ 2147483647 w 199"/>
                <a:gd name="T23" fmla="*/ 2147483647 h 188"/>
                <a:gd name="T24" fmla="*/ 2147483647 w 199"/>
                <a:gd name="T25" fmla="*/ 2147483647 h 188"/>
                <a:gd name="T26" fmla="*/ 2147483647 w 199"/>
                <a:gd name="T27" fmla="*/ 2147483647 h 188"/>
                <a:gd name="T28" fmla="*/ 2147483647 w 199"/>
                <a:gd name="T29" fmla="*/ 2147483647 h 188"/>
                <a:gd name="T30" fmla="*/ 2147483647 w 199"/>
                <a:gd name="T31" fmla="*/ 2147483647 h 188"/>
                <a:gd name="T32" fmla="*/ 2147483647 w 199"/>
                <a:gd name="T33" fmla="*/ 2147483647 h 188"/>
                <a:gd name="T34" fmla="*/ 2147483647 w 199"/>
                <a:gd name="T35" fmla="*/ 2147483647 h 188"/>
                <a:gd name="T36" fmla="*/ 2147483647 w 199"/>
                <a:gd name="T37" fmla="*/ 2147483647 h 188"/>
                <a:gd name="T38" fmla="*/ 2147483647 w 199"/>
                <a:gd name="T39" fmla="*/ 2147483647 h 188"/>
                <a:gd name="T40" fmla="*/ 2147483647 w 199"/>
                <a:gd name="T41" fmla="*/ 2147483647 h 188"/>
                <a:gd name="T42" fmla="*/ 2147483647 w 199"/>
                <a:gd name="T43" fmla="*/ 2147483647 h 188"/>
                <a:gd name="T44" fmla="*/ 2147483647 w 199"/>
                <a:gd name="T45" fmla="*/ 2147483647 h 188"/>
                <a:gd name="T46" fmla="*/ 2147483647 w 199"/>
                <a:gd name="T47" fmla="*/ 2147483647 h 188"/>
                <a:gd name="T48" fmla="*/ 2147483647 w 199"/>
                <a:gd name="T49" fmla="*/ 2147483647 h 188"/>
                <a:gd name="T50" fmla="*/ 2147483647 w 199"/>
                <a:gd name="T51" fmla="*/ 2147483647 h 188"/>
                <a:gd name="T52" fmla="*/ 2147483647 w 199"/>
                <a:gd name="T53" fmla="*/ 2147483647 h 188"/>
                <a:gd name="T54" fmla="*/ 2147483647 w 199"/>
                <a:gd name="T55" fmla="*/ 2147483647 h 188"/>
                <a:gd name="T56" fmla="*/ 2147483647 w 199"/>
                <a:gd name="T57" fmla="*/ 2147483647 h 188"/>
                <a:gd name="T58" fmla="*/ 2147483647 w 199"/>
                <a:gd name="T59" fmla="*/ 2147483647 h 188"/>
                <a:gd name="T60" fmla="*/ 2147483647 w 199"/>
                <a:gd name="T61" fmla="*/ 2147483647 h 188"/>
                <a:gd name="T62" fmla="*/ 2147483647 w 199"/>
                <a:gd name="T63" fmla="*/ 2147483647 h 188"/>
                <a:gd name="T64" fmla="*/ 2147483647 w 199"/>
                <a:gd name="T65" fmla="*/ 2147483647 h 188"/>
                <a:gd name="T66" fmla="*/ 2147483647 w 199"/>
                <a:gd name="T67" fmla="*/ 2147483647 h 188"/>
                <a:gd name="T68" fmla="*/ 2147483647 w 199"/>
                <a:gd name="T69" fmla="*/ 2147483647 h 188"/>
                <a:gd name="T70" fmla="*/ 2147483647 w 199"/>
                <a:gd name="T71" fmla="*/ 2147483647 h 188"/>
                <a:gd name="T72" fmla="*/ 2147483647 w 199"/>
                <a:gd name="T73" fmla="*/ 2147483647 h 188"/>
                <a:gd name="T74" fmla="*/ 2147483647 w 199"/>
                <a:gd name="T75" fmla="*/ 2147483647 h 188"/>
                <a:gd name="T76" fmla="*/ 2147483647 w 199"/>
                <a:gd name="T77" fmla="*/ 2147483647 h 188"/>
                <a:gd name="T78" fmla="*/ 2147483647 w 199"/>
                <a:gd name="T79" fmla="*/ 2147483647 h 188"/>
                <a:gd name="T80" fmla="*/ 2147483647 w 199"/>
                <a:gd name="T81" fmla="*/ 2147483647 h 188"/>
                <a:gd name="T82" fmla="*/ 2147483647 w 199"/>
                <a:gd name="T83" fmla="*/ 2147483647 h 188"/>
                <a:gd name="T84" fmla="*/ 2147483647 w 199"/>
                <a:gd name="T85" fmla="*/ 2147483647 h 188"/>
                <a:gd name="T86" fmla="*/ 2147483647 w 199"/>
                <a:gd name="T87" fmla="*/ 2147483647 h 188"/>
                <a:gd name="T88" fmla="*/ 2147483647 w 199"/>
                <a:gd name="T89" fmla="*/ 2147483647 h 188"/>
                <a:gd name="T90" fmla="*/ 2147483647 w 199"/>
                <a:gd name="T91" fmla="*/ 2147483647 h 188"/>
                <a:gd name="T92" fmla="*/ 2147483647 w 199"/>
                <a:gd name="T93" fmla="*/ 2147483647 h 188"/>
                <a:gd name="T94" fmla="*/ 2147483647 w 199"/>
                <a:gd name="T95" fmla="*/ 2147483647 h 188"/>
                <a:gd name="T96" fmla="*/ 2147483647 w 199"/>
                <a:gd name="T97" fmla="*/ 2147483647 h 188"/>
                <a:gd name="T98" fmla="*/ 2147483647 w 199"/>
                <a:gd name="T99" fmla="*/ 2147483647 h 188"/>
                <a:gd name="T100" fmla="*/ 2147483647 w 199"/>
                <a:gd name="T101" fmla="*/ 2147483647 h 188"/>
                <a:gd name="T102" fmla="*/ 2147483647 w 199"/>
                <a:gd name="T103" fmla="*/ 2147483647 h 188"/>
                <a:gd name="T104" fmla="*/ 2147483647 w 199"/>
                <a:gd name="T105" fmla="*/ 2147483647 h 188"/>
                <a:gd name="T106" fmla="*/ 2147483647 w 199"/>
                <a:gd name="T107" fmla="*/ 2147483647 h 188"/>
                <a:gd name="T108" fmla="*/ 2147483647 w 199"/>
                <a:gd name="T109" fmla="*/ 2147483647 h 188"/>
                <a:gd name="T110" fmla="*/ 2147483647 w 199"/>
                <a:gd name="T111" fmla="*/ 2147483647 h 188"/>
                <a:gd name="T112" fmla="*/ 2147483647 w 199"/>
                <a:gd name="T113" fmla="*/ 2147483647 h 188"/>
                <a:gd name="T114" fmla="*/ 2147483647 w 199"/>
                <a:gd name="T115" fmla="*/ 2147483647 h 188"/>
                <a:gd name="T116" fmla="*/ 2147483647 w 199"/>
                <a:gd name="T117" fmla="*/ 2147483647 h 188"/>
                <a:gd name="T118" fmla="*/ 2147483647 w 199"/>
                <a:gd name="T119" fmla="*/ 2147483647 h 1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
                <a:gd name="T181" fmla="*/ 0 h 188"/>
                <a:gd name="T182" fmla="*/ 199 w 199"/>
                <a:gd name="T183" fmla="*/ 188 h 1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 h="188">
                  <a:moveTo>
                    <a:pt x="0" y="40"/>
                  </a:moveTo>
                  <a:lnTo>
                    <a:pt x="0" y="40"/>
                  </a:lnTo>
                  <a:lnTo>
                    <a:pt x="2" y="38"/>
                  </a:lnTo>
                  <a:lnTo>
                    <a:pt x="4" y="40"/>
                  </a:lnTo>
                  <a:lnTo>
                    <a:pt x="6" y="38"/>
                  </a:lnTo>
                  <a:lnTo>
                    <a:pt x="8" y="38"/>
                  </a:lnTo>
                  <a:lnTo>
                    <a:pt x="8" y="36"/>
                  </a:lnTo>
                  <a:lnTo>
                    <a:pt x="8" y="34"/>
                  </a:lnTo>
                  <a:lnTo>
                    <a:pt x="8" y="32"/>
                  </a:lnTo>
                  <a:lnTo>
                    <a:pt x="6" y="30"/>
                  </a:lnTo>
                  <a:lnTo>
                    <a:pt x="6" y="28"/>
                  </a:lnTo>
                  <a:lnTo>
                    <a:pt x="4" y="28"/>
                  </a:lnTo>
                  <a:lnTo>
                    <a:pt x="4" y="26"/>
                  </a:lnTo>
                  <a:lnTo>
                    <a:pt x="2" y="26"/>
                  </a:lnTo>
                  <a:lnTo>
                    <a:pt x="4" y="24"/>
                  </a:lnTo>
                  <a:lnTo>
                    <a:pt x="6" y="24"/>
                  </a:lnTo>
                  <a:lnTo>
                    <a:pt x="8" y="24"/>
                  </a:lnTo>
                  <a:lnTo>
                    <a:pt x="10" y="24"/>
                  </a:lnTo>
                  <a:lnTo>
                    <a:pt x="12" y="24"/>
                  </a:lnTo>
                  <a:lnTo>
                    <a:pt x="14" y="22"/>
                  </a:lnTo>
                  <a:lnTo>
                    <a:pt x="16" y="22"/>
                  </a:lnTo>
                  <a:lnTo>
                    <a:pt x="18" y="22"/>
                  </a:lnTo>
                  <a:lnTo>
                    <a:pt x="20" y="24"/>
                  </a:lnTo>
                  <a:lnTo>
                    <a:pt x="22" y="22"/>
                  </a:lnTo>
                  <a:lnTo>
                    <a:pt x="24" y="20"/>
                  </a:lnTo>
                  <a:lnTo>
                    <a:pt x="24" y="18"/>
                  </a:lnTo>
                  <a:lnTo>
                    <a:pt x="26" y="18"/>
                  </a:lnTo>
                  <a:lnTo>
                    <a:pt x="24" y="16"/>
                  </a:lnTo>
                  <a:lnTo>
                    <a:pt x="26" y="16"/>
                  </a:lnTo>
                  <a:lnTo>
                    <a:pt x="28" y="14"/>
                  </a:lnTo>
                  <a:lnTo>
                    <a:pt x="28" y="12"/>
                  </a:lnTo>
                  <a:lnTo>
                    <a:pt x="30" y="14"/>
                  </a:lnTo>
                  <a:lnTo>
                    <a:pt x="30" y="16"/>
                  </a:lnTo>
                  <a:lnTo>
                    <a:pt x="32" y="18"/>
                  </a:lnTo>
                  <a:lnTo>
                    <a:pt x="34" y="20"/>
                  </a:lnTo>
                  <a:lnTo>
                    <a:pt x="36" y="20"/>
                  </a:lnTo>
                  <a:lnTo>
                    <a:pt x="36" y="22"/>
                  </a:lnTo>
                  <a:lnTo>
                    <a:pt x="38" y="24"/>
                  </a:lnTo>
                  <a:lnTo>
                    <a:pt x="38" y="26"/>
                  </a:lnTo>
                  <a:lnTo>
                    <a:pt x="40" y="26"/>
                  </a:lnTo>
                  <a:lnTo>
                    <a:pt x="40" y="24"/>
                  </a:lnTo>
                  <a:lnTo>
                    <a:pt x="40" y="22"/>
                  </a:lnTo>
                  <a:lnTo>
                    <a:pt x="40" y="20"/>
                  </a:lnTo>
                  <a:lnTo>
                    <a:pt x="42" y="18"/>
                  </a:lnTo>
                  <a:lnTo>
                    <a:pt x="42" y="16"/>
                  </a:lnTo>
                  <a:lnTo>
                    <a:pt x="44" y="16"/>
                  </a:lnTo>
                  <a:lnTo>
                    <a:pt x="44" y="14"/>
                  </a:lnTo>
                  <a:lnTo>
                    <a:pt x="44" y="12"/>
                  </a:lnTo>
                  <a:lnTo>
                    <a:pt x="46" y="12"/>
                  </a:lnTo>
                  <a:lnTo>
                    <a:pt x="46" y="14"/>
                  </a:lnTo>
                  <a:lnTo>
                    <a:pt x="48" y="14"/>
                  </a:lnTo>
                  <a:lnTo>
                    <a:pt x="50" y="16"/>
                  </a:lnTo>
                  <a:lnTo>
                    <a:pt x="52" y="14"/>
                  </a:lnTo>
                  <a:lnTo>
                    <a:pt x="54" y="14"/>
                  </a:lnTo>
                  <a:lnTo>
                    <a:pt x="56" y="16"/>
                  </a:lnTo>
                  <a:lnTo>
                    <a:pt x="58" y="18"/>
                  </a:lnTo>
                  <a:lnTo>
                    <a:pt x="58" y="16"/>
                  </a:lnTo>
                  <a:lnTo>
                    <a:pt x="58" y="14"/>
                  </a:lnTo>
                  <a:lnTo>
                    <a:pt x="56" y="12"/>
                  </a:lnTo>
                  <a:lnTo>
                    <a:pt x="56" y="10"/>
                  </a:lnTo>
                  <a:lnTo>
                    <a:pt x="58" y="10"/>
                  </a:lnTo>
                  <a:lnTo>
                    <a:pt x="60" y="8"/>
                  </a:lnTo>
                  <a:lnTo>
                    <a:pt x="60" y="10"/>
                  </a:lnTo>
                  <a:lnTo>
                    <a:pt x="62" y="10"/>
                  </a:lnTo>
                  <a:lnTo>
                    <a:pt x="64" y="8"/>
                  </a:lnTo>
                  <a:lnTo>
                    <a:pt x="62" y="8"/>
                  </a:lnTo>
                  <a:lnTo>
                    <a:pt x="62" y="6"/>
                  </a:lnTo>
                  <a:lnTo>
                    <a:pt x="64" y="4"/>
                  </a:lnTo>
                  <a:lnTo>
                    <a:pt x="66" y="4"/>
                  </a:lnTo>
                  <a:lnTo>
                    <a:pt x="68" y="4"/>
                  </a:lnTo>
                  <a:lnTo>
                    <a:pt x="68" y="6"/>
                  </a:lnTo>
                  <a:lnTo>
                    <a:pt x="70" y="6"/>
                  </a:lnTo>
                  <a:lnTo>
                    <a:pt x="72" y="6"/>
                  </a:lnTo>
                  <a:lnTo>
                    <a:pt x="72" y="4"/>
                  </a:lnTo>
                  <a:lnTo>
                    <a:pt x="74" y="2"/>
                  </a:lnTo>
                  <a:lnTo>
                    <a:pt x="76" y="2"/>
                  </a:lnTo>
                  <a:lnTo>
                    <a:pt x="78" y="2"/>
                  </a:lnTo>
                  <a:lnTo>
                    <a:pt x="80" y="2"/>
                  </a:lnTo>
                  <a:lnTo>
                    <a:pt x="82" y="2"/>
                  </a:lnTo>
                  <a:lnTo>
                    <a:pt x="84" y="2"/>
                  </a:lnTo>
                  <a:lnTo>
                    <a:pt x="86" y="0"/>
                  </a:lnTo>
                  <a:lnTo>
                    <a:pt x="88" y="0"/>
                  </a:lnTo>
                  <a:lnTo>
                    <a:pt x="90" y="0"/>
                  </a:lnTo>
                  <a:lnTo>
                    <a:pt x="92" y="0"/>
                  </a:lnTo>
                  <a:lnTo>
                    <a:pt x="90" y="2"/>
                  </a:lnTo>
                  <a:lnTo>
                    <a:pt x="92" y="4"/>
                  </a:lnTo>
                  <a:lnTo>
                    <a:pt x="94" y="6"/>
                  </a:lnTo>
                  <a:lnTo>
                    <a:pt x="96" y="8"/>
                  </a:lnTo>
                  <a:lnTo>
                    <a:pt x="98" y="8"/>
                  </a:lnTo>
                  <a:lnTo>
                    <a:pt x="100" y="8"/>
                  </a:lnTo>
                  <a:lnTo>
                    <a:pt x="102" y="10"/>
                  </a:lnTo>
                  <a:lnTo>
                    <a:pt x="104" y="10"/>
                  </a:lnTo>
                  <a:lnTo>
                    <a:pt x="106" y="10"/>
                  </a:lnTo>
                  <a:lnTo>
                    <a:pt x="108" y="10"/>
                  </a:lnTo>
                  <a:lnTo>
                    <a:pt x="110" y="10"/>
                  </a:lnTo>
                  <a:lnTo>
                    <a:pt x="112" y="10"/>
                  </a:lnTo>
                  <a:lnTo>
                    <a:pt x="114" y="10"/>
                  </a:lnTo>
                  <a:lnTo>
                    <a:pt x="116" y="12"/>
                  </a:lnTo>
                  <a:lnTo>
                    <a:pt x="114" y="12"/>
                  </a:lnTo>
                  <a:lnTo>
                    <a:pt x="112" y="14"/>
                  </a:lnTo>
                  <a:lnTo>
                    <a:pt x="110" y="16"/>
                  </a:lnTo>
                  <a:lnTo>
                    <a:pt x="112" y="18"/>
                  </a:lnTo>
                  <a:lnTo>
                    <a:pt x="114" y="18"/>
                  </a:lnTo>
                  <a:lnTo>
                    <a:pt x="116" y="18"/>
                  </a:lnTo>
                  <a:lnTo>
                    <a:pt x="114" y="20"/>
                  </a:lnTo>
                  <a:lnTo>
                    <a:pt x="112" y="20"/>
                  </a:lnTo>
                  <a:lnTo>
                    <a:pt x="114" y="22"/>
                  </a:lnTo>
                  <a:lnTo>
                    <a:pt x="114" y="24"/>
                  </a:lnTo>
                  <a:lnTo>
                    <a:pt x="114" y="26"/>
                  </a:lnTo>
                  <a:lnTo>
                    <a:pt x="116" y="26"/>
                  </a:lnTo>
                  <a:lnTo>
                    <a:pt x="118" y="28"/>
                  </a:lnTo>
                  <a:lnTo>
                    <a:pt x="120" y="30"/>
                  </a:lnTo>
                  <a:lnTo>
                    <a:pt x="118" y="30"/>
                  </a:lnTo>
                  <a:lnTo>
                    <a:pt x="116" y="30"/>
                  </a:lnTo>
                  <a:lnTo>
                    <a:pt x="116" y="28"/>
                  </a:lnTo>
                  <a:lnTo>
                    <a:pt x="114" y="26"/>
                  </a:lnTo>
                  <a:lnTo>
                    <a:pt x="112" y="28"/>
                  </a:lnTo>
                  <a:lnTo>
                    <a:pt x="110" y="28"/>
                  </a:lnTo>
                  <a:lnTo>
                    <a:pt x="108" y="26"/>
                  </a:lnTo>
                  <a:lnTo>
                    <a:pt x="106" y="28"/>
                  </a:lnTo>
                  <a:lnTo>
                    <a:pt x="104" y="30"/>
                  </a:lnTo>
                  <a:lnTo>
                    <a:pt x="102" y="30"/>
                  </a:lnTo>
                  <a:lnTo>
                    <a:pt x="100" y="30"/>
                  </a:lnTo>
                  <a:lnTo>
                    <a:pt x="100" y="32"/>
                  </a:lnTo>
                  <a:lnTo>
                    <a:pt x="98" y="32"/>
                  </a:lnTo>
                  <a:lnTo>
                    <a:pt x="96" y="32"/>
                  </a:lnTo>
                  <a:lnTo>
                    <a:pt x="94" y="32"/>
                  </a:lnTo>
                  <a:lnTo>
                    <a:pt x="92" y="32"/>
                  </a:lnTo>
                  <a:lnTo>
                    <a:pt x="92" y="34"/>
                  </a:lnTo>
                  <a:lnTo>
                    <a:pt x="92" y="36"/>
                  </a:lnTo>
                  <a:lnTo>
                    <a:pt x="90" y="36"/>
                  </a:lnTo>
                  <a:lnTo>
                    <a:pt x="92" y="36"/>
                  </a:lnTo>
                  <a:lnTo>
                    <a:pt x="92" y="38"/>
                  </a:lnTo>
                  <a:lnTo>
                    <a:pt x="94" y="38"/>
                  </a:lnTo>
                  <a:lnTo>
                    <a:pt x="94" y="40"/>
                  </a:lnTo>
                  <a:lnTo>
                    <a:pt x="94" y="42"/>
                  </a:lnTo>
                  <a:lnTo>
                    <a:pt x="96" y="42"/>
                  </a:lnTo>
                  <a:lnTo>
                    <a:pt x="98" y="42"/>
                  </a:lnTo>
                  <a:lnTo>
                    <a:pt x="96" y="44"/>
                  </a:lnTo>
                  <a:lnTo>
                    <a:pt x="96" y="46"/>
                  </a:lnTo>
                  <a:lnTo>
                    <a:pt x="94" y="46"/>
                  </a:lnTo>
                  <a:lnTo>
                    <a:pt x="92" y="46"/>
                  </a:lnTo>
                  <a:lnTo>
                    <a:pt x="92" y="48"/>
                  </a:lnTo>
                  <a:lnTo>
                    <a:pt x="92" y="50"/>
                  </a:lnTo>
                  <a:lnTo>
                    <a:pt x="92" y="52"/>
                  </a:lnTo>
                  <a:lnTo>
                    <a:pt x="94" y="54"/>
                  </a:lnTo>
                  <a:lnTo>
                    <a:pt x="94" y="56"/>
                  </a:lnTo>
                  <a:lnTo>
                    <a:pt x="94" y="58"/>
                  </a:lnTo>
                  <a:lnTo>
                    <a:pt x="96" y="60"/>
                  </a:lnTo>
                  <a:lnTo>
                    <a:pt x="98" y="60"/>
                  </a:lnTo>
                  <a:lnTo>
                    <a:pt x="100" y="62"/>
                  </a:lnTo>
                  <a:lnTo>
                    <a:pt x="100" y="64"/>
                  </a:lnTo>
                  <a:lnTo>
                    <a:pt x="102" y="64"/>
                  </a:lnTo>
                  <a:lnTo>
                    <a:pt x="104" y="64"/>
                  </a:lnTo>
                  <a:lnTo>
                    <a:pt x="106" y="66"/>
                  </a:lnTo>
                  <a:lnTo>
                    <a:pt x="108" y="68"/>
                  </a:lnTo>
                  <a:lnTo>
                    <a:pt x="110" y="68"/>
                  </a:lnTo>
                  <a:lnTo>
                    <a:pt x="112" y="70"/>
                  </a:lnTo>
                  <a:lnTo>
                    <a:pt x="114" y="70"/>
                  </a:lnTo>
                  <a:lnTo>
                    <a:pt x="114" y="72"/>
                  </a:lnTo>
                  <a:lnTo>
                    <a:pt x="116" y="74"/>
                  </a:lnTo>
                  <a:lnTo>
                    <a:pt x="116" y="76"/>
                  </a:lnTo>
                  <a:lnTo>
                    <a:pt x="118" y="76"/>
                  </a:lnTo>
                  <a:lnTo>
                    <a:pt x="118" y="78"/>
                  </a:lnTo>
                  <a:lnTo>
                    <a:pt x="118" y="80"/>
                  </a:lnTo>
                  <a:lnTo>
                    <a:pt x="120" y="82"/>
                  </a:lnTo>
                  <a:lnTo>
                    <a:pt x="120" y="84"/>
                  </a:lnTo>
                  <a:lnTo>
                    <a:pt x="120" y="86"/>
                  </a:lnTo>
                  <a:lnTo>
                    <a:pt x="122" y="88"/>
                  </a:lnTo>
                  <a:lnTo>
                    <a:pt x="122" y="90"/>
                  </a:lnTo>
                  <a:lnTo>
                    <a:pt x="124" y="92"/>
                  </a:lnTo>
                  <a:lnTo>
                    <a:pt x="126" y="94"/>
                  </a:lnTo>
                  <a:lnTo>
                    <a:pt x="128" y="96"/>
                  </a:lnTo>
                  <a:lnTo>
                    <a:pt x="130" y="98"/>
                  </a:lnTo>
                  <a:lnTo>
                    <a:pt x="132" y="98"/>
                  </a:lnTo>
                  <a:lnTo>
                    <a:pt x="132" y="100"/>
                  </a:lnTo>
                  <a:lnTo>
                    <a:pt x="134" y="102"/>
                  </a:lnTo>
                  <a:lnTo>
                    <a:pt x="136" y="102"/>
                  </a:lnTo>
                  <a:lnTo>
                    <a:pt x="138" y="104"/>
                  </a:lnTo>
                  <a:lnTo>
                    <a:pt x="141" y="104"/>
                  </a:lnTo>
                  <a:lnTo>
                    <a:pt x="143" y="106"/>
                  </a:lnTo>
                  <a:lnTo>
                    <a:pt x="145" y="106"/>
                  </a:lnTo>
                  <a:lnTo>
                    <a:pt x="147" y="106"/>
                  </a:lnTo>
                  <a:lnTo>
                    <a:pt x="149" y="106"/>
                  </a:lnTo>
                  <a:lnTo>
                    <a:pt x="151" y="106"/>
                  </a:lnTo>
                  <a:lnTo>
                    <a:pt x="153" y="106"/>
                  </a:lnTo>
                  <a:lnTo>
                    <a:pt x="155" y="106"/>
                  </a:lnTo>
                  <a:lnTo>
                    <a:pt x="157" y="104"/>
                  </a:lnTo>
                  <a:lnTo>
                    <a:pt x="159" y="106"/>
                  </a:lnTo>
                  <a:lnTo>
                    <a:pt x="159" y="108"/>
                  </a:lnTo>
                  <a:lnTo>
                    <a:pt x="157" y="110"/>
                  </a:lnTo>
                  <a:lnTo>
                    <a:pt x="155" y="112"/>
                  </a:lnTo>
                  <a:lnTo>
                    <a:pt x="155" y="114"/>
                  </a:lnTo>
                  <a:lnTo>
                    <a:pt x="157" y="116"/>
                  </a:lnTo>
                  <a:lnTo>
                    <a:pt x="159" y="116"/>
                  </a:lnTo>
                  <a:lnTo>
                    <a:pt x="161" y="116"/>
                  </a:lnTo>
                  <a:lnTo>
                    <a:pt x="163" y="118"/>
                  </a:lnTo>
                  <a:lnTo>
                    <a:pt x="165" y="120"/>
                  </a:lnTo>
                  <a:lnTo>
                    <a:pt x="167" y="120"/>
                  </a:lnTo>
                  <a:lnTo>
                    <a:pt x="169" y="120"/>
                  </a:lnTo>
                  <a:lnTo>
                    <a:pt x="171" y="122"/>
                  </a:lnTo>
                  <a:lnTo>
                    <a:pt x="173" y="122"/>
                  </a:lnTo>
                  <a:lnTo>
                    <a:pt x="175" y="122"/>
                  </a:lnTo>
                  <a:lnTo>
                    <a:pt x="177" y="124"/>
                  </a:lnTo>
                  <a:lnTo>
                    <a:pt x="179" y="124"/>
                  </a:lnTo>
                  <a:lnTo>
                    <a:pt x="179" y="126"/>
                  </a:lnTo>
                  <a:lnTo>
                    <a:pt x="181" y="126"/>
                  </a:lnTo>
                  <a:lnTo>
                    <a:pt x="183" y="128"/>
                  </a:lnTo>
                  <a:lnTo>
                    <a:pt x="185" y="128"/>
                  </a:lnTo>
                  <a:lnTo>
                    <a:pt x="187" y="130"/>
                  </a:lnTo>
                  <a:lnTo>
                    <a:pt x="189" y="130"/>
                  </a:lnTo>
                  <a:lnTo>
                    <a:pt x="191" y="132"/>
                  </a:lnTo>
                  <a:lnTo>
                    <a:pt x="191" y="134"/>
                  </a:lnTo>
                  <a:lnTo>
                    <a:pt x="193" y="134"/>
                  </a:lnTo>
                  <a:lnTo>
                    <a:pt x="195" y="134"/>
                  </a:lnTo>
                  <a:lnTo>
                    <a:pt x="197" y="136"/>
                  </a:lnTo>
                  <a:lnTo>
                    <a:pt x="197" y="138"/>
                  </a:lnTo>
                  <a:lnTo>
                    <a:pt x="199" y="140"/>
                  </a:lnTo>
                  <a:lnTo>
                    <a:pt x="199" y="142"/>
                  </a:lnTo>
                  <a:lnTo>
                    <a:pt x="199" y="144"/>
                  </a:lnTo>
                  <a:lnTo>
                    <a:pt x="199" y="146"/>
                  </a:lnTo>
                  <a:lnTo>
                    <a:pt x="199" y="148"/>
                  </a:lnTo>
                  <a:lnTo>
                    <a:pt x="197" y="148"/>
                  </a:lnTo>
                  <a:lnTo>
                    <a:pt x="195" y="148"/>
                  </a:lnTo>
                  <a:lnTo>
                    <a:pt x="193" y="146"/>
                  </a:lnTo>
                  <a:lnTo>
                    <a:pt x="191" y="144"/>
                  </a:lnTo>
                  <a:lnTo>
                    <a:pt x="191" y="142"/>
                  </a:lnTo>
                  <a:lnTo>
                    <a:pt x="191" y="140"/>
                  </a:lnTo>
                  <a:lnTo>
                    <a:pt x="189" y="140"/>
                  </a:lnTo>
                  <a:lnTo>
                    <a:pt x="187" y="138"/>
                  </a:lnTo>
                  <a:lnTo>
                    <a:pt x="185" y="138"/>
                  </a:lnTo>
                  <a:lnTo>
                    <a:pt x="183" y="138"/>
                  </a:lnTo>
                  <a:lnTo>
                    <a:pt x="181" y="138"/>
                  </a:lnTo>
                  <a:lnTo>
                    <a:pt x="179" y="136"/>
                  </a:lnTo>
                  <a:lnTo>
                    <a:pt x="179" y="134"/>
                  </a:lnTo>
                  <a:lnTo>
                    <a:pt x="177" y="134"/>
                  </a:lnTo>
                  <a:lnTo>
                    <a:pt x="175" y="134"/>
                  </a:lnTo>
                  <a:lnTo>
                    <a:pt x="173" y="136"/>
                  </a:lnTo>
                  <a:lnTo>
                    <a:pt x="171" y="138"/>
                  </a:lnTo>
                  <a:lnTo>
                    <a:pt x="171" y="140"/>
                  </a:lnTo>
                  <a:lnTo>
                    <a:pt x="169" y="142"/>
                  </a:lnTo>
                  <a:lnTo>
                    <a:pt x="167" y="144"/>
                  </a:lnTo>
                  <a:lnTo>
                    <a:pt x="169" y="144"/>
                  </a:lnTo>
                  <a:lnTo>
                    <a:pt x="167" y="146"/>
                  </a:lnTo>
                  <a:lnTo>
                    <a:pt x="167" y="148"/>
                  </a:lnTo>
                  <a:lnTo>
                    <a:pt x="167" y="150"/>
                  </a:lnTo>
                  <a:lnTo>
                    <a:pt x="167" y="152"/>
                  </a:lnTo>
                  <a:lnTo>
                    <a:pt x="169" y="152"/>
                  </a:lnTo>
                  <a:lnTo>
                    <a:pt x="171" y="152"/>
                  </a:lnTo>
                  <a:lnTo>
                    <a:pt x="173" y="154"/>
                  </a:lnTo>
                  <a:lnTo>
                    <a:pt x="175" y="154"/>
                  </a:lnTo>
                  <a:lnTo>
                    <a:pt x="175" y="156"/>
                  </a:lnTo>
                  <a:lnTo>
                    <a:pt x="177" y="156"/>
                  </a:lnTo>
                  <a:lnTo>
                    <a:pt x="177" y="158"/>
                  </a:lnTo>
                  <a:lnTo>
                    <a:pt x="177" y="160"/>
                  </a:lnTo>
                  <a:lnTo>
                    <a:pt x="177" y="162"/>
                  </a:lnTo>
                  <a:lnTo>
                    <a:pt x="179" y="164"/>
                  </a:lnTo>
                  <a:lnTo>
                    <a:pt x="177" y="166"/>
                  </a:lnTo>
                  <a:lnTo>
                    <a:pt x="177" y="168"/>
                  </a:lnTo>
                  <a:lnTo>
                    <a:pt x="175" y="166"/>
                  </a:lnTo>
                  <a:lnTo>
                    <a:pt x="173" y="168"/>
                  </a:lnTo>
                  <a:lnTo>
                    <a:pt x="171" y="168"/>
                  </a:lnTo>
                  <a:lnTo>
                    <a:pt x="169" y="168"/>
                  </a:lnTo>
                  <a:lnTo>
                    <a:pt x="167" y="170"/>
                  </a:lnTo>
                  <a:lnTo>
                    <a:pt x="167" y="172"/>
                  </a:lnTo>
                  <a:lnTo>
                    <a:pt x="169" y="174"/>
                  </a:lnTo>
                  <a:lnTo>
                    <a:pt x="169" y="176"/>
                  </a:lnTo>
                  <a:lnTo>
                    <a:pt x="167" y="178"/>
                  </a:lnTo>
                  <a:lnTo>
                    <a:pt x="165" y="180"/>
                  </a:lnTo>
                  <a:lnTo>
                    <a:pt x="163" y="180"/>
                  </a:lnTo>
                  <a:lnTo>
                    <a:pt x="163" y="182"/>
                  </a:lnTo>
                  <a:lnTo>
                    <a:pt x="161" y="184"/>
                  </a:lnTo>
                  <a:lnTo>
                    <a:pt x="161" y="186"/>
                  </a:lnTo>
                  <a:lnTo>
                    <a:pt x="159" y="188"/>
                  </a:lnTo>
                  <a:lnTo>
                    <a:pt x="157" y="188"/>
                  </a:lnTo>
                  <a:lnTo>
                    <a:pt x="155" y="188"/>
                  </a:lnTo>
                  <a:lnTo>
                    <a:pt x="153" y="188"/>
                  </a:lnTo>
                  <a:lnTo>
                    <a:pt x="153" y="186"/>
                  </a:lnTo>
                  <a:lnTo>
                    <a:pt x="153" y="184"/>
                  </a:lnTo>
                  <a:lnTo>
                    <a:pt x="153" y="182"/>
                  </a:lnTo>
                  <a:lnTo>
                    <a:pt x="155" y="180"/>
                  </a:lnTo>
                  <a:lnTo>
                    <a:pt x="155" y="178"/>
                  </a:lnTo>
                  <a:lnTo>
                    <a:pt x="157" y="178"/>
                  </a:lnTo>
                  <a:lnTo>
                    <a:pt x="157" y="176"/>
                  </a:lnTo>
                  <a:lnTo>
                    <a:pt x="157" y="174"/>
                  </a:lnTo>
                  <a:lnTo>
                    <a:pt x="157" y="172"/>
                  </a:lnTo>
                  <a:lnTo>
                    <a:pt x="159" y="172"/>
                  </a:lnTo>
                  <a:lnTo>
                    <a:pt x="161" y="172"/>
                  </a:lnTo>
                  <a:lnTo>
                    <a:pt x="161" y="170"/>
                  </a:lnTo>
                  <a:lnTo>
                    <a:pt x="161" y="168"/>
                  </a:lnTo>
                  <a:lnTo>
                    <a:pt x="161" y="166"/>
                  </a:lnTo>
                  <a:lnTo>
                    <a:pt x="159" y="164"/>
                  </a:lnTo>
                  <a:lnTo>
                    <a:pt x="159" y="162"/>
                  </a:lnTo>
                  <a:lnTo>
                    <a:pt x="159" y="160"/>
                  </a:lnTo>
                  <a:lnTo>
                    <a:pt x="159" y="158"/>
                  </a:lnTo>
                  <a:lnTo>
                    <a:pt x="157" y="156"/>
                  </a:lnTo>
                  <a:lnTo>
                    <a:pt x="155" y="154"/>
                  </a:lnTo>
                  <a:lnTo>
                    <a:pt x="155" y="152"/>
                  </a:lnTo>
                  <a:lnTo>
                    <a:pt x="155" y="150"/>
                  </a:lnTo>
                  <a:lnTo>
                    <a:pt x="155" y="148"/>
                  </a:lnTo>
                  <a:lnTo>
                    <a:pt x="153" y="146"/>
                  </a:lnTo>
                  <a:lnTo>
                    <a:pt x="153" y="144"/>
                  </a:lnTo>
                  <a:lnTo>
                    <a:pt x="151" y="144"/>
                  </a:lnTo>
                  <a:lnTo>
                    <a:pt x="149" y="144"/>
                  </a:lnTo>
                  <a:lnTo>
                    <a:pt x="147" y="144"/>
                  </a:lnTo>
                  <a:lnTo>
                    <a:pt x="145" y="144"/>
                  </a:lnTo>
                  <a:lnTo>
                    <a:pt x="143" y="142"/>
                  </a:lnTo>
                  <a:lnTo>
                    <a:pt x="141" y="142"/>
                  </a:lnTo>
                  <a:lnTo>
                    <a:pt x="141" y="140"/>
                  </a:lnTo>
                  <a:lnTo>
                    <a:pt x="138" y="138"/>
                  </a:lnTo>
                  <a:lnTo>
                    <a:pt x="141" y="136"/>
                  </a:lnTo>
                  <a:lnTo>
                    <a:pt x="138" y="136"/>
                  </a:lnTo>
                  <a:lnTo>
                    <a:pt x="138" y="134"/>
                  </a:lnTo>
                  <a:lnTo>
                    <a:pt x="136" y="132"/>
                  </a:lnTo>
                  <a:lnTo>
                    <a:pt x="134" y="130"/>
                  </a:lnTo>
                  <a:lnTo>
                    <a:pt x="134" y="132"/>
                  </a:lnTo>
                  <a:lnTo>
                    <a:pt x="132" y="132"/>
                  </a:lnTo>
                  <a:lnTo>
                    <a:pt x="130" y="132"/>
                  </a:lnTo>
                  <a:lnTo>
                    <a:pt x="128" y="132"/>
                  </a:lnTo>
                  <a:lnTo>
                    <a:pt x="130" y="132"/>
                  </a:lnTo>
                  <a:lnTo>
                    <a:pt x="130" y="130"/>
                  </a:lnTo>
                  <a:lnTo>
                    <a:pt x="128" y="128"/>
                  </a:lnTo>
                  <a:lnTo>
                    <a:pt x="126" y="128"/>
                  </a:lnTo>
                  <a:lnTo>
                    <a:pt x="124" y="126"/>
                  </a:lnTo>
                  <a:lnTo>
                    <a:pt x="122" y="126"/>
                  </a:lnTo>
                  <a:lnTo>
                    <a:pt x="122" y="124"/>
                  </a:lnTo>
                  <a:lnTo>
                    <a:pt x="120" y="122"/>
                  </a:lnTo>
                  <a:lnTo>
                    <a:pt x="120" y="120"/>
                  </a:lnTo>
                  <a:lnTo>
                    <a:pt x="118" y="120"/>
                  </a:lnTo>
                  <a:lnTo>
                    <a:pt x="116" y="118"/>
                  </a:lnTo>
                  <a:lnTo>
                    <a:pt x="116" y="120"/>
                  </a:lnTo>
                  <a:lnTo>
                    <a:pt x="114" y="120"/>
                  </a:lnTo>
                  <a:lnTo>
                    <a:pt x="112" y="118"/>
                  </a:lnTo>
                  <a:lnTo>
                    <a:pt x="110" y="118"/>
                  </a:lnTo>
                  <a:lnTo>
                    <a:pt x="108" y="118"/>
                  </a:lnTo>
                  <a:lnTo>
                    <a:pt x="106" y="120"/>
                  </a:lnTo>
                  <a:lnTo>
                    <a:pt x="106" y="118"/>
                  </a:lnTo>
                  <a:lnTo>
                    <a:pt x="104" y="116"/>
                  </a:lnTo>
                  <a:lnTo>
                    <a:pt x="102" y="116"/>
                  </a:lnTo>
                  <a:lnTo>
                    <a:pt x="100" y="114"/>
                  </a:lnTo>
                  <a:lnTo>
                    <a:pt x="98" y="114"/>
                  </a:lnTo>
                  <a:lnTo>
                    <a:pt x="98" y="112"/>
                  </a:lnTo>
                  <a:lnTo>
                    <a:pt x="96" y="112"/>
                  </a:lnTo>
                  <a:lnTo>
                    <a:pt x="94" y="110"/>
                  </a:lnTo>
                  <a:lnTo>
                    <a:pt x="92" y="108"/>
                  </a:lnTo>
                  <a:lnTo>
                    <a:pt x="92" y="106"/>
                  </a:lnTo>
                  <a:lnTo>
                    <a:pt x="90" y="104"/>
                  </a:lnTo>
                  <a:lnTo>
                    <a:pt x="88" y="102"/>
                  </a:lnTo>
                  <a:lnTo>
                    <a:pt x="86" y="102"/>
                  </a:lnTo>
                  <a:lnTo>
                    <a:pt x="84" y="102"/>
                  </a:lnTo>
                  <a:lnTo>
                    <a:pt x="84" y="100"/>
                  </a:lnTo>
                  <a:lnTo>
                    <a:pt x="84" y="98"/>
                  </a:lnTo>
                  <a:lnTo>
                    <a:pt x="82" y="96"/>
                  </a:lnTo>
                  <a:lnTo>
                    <a:pt x="80" y="96"/>
                  </a:lnTo>
                  <a:lnTo>
                    <a:pt x="78" y="96"/>
                  </a:lnTo>
                  <a:lnTo>
                    <a:pt x="76" y="96"/>
                  </a:lnTo>
                  <a:lnTo>
                    <a:pt x="74" y="96"/>
                  </a:lnTo>
                  <a:lnTo>
                    <a:pt x="74" y="94"/>
                  </a:lnTo>
                  <a:lnTo>
                    <a:pt x="74" y="92"/>
                  </a:lnTo>
                  <a:lnTo>
                    <a:pt x="74" y="90"/>
                  </a:lnTo>
                  <a:lnTo>
                    <a:pt x="72" y="90"/>
                  </a:lnTo>
                  <a:lnTo>
                    <a:pt x="70" y="88"/>
                  </a:lnTo>
                  <a:lnTo>
                    <a:pt x="68" y="86"/>
                  </a:lnTo>
                  <a:lnTo>
                    <a:pt x="68" y="84"/>
                  </a:lnTo>
                  <a:lnTo>
                    <a:pt x="66" y="84"/>
                  </a:lnTo>
                  <a:lnTo>
                    <a:pt x="64" y="84"/>
                  </a:lnTo>
                  <a:lnTo>
                    <a:pt x="64" y="82"/>
                  </a:lnTo>
                  <a:lnTo>
                    <a:pt x="64" y="80"/>
                  </a:lnTo>
                  <a:lnTo>
                    <a:pt x="64" y="78"/>
                  </a:lnTo>
                  <a:lnTo>
                    <a:pt x="62" y="76"/>
                  </a:lnTo>
                  <a:lnTo>
                    <a:pt x="62" y="74"/>
                  </a:lnTo>
                  <a:lnTo>
                    <a:pt x="60" y="72"/>
                  </a:lnTo>
                  <a:lnTo>
                    <a:pt x="60" y="70"/>
                  </a:lnTo>
                  <a:lnTo>
                    <a:pt x="60" y="68"/>
                  </a:lnTo>
                  <a:lnTo>
                    <a:pt x="60" y="66"/>
                  </a:lnTo>
                  <a:lnTo>
                    <a:pt x="58" y="64"/>
                  </a:lnTo>
                  <a:lnTo>
                    <a:pt x="56" y="62"/>
                  </a:lnTo>
                  <a:lnTo>
                    <a:pt x="54" y="62"/>
                  </a:lnTo>
                  <a:lnTo>
                    <a:pt x="52" y="60"/>
                  </a:lnTo>
                  <a:lnTo>
                    <a:pt x="50" y="60"/>
                  </a:lnTo>
                  <a:lnTo>
                    <a:pt x="48" y="58"/>
                  </a:lnTo>
                  <a:lnTo>
                    <a:pt x="46" y="58"/>
                  </a:lnTo>
                  <a:lnTo>
                    <a:pt x="44" y="56"/>
                  </a:lnTo>
                  <a:lnTo>
                    <a:pt x="42" y="56"/>
                  </a:lnTo>
                  <a:lnTo>
                    <a:pt x="40" y="54"/>
                  </a:lnTo>
                  <a:lnTo>
                    <a:pt x="38" y="54"/>
                  </a:lnTo>
                  <a:lnTo>
                    <a:pt x="36" y="54"/>
                  </a:lnTo>
                  <a:lnTo>
                    <a:pt x="34" y="54"/>
                  </a:lnTo>
                  <a:lnTo>
                    <a:pt x="32" y="54"/>
                  </a:lnTo>
                  <a:lnTo>
                    <a:pt x="30" y="56"/>
                  </a:lnTo>
                  <a:lnTo>
                    <a:pt x="30" y="58"/>
                  </a:lnTo>
                  <a:lnTo>
                    <a:pt x="28" y="58"/>
                  </a:lnTo>
                  <a:lnTo>
                    <a:pt x="26" y="60"/>
                  </a:lnTo>
                  <a:lnTo>
                    <a:pt x="26" y="62"/>
                  </a:lnTo>
                  <a:lnTo>
                    <a:pt x="24" y="64"/>
                  </a:lnTo>
                  <a:lnTo>
                    <a:pt x="22" y="64"/>
                  </a:lnTo>
                  <a:lnTo>
                    <a:pt x="20" y="66"/>
                  </a:lnTo>
                  <a:lnTo>
                    <a:pt x="18" y="66"/>
                  </a:lnTo>
                  <a:lnTo>
                    <a:pt x="16" y="68"/>
                  </a:lnTo>
                  <a:lnTo>
                    <a:pt x="14" y="68"/>
                  </a:lnTo>
                  <a:lnTo>
                    <a:pt x="14" y="66"/>
                  </a:lnTo>
                  <a:lnTo>
                    <a:pt x="14" y="64"/>
                  </a:lnTo>
                  <a:lnTo>
                    <a:pt x="16" y="62"/>
                  </a:lnTo>
                  <a:lnTo>
                    <a:pt x="18" y="62"/>
                  </a:lnTo>
                  <a:lnTo>
                    <a:pt x="18" y="60"/>
                  </a:lnTo>
                  <a:lnTo>
                    <a:pt x="16" y="58"/>
                  </a:lnTo>
                  <a:lnTo>
                    <a:pt x="16" y="60"/>
                  </a:lnTo>
                  <a:lnTo>
                    <a:pt x="14" y="60"/>
                  </a:lnTo>
                  <a:lnTo>
                    <a:pt x="12" y="60"/>
                  </a:lnTo>
                  <a:lnTo>
                    <a:pt x="10" y="60"/>
                  </a:lnTo>
                  <a:lnTo>
                    <a:pt x="8" y="58"/>
                  </a:lnTo>
                  <a:lnTo>
                    <a:pt x="6" y="58"/>
                  </a:lnTo>
                  <a:lnTo>
                    <a:pt x="4" y="56"/>
                  </a:lnTo>
                  <a:lnTo>
                    <a:pt x="4" y="54"/>
                  </a:lnTo>
                  <a:lnTo>
                    <a:pt x="4" y="52"/>
                  </a:lnTo>
                  <a:lnTo>
                    <a:pt x="4" y="50"/>
                  </a:lnTo>
                  <a:lnTo>
                    <a:pt x="6" y="50"/>
                  </a:lnTo>
                  <a:lnTo>
                    <a:pt x="6" y="48"/>
                  </a:lnTo>
                  <a:lnTo>
                    <a:pt x="8" y="48"/>
                  </a:lnTo>
                  <a:lnTo>
                    <a:pt x="6" y="46"/>
                  </a:lnTo>
                  <a:lnTo>
                    <a:pt x="4" y="44"/>
                  </a:lnTo>
                  <a:lnTo>
                    <a:pt x="2" y="44"/>
                  </a:lnTo>
                  <a:lnTo>
                    <a:pt x="2" y="42"/>
                  </a:lnTo>
                  <a:lnTo>
                    <a:pt x="0" y="40"/>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58" name="Freeform 1828"/>
            <p:cNvSpPr>
              <a:spLocks/>
            </p:cNvSpPr>
            <p:nvPr/>
          </p:nvSpPr>
          <p:spPr bwMode="auto">
            <a:xfrm>
              <a:off x="3052978" y="4485637"/>
              <a:ext cx="131488" cy="198335"/>
            </a:xfrm>
            <a:custGeom>
              <a:avLst/>
              <a:gdLst>
                <a:gd name="T0" fmla="*/ 2147483647 w 28"/>
                <a:gd name="T1" fmla="*/ 2147483647 h 48"/>
                <a:gd name="T2" fmla="*/ 0 w 28"/>
                <a:gd name="T3" fmla="*/ 2147483647 h 48"/>
                <a:gd name="T4" fmla="*/ 0 w 28"/>
                <a:gd name="T5" fmla="*/ 2147483647 h 48"/>
                <a:gd name="T6" fmla="*/ 2147483647 w 28"/>
                <a:gd name="T7" fmla="*/ 2147483647 h 48"/>
                <a:gd name="T8" fmla="*/ 2147483647 w 28"/>
                <a:gd name="T9" fmla="*/ 2147483647 h 48"/>
                <a:gd name="T10" fmla="*/ 2147483647 w 28"/>
                <a:gd name="T11" fmla="*/ 2147483647 h 48"/>
                <a:gd name="T12" fmla="*/ 2147483647 w 28"/>
                <a:gd name="T13" fmla="*/ 2147483647 h 48"/>
                <a:gd name="T14" fmla="*/ 2147483647 w 28"/>
                <a:gd name="T15" fmla="*/ 2147483647 h 48"/>
                <a:gd name="T16" fmla="*/ 2147483647 w 28"/>
                <a:gd name="T17" fmla="*/ 0 h 48"/>
                <a:gd name="T18" fmla="*/ 2147483647 w 28"/>
                <a:gd name="T19" fmla="*/ 2147483647 h 48"/>
                <a:gd name="T20" fmla="*/ 2147483647 w 28"/>
                <a:gd name="T21" fmla="*/ 2147483647 h 48"/>
                <a:gd name="T22" fmla="*/ 2147483647 w 28"/>
                <a:gd name="T23" fmla="*/ 2147483647 h 48"/>
                <a:gd name="T24" fmla="*/ 2147483647 w 28"/>
                <a:gd name="T25" fmla="*/ 2147483647 h 48"/>
                <a:gd name="T26" fmla="*/ 2147483647 w 28"/>
                <a:gd name="T27" fmla="*/ 2147483647 h 48"/>
                <a:gd name="T28" fmla="*/ 2147483647 w 28"/>
                <a:gd name="T29" fmla="*/ 2147483647 h 48"/>
                <a:gd name="T30" fmla="*/ 2147483647 w 28"/>
                <a:gd name="T31" fmla="*/ 2147483647 h 48"/>
                <a:gd name="T32" fmla="*/ 2147483647 w 28"/>
                <a:gd name="T33" fmla="*/ 2147483647 h 48"/>
                <a:gd name="T34" fmla="*/ 2147483647 w 28"/>
                <a:gd name="T35" fmla="*/ 2147483647 h 48"/>
                <a:gd name="T36" fmla="*/ 2147483647 w 28"/>
                <a:gd name="T37" fmla="*/ 2147483647 h 48"/>
                <a:gd name="T38" fmla="*/ 2147483647 w 28"/>
                <a:gd name="T39" fmla="*/ 2147483647 h 48"/>
                <a:gd name="T40" fmla="*/ 2147483647 w 28"/>
                <a:gd name="T41" fmla="*/ 2147483647 h 48"/>
                <a:gd name="T42" fmla="*/ 2147483647 w 28"/>
                <a:gd name="T43" fmla="*/ 2147483647 h 48"/>
                <a:gd name="T44" fmla="*/ 2147483647 w 28"/>
                <a:gd name="T45" fmla="*/ 2147483647 h 48"/>
                <a:gd name="T46" fmla="*/ 2147483647 w 28"/>
                <a:gd name="T47" fmla="*/ 2147483647 h 48"/>
                <a:gd name="T48" fmla="*/ 2147483647 w 28"/>
                <a:gd name="T49" fmla="*/ 2147483647 h 48"/>
                <a:gd name="T50" fmla="*/ 2147483647 w 28"/>
                <a:gd name="T51" fmla="*/ 2147483647 h 48"/>
                <a:gd name="T52" fmla="*/ 2147483647 w 28"/>
                <a:gd name="T53" fmla="*/ 2147483647 h 48"/>
                <a:gd name="T54" fmla="*/ 2147483647 w 28"/>
                <a:gd name="T55" fmla="*/ 2147483647 h 48"/>
                <a:gd name="T56" fmla="*/ 2147483647 w 28"/>
                <a:gd name="T57" fmla="*/ 2147483647 h 48"/>
                <a:gd name="T58" fmla="*/ 2147483647 w 28"/>
                <a:gd name="T59" fmla="*/ 2147483647 h 48"/>
                <a:gd name="T60" fmla="*/ 2147483647 w 28"/>
                <a:gd name="T61" fmla="*/ 2147483647 h 48"/>
                <a:gd name="T62" fmla="*/ 2147483647 w 28"/>
                <a:gd name="T63" fmla="*/ 2147483647 h 48"/>
                <a:gd name="T64" fmla="*/ 2147483647 w 28"/>
                <a:gd name="T65" fmla="*/ 2147483647 h 48"/>
                <a:gd name="T66" fmla="*/ 2147483647 w 28"/>
                <a:gd name="T67" fmla="*/ 2147483647 h 48"/>
                <a:gd name="T68" fmla="*/ 2147483647 w 28"/>
                <a:gd name="T69" fmla="*/ 2147483647 h 48"/>
                <a:gd name="T70" fmla="*/ 2147483647 w 28"/>
                <a:gd name="T71" fmla="*/ 2147483647 h 48"/>
                <a:gd name="T72" fmla="*/ 2147483647 w 28"/>
                <a:gd name="T73" fmla="*/ 2147483647 h 48"/>
                <a:gd name="T74" fmla="*/ 2147483647 w 28"/>
                <a:gd name="T75" fmla="*/ 2147483647 h 48"/>
                <a:gd name="T76" fmla="*/ 2147483647 w 28"/>
                <a:gd name="T77" fmla="*/ 2147483647 h 48"/>
                <a:gd name="T78" fmla="*/ 2147483647 w 28"/>
                <a:gd name="T79" fmla="*/ 2147483647 h 48"/>
                <a:gd name="T80" fmla="*/ 2147483647 w 28"/>
                <a:gd name="T81" fmla="*/ 2147483647 h 48"/>
                <a:gd name="T82" fmla="*/ 2147483647 w 28"/>
                <a:gd name="T83" fmla="*/ 2147483647 h 48"/>
                <a:gd name="T84" fmla="*/ 2147483647 w 28"/>
                <a:gd name="T85" fmla="*/ 2147483647 h 48"/>
                <a:gd name="T86" fmla="*/ 2147483647 w 28"/>
                <a:gd name="T87" fmla="*/ 2147483647 h 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
                <a:gd name="T133" fmla="*/ 0 h 48"/>
                <a:gd name="T134" fmla="*/ 28 w 28"/>
                <a:gd name="T135" fmla="*/ 48 h 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 h="48">
                  <a:moveTo>
                    <a:pt x="4" y="16"/>
                  </a:moveTo>
                  <a:lnTo>
                    <a:pt x="4" y="14"/>
                  </a:lnTo>
                  <a:lnTo>
                    <a:pt x="2" y="12"/>
                  </a:lnTo>
                  <a:lnTo>
                    <a:pt x="0" y="12"/>
                  </a:lnTo>
                  <a:lnTo>
                    <a:pt x="0" y="10"/>
                  </a:lnTo>
                  <a:lnTo>
                    <a:pt x="0" y="8"/>
                  </a:lnTo>
                  <a:lnTo>
                    <a:pt x="0" y="6"/>
                  </a:lnTo>
                  <a:lnTo>
                    <a:pt x="2" y="8"/>
                  </a:lnTo>
                  <a:lnTo>
                    <a:pt x="4" y="8"/>
                  </a:lnTo>
                  <a:lnTo>
                    <a:pt x="6" y="8"/>
                  </a:lnTo>
                  <a:lnTo>
                    <a:pt x="8" y="8"/>
                  </a:lnTo>
                  <a:lnTo>
                    <a:pt x="10" y="6"/>
                  </a:lnTo>
                  <a:lnTo>
                    <a:pt x="12" y="6"/>
                  </a:lnTo>
                  <a:lnTo>
                    <a:pt x="12" y="4"/>
                  </a:lnTo>
                  <a:lnTo>
                    <a:pt x="14" y="2"/>
                  </a:lnTo>
                  <a:lnTo>
                    <a:pt x="16" y="2"/>
                  </a:lnTo>
                  <a:lnTo>
                    <a:pt x="18" y="0"/>
                  </a:lnTo>
                  <a:lnTo>
                    <a:pt x="20" y="0"/>
                  </a:lnTo>
                  <a:lnTo>
                    <a:pt x="22" y="2"/>
                  </a:lnTo>
                  <a:lnTo>
                    <a:pt x="24" y="2"/>
                  </a:lnTo>
                  <a:lnTo>
                    <a:pt x="24" y="4"/>
                  </a:lnTo>
                  <a:lnTo>
                    <a:pt x="26" y="4"/>
                  </a:lnTo>
                  <a:lnTo>
                    <a:pt x="24" y="6"/>
                  </a:lnTo>
                  <a:lnTo>
                    <a:pt x="26" y="6"/>
                  </a:lnTo>
                  <a:lnTo>
                    <a:pt x="26" y="8"/>
                  </a:lnTo>
                  <a:lnTo>
                    <a:pt x="28" y="10"/>
                  </a:lnTo>
                  <a:lnTo>
                    <a:pt x="28" y="12"/>
                  </a:lnTo>
                  <a:lnTo>
                    <a:pt x="28" y="14"/>
                  </a:lnTo>
                  <a:lnTo>
                    <a:pt x="28" y="16"/>
                  </a:lnTo>
                  <a:lnTo>
                    <a:pt x="26" y="18"/>
                  </a:lnTo>
                  <a:lnTo>
                    <a:pt x="26" y="20"/>
                  </a:lnTo>
                  <a:lnTo>
                    <a:pt x="26" y="22"/>
                  </a:lnTo>
                  <a:lnTo>
                    <a:pt x="26" y="24"/>
                  </a:lnTo>
                  <a:lnTo>
                    <a:pt x="26" y="26"/>
                  </a:lnTo>
                  <a:lnTo>
                    <a:pt x="26" y="28"/>
                  </a:lnTo>
                  <a:lnTo>
                    <a:pt x="26" y="30"/>
                  </a:lnTo>
                  <a:lnTo>
                    <a:pt x="26" y="32"/>
                  </a:lnTo>
                  <a:lnTo>
                    <a:pt x="26" y="34"/>
                  </a:lnTo>
                  <a:lnTo>
                    <a:pt x="26" y="36"/>
                  </a:lnTo>
                  <a:lnTo>
                    <a:pt x="24" y="38"/>
                  </a:lnTo>
                  <a:lnTo>
                    <a:pt x="26" y="40"/>
                  </a:lnTo>
                  <a:lnTo>
                    <a:pt x="24" y="42"/>
                  </a:lnTo>
                  <a:lnTo>
                    <a:pt x="22" y="42"/>
                  </a:lnTo>
                  <a:lnTo>
                    <a:pt x="20" y="42"/>
                  </a:lnTo>
                  <a:lnTo>
                    <a:pt x="18" y="40"/>
                  </a:lnTo>
                  <a:lnTo>
                    <a:pt x="16" y="42"/>
                  </a:lnTo>
                  <a:lnTo>
                    <a:pt x="16" y="40"/>
                  </a:lnTo>
                  <a:lnTo>
                    <a:pt x="16" y="42"/>
                  </a:lnTo>
                  <a:lnTo>
                    <a:pt x="14" y="44"/>
                  </a:lnTo>
                  <a:lnTo>
                    <a:pt x="14" y="46"/>
                  </a:lnTo>
                  <a:lnTo>
                    <a:pt x="12" y="48"/>
                  </a:lnTo>
                  <a:lnTo>
                    <a:pt x="10" y="46"/>
                  </a:lnTo>
                  <a:lnTo>
                    <a:pt x="8" y="48"/>
                  </a:lnTo>
                  <a:lnTo>
                    <a:pt x="8" y="46"/>
                  </a:lnTo>
                  <a:lnTo>
                    <a:pt x="6" y="44"/>
                  </a:lnTo>
                  <a:lnTo>
                    <a:pt x="4" y="46"/>
                  </a:lnTo>
                  <a:lnTo>
                    <a:pt x="4" y="44"/>
                  </a:lnTo>
                  <a:lnTo>
                    <a:pt x="6" y="44"/>
                  </a:lnTo>
                  <a:lnTo>
                    <a:pt x="4" y="42"/>
                  </a:lnTo>
                  <a:lnTo>
                    <a:pt x="4" y="40"/>
                  </a:lnTo>
                  <a:lnTo>
                    <a:pt x="4" y="38"/>
                  </a:lnTo>
                  <a:lnTo>
                    <a:pt x="4" y="36"/>
                  </a:lnTo>
                  <a:lnTo>
                    <a:pt x="4" y="34"/>
                  </a:lnTo>
                  <a:lnTo>
                    <a:pt x="6" y="34"/>
                  </a:lnTo>
                  <a:lnTo>
                    <a:pt x="4" y="32"/>
                  </a:lnTo>
                  <a:lnTo>
                    <a:pt x="4" y="30"/>
                  </a:lnTo>
                  <a:lnTo>
                    <a:pt x="6" y="32"/>
                  </a:lnTo>
                  <a:lnTo>
                    <a:pt x="6" y="30"/>
                  </a:lnTo>
                  <a:lnTo>
                    <a:pt x="6" y="28"/>
                  </a:lnTo>
                  <a:lnTo>
                    <a:pt x="4" y="26"/>
                  </a:lnTo>
                  <a:lnTo>
                    <a:pt x="4" y="24"/>
                  </a:lnTo>
                  <a:lnTo>
                    <a:pt x="6" y="24"/>
                  </a:lnTo>
                  <a:lnTo>
                    <a:pt x="6" y="22"/>
                  </a:lnTo>
                  <a:lnTo>
                    <a:pt x="6" y="20"/>
                  </a:lnTo>
                  <a:lnTo>
                    <a:pt x="6" y="18"/>
                  </a:lnTo>
                  <a:lnTo>
                    <a:pt x="4" y="18"/>
                  </a:lnTo>
                  <a:lnTo>
                    <a:pt x="4" y="16"/>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59" name="Freeform 1829"/>
            <p:cNvSpPr>
              <a:spLocks/>
            </p:cNvSpPr>
            <p:nvPr/>
          </p:nvSpPr>
          <p:spPr bwMode="auto">
            <a:xfrm>
              <a:off x="3400481" y="4733556"/>
              <a:ext cx="258279" cy="140488"/>
            </a:xfrm>
            <a:custGeom>
              <a:avLst/>
              <a:gdLst>
                <a:gd name="T0" fmla="*/ 2147483647 w 55"/>
                <a:gd name="T1" fmla="*/ 2147483647 h 34"/>
                <a:gd name="T2" fmla="*/ 2147483647 w 55"/>
                <a:gd name="T3" fmla="*/ 2147483647 h 34"/>
                <a:gd name="T4" fmla="*/ 0 w 55"/>
                <a:gd name="T5" fmla="*/ 2147483647 h 34"/>
                <a:gd name="T6" fmla="*/ 0 w 55"/>
                <a:gd name="T7" fmla="*/ 2147483647 h 34"/>
                <a:gd name="T8" fmla="*/ 2147483647 w 55"/>
                <a:gd name="T9" fmla="*/ 2147483647 h 34"/>
                <a:gd name="T10" fmla="*/ 2147483647 w 55"/>
                <a:gd name="T11" fmla="*/ 2147483647 h 34"/>
                <a:gd name="T12" fmla="*/ 2147483647 w 55"/>
                <a:gd name="T13" fmla="*/ 2147483647 h 34"/>
                <a:gd name="T14" fmla="*/ 2147483647 w 55"/>
                <a:gd name="T15" fmla="*/ 2147483647 h 34"/>
                <a:gd name="T16" fmla="*/ 2147483647 w 55"/>
                <a:gd name="T17" fmla="*/ 2147483647 h 34"/>
                <a:gd name="T18" fmla="*/ 2147483647 w 55"/>
                <a:gd name="T19" fmla="*/ 2147483647 h 34"/>
                <a:gd name="T20" fmla="*/ 2147483647 w 55"/>
                <a:gd name="T21" fmla="*/ 2147483647 h 34"/>
                <a:gd name="T22" fmla="*/ 2147483647 w 55"/>
                <a:gd name="T23" fmla="*/ 2147483647 h 34"/>
                <a:gd name="T24" fmla="*/ 2147483647 w 55"/>
                <a:gd name="T25" fmla="*/ 2147483647 h 34"/>
                <a:gd name="T26" fmla="*/ 2147483647 w 55"/>
                <a:gd name="T27" fmla="*/ 2147483647 h 34"/>
                <a:gd name="T28" fmla="*/ 2147483647 w 55"/>
                <a:gd name="T29" fmla="*/ 2147483647 h 34"/>
                <a:gd name="T30" fmla="*/ 2147483647 w 55"/>
                <a:gd name="T31" fmla="*/ 2147483647 h 34"/>
                <a:gd name="T32" fmla="*/ 2147483647 w 55"/>
                <a:gd name="T33" fmla="*/ 2147483647 h 34"/>
                <a:gd name="T34" fmla="*/ 2147483647 w 55"/>
                <a:gd name="T35" fmla="*/ 2147483647 h 34"/>
                <a:gd name="T36" fmla="*/ 2147483647 w 55"/>
                <a:gd name="T37" fmla="*/ 2147483647 h 34"/>
                <a:gd name="T38" fmla="*/ 2147483647 w 55"/>
                <a:gd name="T39" fmla="*/ 0 h 34"/>
                <a:gd name="T40" fmla="*/ 2147483647 w 55"/>
                <a:gd name="T41" fmla="*/ 2147483647 h 34"/>
                <a:gd name="T42" fmla="*/ 2147483647 w 55"/>
                <a:gd name="T43" fmla="*/ 2147483647 h 34"/>
                <a:gd name="T44" fmla="*/ 2147483647 w 55"/>
                <a:gd name="T45" fmla="*/ 2147483647 h 34"/>
                <a:gd name="T46" fmla="*/ 2147483647 w 55"/>
                <a:gd name="T47" fmla="*/ 2147483647 h 34"/>
                <a:gd name="T48" fmla="*/ 2147483647 w 55"/>
                <a:gd name="T49" fmla="*/ 2147483647 h 34"/>
                <a:gd name="T50" fmla="*/ 2147483647 w 55"/>
                <a:gd name="T51" fmla="*/ 2147483647 h 34"/>
                <a:gd name="T52" fmla="*/ 2147483647 w 55"/>
                <a:gd name="T53" fmla="*/ 2147483647 h 34"/>
                <a:gd name="T54" fmla="*/ 2147483647 w 55"/>
                <a:gd name="T55" fmla="*/ 2147483647 h 34"/>
                <a:gd name="T56" fmla="*/ 2147483647 w 55"/>
                <a:gd name="T57" fmla="*/ 2147483647 h 34"/>
                <a:gd name="T58" fmla="*/ 2147483647 w 55"/>
                <a:gd name="T59" fmla="*/ 2147483647 h 34"/>
                <a:gd name="T60" fmla="*/ 2147483647 w 55"/>
                <a:gd name="T61" fmla="*/ 2147483647 h 34"/>
                <a:gd name="T62" fmla="*/ 2147483647 w 55"/>
                <a:gd name="T63" fmla="*/ 2147483647 h 34"/>
                <a:gd name="T64" fmla="*/ 2147483647 w 55"/>
                <a:gd name="T65" fmla="*/ 2147483647 h 34"/>
                <a:gd name="T66" fmla="*/ 2147483647 w 55"/>
                <a:gd name="T67" fmla="*/ 2147483647 h 34"/>
                <a:gd name="T68" fmla="*/ 2147483647 w 55"/>
                <a:gd name="T69" fmla="*/ 2147483647 h 34"/>
                <a:gd name="T70" fmla="*/ 2147483647 w 55"/>
                <a:gd name="T71" fmla="*/ 2147483647 h 34"/>
                <a:gd name="T72" fmla="*/ 2147483647 w 55"/>
                <a:gd name="T73" fmla="*/ 2147483647 h 34"/>
                <a:gd name="T74" fmla="*/ 2147483647 w 55"/>
                <a:gd name="T75" fmla="*/ 2147483647 h 34"/>
                <a:gd name="T76" fmla="*/ 2147483647 w 55"/>
                <a:gd name="T77" fmla="*/ 2147483647 h 34"/>
                <a:gd name="T78" fmla="*/ 2147483647 w 55"/>
                <a:gd name="T79" fmla="*/ 2147483647 h 34"/>
                <a:gd name="T80" fmla="*/ 2147483647 w 55"/>
                <a:gd name="T81" fmla="*/ 2147483647 h 34"/>
                <a:gd name="T82" fmla="*/ 2147483647 w 55"/>
                <a:gd name="T83" fmla="*/ 2147483647 h 34"/>
                <a:gd name="T84" fmla="*/ 2147483647 w 55"/>
                <a:gd name="T85" fmla="*/ 2147483647 h 34"/>
                <a:gd name="T86" fmla="*/ 2147483647 w 55"/>
                <a:gd name="T87" fmla="*/ 2147483647 h 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
                <a:gd name="T133" fmla="*/ 0 h 34"/>
                <a:gd name="T134" fmla="*/ 55 w 55"/>
                <a:gd name="T135" fmla="*/ 34 h 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 h="34">
                  <a:moveTo>
                    <a:pt x="6" y="14"/>
                  </a:moveTo>
                  <a:lnTo>
                    <a:pt x="4" y="14"/>
                  </a:lnTo>
                  <a:lnTo>
                    <a:pt x="2" y="16"/>
                  </a:lnTo>
                  <a:lnTo>
                    <a:pt x="2" y="14"/>
                  </a:lnTo>
                  <a:lnTo>
                    <a:pt x="0" y="12"/>
                  </a:lnTo>
                  <a:lnTo>
                    <a:pt x="0" y="10"/>
                  </a:lnTo>
                  <a:lnTo>
                    <a:pt x="0" y="8"/>
                  </a:lnTo>
                  <a:lnTo>
                    <a:pt x="0" y="6"/>
                  </a:lnTo>
                  <a:lnTo>
                    <a:pt x="2" y="4"/>
                  </a:lnTo>
                  <a:lnTo>
                    <a:pt x="4" y="2"/>
                  </a:lnTo>
                  <a:lnTo>
                    <a:pt x="6" y="4"/>
                  </a:lnTo>
                  <a:lnTo>
                    <a:pt x="8" y="6"/>
                  </a:lnTo>
                  <a:lnTo>
                    <a:pt x="10" y="4"/>
                  </a:lnTo>
                  <a:lnTo>
                    <a:pt x="12" y="2"/>
                  </a:lnTo>
                  <a:lnTo>
                    <a:pt x="14" y="2"/>
                  </a:lnTo>
                  <a:lnTo>
                    <a:pt x="16" y="4"/>
                  </a:lnTo>
                  <a:lnTo>
                    <a:pt x="18" y="6"/>
                  </a:lnTo>
                  <a:lnTo>
                    <a:pt x="20" y="6"/>
                  </a:lnTo>
                  <a:lnTo>
                    <a:pt x="22" y="6"/>
                  </a:lnTo>
                  <a:lnTo>
                    <a:pt x="24" y="6"/>
                  </a:lnTo>
                  <a:lnTo>
                    <a:pt x="26" y="6"/>
                  </a:lnTo>
                  <a:lnTo>
                    <a:pt x="28" y="6"/>
                  </a:lnTo>
                  <a:lnTo>
                    <a:pt x="30" y="6"/>
                  </a:lnTo>
                  <a:lnTo>
                    <a:pt x="32" y="6"/>
                  </a:lnTo>
                  <a:lnTo>
                    <a:pt x="34" y="6"/>
                  </a:lnTo>
                  <a:lnTo>
                    <a:pt x="36" y="4"/>
                  </a:lnTo>
                  <a:lnTo>
                    <a:pt x="38" y="4"/>
                  </a:lnTo>
                  <a:lnTo>
                    <a:pt x="40" y="2"/>
                  </a:lnTo>
                  <a:lnTo>
                    <a:pt x="43" y="2"/>
                  </a:lnTo>
                  <a:lnTo>
                    <a:pt x="45" y="4"/>
                  </a:lnTo>
                  <a:lnTo>
                    <a:pt x="47" y="2"/>
                  </a:lnTo>
                  <a:lnTo>
                    <a:pt x="49" y="2"/>
                  </a:lnTo>
                  <a:lnTo>
                    <a:pt x="51" y="2"/>
                  </a:lnTo>
                  <a:lnTo>
                    <a:pt x="53" y="0"/>
                  </a:lnTo>
                  <a:lnTo>
                    <a:pt x="55" y="0"/>
                  </a:lnTo>
                  <a:lnTo>
                    <a:pt x="53" y="2"/>
                  </a:lnTo>
                  <a:lnTo>
                    <a:pt x="53" y="4"/>
                  </a:lnTo>
                  <a:lnTo>
                    <a:pt x="51" y="6"/>
                  </a:lnTo>
                  <a:lnTo>
                    <a:pt x="49" y="8"/>
                  </a:lnTo>
                  <a:lnTo>
                    <a:pt x="49" y="10"/>
                  </a:lnTo>
                  <a:lnTo>
                    <a:pt x="47" y="12"/>
                  </a:lnTo>
                  <a:lnTo>
                    <a:pt x="47" y="14"/>
                  </a:lnTo>
                  <a:lnTo>
                    <a:pt x="47" y="16"/>
                  </a:lnTo>
                  <a:lnTo>
                    <a:pt x="45" y="18"/>
                  </a:lnTo>
                  <a:lnTo>
                    <a:pt x="45" y="20"/>
                  </a:lnTo>
                  <a:lnTo>
                    <a:pt x="47" y="20"/>
                  </a:lnTo>
                  <a:lnTo>
                    <a:pt x="47" y="22"/>
                  </a:lnTo>
                  <a:lnTo>
                    <a:pt x="49" y="24"/>
                  </a:lnTo>
                  <a:lnTo>
                    <a:pt x="49" y="26"/>
                  </a:lnTo>
                  <a:lnTo>
                    <a:pt x="47" y="28"/>
                  </a:lnTo>
                  <a:lnTo>
                    <a:pt x="47" y="30"/>
                  </a:lnTo>
                  <a:lnTo>
                    <a:pt x="45" y="32"/>
                  </a:lnTo>
                  <a:lnTo>
                    <a:pt x="47" y="32"/>
                  </a:lnTo>
                  <a:lnTo>
                    <a:pt x="45" y="34"/>
                  </a:lnTo>
                  <a:lnTo>
                    <a:pt x="43" y="32"/>
                  </a:lnTo>
                  <a:lnTo>
                    <a:pt x="40" y="32"/>
                  </a:lnTo>
                  <a:lnTo>
                    <a:pt x="38" y="32"/>
                  </a:lnTo>
                  <a:lnTo>
                    <a:pt x="36" y="32"/>
                  </a:lnTo>
                  <a:lnTo>
                    <a:pt x="34" y="32"/>
                  </a:lnTo>
                  <a:lnTo>
                    <a:pt x="34" y="30"/>
                  </a:lnTo>
                  <a:lnTo>
                    <a:pt x="32" y="28"/>
                  </a:lnTo>
                  <a:lnTo>
                    <a:pt x="30" y="26"/>
                  </a:lnTo>
                  <a:lnTo>
                    <a:pt x="28" y="24"/>
                  </a:lnTo>
                  <a:lnTo>
                    <a:pt x="26" y="24"/>
                  </a:lnTo>
                  <a:lnTo>
                    <a:pt x="24" y="24"/>
                  </a:lnTo>
                  <a:lnTo>
                    <a:pt x="22" y="24"/>
                  </a:lnTo>
                  <a:lnTo>
                    <a:pt x="20" y="22"/>
                  </a:lnTo>
                  <a:lnTo>
                    <a:pt x="18" y="20"/>
                  </a:lnTo>
                  <a:lnTo>
                    <a:pt x="16" y="20"/>
                  </a:lnTo>
                  <a:lnTo>
                    <a:pt x="14" y="20"/>
                  </a:lnTo>
                  <a:lnTo>
                    <a:pt x="14" y="18"/>
                  </a:lnTo>
                  <a:lnTo>
                    <a:pt x="12" y="16"/>
                  </a:lnTo>
                  <a:lnTo>
                    <a:pt x="10" y="16"/>
                  </a:lnTo>
                  <a:lnTo>
                    <a:pt x="8" y="16"/>
                  </a:lnTo>
                  <a:lnTo>
                    <a:pt x="6" y="14"/>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60" name="Freeform 1836"/>
            <p:cNvSpPr>
              <a:spLocks/>
            </p:cNvSpPr>
            <p:nvPr/>
          </p:nvSpPr>
          <p:spPr bwMode="auto">
            <a:xfrm>
              <a:off x="3165681" y="3824518"/>
              <a:ext cx="586998" cy="223126"/>
            </a:xfrm>
            <a:custGeom>
              <a:avLst/>
              <a:gdLst>
                <a:gd name="T0" fmla="*/ 2147483647 w 125"/>
                <a:gd name="T1" fmla="*/ 2147483647 h 54"/>
                <a:gd name="T2" fmla="*/ 2147483647 w 125"/>
                <a:gd name="T3" fmla="*/ 2147483647 h 54"/>
                <a:gd name="T4" fmla="*/ 2147483647 w 125"/>
                <a:gd name="T5" fmla="*/ 2147483647 h 54"/>
                <a:gd name="T6" fmla="*/ 2147483647 w 125"/>
                <a:gd name="T7" fmla="*/ 2147483647 h 54"/>
                <a:gd name="T8" fmla="*/ 2147483647 w 125"/>
                <a:gd name="T9" fmla="*/ 2147483647 h 54"/>
                <a:gd name="T10" fmla="*/ 2147483647 w 125"/>
                <a:gd name="T11" fmla="*/ 2147483647 h 54"/>
                <a:gd name="T12" fmla="*/ 2147483647 w 125"/>
                <a:gd name="T13" fmla="*/ 2147483647 h 54"/>
                <a:gd name="T14" fmla="*/ 2147483647 w 125"/>
                <a:gd name="T15" fmla="*/ 2147483647 h 54"/>
                <a:gd name="T16" fmla="*/ 2147483647 w 125"/>
                <a:gd name="T17" fmla="*/ 2147483647 h 54"/>
                <a:gd name="T18" fmla="*/ 2147483647 w 125"/>
                <a:gd name="T19" fmla="*/ 2147483647 h 54"/>
                <a:gd name="T20" fmla="*/ 2147483647 w 125"/>
                <a:gd name="T21" fmla="*/ 2147483647 h 54"/>
                <a:gd name="T22" fmla="*/ 2147483647 w 125"/>
                <a:gd name="T23" fmla="*/ 2147483647 h 54"/>
                <a:gd name="T24" fmla="*/ 2147483647 w 125"/>
                <a:gd name="T25" fmla="*/ 2147483647 h 54"/>
                <a:gd name="T26" fmla="*/ 2147483647 w 125"/>
                <a:gd name="T27" fmla="*/ 2147483647 h 54"/>
                <a:gd name="T28" fmla="*/ 2147483647 w 125"/>
                <a:gd name="T29" fmla="*/ 2147483647 h 54"/>
                <a:gd name="T30" fmla="*/ 2147483647 w 125"/>
                <a:gd name="T31" fmla="*/ 2147483647 h 54"/>
                <a:gd name="T32" fmla="*/ 2147483647 w 125"/>
                <a:gd name="T33" fmla="*/ 2147483647 h 54"/>
                <a:gd name="T34" fmla="*/ 2147483647 w 125"/>
                <a:gd name="T35" fmla="*/ 2147483647 h 54"/>
                <a:gd name="T36" fmla="*/ 2147483647 w 125"/>
                <a:gd name="T37" fmla="*/ 2147483647 h 54"/>
                <a:gd name="T38" fmla="*/ 2147483647 w 125"/>
                <a:gd name="T39" fmla="*/ 2147483647 h 54"/>
                <a:gd name="T40" fmla="*/ 2147483647 w 125"/>
                <a:gd name="T41" fmla="*/ 2147483647 h 54"/>
                <a:gd name="T42" fmla="*/ 2147483647 w 125"/>
                <a:gd name="T43" fmla="*/ 0 h 54"/>
                <a:gd name="T44" fmla="*/ 2147483647 w 125"/>
                <a:gd name="T45" fmla="*/ 2147483647 h 54"/>
                <a:gd name="T46" fmla="*/ 2147483647 w 125"/>
                <a:gd name="T47" fmla="*/ 2147483647 h 54"/>
                <a:gd name="T48" fmla="*/ 2147483647 w 125"/>
                <a:gd name="T49" fmla="*/ 2147483647 h 54"/>
                <a:gd name="T50" fmla="*/ 2147483647 w 125"/>
                <a:gd name="T51" fmla="*/ 2147483647 h 54"/>
                <a:gd name="T52" fmla="*/ 2147483647 w 125"/>
                <a:gd name="T53" fmla="*/ 2147483647 h 54"/>
                <a:gd name="T54" fmla="*/ 2147483647 w 125"/>
                <a:gd name="T55" fmla="*/ 2147483647 h 54"/>
                <a:gd name="T56" fmla="*/ 2147483647 w 125"/>
                <a:gd name="T57" fmla="*/ 2147483647 h 54"/>
                <a:gd name="T58" fmla="*/ 2147483647 w 125"/>
                <a:gd name="T59" fmla="*/ 2147483647 h 54"/>
                <a:gd name="T60" fmla="*/ 2147483647 w 125"/>
                <a:gd name="T61" fmla="*/ 2147483647 h 54"/>
                <a:gd name="T62" fmla="*/ 2147483647 w 125"/>
                <a:gd name="T63" fmla="*/ 2147483647 h 54"/>
                <a:gd name="T64" fmla="*/ 2147483647 w 125"/>
                <a:gd name="T65" fmla="*/ 2147483647 h 54"/>
                <a:gd name="T66" fmla="*/ 2147483647 w 125"/>
                <a:gd name="T67" fmla="*/ 2147483647 h 54"/>
                <a:gd name="T68" fmla="*/ 2147483647 w 125"/>
                <a:gd name="T69" fmla="*/ 2147483647 h 54"/>
                <a:gd name="T70" fmla="*/ 2147483647 w 125"/>
                <a:gd name="T71" fmla="*/ 2147483647 h 54"/>
                <a:gd name="T72" fmla="*/ 2147483647 w 125"/>
                <a:gd name="T73" fmla="*/ 2147483647 h 54"/>
                <a:gd name="T74" fmla="*/ 2147483647 w 125"/>
                <a:gd name="T75" fmla="*/ 2147483647 h 54"/>
                <a:gd name="T76" fmla="*/ 2147483647 w 125"/>
                <a:gd name="T77" fmla="*/ 2147483647 h 54"/>
                <a:gd name="T78" fmla="*/ 2147483647 w 125"/>
                <a:gd name="T79" fmla="*/ 2147483647 h 54"/>
                <a:gd name="T80" fmla="*/ 2147483647 w 125"/>
                <a:gd name="T81" fmla="*/ 2147483647 h 54"/>
                <a:gd name="T82" fmla="*/ 2147483647 w 125"/>
                <a:gd name="T83" fmla="*/ 2147483647 h 54"/>
                <a:gd name="T84" fmla="*/ 2147483647 w 125"/>
                <a:gd name="T85" fmla="*/ 2147483647 h 54"/>
                <a:gd name="T86" fmla="*/ 2147483647 w 125"/>
                <a:gd name="T87" fmla="*/ 2147483647 h 54"/>
                <a:gd name="T88" fmla="*/ 2147483647 w 125"/>
                <a:gd name="T89" fmla="*/ 2147483647 h 54"/>
                <a:gd name="T90" fmla="*/ 2147483647 w 125"/>
                <a:gd name="T91" fmla="*/ 2147483647 h 54"/>
                <a:gd name="T92" fmla="*/ 2147483647 w 125"/>
                <a:gd name="T93" fmla="*/ 2147483647 h 54"/>
                <a:gd name="T94" fmla="*/ 2147483647 w 125"/>
                <a:gd name="T95" fmla="*/ 2147483647 h 54"/>
                <a:gd name="T96" fmla="*/ 2147483647 w 125"/>
                <a:gd name="T97" fmla="*/ 2147483647 h 54"/>
                <a:gd name="T98" fmla="*/ 2147483647 w 125"/>
                <a:gd name="T99" fmla="*/ 2147483647 h 54"/>
                <a:gd name="T100" fmla="*/ 2147483647 w 125"/>
                <a:gd name="T101" fmla="*/ 2147483647 h 54"/>
                <a:gd name="T102" fmla="*/ 2147483647 w 125"/>
                <a:gd name="T103" fmla="*/ 2147483647 h 54"/>
                <a:gd name="T104" fmla="*/ 2147483647 w 125"/>
                <a:gd name="T105" fmla="*/ 2147483647 h 54"/>
                <a:gd name="T106" fmla="*/ 0 w 125"/>
                <a:gd name="T107" fmla="*/ 2147483647 h 54"/>
                <a:gd name="T108" fmla="*/ 0 w 125"/>
                <a:gd name="T109" fmla="*/ 2147483647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
                <a:gd name="T166" fmla="*/ 0 h 54"/>
                <a:gd name="T167" fmla="*/ 125 w 125"/>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 h="54">
                  <a:moveTo>
                    <a:pt x="0" y="36"/>
                  </a:moveTo>
                  <a:lnTo>
                    <a:pt x="0" y="34"/>
                  </a:lnTo>
                  <a:lnTo>
                    <a:pt x="2" y="34"/>
                  </a:lnTo>
                  <a:lnTo>
                    <a:pt x="2" y="32"/>
                  </a:lnTo>
                  <a:lnTo>
                    <a:pt x="0" y="32"/>
                  </a:lnTo>
                  <a:lnTo>
                    <a:pt x="0" y="30"/>
                  </a:lnTo>
                  <a:lnTo>
                    <a:pt x="2" y="30"/>
                  </a:lnTo>
                  <a:lnTo>
                    <a:pt x="4" y="30"/>
                  </a:lnTo>
                  <a:lnTo>
                    <a:pt x="6" y="30"/>
                  </a:lnTo>
                  <a:lnTo>
                    <a:pt x="8" y="32"/>
                  </a:lnTo>
                  <a:lnTo>
                    <a:pt x="8" y="34"/>
                  </a:lnTo>
                  <a:lnTo>
                    <a:pt x="10" y="34"/>
                  </a:lnTo>
                  <a:lnTo>
                    <a:pt x="10" y="36"/>
                  </a:lnTo>
                  <a:lnTo>
                    <a:pt x="12" y="36"/>
                  </a:lnTo>
                  <a:lnTo>
                    <a:pt x="14" y="34"/>
                  </a:lnTo>
                  <a:lnTo>
                    <a:pt x="14" y="32"/>
                  </a:lnTo>
                  <a:lnTo>
                    <a:pt x="14" y="30"/>
                  </a:lnTo>
                  <a:lnTo>
                    <a:pt x="16" y="30"/>
                  </a:lnTo>
                  <a:lnTo>
                    <a:pt x="18" y="30"/>
                  </a:lnTo>
                  <a:lnTo>
                    <a:pt x="20" y="30"/>
                  </a:lnTo>
                  <a:lnTo>
                    <a:pt x="22" y="30"/>
                  </a:lnTo>
                  <a:lnTo>
                    <a:pt x="22" y="32"/>
                  </a:lnTo>
                  <a:lnTo>
                    <a:pt x="24" y="34"/>
                  </a:lnTo>
                  <a:lnTo>
                    <a:pt x="26" y="32"/>
                  </a:lnTo>
                  <a:lnTo>
                    <a:pt x="28" y="34"/>
                  </a:lnTo>
                  <a:lnTo>
                    <a:pt x="30" y="32"/>
                  </a:lnTo>
                  <a:lnTo>
                    <a:pt x="32" y="30"/>
                  </a:lnTo>
                  <a:lnTo>
                    <a:pt x="34" y="30"/>
                  </a:lnTo>
                  <a:lnTo>
                    <a:pt x="36" y="30"/>
                  </a:lnTo>
                  <a:lnTo>
                    <a:pt x="38" y="30"/>
                  </a:lnTo>
                  <a:lnTo>
                    <a:pt x="40" y="28"/>
                  </a:lnTo>
                  <a:lnTo>
                    <a:pt x="42" y="28"/>
                  </a:lnTo>
                  <a:lnTo>
                    <a:pt x="42" y="30"/>
                  </a:lnTo>
                  <a:lnTo>
                    <a:pt x="44" y="28"/>
                  </a:lnTo>
                  <a:lnTo>
                    <a:pt x="42" y="28"/>
                  </a:lnTo>
                  <a:lnTo>
                    <a:pt x="44" y="28"/>
                  </a:lnTo>
                  <a:lnTo>
                    <a:pt x="46" y="28"/>
                  </a:lnTo>
                  <a:lnTo>
                    <a:pt x="48" y="28"/>
                  </a:lnTo>
                  <a:lnTo>
                    <a:pt x="50" y="28"/>
                  </a:lnTo>
                  <a:lnTo>
                    <a:pt x="52" y="28"/>
                  </a:lnTo>
                  <a:lnTo>
                    <a:pt x="52" y="30"/>
                  </a:lnTo>
                  <a:lnTo>
                    <a:pt x="54" y="30"/>
                  </a:lnTo>
                  <a:lnTo>
                    <a:pt x="54" y="32"/>
                  </a:lnTo>
                  <a:lnTo>
                    <a:pt x="56" y="32"/>
                  </a:lnTo>
                  <a:lnTo>
                    <a:pt x="56" y="30"/>
                  </a:lnTo>
                  <a:lnTo>
                    <a:pt x="58" y="28"/>
                  </a:lnTo>
                  <a:lnTo>
                    <a:pt x="56" y="26"/>
                  </a:lnTo>
                  <a:lnTo>
                    <a:pt x="54" y="26"/>
                  </a:lnTo>
                  <a:lnTo>
                    <a:pt x="56" y="24"/>
                  </a:lnTo>
                  <a:lnTo>
                    <a:pt x="54" y="22"/>
                  </a:lnTo>
                  <a:lnTo>
                    <a:pt x="52" y="20"/>
                  </a:lnTo>
                  <a:lnTo>
                    <a:pt x="54" y="18"/>
                  </a:lnTo>
                  <a:lnTo>
                    <a:pt x="54" y="16"/>
                  </a:lnTo>
                  <a:lnTo>
                    <a:pt x="56" y="16"/>
                  </a:lnTo>
                  <a:lnTo>
                    <a:pt x="58" y="16"/>
                  </a:lnTo>
                  <a:lnTo>
                    <a:pt x="60" y="14"/>
                  </a:lnTo>
                  <a:lnTo>
                    <a:pt x="62" y="14"/>
                  </a:lnTo>
                  <a:lnTo>
                    <a:pt x="62" y="12"/>
                  </a:lnTo>
                  <a:lnTo>
                    <a:pt x="62" y="10"/>
                  </a:lnTo>
                  <a:lnTo>
                    <a:pt x="64" y="10"/>
                  </a:lnTo>
                  <a:lnTo>
                    <a:pt x="66" y="10"/>
                  </a:lnTo>
                  <a:lnTo>
                    <a:pt x="68" y="10"/>
                  </a:lnTo>
                  <a:lnTo>
                    <a:pt x="68" y="8"/>
                  </a:lnTo>
                  <a:lnTo>
                    <a:pt x="68" y="6"/>
                  </a:lnTo>
                  <a:lnTo>
                    <a:pt x="70" y="6"/>
                  </a:lnTo>
                  <a:lnTo>
                    <a:pt x="72" y="8"/>
                  </a:lnTo>
                  <a:lnTo>
                    <a:pt x="74" y="10"/>
                  </a:lnTo>
                  <a:lnTo>
                    <a:pt x="76" y="10"/>
                  </a:lnTo>
                  <a:lnTo>
                    <a:pt x="78" y="10"/>
                  </a:lnTo>
                  <a:lnTo>
                    <a:pt x="80" y="8"/>
                  </a:lnTo>
                  <a:lnTo>
                    <a:pt x="82" y="10"/>
                  </a:lnTo>
                  <a:lnTo>
                    <a:pt x="84" y="8"/>
                  </a:lnTo>
                  <a:lnTo>
                    <a:pt x="84" y="6"/>
                  </a:lnTo>
                  <a:lnTo>
                    <a:pt x="86" y="6"/>
                  </a:lnTo>
                  <a:lnTo>
                    <a:pt x="88" y="6"/>
                  </a:lnTo>
                  <a:lnTo>
                    <a:pt x="86" y="4"/>
                  </a:lnTo>
                  <a:lnTo>
                    <a:pt x="88" y="2"/>
                  </a:lnTo>
                  <a:lnTo>
                    <a:pt x="88" y="0"/>
                  </a:lnTo>
                  <a:lnTo>
                    <a:pt x="90" y="0"/>
                  </a:lnTo>
                  <a:lnTo>
                    <a:pt x="93" y="2"/>
                  </a:lnTo>
                  <a:lnTo>
                    <a:pt x="95" y="2"/>
                  </a:lnTo>
                  <a:lnTo>
                    <a:pt x="97" y="2"/>
                  </a:lnTo>
                  <a:lnTo>
                    <a:pt x="99" y="4"/>
                  </a:lnTo>
                  <a:lnTo>
                    <a:pt x="101" y="4"/>
                  </a:lnTo>
                  <a:lnTo>
                    <a:pt x="103" y="4"/>
                  </a:lnTo>
                  <a:lnTo>
                    <a:pt x="105" y="6"/>
                  </a:lnTo>
                  <a:lnTo>
                    <a:pt x="107" y="6"/>
                  </a:lnTo>
                  <a:lnTo>
                    <a:pt x="109" y="6"/>
                  </a:lnTo>
                  <a:lnTo>
                    <a:pt x="111" y="6"/>
                  </a:lnTo>
                  <a:lnTo>
                    <a:pt x="111" y="4"/>
                  </a:lnTo>
                  <a:lnTo>
                    <a:pt x="113" y="4"/>
                  </a:lnTo>
                  <a:lnTo>
                    <a:pt x="115" y="6"/>
                  </a:lnTo>
                  <a:lnTo>
                    <a:pt x="117" y="6"/>
                  </a:lnTo>
                  <a:lnTo>
                    <a:pt x="119" y="6"/>
                  </a:lnTo>
                  <a:lnTo>
                    <a:pt x="119" y="8"/>
                  </a:lnTo>
                  <a:lnTo>
                    <a:pt x="121" y="8"/>
                  </a:lnTo>
                  <a:lnTo>
                    <a:pt x="121" y="10"/>
                  </a:lnTo>
                  <a:lnTo>
                    <a:pt x="119" y="12"/>
                  </a:lnTo>
                  <a:lnTo>
                    <a:pt x="119" y="14"/>
                  </a:lnTo>
                  <a:lnTo>
                    <a:pt x="121" y="16"/>
                  </a:lnTo>
                  <a:lnTo>
                    <a:pt x="121" y="18"/>
                  </a:lnTo>
                  <a:lnTo>
                    <a:pt x="123" y="18"/>
                  </a:lnTo>
                  <a:lnTo>
                    <a:pt x="123" y="20"/>
                  </a:lnTo>
                  <a:lnTo>
                    <a:pt x="125" y="20"/>
                  </a:lnTo>
                  <a:lnTo>
                    <a:pt x="123" y="22"/>
                  </a:lnTo>
                  <a:lnTo>
                    <a:pt x="123" y="24"/>
                  </a:lnTo>
                  <a:lnTo>
                    <a:pt x="123" y="26"/>
                  </a:lnTo>
                  <a:lnTo>
                    <a:pt x="121" y="28"/>
                  </a:lnTo>
                  <a:lnTo>
                    <a:pt x="119" y="28"/>
                  </a:lnTo>
                  <a:lnTo>
                    <a:pt x="117" y="26"/>
                  </a:lnTo>
                  <a:lnTo>
                    <a:pt x="115" y="26"/>
                  </a:lnTo>
                  <a:lnTo>
                    <a:pt x="113" y="26"/>
                  </a:lnTo>
                  <a:lnTo>
                    <a:pt x="113" y="28"/>
                  </a:lnTo>
                  <a:lnTo>
                    <a:pt x="115" y="28"/>
                  </a:lnTo>
                  <a:lnTo>
                    <a:pt x="117" y="30"/>
                  </a:lnTo>
                  <a:lnTo>
                    <a:pt x="117" y="32"/>
                  </a:lnTo>
                  <a:lnTo>
                    <a:pt x="115" y="32"/>
                  </a:lnTo>
                  <a:lnTo>
                    <a:pt x="113" y="32"/>
                  </a:lnTo>
                  <a:lnTo>
                    <a:pt x="113" y="34"/>
                  </a:lnTo>
                  <a:lnTo>
                    <a:pt x="113" y="36"/>
                  </a:lnTo>
                  <a:lnTo>
                    <a:pt x="113" y="38"/>
                  </a:lnTo>
                  <a:lnTo>
                    <a:pt x="113" y="40"/>
                  </a:lnTo>
                  <a:lnTo>
                    <a:pt x="113" y="42"/>
                  </a:lnTo>
                  <a:lnTo>
                    <a:pt x="111" y="42"/>
                  </a:lnTo>
                  <a:lnTo>
                    <a:pt x="109" y="42"/>
                  </a:lnTo>
                  <a:lnTo>
                    <a:pt x="107" y="44"/>
                  </a:lnTo>
                  <a:lnTo>
                    <a:pt x="105" y="46"/>
                  </a:lnTo>
                  <a:lnTo>
                    <a:pt x="107" y="48"/>
                  </a:lnTo>
                  <a:lnTo>
                    <a:pt x="105" y="48"/>
                  </a:lnTo>
                  <a:lnTo>
                    <a:pt x="103" y="48"/>
                  </a:lnTo>
                  <a:lnTo>
                    <a:pt x="101" y="48"/>
                  </a:lnTo>
                  <a:lnTo>
                    <a:pt x="99" y="48"/>
                  </a:lnTo>
                  <a:lnTo>
                    <a:pt x="97" y="48"/>
                  </a:lnTo>
                  <a:lnTo>
                    <a:pt x="95" y="48"/>
                  </a:lnTo>
                  <a:lnTo>
                    <a:pt x="93" y="48"/>
                  </a:lnTo>
                  <a:lnTo>
                    <a:pt x="90" y="48"/>
                  </a:lnTo>
                  <a:lnTo>
                    <a:pt x="88" y="48"/>
                  </a:lnTo>
                  <a:lnTo>
                    <a:pt x="88" y="50"/>
                  </a:lnTo>
                  <a:lnTo>
                    <a:pt x="88" y="48"/>
                  </a:lnTo>
                  <a:lnTo>
                    <a:pt x="88" y="50"/>
                  </a:lnTo>
                  <a:lnTo>
                    <a:pt x="86" y="50"/>
                  </a:lnTo>
                  <a:lnTo>
                    <a:pt x="84" y="52"/>
                  </a:lnTo>
                  <a:lnTo>
                    <a:pt x="82" y="54"/>
                  </a:lnTo>
                  <a:lnTo>
                    <a:pt x="80" y="54"/>
                  </a:lnTo>
                  <a:lnTo>
                    <a:pt x="78" y="52"/>
                  </a:lnTo>
                  <a:lnTo>
                    <a:pt x="76" y="52"/>
                  </a:lnTo>
                  <a:lnTo>
                    <a:pt x="74" y="52"/>
                  </a:lnTo>
                  <a:lnTo>
                    <a:pt x="72" y="52"/>
                  </a:lnTo>
                  <a:lnTo>
                    <a:pt x="70" y="52"/>
                  </a:lnTo>
                  <a:lnTo>
                    <a:pt x="68" y="52"/>
                  </a:lnTo>
                  <a:lnTo>
                    <a:pt x="66" y="50"/>
                  </a:lnTo>
                  <a:lnTo>
                    <a:pt x="64" y="50"/>
                  </a:lnTo>
                  <a:lnTo>
                    <a:pt x="62" y="50"/>
                  </a:lnTo>
                  <a:lnTo>
                    <a:pt x="60" y="50"/>
                  </a:lnTo>
                  <a:lnTo>
                    <a:pt x="58" y="50"/>
                  </a:lnTo>
                  <a:lnTo>
                    <a:pt x="56" y="50"/>
                  </a:lnTo>
                  <a:lnTo>
                    <a:pt x="54" y="50"/>
                  </a:lnTo>
                  <a:lnTo>
                    <a:pt x="52" y="48"/>
                  </a:lnTo>
                  <a:lnTo>
                    <a:pt x="50" y="48"/>
                  </a:lnTo>
                  <a:lnTo>
                    <a:pt x="48" y="48"/>
                  </a:lnTo>
                  <a:lnTo>
                    <a:pt x="46" y="46"/>
                  </a:lnTo>
                  <a:lnTo>
                    <a:pt x="44" y="44"/>
                  </a:lnTo>
                  <a:lnTo>
                    <a:pt x="42" y="42"/>
                  </a:lnTo>
                  <a:lnTo>
                    <a:pt x="44" y="40"/>
                  </a:lnTo>
                  <a:lnTo>
                    <a:pt x="42" y="40"/>
                  </a:lnTo>
                  <a:lnTo>
                    <a:pt x="40" y="40"/>
                  </a:lnTo>
                  <a:lnTo>
                    <a:pt x="38" y="40"/>
                  </a:lnTo>
                  <a:lnTo>
                    <a:pt x="36" y="42"/>
                  </a:lnTo>
                  <a:lnTo>
                    <a:pt x="34" y="42"/>
                  </a:lnTo>
                  <a:lnTo>
                    <a:pt x="32" y="42"/>
                  </a:lnTo>
                  <a:lnTo>
                    <a:pt x="30" y="42"/>
                  </a:lnTo>
                  <a:lnTo>
                    <a:pt x="28" y="42"/>
                  </a:lnTo>
                  <a:lnTo>
                    <a:pt x="26" y="42"/>
                  </a:lnTo>
                  <a:lnTo>
                    <a:pt x="24" y="44"/>
                  </a:lnTo>
                  <a:lnTo>
                    <a:pt x="24" y="46"/>
                  </a:lnTo>
                  <a:lnTo>
                    <a:pt x="22" y="46"/>
                  </a:lnTo>
                  <a:lnTo>
                    <a:pt x="20" y="46"/>
                  </a:lnTo>
                  <a:lnTo>
                    <a:pt x="20" y="44"/>
                  </a:lnTo>
                  <a:lnTo>
                    <a:pt x="18" y="44"/>
                  </a:lnTo>
                  <a:lnTo>
                    <a:pt x="16" y="44"/>
                  </a:lnTo>
                  <a:lnTo>
                    <a:pt x="14" y="44"/>
                  </a:lnTo>
                  <a:lnTo>
                    <a:pt x="16" y="42"/>
                  </a:lnTo>
                  <a:lnTo>
                    <a:pt x="14" y="42"/>
                  </a:lnTo>
                  <a:lnTo>
                    <a:pt x="12" y="42"/>
                  </a:lnTo>
                  <a:lnTo>
                    <a:pt x="10" y="44"/>
                  </a:lnTo>
                  <a:lnTo>
                    <a:pt x="8" y="44"/>
                  </a:lnTo>
                  <a:lnTo>
                    <a:pt x="6" y="42"/>
                  </a:lnTo>
                  <a:lnTo>
                    <a:pt x="6" y="40"/>
                  </a:lnTo>
                  <a:lnTo>
                    <a:pt x="4" y="40"/>
                  </a:lnTo>
                  <a:lnTo>
                    <a:pt x="2" y="40"/>
                  </a:lnTo>
                  <a:lnTo>
                    <a:pt x="0" y="40"/>
                  </a:lnTo>
                  <a:lnTo>
                    <a:pt x="2" y="38"/>
                  </a:lnTo>
                  <a:lnTo>
                    <a:pt x="0" y="38"/>
                  </a:lnTo>
                  <a:lnTo>
                    <a:pt x="0" y="36"/>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61" name="Freeform 1848"/>
            <p:cNvSpPr>
              <a:spLocks/>
            </p:cNvSpPr>
            <p:nvPr/>
          </p:nvSpPr>
          <p:spPr bwMode="auto">
            <a:xfrm>
              <a:off x="3987477" y="3890630"/>
              <a:ext cx="732571" cy="388407"/>
            </a:xfrm>
            <a:custGeom>
              <a:avLst/>
              <a:gdLst>
                <a:gd name="T0" fmla="*/ 2147483647 w 156"/>
                <a:gd name="T1" fmla="*/ 2147483647 h 94"/>
                <a:gd name="T2" fmla="*/ 2147483647 w 156"/>
                <a:gd name="T3" fmla="*/ 2147483647 h 94"/>
                <a:gd name="T4" fmla="*/ 2147483647 w 156"/>
                <a:gd name="T5" fmla="*/ 2147483647 h 94"/>
                <a:gd name="T6" fmla="*/ 2147483647 w 156"/>
                <a:gd name="T7" fmla="*/ 2147483647 h 94"/>
                <a:gd name="T8" fmla="*/ 2147483647 w 156"/>
                <a:gd name="T9" fmla="*/ 2147483647 h 94"/>
                <a:gd name="T10" fmla="*/ 2147483647 w 156"/>
                <a:gd name="T11" fmla="*/ 2147483647 h 94"/>
                <a:gd name="T12" fmla="*/ 2147483647 w 156"/>
                <a:gd name="T13" fmla="*/ 2147483647 h 94"/>
                <a:gd name="T14" fmla="*/ 2147483647 w 156"/>
                <a:gd name="T15" fmla="*/ 2147483647 h 94"/>
                <a:gd name="T16" fmla="*/ 2147483647 w 156"/>
                <a:gd name="T17" fmla="*/ 2147483647 h 94"/>
                <a:gd name="T18" fmla="*/ 2147483647 w 156"/>
                <a:gd name="T19" fmla="*/ 2147483647 h 94"/>
                <a:gd name="T20" fmla="*/ 2147483647 w 156"/>
                <a:gd name="T21" fmla="*/ 2147483647 h 94"/>
                <a:gd name="T22" fmla="*/ 2147483647 w 156"/>
                <a:gd name="T23" fmla="*/ 2147483647 h 94"/>
                <a:gd name="T24" fmla="*/ 2147483647 w 156"/>
                <a:gd name="T25" fmla="*/ 2147483647 h 94"/>
                <a:gd name="T26" fmla="*/ 2147483647 w 156"/>
                <a:gd name="T27" fmla="*/ 2147483647 h 94"/>
                <a:gd name="T28" fmla="*/ 2147483647 w 156"/>
                <a:gd name="T29" fmla="*/ 0 h 94"/>
                <a:gd name="T30" fmla="*/ 2147483647 w 156"/>
                <a:gd name="T31" fmla="*/ 2147483647 h 94"/>
                <a:gd name="T32" fmla="*/ 2147483647 w 156"/>
                <a:gd name="T33" fmla="*/ 2147483647 h 94"/>
                <a:gd name="T34" fmla="*/ 2147483647 w 156"/>
                <a:gd name="T35" fmla="*/ 2147483647 h 94"/>
                <a:gd name="T36" fmla="*/ 2147483647 w 156"/>
                <a:gd name="T37" fmla="*/ 2147483647 h 94"/>
                <a:gd name="T38" fmla="*/ 2147483647 w 156"/>
                <a:gd name="T39" fmla="*/ 2147483647 h 94"/>
                <a:gd name="T40" fmla="*/ 2147483647 w 156"/>
                <a:gd name="T41" fmla="*/ 2147483647 h 94"/>
                <a:gd name="T42" fmla="*/ 2147483647 w 156"/>
                <a:gd name="T43" fmla="*/ 2147483647 h 94"/>
                <a:gd name="T44" fmla="*/ 2147483647 w 156"/>
                <a:gd name="T45" fmla="*/ 2147483647 h 94"/>
                <a:gd name="T46" fmla="*/ 2147483647 w 156"/>
                <a:gd name="T47" fmla="*/ 2147483647 h 94"/>
                <a:gd name="T48" fmla="*/ 2147483647 w 156"/>
                <a:gd name="T49" fmla="*/ 2147483647 h 94"/>
                <a:gd name="T50" fmla="*/ 2147483647 w 156"/>
                <a:gd name="T51" fmla="*/ 2147483647 h 94"/>
                <a:gd name="T52" fmla="*/ 2147483647 w 156"/>
                <a:gd name="T53" fmla="*/ 2147483647 h 94"/>
                <a:gd name="T54" fmla="*/ 2147483647 w 156"/>
                <a:gd name="T55" fmla="*/ 2147483647 h 94"/>
                <a:gd name="T56" fmla="*/ 2147483647 w 156"/>
                <a:gd name="T57" fmla="*/ 2147483647 h 94"/>
                <a:gd name="T58" fmla="*/ 2147483647 w 156"/>
                <a:gd name="T59" fmla="*/ 2147483647 h 94"/>
                <a:gd name="T60" fmla="*/ 2147483647 w 156"/>
                <a:gd name="T61" fmla="*/ 2147483647 h 94"/>
                <a:gd name="T62" fmla="*/ 2147483647 w 156"/>
                <a:gd name="T63" fmla="*/ 2147483647 h 94"/>
                <a:gd name="T64" fmla="*/ 2147483647 w 156"/>
                <a:gd name="T65" fmla="*/ 2147483647 h 94"/>
                <a:gd name="T66" fmla="*/ 2147483647 w 156"/>
                <a:gd name="T67" fmla="*/ 2147483647 h 94"/>
                <a:gd name="T68" fmla="*/ 2147483647 w 156"/>
                <a:gd name="T69" fmla="*/ 2147483647 h 94"/>
                <a:gd name="T70" fmla="*/ 2147483647 w 156"/>
                <a:gd name="T71" fmla="*/ 2147483647 h 94"/>
                <a:gd name="T72" fmla="*/ 2147483647 w 156"/>
                <a:gd name="T73" fmla="*/ 2147483647 h 94"/>
                <a:gd name="T74" fmla="*/ 2147483647 w 156"/>
                <a:gd name="T75" fmla="*/ 2147483647 h 94"/>
                <a:gd name="T76" fmla="*/ 2147483647 w 156"/>
                <a:gd name="T77" fmla="*/ 2147483647 h 94"/>
                <a:gd name="T78" fmla="*/ 2147483647 w 156"/>
                <a:gd name="T79" fmla="*/ 2147483647 h 94"/>
                <a:gd name="T80" fmla="*/ 2147483647 w 156"/>
                <a:gd name="T81" fmla="*/ 2147483647 h 94"/>
                <a:gd name="T82" fmla="*/ 2147483647 w 156"/>
                <a:gd name="T83" fmla="*/ 2147483647 h 94"/>
                <a:gd name="T84" fmla="*/ 2147483647 w 156"/>
                <a:gd name="T85" fmla="*/ 2147483647 h 94"/>
                <a:gd name="T86" fmla="*/ 2147483647 w 156"/>
                <a:gd name="T87" fmla="*/ 2147483647 h 94"/>
                <a:gd name="T88" fmla="*/ 2147483647 w 156"/>
                <a:gd name="T89" fmla="*/ 2147483647 h 94"/>
                <a:gd name="T90" fmla="*/ 2147483647 w 156"/>
                <a:gd name="T91" fmla="*/ 2147483647 h 94"/>
                <a:gd name="T92" fmla="*/ 2147483647 w 156"/>
                <a:gd name="T93" fmla="*/ 2147483647 h 94"/>
                <a:gd name="T94" fmla="*/ 2147483647 w 156"/>
                <a:gd name="T95" fmla="*/ 2147483647 h 94"/>
                <a:gd name="T96" fmla="*/ 2147483647 w 156"/>
                <a:gd name="T97" fmla="*/ 2147483647 h 94"/>
                <a:gd name="T98" fmla="*/ 2147483647 w 156"/>
                <a:gd name="T99" fmla="*/ 2147483647 h 94"/>
                <a:gd name="T100" fmla="*/ 2147483647 w 156"/>
                <a:gd name="T101" fmla="*/ 2147483647 h 94"/>
                <a:gd name="T102" fmla="*/ 2147483647 w 156"/>
                <a:gd name="T103" fmla="*/ 2147483647 h 94"/>
                <a:gd name="T104" fmla="*/ 2147483647 w 156"/>
                <a:gd name="T105" fmla="*/ 2147483647 h 94"/>
                <a:gd name="T106" fmla="*/ 2147483647 w 156"/>
                <a:gd name="T107" fmla="*/ 2147483647 h 94"/>
                <a:gd name="T108" fmla="*/ 2147483647 w 156"/>
                <a:gd name="T109" fmla="*/ 2147483647 h 94"/>
                <a:gd name="T110" fmla="*/ 2147483647 w 156"/>
                <a:gd name="T111" fmla="*/ 2147483647 h 94"/>
                <a:gd name="T112" fmla="*/ 2147483647 w 156"/>
                <a:gd name="T113" fmla="*/ 2147483647 h 94"/>
                <a:gd name="T114" fmla="*/ 2147483647 w 156"/>
                <a:gd name="T115" fmla="*/ 2147483647 h 94"/>
                <a:gd name="T116" fmla="*/ 2147483647 w 156"/>
                <a:gd name="T117" fmla="*/ 2147483647 h 94"/>
                <a:gd name="T118" fmla="*/ 2147483647 w 156"/>
                <a:gd name="T119" fmla="*/ 2147483647 h 94"/>
                <a:gd name="T120" fmla="*/ 2147483647 w 156"/>
                <a:gd name="T121" fmla="*/ 2147483647 h 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6"/>
                <a:gd name="T184" fmla="*/ 0 h 94"/>
                <a:gd name="T185" fmla="*/ 156 w 156"/>
                <a:gd name="T186" fmla="*/ 94 h 9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6" h="94">
                  <a:moveTo>
                    <a:pt x="0" y="44"/>
                  </a:moveTo>
                  <a:lnTo>
                    <a:pt x="2" y="42"/>
                  </a:lnTo>
                  <a:lnTo>
                    <a:pt x="4" y="42"/>
                  </a:lnTo>
                  <a:lnTo>
                    <a:pt x="6" y="42"/>
                  </a:lnTo>
                  <a:lnTo>
                    <a:pt x="8" y="42"/>
                  </a:lnTo>
                  <a:lnTo>
                    <a:pt x="10" y="40"/>
                  </a:lnTo>
                  <a:lnTo>
                    <a:pt x="12" y="40"/>
                  </a:lnTo>
                  <a:lnTo>
                    <a:pt x="14" y="40"/>
                  </a:lnTo>
                  <a:lnTo>
                    <a:pt x="16" y="38"/>
                  </a:lnTo>
                  <a:lnTo>
                    <a:pt x="16" y="36"/>
                  </a:lnTo>
                  <a:lnTo>
                    <a:pt x="18" y="34"/>
                  </a:lnTo>
                  <a:lnTo>
                    <a:pt x="20" y="32"/>
                  </a:lnTo>
                  <a:lnTo>
                    <a:pt x="20" y="30"/>
                  </a:lnTo>
                  <a:lnTo>
                    <a:pt x="22" y="28"/>
                  </a:lnTo>
                  <a:lnTo>
                    <a:pt x="22" y="26"/>
                  </a:lnTo>
                  <a:lnTo>
                    <a:pt x="24" y="26"/>
                  </a:lnTo>
                  <a:lnTo>
                    <a:pt x="22" y="26"/>
                  </a:lnTo>
                  <a:lnTo>
                    <a:pt x="24" y="24"/>
                  </a:lnTo>
                  <a:lnTo>
                    <a:pt x="24" y="22"/>
                  </a:lnTo>
                  <a:lnTo>
                    <a:pt x="26" y="20"/>
                  </a:lnTo>
                  <a:lnTo>
                    <a:pt x="28" y="18"/>
                  </a:lnTo>
                  <a:lnTo>
                    <a:pt x="28" y="16"/>
                  </a:lnTo>
                  <a:lnTo>
                    <a:pt x="28" y="14"/>
                  </a:lnTo>
                  <a:lnTo>
                    <a:pt x="30" y="14"/>
                  </a:lnTo>
                  <a:lnTo>
                    <a:pt x="32" y="12"/>
                  </a:lnTo>
                  <a:lnTo>
                    <a:pt x="32" y="10"/>
                  </a:lnTo>
                  <a:lnTo>
                    <a:pt x="34" y="10"/>
                  </a:lnTo>
                  <a:lnTo>
                    <a:pt x="36" y="10"/>
                  </a:lnTo>
                  <a:lnTo>
                    <a:pt x="38" y="10"/>
                  </a:lnTo>
                  <a:lnTo>
                    <a:pt x="38" y="8"/>
                  </a:lnTo>
                  <a:lnTo>
                    <a:pt x="40" y="8"/>
                  </a:lnTo>
                  <a:lnTo>
                    <a:pt x="42" y="6"/>
                  </a:lnTo>
                  <a:lnTo>
                    <a:pt x="44" y="6"/>
                  </a:lnTo>
                  <a:lnTo>
                    <a:pt x="44" y="4"/>
                  </a:lnTo>
                  <a:lnTo>
                    <a:pt x="46" y="4"/>
                  </a:lnTo>
                  <a:lnTo>
                    <a:pt x="48" y="4"/>
                  </a:lnTo>
                  <a:lnTo>
                    <a:pt x="50" y="6"/>
                  </a:lnTo>
                  <a:lnTo>
                    <a:pt x="52" y="6"/>
                  </a:lnTo>
                  <a:lnTo>
                    <a:pt x="52" y="4"/>
                  </a:lnTo>
                  <a:lnTo>
                    <a:pt x="54" y="6"/>
                  </a:lnTo>
                  <a:lnTo>
                    <a:pt x="56" y="6"/>
                  </a:lnTo>
                  <a:lnTo>
                    <a:pt x="58" y="6"/>
                  </a:lnTo>
                  <a:lnTo>
                    <a:pt x="60" y="6"/>
                  </a:lnTo>
                  <a:lnTo>
                    <a:pt x="62" y="6"/>
                  </a:lnTo>
                  <a:lnTo>
                    <a:pt x="64" y="6"/>
                  </a:lnTo>
                  <a:lnTo>
                    <a:pt x="66" y="6"/>
                  </a:lnTo>
                  <a:lnTo>
                    <a:pt x="68" y="6"/>
                  </a:lnTo>
                  <a:lnTo>
                    <a:pt x="70" y="8"/>
                  </a:lnTo>
                  <a:lnTo>
                    <a:pt x="72" y="8"/>
                  </a:lnTo>
                  <a:lnTo>
                    <a:pt x="74" y="10"/>
                  </a:lnTo>
                  <a:lnTo>
                    <a:pt x="76" y="10"/>
                  </a:lnTo>
                  <a:lnTo>
                    <a:pt x="78" y="10"/>
                  </a:lnTo>
                  <a:lnTo>
                    <a:pt x="78" y="8"/>
                  </a:lnTo>
                  <a:lnTo>
                    <a:pt x="80" y="6"/>
                  </a:lnTo>
                  <a:lnTo>
                    <a:pt x="82" y="6"/>
                  </a:lnTo>
                  <a:lnTo>
                    <a:pt x="84" y="6"/>
                  </a:lnTo>
                  <a:lnTo>
                    <a:pt x="86" y="6"/>
                  </a:lnTo>
                  <a:lnTo>
                    <a:pt x="88" y="6"/>
                  </a:lnTo>
                  <a:lnTo>
                    <a:pt x="90" y="6"/>
                  </a:lnTo>
                  <a:lnTo>
                    <a:pt x="92" y="6"/>
                  </a:lnTo>
                  <a:lnTo>
                    <a:pt x="94" y="6"/>
                  </a:lnTo>
                  <a:lnTo>
                    <a:pt x="96" y="4"/>
                  </a:lnTo>
                  <a:lnTo>
                    <a:pt x="96" y="2"/>
                  </a:lnTo>
                  <a:lnTo>
                    <a:pt x="98" y="2"/>
                  </a:lnTo>
                  <a:lnTo>
                    <a:pt x="100" y="0"/>
                  </a:lnTo>
                  <a:lnTo>
                    <a:pt x="102" y="0"/>
                  </a:lnTo>
                  <a:lnTo>
                    <a:pt x="104" y="0"/>
                  </a:lnTo>
                  <a:lnTo>
                    <a:pt x="106" y="2"/>
                  </a:lnTo>
                  <a:lnTo>
                    <a:pt x="108" y="4"/>
                  </a:lnTo>
                  <a:lnTo>
                    <a:pt x="110" y="4"/>
                  </a:lnTo>
                  <a:lnTo>
                    <a:pt x="110" y="6"/>
                  </a:lnTo>
                  <a:lnTo>
                    <a:pt x="112" y="8"/>
                  </a:lnTo>
                  <a:lnTo>
                    <a:pt x="112" y="10"/>
                  </a:lnTo>
                  <a:lnTo>
                    <a:pt x="112" y="12"/>
                  </a:lnTo>
                  <a:lnTo>
                    <a:pt x="114" y="12"/>
                  </a:lnTo>
                  <a:lnTo>
                    <a:pt x="114" y="14"/>
                  </a:lnTo>
                  <a:lnTo>
                    <a:pt x="116" y="16"/>
                  </a:lnTo>
                  <a:lnTo>
                    <a:pt x="118" y="16"/>
                  </a:lnTo>
                  <a:lnTo>
                    <a:pt x="118" y="18"/>
                  </a:lnTo>
                  <a:lnTo>
                    <a:pt x="120" y="20"/>
                  </a:lnTo>
                  <a:lnTo>
                    <a:pt x="122" y="22"/>
                  </a:lnTo>
                  <a:lnTo>
                    <a:pt x="124" y="24"/>
                  </a:lnTo>
                  <a:lnTo>
                    <a:pt x="126" y="24"/>
                  </a:lnTo>
                  <a:lnTo>
                    <a:pt x="128" y="26"/>
                  </a:lnTo>
                  <a:lnTo>
                    <a:pt x="128" y="28"/>
                  </a:lnTo>
                  <a:lnTo>
                    <a:pt x="128" y="30"/>
                  </a:lnTo>
                  <a:lnTo>
                    <a:pt x="130" y="32"/>
                  </a:lnTo>
                  <a:lnTo>
                    <a:pt x="130" y="34"/>
                  </a:lnTo>
                  <a:lnTo>
                    <a:pt x="130" y="36"/>
                  </a:lnTo>
                  <a:lnTo>
                    <a:pt x="130" y="38"/>
                  </a:lnTo>
                  <a:lnTo>
                    <a:pt x="130" y="40"/>
                  </a:lnTo>
                  <a:lnTo>
                    <a:pt x="128" y="42"/>
                  </a:lnTo>
                  <a:lnTo>
                    <a:pt x="130" y="44"/>
                  </a:lnTo>
                  <a:lnTo>
                    <a:pt x="128" y="46"/>
                  </a:lnTo>
                  <a:lnTo>
                    <a:pt x="130" y="48"/>
                  </a:lnTo>
                  <a:lnTo>
                    <a:pt x="130" y="50"/>
                  </a:lnTo>
                  <a:lnTo>
                    <a:pt x="130" y="52"/>
                  </a:lnTo>
                  <a:lnTo>
                    <a:pt x="130" y="54"/>
                  </a:lnTo>
                  <a:lnTo>
                    <a:pt x="132" y="56"/>
                  </a:lnTo>
                  <a:lnTo>
                    <a:pt x="134" y="58"/>
                  </a:lnTo>
                  <a:lnTo>
                    <a:pt x="136" y="60"/>
                  </a:lnTo>
                  <a:lnTo>
                    <a:pt x="138" y="60"/>
                  </a:lnTo>
                  <a:lnTo>
                    <a:pt x="138" y="62"/>
                  </a:lnTo>
                  <a:lnTo>
                    <a:pt x="140" y="62"/>
                  </a:lnTo>
                  <a:lnTo>
                    <a:pt x="142" y="62"/>
                  </a:lnTo>
                  <a:lnTo>
                    <a:pt x="142" y="60"/>
                  </a:lnTo>
                  <a:lnTo>
                    <a:pt x="144" y="60"/>
                  </a:lnTo>
                  <a:lnTo>
                    <a:pt x="146" y="58"/>
                  </a:lnTo>
                  <a:lnTo>
                    <a:pt x="148" y="58"/>
                  </a:lnTo>
                  <a:lnTo>
                    <a:pt x="150" y="58"/>
                  </a:lnTo>
                  <a:lnTo>
                    <a:pt x="152" y="58"/>
                  </a:lnTo>
                  <a:lnTo>
                    <a:pt x="154" y="58"/>
                  </a:lnTo>
                  <a:lnTo>
                    <a:pt x="156" y="60"/>
                  </a:lnTo>
                  <a:lnTo>
                    <a:pt x="156" y="62"/>
                  </a:lnTo>
                  <a:lnTo>
                    <a:pt x="156" y="64"/>
                  </a:lnTo>
                  <a:lnTo>
                    <a:pt x="156" y="66"/>
                  </a:lnTo>
                  <a:lnTo>
                    <a:pt x="156" y="68"/>
                  </a:lnTo>
                  <a:lnTo>
                    <a:pt x="154" y="70"/>
                  </a:lnTo>
                  <a:lnTo>
                    <a:pt x="152" y="70"/>
                  </a:lnTo>
                  <a:lnTo>
                    <a:pt x="150" y="70"/>
                  </a:lnTo>
                  <a:lnTo>
                    <a:pt x="148" y="72"/>
                  </a:lnTo>
                  <a:lnTo>
                    <a:pt x="146" y="72"/>
                  </a:lnTo>
                  <a:lnTo>
                    <a:pt x="148" y="70"/>
                  </a:lnTo>
                  <a:lnTo>
                    <a:pt x="146" y="68"/>
                  </a:lnTo>
                  <a:lnTo>
                    <a:pt x="146" y="66"/>
                  </a:lnTo>
                  <a:lnTo>
                    <a:pt x="144" y="68"/>
                  </a:lnTo>
                  <a:lnTo>
                    <a:pt x="144" y="70"/>
                  </a:lnTo>
                  <a:lnTo>
                    <a:pt x="144" y="72"/>
                  </a:lnTo>
                  <a:lnTo>
                    <a:pt x="142" y="72"/>
                  </a:lnTo>
                  <a:lnTo>
                    <a:pt x="142" y="74"/>
                  </a:lnTo>
                  <a:lnTo>
                    <a:pt x="144" y="72"/>
                  </a:lnTo>
                  <a:lnTo>
                    <a:pt x="146" y="72"/>
                  </a:lnTo>
                  <a:lnTo>
                    <a:pt x="144" y="74"/>
                  </a:lnTo>
                  <a:lnTo>
                    <a:pt x="142" y="74"/>
                  </a:lnTo>
                  <a:lnTo>
                    <a:pt x="144" y="76"/>
                  </a:lnTo>
                  <a:lnTo>
                    <a:pt x="146" y="74"/>
                  </a:lnTo>
                  <a:lnTo>
                    <a:pt x="144" y="76"/>
                  </a:lnTo>
                  <a:lnTo>
                    <a:pt x="142" y="78"/>
                  </a:lnTo>
                  <a:lnTo>
                    <a:pt x="142" y="80"/>
                  </a:lnTo>
                  <a:lnTo>
                    <a:pt x="140" y="82"/>
                  </a:lnTo>
                  <a:lnTo>
                    <a:pt x="142" y="82"/>
                  </a:lnTo>
                  <a:lnTo>
                    <a:pt x="142" y="84"/>
                  </a:lnTo>
                  <a:lnTo>
                    <a:pt x="142" y="86"/>
                  </a:lnTo>
                  <a:lnTo>
                    <a:pt x="142" y="88"/>
                  </a:lnTo>
                  <a:lnTo>
                    <a:pt x="142" y="90"/>
                  </a:lnTo>
                  <a:lnTo>
                    <a:pt x="142" y="92"/>
                  </a:lnTo>
                  <a:lnTo>
                    <a:pt x="140" y="92"/>
                  </a:lnTo>
                  <a:lnTo>
                    <a:pt x="138" y="92"/>
                  </a:lnTo>
                  <a:lnTo>
                    <a:pt x="136" y="92"/>
                  </a:lnTo>
                  <a:lnTo>
                    <a:pt x="134" y="90"/>
                  </a:lnTo>
                  <a:lnTo>
                    <a:pt x="132" y="90"/>
                  </a:lnTo>
                  <a:lnTo>
                    <a:pt x="130" y="88"/>
                  </a:lnTo>
                  <a:lnTo>
                    <a:pt x="130" y="86"/>
                  </a:lnTo>
                  <a:lnTo>
                    <a:pt x="128" y="88"/>
                  </a:lnTo>
                  <a:lnTo>
                    <a:pt x="126" y="86"/>
                  </a:lnTo>
                  <a:lnTo>
                    <a:pt x="124" y="86"/>
                  </a:lnTo>
                  <a:lnTo>
                    <a:pt x="122" y="86"/>
                  </a:lnTo>
                  <a:lnTo>
                    <a:pt x="120" y="86"/>
                  </a:lnTo>
                  <a:lnTo>
                    <a:pt x="120" y="84"/>
                  </a:lnTo>
                  <a:lnTo>
                    <a:pt x="118" y="84"/>
                  </a:lnTo>
                  <a:lnTo>
                    <a:pt x="116" y="84"/>
                  </a:lnTo>
                  <a:lnTo>
                    <a:pt x="114" y="84"/>
                  </a:lnTo>
                  <a:lnTo>
                    <a:pt x="112" y="84"/>
                  </a:lnTo>
                  <a:lnTo>
                    <a:pt x="110" y="84"/>
                  </a:lnTo>
                  <a:lnTo>
                    <a:pt x="108" y="86"/>
                  </a:lnTo>
                  <a:lnTo>
                    <a:pt x="106" y="86"/>
                  </a:lnTo>
                  <a:lnTo>
                    <a:pt x="104" y="86"/>
                  </a:lnTo>
                  <a:lnTo>
                    <a:pt x="102" y="86"/>
                  </a:lnTo>
                  <a:lnTo>
                    <a:pt x="100" y="86"/>
                  </a:lnTo>
                  <a:lnTo>
                    <a:pt x="100" y="88"/>
                  </a:lnTo>
                  <a:lnTo>
                    <a:pt x="98" y="88"/>
                  </a:lnTo>
                  <a:lnTo>
                    <a:pt x="98" y="90"/>
                  </a:lnTo>
                  <a:lnTo>
                    <a:pt x="96" y="90"/>
                  </a:lnTo>
                  <a:lnTo>
                    <a:pt x="96" y="92"/>
                  </a:lnTo>
                  <a:lnTo>
                    <a:pt x="94" y="92"/>
                  </a:lnTo>
                  <a:lnTo>
                    <a:pt x="92" y="94"/>
                  </a:lnTo>
                  <a:lnTo>
                    <a:pt x="90" y="94"/>
                  </a:lnTo>
                  <a:lnTo>
                    <a:pt x="88" y="94"/>
                  </a:lnTo>
                  <a:lnTo>
                    <a:pt x="86" y="94"/>
                  </a:lnTo>
                  <a:lnTo>
                    <a:pt x="86" y="92"/>
                  </a:lnTo>
                  <a:lnTo>
                    <a:pt x="84" y="92"/>
                  </a:lnTo>
                  <a:lnTo>
                    <a:pt x="82" y="92"/>
                  </a:lnTo>
                  <a:lnTo>
                    <a:pt x="80" y="92"/>
                  </a:lnTo>
                  <a:lnTo>
                    <a:pt x="78" y="92"/>
                  </a:lnTo>
                  <a:lnTo>
                    <a:pt x="76" y="92"/>
                  </a:lnTo>
                  <a:lnTo>
                    <a:pt x="74" y="92"/>
                  </a:lnTo>
                  <a:lnTo>
                    <a:pt x="72" y="92"/>
                  </a:lnTo>
                  <a:lnTo>
                    <a:pt x="70" y="92"/>
                  </a:lnTo>
                  <a:lnTo>
                    <a:pt x="68" y="92"/>
                  </a:lnTo>
                  <a:lnTo>
                    <a:pt x="66" y="92"/>
                  </a:lnTo>
                  <a:lnTo>
                    <a:pt x="64" y="92"/>
                  </a:lnTo>
                  <a:lnTo>
                    <a:pt x="62" y="92"/>
                  </a:lnTo>
                  <a:lnTo>
                    <a:pt x="60" y="90"/>
                  </a:lnTo>
                  <a:lnTo>
                    <a:pt x="58" y="90"/>
                  </a:lnTo>
                  <a:lnTo>
                    <a:pt x="56" y="90"/>
                  </a:lnTo>
                  <a:lnTo>
                    <a:pt x="54" y="90"/>
                  </a:lnTo>
                  <a:lnTo>
                    <a:pt x="52" y="90"/>
                  </a:lnTo>
                  <a:lnTo>
                    <a:pt x="50" y="90"/>
                  </a:lnTo>
                  <a:lnTo>
                    <a:pt x="48" y="90"/>
                  </a:lnTo>
                  <a:lnTo>
                    <a:pt x="46" y="90"/>
                  </a:lnTo>
                  <a:lnTo>
                    <a:pt x="46" y="88"/>
                  </a:lnTo>
                  <a:lnTo>
                    <a:pt x="46" y="86"/>
                  </a:lnTo>
                  <a:lnTo>
                    <a:pt x="48" y="86"/>
                  </a:lnTo>
                  <a:lnTo>
                    <a:pt x="48" y="84"/>
                  </a:lnTo>
                  <a:lnTo>
                    <a:pt x="46" y="84"/>
                  </a:lnTo>
                  <a:lnTo>
                    <a:pt x="44" y="82"/>
                  </a:lnTo>
                  <a:lnTo>
                    <a:pt x="42" y="82"/>
                  </a:lnTo>
                  <a:lnTo>
                    <a:pt x="42" y="80"/>
                  </a:lnTo>
                  <a:lnTo>
                    <a:pt x="40" y="80"/>
                  </a:lnTo>
                  <a:lnTo>
                    <a:pt x="40" y="78"/>
                  </a:lnTo>
                  <a:lnTo>
                    <a:pt x="38" y="78"/>
                  </a:lnTo>
                  <a:lnTo>
                    <a:pt x="40" y="76"/>
                  </a:lnTo>
                  <a:lnTo>
                    <a:pt x="42" y="76"/>
                  </a:lnTo>
                  <a:lnTo>
                    <a:pt x="44" y="76"/>
                  </a:lnTo>
                  <a:lnTo>
                    <a:pt x="42" y="74"/>
                  </a:lnTo>
                  <a:lnTo>
                    <a:pt x="40" y="74"/>
                  </a:lnTo>
                  <a:lnTo>
                    <a:pt x="40" y="72"/>
                  </a:lnTo>
                  <a:lnTo>
                    <a:pt x="38" y="72"/>
                  </a:lnTo>
                  <a:lnTo>
                    <a:pt x="36" y="74"/>
                  </a:lnTo>
                  <a:lnTo>
                    <a:pt x="34" y="76"/>
                  </a:lnTo>
                  <a:lnTo>
                    <a:pt x="32" y="76"/>
                  </a:lnTo>
                  <a:lnTo>
                    <a:pt x="32" y="74"/>
                  </a:lnTo>
                  <a:lnTo>
                    <a:pt x="30" y="74"/>
                  </a:lnTo>
                  <a:lnTo>
                    <a:pt x="28" y="74"/>
                  </a:lnTo>
                  <a:lnTo>
                    <a:pt x="26" y="72"/>
                  </a:lnTo>
                  <a:lnTo>
                    <a:pt x="24" y="72"/>
                  </a:lnTo>
                  <a:lnTo>
                    <a:pt x="22" y="70"/>
                  </a:lnTo>
                  <a:lnTo>
                    <a:pt x="20" y="70"/>
                  </a:lnTo>
                  <a:lnTo>
                    <a:pt x="22" y="68"/>
                  </a:lnTo>
                  <a:lnTo>
                    <a:pt x="22" y="66"/>
                  </a:lnTo>
                  <a:lnTo>
                    <a:pt x="20" y="66"/>
                  </a:lnTo>
                  <a:lnTo>
                    <a:pt x="22" y="64"/>
                  </a:lnTo>
                  <a:lnTo>
                    <a:pt x="22" y="62"/>
                  </a:lnTo>
                  <a:lnTo>
                    <a:pt x="20" y="62"/>
                  </a:lnTo>
                  <a:lnTo>
                    <a:pt x="18" y="62"/>
                  </a:lnTo>
                  <a:lnTo>
                    <a:pt x="18" y="60"/>
                  </a:lnTo>
                  <a:lnTo>
                    <a:pt x="16" y="60"/>
                  </a:lnTo>
                  <a:lnTo>
                    <a:pt x="14" y="60"/>
                  </a:lnTo>
                  <a:lnTo>
                    <a:pt x="12" y="58"/>
                  </a:lnTo>
                  <a:lnTo>
                    <a:pt x="12" y="56"/>
                  </a:lnTo>
                  <a:lnTo>
                    <a:pt x="10" y="56"/>
                  </a:lnTo>
                  <a:lnTo>
                    <a:pt x="10" y="54"/>
                  </a:lnTo>
                  <a:lnTo>
                    <a:pt x="10" y="52"/>
                  </a:lnTo>
                  <a:lnTo>
                    <a:pt x="10" y="50"/>
                  </a:lnTo>
                  <a:lnTo>
                    <a:pt x="8" y="50"/>
                  </a:lnTo>
                  <a:lnTo>
                    <a:pt x="6" y="48"/>
                  </a:lnTo>
                  <a:lnTo>
                    <a:pt x="4" y="48"/>
                  </a:lnTo>
                  <a:lnTo>
                    <a:pt x="4" y="46"/>
                  </a:lnTo>
                  <a:lnTo>
                    <a:pt x="2" y="44"/>
                  </a:lnTo>
                  <a:lnTo>
                    <a:pt x="0" y="44"/>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62" name="Freeform 1849"/>
            <p:cNvSpPr>
              <a:spLocks/>
            </p:cNvSpPr>
            <p:nvPr/>
          </p:nvSpPr>
          <p:spPr bwMode="auto">
            <a:xfrm>
              <a:off x="3353520" y="3659240"/>
              <a:ext cx="511862" cy="206600"/>
            </a:xfrm>
            <a:custGeom>
              <a:avLst/>
              <a:gdLst>
                <a:gd name="T0" fmla="*/ 2147483647 w 109"/>
                <a:gd name="T1" fmla="*/ 2147483647 h 50"/>
                <a:gd name="T2" fmla="*/ 2147483647 w 109"/>
                <a:gd name="T3" fmla="*/ 2147483647 h 50"/>
                <a:gd name="T4" fmla="*/ 2147483647 w 109"/>
                <a:gd name="T5" fmla="*/ 2147483647 h 50"/>
                <a:gd name="T6" fmla="*/ 2147483647 w 109"/>
                <a:gd name="T7" fmla="*/ 2147483647 h 50"/>
                <a:gd name="T8" fmla="*/ 2147483647 w 109"/>
                <a:gd name="T9" fmla="*/ 2147483647 h 50"/>
                <a:gd name="T10" fmla="*/ 2147483647 w 109"/>
                <a:gd name="T11" fmla="*/ 2147483647 h 50"/>
                <a:gd name="T12" fmla="*/ 2147483647 w 109"/>
                <a:gd name="T13" fmla="*/ 2147483647 h 50"/>
                <a:gd name="T14" fmla="*/ 2147483647 w 109"/>
                <a:gd name="T15" fmla="*/ 0 h 50"/>
                <a:gd name="T16" fmla="*/ 2147483647 w 109"/>
                <a:gd name="T17" fmla="*/ 0 h 50"/>
                <a:gd name="T18" fmla="*/ 2147483647 w 109"/>
                <a:gd name="T19" fmla="*/ 2147483647 h 50"/>
                <a:gd name="T20" fmla="*/ 2147483647 w 109"/>
                <a:gd name="T21" fmla="*/ 2147483647 h 50"/>
                <a:gd name="T22" fmla="*/ 2147483647 w 109"/>
                <a:gd name="T23" fmla="*/ 2147483647 h 50"/>
                <a:gd name="T24" fmla="*/ 2147483647 w 109"/>
                <a:gd name="T25" fmla="*/ 0 h 50"/>
                <a:gd name="T26" fmla="*/ 2147483647 w 109"/>
                <a:gd name="T27" fmla="*/ 2147483647 h 50"/>
                <a:gd name="T28" fmla="*/ 2147483647 w 109"/>
                <a:gd name="T29" fmla="*/ 2147483647 h 50"/>
                <a:gd name="T30" fmla="*/ 2147483647 w 109"/>
                <a:gd name="T31" fmla="*/ 2147483647 h 50"/>
                <a:gd name="T32" fmla="*/ 2147483647 w 109"/>
                <a:gd name="T33" fmla="*/ 2147483647 h 50"/>
                <a:gd name="T34" fmla="*/ 2147483647 w 109"/>
                <a:gd name="T35" fmla="*/ 2147483647 h 50"/>
                <a:gd name="T36" fmla="*/ 2147483647 w 109"/>
                <a:gd name="T37" fmla="*/ 2147483647 h 50"/>
                <a:gd name="T38" fmla="*/ 2147483647 w 109"/>
                <a:gd name="T39" fmla="*/ 2147483647 h 50"/>
                <a:gd name="T40" fmla="*/ 2147483647 w 109"/>
                <a:gd name="T41" fmla="*/ 2147483647 h 50"/>
                <a:gd name="T42" fmla="*/ 2147483647 w 109"/>
                <a:gd name="T43" fmla="*/ 2147483647 h 50"/>
                <a:gd name="T44" fmla="*/ 2147483647 w 109"/>
                <a:gd name="T45" fmla="*/ 2147483647 h 50"/>
                <a:gd name="T46" fmla="*/ 2147483647 w 109"/>
                <a:gd name="T47" fmla="*/ 2147483647 h 50"/>
                <a:gd name="T48" fmla="*/ 2147483647 w 109"/>
                <a:gd name="T49" fmla="*/ 2147483647 h 50"/>
                <a:gd name="T50" fmla="*/ 2147483647 w 109"/>
                <a:gd name="T51" fmla="*/ 2147483647 h 50"/>
                <a:gd name="T52" fmla="*/ 2147483647 w 109"/>
                <a:gd name="T53" fmla="*/ 2147483647 h 50"/>
                <a:gd name="T54" fmla="*/ 2147483647 w 109"/>
                <a:gd name="T55" fmla="*/ 2147483647 h 50"/>
                <a:gd name="T56" fmla="*/ 2147483647 w 109"/>
                <a:gd name="T57" fmla="*/ 2147483647 h 50"/>
                <a:gd name="T58" fmla="*/ 2147483647 w 109"/>
                <a:gd name="T59" fmla="*/ 2147483647 h 50"/>
                <a:gd name="T60" fmla="*/ 2147483647 w 109"/>
                <a:gd name="T61" fmla="*/ 2147483647 h 50"/>
                <a:gd name="T62" fmla="*/ 2147483647 w 109"/>
                <a:gd name="T63" fmla="*/ 2147483647 h 50"/>
                <a:gd name="T64" fmla="*/ 2147483647 w 109"/>
                <a:gd name="T65" fmla="*/ 2147483647 h 50"/>
                <a:gd name="T66" fmla="*/ 2147483647 w 109"/>
                <a:gd name="T67" fmla="*/ 2147483647 h 50"/>
                <a:gd name="T68" fmla="*/ 2147483647 w 109"/>
                <a:gd name="T69" fmla="*/ 2147483647 h 50"/>
                <a:gd name="T70" fmla="*/ 2147483647 w 109"/>
                <a:gd name="T71" fmla="*/ 2147483647 h 50"/>
                <a:gd name="T72" fmla="*/ 2147483647 w 109"/>
                <a:gd name="T73" fmla="*/ 2147483647 h 50"/>
                <a:gd name="T74" fmla="*/ 2147483647 w 109"/>
                <a:gd name="T75" fmla="*/ 2147483647 h 50"/>
                <a:gd name="T76" fmla="*/ 2147483647 w 109"/>
                <a:gd name="T77" fmla="*/ 2147483647 h 50"/>
                <a:gd name="T78" fmla="*/ 2147483647 w 109"/>
                <a:gd name="T79" fmla="*/ 2147483647 h 50"/>
                <a:gd name="T80" fmla="*/ 2147483647 w 109"/>
                <a:gd name="T81" fmla="*/ 2147483647 h 50"/>
                <a:gd name="T82" fmla="*/ 2147483647 w 109"/>
                <a:gd name="T83" fmla="*/ 2147483647 h 50"/>
                <a:gd name="T84" fmla="*/ 2147483647 w 109"/>
                <a:gd name="T85" fmla="*/ 2147483647 h 50"/>
                <a:gd name="T86" fmla="*/ 2147483647 w 109"/>
                <a:gd name="T87" fmla="*/ 2147483647 h 50"/>
                <a:gd name="T88" fmla="*/ 2147483647 w 109"/>
                <a:gd name="T89" fmla="*/ 2147483647 h 50"/>
                <a:gd name="T90" fmla="*/ 2147483647 w 109"/>
                <a:gd name="T91" fmla="*/ 2147483647 h 50"/>
                <a:gd name="T92" fmla="*/ 2147483647 w 109"/>
                <a:gd name="T93" fmla="*/ 2147483647 h 50"/>
                <a:gd name="T94" fmla="*/ 2147483647 w 109"/>
                <a:gd name="T95" fmla="*/ 2147483647 h 50"/>
                <a:gd name="T96" fmla="*/ 2147483647 w 109"/>
                <a:gd name="T97" fmla="*/ 2147483647 h 50"/>
                <a:gd name="T98" fmla="*/ 2147483647 w 109"/>
                <a:gd name="T99" fmla="*/ 2147483647 h 50"/>
                <a:gd name="T100" fmla="*/ 2147483647 w 109"/>
                <a:gd name="T101" fmla="*/ 2147483647 h 50"/>
                <a:gd name="T102" fmla="*/ 2147483647 w 109"/>
                <a:gd name="T103" fmla="*/ 2147483647 h 50"/>
                <a:gd name="T104" fmla="*/ 2147483647 w 109"/>
                <a:gd name="T105" fmla="*/ 2147483647 h 50"/>
                <a:gd name="T106" fmla="*/ 2147483647 w 109"/>
                <a:gd name="T107" fmla="*/ 2147483647 h 50"/>
                <a:gd name="T108" fmla="*/ 2147483647 w 109"/>
                <a:gd name="T109" fmla="*/ 2147483647 h 50"/>
                <a:gd name="T110" fmla="*/ 0 w 109"/>
                <a:gd name="T111" fmla="*/ 2147483647 h 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9"/>
                <a:gd name="T169" fmla="*/ 0 h 50"/>
                <a:gd name="T170" fmla="*/ 109 w 109"/>
                <a:gd name="T171" fmla="*/ 50 h 5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9" h="50">
                  <a:moveTo>
                    <a:pt x="0" y="14"/>
                  </a:moveTo>
                  <a:lnTo>
                    <a:pt x="2" y="14"/>
                  </a:lnTo>
                  <a:lnTo>
                    <a:pt x="4" y="16"/>
                  </a:lnTo>
                  <a:lnTo>
                    <a:pt x="4" y="18"/>
                  </a:lnTo>
                  <a:lnTo>
                    <a:pt x="4" y="16"/>
                  </a:lnTo>
                  <a:lnTo>
                    <a:pt x="6" y="14"/>
                  </a:lnTo>
                  <a:lnTo>
                    <a:pt x="8" y="12"/>
                  </a:lnTo>
                  <a:lnTo>
                    <a:pt x="10" y="12"/>
                  </a:lnTo>
                  <a:lnTo>
                    <a:pt x="12" y="12"/>
                  </a:lnTo>
                  <a:lnTo>
                    <a:pt x="14" y="12"/>
                  </a:lnTo>
                  <a:lnTo>
                    <a:pt x="16" y="10"/>
                  </a:lnTo>
                  <a:lnTo>
                    <a:pt x="18" y="10"/>
                  </a:lnTo>
                  <a:lnTo>
                    <a:pt x="20" y="10"/>
                  </a:lnTo>
                  <a:lnTo>
                    <a:pt x="22" y="8"/>
                  </a:lnTo>
                  <a:lnTo>
                    <a:pt x="24" y="8"/>
                  </a:lnTo>
                  <a:lnTo>
                    <a:pt x="24" y="6"/>
                  </a:lnTo>
                  <a:lnTo>
                    <a:pt x="26" y="6"/>
                  </a:lnTo>
                  <a:lnTo>
                    <a:pt x="28" y="6"/>
                  </a:lnTo>
                  <a:lnTo>
                    <a:pt x="30" y="4"/>
                  </a:lnTo>
                  <a:lnTo>
                    <a:pt x="32" y="4"/>
                  </a:lnTo>
                  <a:lnTo>
                    <a:pt x="34" y="4"/>
                  </a:lnTo>
                  <a:lnTo>
                    <a:pt x="34" y="2"/>
                  </a:lnTo>
                  <a:lnTo>
                    <a:pt x="36" y="2"/>
                  </a:lnTo>
                  <a:lnTo>
                    <a:pt x="34" y="0"/>
                  </a:lnTo>
                  <a:lnTo>
                    <a:pt x="36" y="0"/>
                  </a:lnTo>
                  <a:lnTo>
                    <a:pt x="38" y="0"/>
                  </a:lnTo>
                  <a:lnTo>
                    <a:pt x="40" y="2"/>
                  </a:lnTo>
                  <a:lnTo>
                    <a:pt x="42" y="4"/>
                  </a:lnTo>
                  <a:lnTo>
                    <a:pt x="44" y="4"/>
                  </a:lnTo>
                  <a:lnTo>
                    <a:pt x="46" y="4"/>
                  </a:lnTo>
                  <a:lnTo>
                    <a:pt x="46" y="2"/>
                  </a:lnTo>
                  <a:lnTo>
                    <a:pt x="46" y="0"/>
                  </a:lnTo>
                  <a:lnTo>
                    <a:pt x="48" y="0"/>
                  </a:lnTo>
                  <a:lnTo>
                    <a:pt x="48" y="2"/>
                  </a:lnTo>
                  <a:lnTo>
                    <a:pt x="50" y="2"/>
                  </a:lnTo>
                  <a:lnTo>
                    <a:pt x="53" y="2"/>
                  </a:lnTo>
                  <a:lnTo>
                    <a:pt x="53" y="4"/>
                  </a:lnTo>
                  <a:lnTo>
                    <a:pt x="55" y="4"/>
                  </a:lnTo>
                  <a:lnTo>
                    <a:pt x="57" y="6"/>
                  </a:lnTo>
                  <a:lnTo>
                    <a:pt x="59" y="6"/>
                  </a:lnTo>
                  <a:lnTo>
                    <a:pt x="61" y="8"/>
                  </a:lnTo>
                  <a:lnTo>
                    <a:pt x="63" y="6"/>
                  </a:lnTo>
                  <a:lnTo>
                    <a:pt x="63" y="8"/>
                  </a:lnTo>
                  <a:lnTo>
                    <a:pt x="65" y="8"/>
                  </a:lnTo>
                  <a:lnTo>
                    <a:pt x="67" y="8"/>
                  </a:lnTo>
                  <a:lnTo>
                    <a:pt x="69" y="8"/>
                  </a:lnTo>
                  <a:lnTo>
                    <a:pt x="69" y="10"/>
                  </a:lnTo>
                  <a:lnTo>
                    <a:pt x="67" y="12"/>
                  </a:lnTo>
                  <a:lnTo>
                    <a:pt x="69" y="14"/>
                  </a:lnTo>
                  <a:lnTo>
                    <a:pt x="71" y="14"/>
                  </a:lnTo>
                  <a:lnTo>
                    <a:pt x="73" y="16"/>
                  </a:lnTo>
                  <a:lnTo>
                    <a:pt x="73" y="18"/>
                  </a:lnTo>
                  <a:lnTo>
                    <a:pt x="75" y="18"/>
                  </a:lnTo>
                  <a:lnTo>
                    <a:pt x="77" y="16"/>
                  </a:lnTo>
                  <a:lnTo>
                    <a:pt x="79" y="16"/>
                  </a:lnTo>
                  <a:lnTo>
                    <a:pt x="79" y="14"/>
                  </a:lnTo>
                  <a:lnTo>
                    <a:pt x="77" y="12"/>
                  </a:lnTo>
                  <a:lnTo>
                    <a:pt x="79" y="12"/>
                  </a:lnTo>
                  <a:lnTo>
                    <a:pt x="81" y="12"/>
                  </a:lnTo>
                  <a:lnTo>
                    <a:pt x="83" y="14"/>
                  </a:lnTo>
                  <a:lnTo>
                    <a:pt x="85" y="14"/>
                  </a:lnTo>
                  <a:lnTo>
                    <a:pt x="85" y="16"/>
                  </a:lnTo>
                  <a:lnTo>
                    <a:pt x="87" y="16"/>
                  </a:lnTo>
                  <a:lnTo>
                    <a:pt x="89" y="16"/>
                  </a:lnTo>
                  <a:lnTo>
                    <a:pt x="91" y="16"/>
                  </a:lnTo>
                  <a:lnTo>
                    <a:pt x="91" y="18"/>
                  </a:lnTo>
                  <a:lnTo>
                    <a:pt x="93" y="20"/>
                  </a:lnTo>
                  <a:lnTo>
                    <a:pt x="93" y="22"/>
                  </a:lnTo>
                  <a:lnTo>
                    <a:pt x="95" y="20"/>
                  </a:lnTo>
                  <a:lnTo>
                    <a:pt x="97" y="20"/>
                  </a:lnTo>
                  <a:lnTo>
                    <a:pt x="99" y="22"/>
                  </a:lnTo>
                  <a:lnTo>
                    <a:pt x="101" y="22"/>
                  </a:lnTo>
                  <a:lnTo>
                    <a:pt x="103" y="22"/>
                  </a:lnTo>
                  <a:lnTo>
                    <a:pt x="105" y="24"/>
                  </a:lnTo>
                  <a:lnTo>
                    <a:pt x="105" y="26"/>
                  </a:lnTo>
                  <a:lnTo>
                    <a:pt x="107" y="28"/>
                  </a:lnTo>
                  <a:lnTo>
                    <a:pt x="109" y="28"/>
                  </a:lnTo>
                  <a:lnTo>
                    <a:pt x="109" y="30"/>
                  </a:lnTo>
                  <a:lnTo>
                    <a:pt x="107" y="30"/>
                  </a:lnTo>
                  <a:lnTo>
                    <a:pt x="105" y="32"/>
                  </a:lnTo>
                  <a:lnTo>
                    <a:pt x="103" y="32"/>
                  </a:lnTo>
                  <a:lnTo>
                    <a:pt x="101" y="34"/>
                  </a:lnTo>
                  <a:lnTo>
                    <a:pt x="99" y="36"/>
                  </a:lnTo>
                  <a:lnTo>
                    <a:pt x="99" y="38"/>
                  </a:lnTo>
                  <a:lnTo>
                    <a:pt x="97" y="40"/>
                  </a:lnTo>
                  <a:lnTo>
                    <a:pt x="95" y="40"/>
                  </a:lnTo>
                  <a:lnTo>
                    <a:pt x="95" y="42"/>
                  </a:lnTo>
                  <a:lnTo>
                    <a:pt x="93" y="42"/>
                  </a:lnTo>
                  <a:lnTo>
                    <a:pt x="91" y="44"/>
                  </a:lnTo>
                  <a:lnTo>
                    <a:pt x="89" y="44"/>
                  </a:lnTo>
                  <a:lnTo>
                    <a:pt x="87" y="44"/>
                  </a:lnTo>
                  <a:lnTo>
                    <a:pt x="85" y="44"/>
                  </a:lnTo>
                  <a:lnTo>
                    <a:pt x="83" y="44"/>
                  </a:lnTo>
                  <a:lnTo>
                    <a:pt x="81" y="46"/>
                  </a:lnTo>
                  <a:lnTo>
                    <a:pt x="81" y="48"/>
                  </a:lnTo>
                  <a:lnTo>
                    <a:pt x="79" y="48"/>
                  </a:lnTo>
                  <a:lnTo>
                    <a:pt x="79" y="46"/>
                  </a:lnTo>
                  <a:lnTo>
                    <a:pt x="77" y="46"/>
                  </a:lnTo>
                  <a:lnTo>
                    <a:pt x="75" y="46"/>
                  </a:lnTo>
                  <a:lnTo>
                    <a:pt x="73" y="44"/>
                  </a:lnTo>
                  <a:lnTo>
                    <a:pt x="71" y="44"/>
                  </a:lnTo>
                  <a:lnTo>
                    <a:pt x="71" y="46"/>
                  </a:lnTo>
                  <a:lnTo>
                    <a:pt x="69" y="46"/>
                  </a:lnTo>
                  <a:lnTo>
                    <a:pt x="67" y="46"/>
                  </a:lnTo>
                  <a:lnTo>
                    <a:pt x="65" y="46"/>
                  </a:lnTo>
                  <a:lnTo>
                    <a:pt x="63" y="44"/>
                  </a:lnTo>
                  <a:lnTo>
                    <a:pt x="61" y="44"/>
                  </a:lnTo>
                  <a:lnTo>
                    <a:pt x="59" y="44"/>
                  </a:lnTo>
                  <a:lnTo>
                    <a:pt x="57" y="42"/>
                  </a:lnTo>
                  <a:lnTo>
                    <a:pt x="55" y="42"/>
                  </a:lnTo>
                  <a:lnTo>
                    <a:pt x="53" y="42"/>
                  </a:lnTo>
                  <a:lnTo>
                    <a:pt x="50" y="40"/>
                  </a:lnTo>
                  <a:lnTo>
                    <a:pt x="48" y="40"/>
                  </a:lnTo>
                  <a:lnTo>
                    <a:pt x="48" y="42"/>
                  </a:lnTo>
                  <a:lnTo>
                    <a:pt x="46" y="44"/>
                  </a:lnTo>
                  <a:lnTo>
                    <a:pt x="48" y="46"/>
                  </a:lnTo>
                  <a:lnTo>
                    <a:pt x="46" y="46"/>
                  </a:lnTo>
                  <a:lnTo>
                    <a:pt x="44" y="46"/>
                  </a:lnTo>
                  <a:lnTo>
                    <a:pt x="44" y="48"/>
                  </a:lnTo>
                  <a:lnTo>
                    <a:pt x="42" y="50"/>
                  </a:lnTo>
                  <a:lnTo>
                    <a:pt x="40" y="48"/>
                  </a:lnTo>
                  <a:lnTo>
                    <a:pt x="38" y="50"/>
                  </a:lnTo>
                  <a:lnTo>
                    <a:pt x="36" y="50"/>
                  </a:lnTo>
                  <a:lnTo>
                    <a:pt x="34" y="50"/>
                  </a:lnTo>
                  <a:lnTo>
                    <a:pt x="32" y="48"/>
                  </a:lnTo>
                  <a:lnTo>
                    <a:pt x="30" y="46"/>
                  </a:lnTo>
                  <a:lnTo>
                    <a:pt x="28" y="46"/>
                  </a:lnTo>
                  <a:lnTo>
                    <a:pt x="28" y="44"/>
                  </a:lnTo>
                  <a:lnTo>
                    <a:pt x="26" y="44"/>
                  </a:lnTo>
                  <a:lnTo>
                    <a:pt x="26" y="42"/>
                  </a:lnTo>
                  <a:lnTo>
                    <a:pt x="24" y="42"/>
                  </a:lnTo>
                  <a:lnTo>
                    <a:pt x="22" y="42"/>
                  </a:lnTo>
                  <a:lnTo>
                    <a:pt x="22" y="40"/>
                  </a:lnTo>
                  <a:lnTo>
                    <a:pt x="20" y="38"/>
                  </a:lnTo>
                  <a:lnTo>
                    <a:pt x="18" y="38"/>
                  </a:lnTo>
                  <a:lnTo>
                    <a:pt x="16" y="36"/>
                  </a:lnTo>
                  <a:lnTo>
                    <a:pt x="16" y="34"/>
                  </a:lnTo>
                  <a:lnTo>
                    <a:pt x="14" y="34"/>
                  </a:lnTo>
                  <a:lnTo>
                    <a:pt x="12" y="34"/>
                  </a:lnTo>
                  <a:lnTo>
                    <a:pt x="10" y="32"/>
                  </a:lnTo>
                  <a:lnTo>
                    <a:pt x="8" y="30"/>
                  </a:lnTo>
                  <a:lnTo>
                    <a:pt x="8" y="28"/>
                  </a:lnTo>
                  <a:lnTo>
                    <a:pt x="6" y="26"/>
                  </a:lnTo>
                  <a:lnTo>
                    <a:pt x="6" y="24"/>
                  </a:lnTo>
                  <a:lnTo>
                    <a:pt x="8" y="24"/>
                  </a:lnTo>
                  <a:lnTo>
                    <a:pt x="8" y="22"/>
                  </a:lnTo>
                  <a:lnTo>
                    <a:pt x="6" y="20"/>
                  </a:lnTo>
                  <a:lnTo>
                    <a:pt x="4" y="20"/>
                  </a:lnTo>
                  <a:lnTo>
                    <a:pt x="4" y="18"/>
                  </a:lnTo>
                  <a:lnTo>
                    <a:pt x="2" y="18"/>
                  </a:lnTo>
                  <a:lnTo>
                    <a:pt x="2" y="16"/>
                  </a:lnTo>
                  <a:lnTo>
                    <a:pt x="0" y="16"/>
                  </a:lnTo>
                  <a:lnTo>
                    <a:pt x="0" y="14"/>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63" name="Freeform 1850"/>
            <p:cNvSpPr>
              <a:spLocks/>
            </p:cNvSpPr>
            <p:nvPr/>
          </p:nvSpPr>
          <p:spPr bwMode="auto">
            <a:xfrm>
              <a:off x="3874774" y="2171723"/>
              <a:ext cx="770139" cy="776814"/>
            </a:xfrm>
            <a:custGeom>
              <a:avLst/>
              <a:gdLst>
                <a:gd name="T0" fmla="*/ 2147483647 w 164"/>
                <a:gd name="T1" fmla="*/ 2147483647 h 188"/>
                <a:gd name="T2" fmla="*/ 2147483647 w 164"/>
                <a:gd name="T3" fmla="*/ 2147483647 h 188"/>
                <a:gd name="T4" fmla="*/ 2147483647 w 164"/>
                <a:gd name="T5" fmla="*/ 2147483647 h 188"/>
                <a:gd name="T6" fmla="*/ 2147483647 w 164"/>
                <a:gd name="T7" fmla="*/ 2147483647 h 188"/>
                <a:gd name="T8" fmla="*/ 2147483647 w 164"/>
                <a:gd name="T9" fmla="*/ 2147483647 h 188"/>
                <a:gd name="T10" fmla="*/ 2147483647 w 164"/>
                <a:gd name="T11" fmla="*/ 2147483647 h 188"/>
                <a:gd name="T12" fmla="*/ 2147483647 w 164"/>
                <a:gd name="T13" fmla="*/ 2147483647 h 188"/>
                <a:gd name="T14" fmla="*/ 2147483647 w 164"/>
                <a:gd name="T15" fmla="*/ 2147483647 h 188"/>
                <a:gd name="T16" fmla="*/ 2147483647 w 164"/>
                <a:gd name="T17" fmla="*/ 2147483647 h 188"/>
                <a:gd name="T18" fmla="*/ 2147483647 w 164"/>
                <a:gd name="T19" fmla="*/ 2147483647 h 188"/>
                <a:gd name="T20" fmla="*/ 2147483647 w 164"/>
                <a:gd name="T21" fmla="*/ 2147483647 h 188"/>
                <a:gd name="T22" fmla="*/ 2147483647 w 164"/>
                <a:gd name="T23" fmla="*/ 2147483647 h 188"/>
                <a:gd name="T24" fmla="*/ 2147483647 w 164"/>
                <a:gd name="T25" fmla="*/ 2147483647 h 188"/>
                <a:gd name="T26" fmla="*/ 2147483647 w 164"/>
                <a:gd name="T27" fmla="*/ 2147483647 h 188"/>
                <a:gd name="T28" fmla="*/ 2147483647 w 164"/>
                <a:gd name="T29" fmla="*/ 2147483647 h 188"/>
                <a:gd name="T30" fmla="*/ 2147483647 w 164"/>
                <a:gd name="T31" fmla="*/ 2147483647 h 188"/>
                <a:gd name="T32" fmla="*/ 2147483647 w 164"/>
                <a:gd name="T33" fmla="*/ 2147483647 h 188"/>
                <a:gd name="T34" fmla="*/ 2147483647 w 164"/>
                <a:gd name="T35" fmla="*/ 2147483647 h 188"/>
                <a:gd name="T36" fmla="*/ 2147483647 w 164"/>
                <a:gd name="T37" fmla="*/ 2147483647 h 188"/>
                <a:gd name="T38" fmla="*/ 2147483647 w 164"/>
                <a:gd name="T39" fmla="*/ 2147483647 h 188"/>
                <a:gd name="T40" fmla="*/ 2147483647 w 164"/>
                <a:gd name="T41" fmla="*/ 2147483647 h 188"/>
                <a:gd name="T42" fmla="*/ 2147483647 w 164"/>
                <a:gd name="T43" fmla="*/ 2147483647 h 188"/>
                <a:gd name="T44" fmla="*/ 2147483647 w 164"/>
                <a:gd name="T45" fmla="*/ 2147483647 h 188"/>
                <a:gd name="T46" fmla="*/ 2147483647 w 164"/>
                <a:gd name="T47" fmla="*/ 2147483647 h 188"/>
                <a:gd name="T48" fmla="*/ 2147483647 w 164"/>
                <a:gd name="T49" fmla="*/ 2147483647 h 188"/>
                <a:gd name="T50" fmla="*/ 2147483647 w 164"/>
                <a:gd name="T51" fmla="*/ 2147483647 h 188"/>
                <a:gd name="T52" fmla="*/ 2147483647 w 164"/>
                <a:gd name="T53" fmla="*/ 2147483647 h 188"/>
                <a:gd name="T54" fmla="*/ 2147483647 w 164"/>
                <a:gd name="T55" fmla="*/ 2147483647 h 188"/>
                <a:gd name="T56" fmla="*/ 2147483647 w 164"/>
                <a:gd name="T57" fmla="*/ 2147483647 h 188"/>
                <a:gd name="T58" fmla="*/ 2147483647 w 164"/>
                <a:gd name="T59" fmla="*/ 2147483647 h 188"/>
                <a:gd name="T60" fmla="*/ 2147483647 w 164"/>
                <a:gd name="T61" fmla="*/ 2147483647 h 188"/>
                <a:gd name="T62" fmla="*/ 2147483647 w 164"/>
                <a:gd name="T63" fmla="*/ 2147483647 h 188"/>
                <a:gd name="T64" fmla="*/ 2147483647 w 164"/>
                <a:gd name="T65" fmla="*/ 2147483647 h 188"/>
                <a:gd name="T66" fmla="*/ 2147483647 w 164"/>
                <a:gd name="T67" fmla="*/ 2147483647 h 188"/>
                <a:gd name="T68" fmla="*/ 2147483647 w 164"/>
                <a:gd name="T69" fmla="*/ 2147483647 h 188"/>
                <a:gd name="T70" fmla="*/ 2147483647 w 164"/>
                <a:gd name="T71" fmla="*/ 2147483647 h 188"/>
                <a:gd name="T72" fmla="*/ 2147483647 w 164"/>
                <a:gd name="T73" fmla="*/ 2147483647 h 188"/>
                <a:gd name="T74" fmla="*/ 2147483647 w 164"/>
                <a:gd name="T75" fmla="*/ 2147483647 h 188"/>
                <a:gd name="T76" fmla="*/ 2147483647 w 164"/>
                <a:gd name="T77" fmla="*/ 2147483647 h 188"/>
                <a:gd name="T78" fmla="*/ 2147483647 w 164"/>
                <a:gd name="T79" fmla="*/ 2147483647 h 188"/>
                <a:gd name="T80" fmla="*/ 2147483647 w 164"/>
                <a:gd name="T81" fmla="*/ 2147483647 h 188"/>
                <a:gd name="T82" fmla="*/ 2147483647 w 164"/>
                <a:gd name="T83" fmla="*/ 2147483647 h 188"/>
                <a:gd name="T84" fmla="*/ 2147483647 w 164"/>
                <a:gd name="T85" fmla="*/ 2147483647 h 188"/>
                <a:gd name="T86" fmla="*/ 2147483647 w 164"/>
                <a:gd name="T87" fmla="*/ 2147483647 h 188"/>
                <a:gd name="T88" fmla="*/ 2147483647 w 164"/>
                <a:gd name="T89" fmla="*/ 2147483647 h 188"/>
                <a:gd name="T90" fmla="*/ 2147483647 w 164"/>
                <a:gd name="T91" fmla="*/ 2147483647 h 188"/>
                <a:gd name="T92" fmla="*/ 2147483647 w 164"/>
                <a:gd name="T93" fmla="*/ 2147483647 h 188"/>
                <a:gd name="T94" fmla="*/ 2147483647 w 164"/>
                <a:gd name="T95" fmla="*/ 2147483647 h 188"/>
                <a:gd name="T96" fmla="*/ 2147483647 w 164"/>
                <a:gd name="T97" fmla="*/ 2147483647 h 188"/>
                <a:gd name="T98" fmla="*/ 2147483647 w 164"/>
                <a:gd name="T99" fmla="*/ 2147483647 h 188"/>
                <a:gd name="T100" fmla="*/ 2147483647 w 164"/>
                <a:gd name="T101" fmla="*/ 2147483647 h 188"/>
                <a:gd name="T102" fmla="*/ 2147483647 w 164"/>
                <a:gd name="T103" fmla="*/ 2147483647 h 188"/>
                <a:gd name="T104" fmla="*/ 2147483647 w 164"/>
                <a:gd name="T105" fmla="*/ 2147483647 h 188"/>
                <a:gd name="T106" fmla="*/ 2147483647 w 164"/>
                <a:gd name="T107" fmla="*/ 2147483647 h 188"/>
                <a:gd name="T108" fmla="*/ 2147483647 w 164"/>
                <a:gd name="T109" fmla="*/ 2147483647 h 188"/>
                <a:gd name="T110" fmla="*/ 2147483647 w 164"/>
                <a:gd name="T111" fmla="*/ 2147483647 h 188"/>
                <a:gd name="T112" fmla="*/ 2147483647 w 164"/>
                <a:gd name="T113" fmla="*/ 2147483647 h 188"/>
                <a:gd name="T114" fmla="*/ 2147483647 w 164"/>
                <a:gd name="T115" fmla="*/ 2147483647 h 1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4"/>
                <a:gd name="T175" fmla="*/ 0 h 188"/>
                <a:gd name="T176" fmla="*/ 164 w 164"/>
                <a:gd name="T177" fmla="*/ 188 h 18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4" h="188">
                  <a:moveTo>
                    <a:pt x="0" y="20"/>
                  </a:moveTo>
                  <a:lnTo>
                    <a:pt x="2" y="18"/>
                  </a:lnTo>
                  <a:lnTo>
                    <a:pt x="4" y="18"/>
                  </a:lnTo>
                  <a:lnTo>
                    <a:pt x="6" y="18"/>
                  </a:lnTo>
                  <a:lnTo>
                    <a:pt x="4" y="16"/>
                  </a:lnTo>
                  <a:lnTo>
                    <a:pt x="8" y="14"/>
                  </a:lnTo>
                  <a:lnTo>
                    <a:pt x="10" y="14"/>
                  </a:lnTo>
                  <a:lnTo>
                    <a:pt x="12" y="16"/>
                  </a:lnTo>
                  <a:lnTo>
                    <a:pt x="16" y="18"/>
                  </a:lnTo>
                  <a:lnTo>
                    <a:pt x="18" y="20"/>
                  </a:lnTo>
                  <a:lnTo>
                    <a:pt x="20" y="20"/>
                  </a:lnTo>
                  <a:lnTo>
                    <a:pt x="22" y="22"/>
                  </a:lnTo>
                  <a:lnTo>
                    <a:pt x="24" y="24"/>
                  </a:lnTo>
                  <a:lnTo>
                    <a:pt x="26" y="24"/>
                  </a:lnTo>
                  <a:lnTo>
                    <a:pt x="30" y="26"/>
                  </a:lnTo>
                  <a:lnTo>
                    <a:pt x="32" y="26"/>
                  </a:lnTo>
                  <a:lnTo>
                    <a:pt x="34" y="26"/>
                  </a:lnTo>
                  <a:lnTo>
                    <a:pt x="36" y="26"/>
                  </a:lnTo>
                  <a:lnTo>
                    <a:pt x="38" y="26"/>
                  </a:lnTo>
                  <a:lnTo>
                    <a:pt x="40" y="26"/>
                  </a:lnTo>
                  <a:lnTo>
                    <a:pt x="42" y="24"/>
                  </a:lnTo>
                  <a:lnTo>
                    <a:pt x="44" y="24"/>
                  </a:lnTo>
                  <a:lnTo>
                    <a:pt x="46" y="24"/>
                  </a:lnTo>
                  <a:lnTo>
                    <a:pt x="48" y="24"/>
                  </a:lnTo>
                  <a:lnTo>
                    <a:pt x="50" y="26"/>
                  </a:lnTo>
                  <a:lnTo>
                    <a:pt x="52" y="26"/>
                  </a:lnTo>
                  <a:lnTo>
                    <a:pt x="54" y="26"/>
                  </a:lnTo>
                  <a:lnTo>
                    <a:pt x="56" y="26"/>
                  </a:lnTo>
                  <a:lnTo>
                    <a:pt x="58" y="28"/>
                  </a:lnTo>
                  <a:lnTo>
                    <a:pt x="58" y="26"/>
                  </a:lnTo>
                  <a:lnTo>
                    <a:pt x="60" y="26"/>
                  </a:lnTo>
                  <a:lnTo>
                    <a:pt x="60" y="24"/>
                  </a:lnTo>
                  <a:lnTo>
                    <a:pt x="62" y="22"/>
                  </a:lnTo>
                  <a:lnTo>
                    <a:pt x="64" y="22"/>
                  </a:lnTo>
                  <a:lnTo>
                    <a:pt x="66" y="22"/>
                  </a:lnTo>
                  <a:lnTo>
                    <a:pt x="68" y="20"/>
                  </a:lnTo>
                  <a:lnTo>
                    <a:pt x="68" y="18"/>
                  </a:lnTo>
                  <a:lnTo>
                    <a:pt x="68" y="16"/>
                  </a:lnTo>
                  <a:lnTo>
                    <a:pt x="68" y="14"/>
                  </a:lnTo>
                  <a:lnTo>
                    <a:pt x="68" y="12"/>
                  </a:lnTo>
                  <a:lnTo>
                    <a:pt x="68" y="10"/>
                  </a:lnTo>
                  <a:lnTo>
                    <a:pt x="70" y="8"/>
                  </a:lnTo>
                  <a:lnTo>
                    <a:pt x="68" y="8"/>
                  </a:lnTo>
                  <a:lnTo>
                    <a:pt x="70" y="8"/>
                  </a:lnTo>
                  <a:lnTo>
                    <a:pt x="72" y="6"/>
                  </a:lnTo>
                  <a:lnTo>
                    <a:pt x="74" y="6"/>
                  </a:lnTo>
                  <a:lnTo>
                    <a:pt x="76" y="4"/>
                  </a:lnTo>
                  <a:lnTo>
                    <a:pt x="78" y="4"/>
                  </a:lnTo>
                  <a:lnTo>
                    <a:pt x="80" y="4"/>
                  </a:lnTo>
                  <a:lnTo>
                    <a:pt x="82" y="4"/>
                  </a:lnTo>
                  <a:lnTo>
                    <a:pt x="84" y="4"/>
                  </a:lnTo>
                  <a:lnTo>
                    <a:pt x="86" y="4"/>
                  </a:lnTo>
                  <a:lnTo>
                    <a:pt x="88" y="2"/>
                  </a:lnTo>
                  <a:lnTo>
                    <a:pt x="90" y="2"/>
                  </a:lnTo>
                  <a:lnTo>
                    <a:pt x="92" y="2"/>
                  </a:lnTo>
                  <a:lnTo>
                    <a:pt x="94" y="0"/>
                  </a:lnTo>
                  <a:lnTo>
                    <a:pt x="96" y="2"/>
                  </a:lnTo>
                  <a:lnTo>
                    <a:pt x="98" y="4"/>
                  </a:lnTo>
                  <a:lnTo>
                    <a:pt x="100" y="4"/>
                  </a:lnTo>
                  <a:lnTo>
                    <a:pt x="104" y="6"/>
                  </a:lnTo>
                  <a:lnTo>
                    <a:pt x="108" y="8"/>
                  </a:lnTo>
                  <a:lnTo>
                    <a:pt x="110" y="8"/>
                  </a:lnTo>
                  <a:lnTo>
                    <a:pt x="112" y="10"/>
                  </a:lnTo>
                  <a:lnTo>
                    <a:pt x="114" y="12"/>
                  </a:lnTo>
                  <a:lnTo>
                    <a:pt x="110" y="14"/>
                  </a:lnTo>
                  <a:lnTo>
                    <a:pt x="108" y="16"/>
                  </a:lnTo>
                  <a:lnTo>
                    <a:pt x="108" y="18"/>
                  </a:lnTo>
                  <a:lnTo>
                    <a:pt x="110" y="20"/>
                  </a:lnTo>
                  <a:lnTo>
                    <a:pt x="108" y="20"/>
                  </a:lnTo>
                  <a:lnTo>
                    <a:pt x="106" y="22"/>
                  </a:lnTo>
                  <a:lnTo>
                    <a:pt x="104" y="22"/>
                  </a:lnTo>
                  <a:lnTo>
                    <a:pt x="106" y="22"/>
                  </a:lnTo>
                  <a:lnTo>
                    <a:pt x="108" y="22"/>
                  </a:lnTo>
                  <a:lnTo>
                    <a:pt x="108" y="24"/>
                  </a:lnTo>
                  <a:lnTo>
                    <a:pt x="106" y="26"/>
                  </a:lnTo>
                  <a:lnTo>
                    <a:pt x="106" y="28"/>
                  </a:lnTo>
                  <a:lnTo>
                    <a:pt x="106" y="30"/>
                  </a:lnTo>
                  <a:lnTo>
                    <a:pt x="108" y="32"/>
                  </a:lnTo>
                  <a:lnTo>
                    <a:pt x="110" y="34"/>
                  </a:lnTo>
                  <a:lnTo>
                    <a:pt x="112" y="34"/>
                  </a:lnTo>
                  <a:lnTo>
                    <a:pt x="114" y="36"/>
                  </a:lnTo>
                  <a:lnTo>
                    <a:pt x="116" y="36"/>
                  </a:lnTo>
                  <a:lnTo>
                    <a:pt x="118" y="36"/>
                  </a:lnTo>
                  <a:lnTo>
                    <a:pt x="120" y="36"/>
                  </a:lnTo>
                  <a:lnTo>
                    <a:pt x="122" y="38"/>
                  </a:lnTo>
                  <a:lnTo>
                    <a:pt x="124" y="40"/>
                  </a:lnTo>
                  <a:lnTo>
                    <a:pt x="126" y="42"/>
                  </a:lnTo>
                  <a:lnTo>
                    <a:pt x="128" y="42"/>
                  </a:lnTo>
                  <a:lnTo>
                    <a:pt x="128" y="44"/>
                  </a:lnTo>
                  <a:lnTo>
                    <a:pt x="128" y="46"/>
                  </a:lnTo>
                  <a:lnTo>
                    <a:pt x="126" y="46"/>
                  </a:lnTo>
                  <a:lnTo>
                    <a:pt x="126" y="48"/>
                  </a:lnTo>
                  <a:lnTo>
                    <a:pt x="124" y="50"/>
                  </a:lnTo>
                  <a:lnTo>
                    <a:pt x="122" y="52"/>
                  </a:lnTo>
                  <a:lnTo>
                    <a:pt x="120" y="54"/>
                  </a:lnTo>
                  <a:lnTo>
                    <a:pt x="118" y="54"/>
                  </a:lnTo>
                  <a:lnTo>
                    <a:pt x="118" y="56"/>
                  </a:lnTo>
                  <a:lnTo>
                    <a:pt x="118" y="58"/>
                  </a:lnTo>
                  <a:lnTo>
                    <a:pt x="120" y="60"/>
                  </a:lnTo>
                  <a:lnTo>
                    <a:pt x="122" y="60"/>
                  </a:lnTo>
                  <a:lnTo>
                    <a:pt x="122" y="62"/>
                  </a:lnTo>
                  <a:lnTo>
                    <a:pt x="124" y="64"/>
                  </a:lnTo>
                  <a:lnTo>
                    <a:pt x="126" y="66"/>
                  </a:lnTo>
                  <a:lnTo>
                    <a:pt x="126" y="68"/>
                  </a:lnTo>
                  <a:lnTo>
                    <a:pt x="128" y="68"/>
                  </a:lnTo>
                  <a:lnTo>
                    <a:pt x="130" y="70"/>
                  </a:lnTo>
                  <a:lnTo>
                    <a:pt x="132" y="72"/>
                  </a:lnTo>
                  <a:lnTo>
                    <a:pt x="132" y="74"/>
                  </a:lnTo>
                  <a:lnTo>
                    <a:pt x="134" y="74"/>
                  </a:lnTo>
                  <a:lnTo>
                    <a:pt x="134" y="76"/>
                  </a:lnTo>
                  <a:lnTo>
                    <a:pt x="136" y="78"/>
                  </a:lnTo>
                  <a:lnTo>
                    <a:pt x="134" y="78"/>
                  </a:lnTo>
                  <a:lnTo>
                    <a:pt x="132" y="80"/>
                  </a:lnTo>
                  <a:lnTo>
                    <a:pt x="130" y="80"/>
                  </a:lnTo>
                  <a:lnTo>
                    <a:pt x="132" y="80"/>
                  </a:lnTo>
                  <a:lnTo>
                    <a:pt x="130" y="82"/>
                  </a:lnTo>
                  <a:lnTo>
                    <a:pt x="132" y="84"/>
                  </a:lnTo>
                  <a:lnTo>
                    <a:pt x="130" y="86"/>
                  </a:lnTo>
                  <a:lnTo>
                    <a:pt x="130" y="88"/>
                  </a:lnTo>
                  <a:lnTo>
                    <a:pt x="132" y="88"/>
                  </a:lnTo>
                  <a:lnTo>
                    <a:pt x="134" y="90"/>
                  </a:lnTo>
                  <a:lnTo>
                    <a:pt x="132" y="90"/>
                  </a:lnTo>
                  <a:lnTo>
                    <a:pt x="130" y="92"/>
                  </a:lnTo>
                  <a:lnTo>
                    <a:pt x="132" y="94"/>
                  </a:lnTo>
                  <a:lnTo>
                    <a:pt x="134" y="94"/>
                  </a:lnTo>
                  <a:lnTo>
                    <a:pt x="136" y="96"/>
                  </a:lnTo>
                  <a:lnTo>
                    <a:pt x="138" y="96"/>
                  </a:lnTo>
                  <a:lnTo>
                    <a:pt x="140" y="98"/>
                  </a:lnTo>
                  <a:lnTo>
                    <a:pt x="138" y="98"/>
                  </a:lnTo>
                  <a:lnTo>
                    <a:pt x="138" y="100"/>
                  </a:lnTo>
                  <a:lnTo>
                    <a:pt x="138" y="102"/>
                  </a:lnTo>
                  <a:lnTo>
                    <a:pt x="140" y="104"/>
                  </a:lnTo>
                  <a:lnTo>
                    <a:pt x="142" y="104"/>
                  </a:lnTo>
                  <a:lnTo>
                    <a:pt x="144" y="104"/>
                  </a:lnTo>
                  <a:lnTo>
                    <a:pt x="146" y="106"/>
                  </a:lnTo>
                  <a:lnTo>
                    <a:pt x="148" y="108"/>
                  </a:lnTo>
                  <a:lnTo>
                    <a:pt x="146" y="110"/>
                  </a:lnTo>
                  <a:lnTo>
                    <a:pt x="144" y="112"/>
                  </a:lnTo>
                  <a:lnTo>
                    <a:pt x="142" y="114"/>
                  </a:lnTo>
                  <a:lnTo>
                    <a:pt x="140" y="114"/>
                  </a:lnTo>
                  <a:lnTo>
                    <a:pt x="142" y="116"/>
                  </a:lnTo>
                  <a:lnTo>
                    <a:pt x="144" y="118"/>
                  </a:lnTo>
                  <a:lnTo>
                    <a:pt x="146" y="118"/>
                  </a:lnTo>
                  <a:lnTo>
                    <a:pt x="148" y="120"/>
                  </a:lnTo>
                  <a:lnTo>
                    <a:pt x="150" y="120"/>
                  </a:lnTo>
                  <a:lnTo>
                    <a:pt x="152" y="120"/>
                  </a:lnTo>
                  <a:lnTo>
                    <a:pt x="154" y="122"/>
                  </a:lnTo>
                  <a:lnTo>
                    <a:pt x="156" y="124"/>
                  </a:lnTo>
                  <a:lnTo>
                    <a:pt x="158" y="124"/>
                  </a:lnTo>
                  <a:lnTo>
                    <a:pt x="160" y="126"/>
                  </a:lnTo>
                  <a:lnTo>
                    <a:pt x="162" y="128"/>
                  </a:lnTo>
                  <a:lnTo>
                    <a:pt x="164" y="128"/>
                  </a:lnTo>
                  <a:lnTo>
                    <a:pt x="164" y="130"/>
                  </a:lnTo>
                  <a:lnTo>
                    <a:pt x="164" y="132"/>
                  </a:lnTo>
                  <a:lnTo>
                    <a:pt x="162" y="134"/>
                  </a:lnTo>
                  <a:lnTo>
                    <a:pt x="162" y="136"/>
                  </a:lnTo>
                  <a:lnTo>
                    <a:pt x="162" y="138"/>
                  </a:lnTo>
                  <a:lnTo>
                    <a:pt x="160" y="138"/>
                  </a:lnTo>
                  <a:lnTo>
                    <a:pt x="158" y="140"/>
                  </a:lnTo>
                  <a:lnTo>
                    <a:pt x="156" y="142"/>
                  </a:lnTo>
                  <a:lnTo>
                    <a:pt x="154" y="144"/>
                  </a:lnTo>
                  <a:lnTo>
                    <a:pt x="152" y="146"/>
                  </a:lnTo>
                  <a:lnTo>
                    <a:pt x="150" y="148"/>
                  </a:lnTo>
                  <a:lnTo>
                    <a:pt x="148" y="148"/>
                  </a:lnTo>
                  <a:lnTo>
                    <a:pt x="148" y="150"/>
                  </a:lnTo>
                  <a:lnTo>
                    <a:pt x="146" y="152"/>
                  </a:lnTo>
                  <a:lnTo>
                    <a:pt x="144" y="154"/>
                  </a:lnTo>
                  <a:lnTo>
                    <a:pt x="142" y="156"/>
                  </a:lnTo>
                  <a:lnTo>
                    <a:pt x="140" y="156"/>
                  </a:lnTo>
                  <a:lnTo>
                    <a:pt x="140" y="158"/>
                  </a:lnTo>
                  <a:lnTo>
                    <a:pt x="138" y="160"/>
                  </a:lnTo>
                  <a:lnTo>
                    <a:pt x="136" y="160"/>
                  </a:lnTo>
                  <a:lnTo>
                    <a:pt x="134" y="162"/>
                  </a:lnTo>
                  <a:lnTo>
                    <a:pt x="132" y="162"/>
                  </a:lnTo>
                  <a:lnTo>
                    <a:pt x="132" y="164"/>
                  </a:lnTo>
                  <a:lnTo>
                    <a:pt x="130" y="164"/>
                  </a:lnTo>
                  <a:lnTo>
                    <a:pt x="128" y="166"/>
                  </a:lnTo>
                  <a:lnTo>
                    <a:pt x="126" y="166"/>
                  </a:lnTo>
                  <a:lnTo>
                    <a:pt x="124" y="168"/>
                  </a:lnTo>
                  <a:lnTo>
                    <a:pt x="122" y="170"/>
                  </a:lnTo>
                  <a:lnTo>
                    <a:pt x="120" y="172"/>
                  </a:lnTo>
                  <a:lnTo>
                    <a:pt x="118" y="174"/>
                  </a:lnTo>
                  <a:lnTo>
                    <a:pt x="116" y="174"/>
                  </a:lnTo>
                  <a:lnTo>
                    <a:pt x="116" y="176"/>
                  </a:lnTo>
                  <a:lnTo>
                    <a:pt x="114" y="176"/>
                  </a:lnTo>
                  <a:lnTo>
                    <a:pt x="112" y="176"/>
                  </a:lnTo>
                  <a:lnTo>
                    <a:pt x="110" y="176"/>
                  </a:lnTo>
                  <a:lnTo>
                    <a:pt x="108" y="174"/>
                  </a:lnTo>
                  <a:lnTo>
                    <a:pt x="106" y="176"/>
                  </a:lnTo>
                  <a:lnTo>
                    <a:pt x="104" y="176"/>
                  </a:lnTo>
                  <a:lnTo>
                    <a:pt x="102" y="176"/>
                  </a:lnTo>
                  <a:lnTo>
                    <a:pt x="100" y="176"/>
                  </a:lnTo>
                  <a:lnTo>
                    <a:pt x="98" y="176"/>
                  </a:lnTo>
                  <a:lnTo>
                    <a:pt x="96" y="178"/>
                  </a:lnTo>
                  <a:lnTo>
                    <a:pt x="94" y="178"/>
                  </a:lnTo>
                  <a:lnTo>
                    <a:pt x="92" y="176"/>
                  </a:lnTo>
                  <a:lnTo>
                    <a:pt x="90" y="176"/>
                  </a:lnTo>
                  <a:lnTo>
                    <a:pt x="92" y="178"/>
                  </a:lnTo>
                  <a:lnTo>
                    <a:pt x="90" y="178"/>
                  </a:lnTo>
                  <a:lnTo>
                    <a:pt x="90" y="180"/>
                  </a:lnTo>
                  <a:lnTo>
                    <a:pt x="88" y="180"/>
                  </a:lnTo>
                  <a:lnTo>
                    <a:pt x="86" y="180"/>
                  </a:lnTo>
                  <a:lnTo>
                    <a:pt x="86" y="178"/>
                  </a:lnTo>
                  <a:lnTo>
                    <a:pt x="84" y="180"/>
                  </a:lnTo>
                  <a:lnTo>
                    <a:pt x="82" y="180"/>
                  </a:lnTo>
                  <a:lnTo>
                    <a:pt x="80" y="180"/>
                  </a:lnTo>
                  <a:lnTo>
                    <a:pt x="78" y="180"/>
                  </a:lnTo>
                  <a:lnTo>
                    <a:pt x="76" y="180"/>
                  </a:lnTo>
                  <a:lnTo>
                    <a:pt x="74" y="182"/>
                  </a:lnTo>
                  <a:lnTo>
                    <a:pt x="72" y="182"/>
                  </a:lnTo>
                  <a:lnTo>
                    <a:pt x="70" y="184"/>
                  </a:lnTo>
                  <a:lnTo>
                    <a:pt x="68" y="184"/>
                  </a:lnTo>
                  <a:lnTo>
                    <a:pt x="66" y="184"/>
                  </a:lnTo>
                  <a:lnTo>
                    <a:pt x="64" y="184"/>
                  </a:lnTo>
                  <a:lnTo>
                    <a:pt x="62" y="184"/>
                  </a:lnTo>
                  <a:lnTo>
                    <a:pt x="60" y="184"/>
                  </a:lnTo>
                  <a:lnTo>
                    <a:pt x="58" y="186"/>
                  </a:lnTo>
                  <a:lnTo>
                    <a:pt x="56" y="186"/>
                  </a:lnTo>
                  <a:lnTo>
                    <a:pt x="54" y="186"/>
                  </a:lnTo>
                  <a:lnTo>
                    <a:pt x="56" y="186"/>
                  </a:lnTo>
                  <a:lnTo>
                    <a:pt x="56" y="184"/>
                  </a:lnTo>
                  <a:lnTo>
                    <a:pt x="54" y="184"/>
                  </a:lnTo>
                  <a:lnTo>
                    <a:pt x="54" y="186"/>
                  </a:lnTo>
                  <a:lnTo>
                    <a:pt x="52" y="186"/>
                  </a:lnTo>
                  <a:lnTo>
                    <a:pt x="50" y="188"/>
                  </a:lnTo>
                  <a:lnTo>
                    <a:pt x="48" y="188"/>
                  </a:lnTo>
                  <a:lnTo>
                    <a:pt x="50" y="188"/>
                  </a:lnTo>
                  <a:lnTo>
                    <a:pt x="50" y="186"/>
                  </a:lnTo>
                  <a:lnTo>
                    <a:pt x="50" y="184"/>
                  </a:lnTo>
                  <a:lnTo>
                    <a:pt x="52" y="184"/>
                  </a:lnTo>
                  <a:lnTo>
                    <a:pt x="50" y="184"/>
                  </a:lnTo>
                  <a:lnTo>
                    <a:pt x="48" y="184"/>
                  </a:lnTo>
                  <a:lnTo>
                    <a:pt x="48" y="182"/>
                  </a:lnTo>
                  <a:lnTo>
                    <a:pt x="46" y="182"/>
                  </a:lnTo>
                  <a:lnTo>
                    <a:pt x="48" y="180"/>
                  </a:lnTo>
                  <a:lnTo>
                    <a:pt x="48" y="178"/>
                  </a:lnTo>
                  <a:lnTo>
                    <a:pt x="46" y="178"/>
                  </a:lnTo>
                  <a:lnTo>
                    <a:pt x="46" y="180"/>
                  </a:lnTo>
                  <a:lnTo>
                    <a:pt x="44" y="180"/>
                  </a:lnTo>
                  <a:lnTo>
                    <a:pt x="42" y="180"/>
                  </a:lnTo>
                  <a:lnTo>
                    <a:pt x="40" y="180"/>
                  </a:lnTo>
                  <a:lnTo>
                    <a:pt x="40" y="178"/>
                  </a:lnTo>
                  <a:lnTo>
                    <a:pt x="38" y="178"/>
                  </a:lnTo>
                  <a:lnTo>
                    <a:pt x="36" y="178"/>
                  </a:lnTo>
                  <a:lnTo>
                    <a:pt x="34" y="176"/>
                  </a:lnTo>
                  <a:lnTo>
                    <a:pt x="32" y="174"/>
                  </a:lnTo>
                  <a:lnTo>
                    <a:pt x="30" y="174"/>
                  </a:lnTo>
                  <a:lnTo>
                    <a:pt x="28" y="174"/>
                  </a:lnTo>
                  <a:lnTo>
                    <a:pt x="26" y="174"/>
                  </a:lnTo>
                  <a:lnTo>
                    <a:pt x="24" y="174"/>
                  </a:lnTo>
                  <a:lnTo>
                    <a:pt x="24" y="172"/>
                  </a:lnTo>
                  <a:lnTo>
                    <a:pt x="24" y="170"/>
                  </a:lnTo>
                  <a:lnTo>
                    <a:pt x="24" y="168"/>
                  </a:lnTo>
                  <a:lnTo>
                    <a:pt x="22" y="166"/>
                  </a:lnTo>
                  <a:lnTo>
                    <a:pt x="22" y="164"/>
                  </a:lnTo>
                  <a:lnTo>
                    <a:pt x="24" y="164"/>
                  </a:lnTo>
                  <a:lnTo>
                    <a:pt x="24" y="162"/>
                  </a:lnTo>
                  <a:lnTo>
                    <a:pt x="24" y="160"/>
                  </a:lnTo>
                  <a:lnTo>
                    <a:pt x="24" y="158"/>
                  </a:lnTo>
                  <a:lnTo>
                    <a:pt x="24" y="156"/>
                  </a:lnTo>
                  <a:lnTo>
                    <a:pt x="26" y="156"/>
                  </a:lnTo>
                  <a:lnTo>
                    <a:pt x="26" y="154"/>
                  </a:lnTo>
                  <a:lnTo>
                    <a:pt x="24" y="152"/>
                  </a:lnTo>
                  <a:lnTo>
                    <a:pt x="22" y="150"/>
                  </a:lnTo>
                  <a:lnTo>
                    <a:pt x="22" y="148"/>
                  </a:lnTo>
                  <a:lnTo>
                    <a:pt x="20" y="148"/>
                  </a:lnTo>
                  <a:lnTo>
                    <a:pt x="20" y="146"/>
                  </a:lnTo>
                  <a:lnTo>
                    <a:pt x="20" y="144"/>
                  </a:lnTo>
                  <a:lnTo>
                    <a:pt x="20" y="142"/>
                  </a:lnTo>
                  <a:lnTo>
                    <a:pt x="20" y="140"/>
                  </a:lnTo>
                  <a:lnTo>
                    <a:pt x="18" y="140"/>
                  </a:lnTo>
                  <a:lnTo>
                    <a:pt x="18" y="138"/>
                  </a:lnTo>
                  <a:lnTo>
                    <a:pt x="18" y="136"/>
                  </a:lnTo>
                  <a:lnTo>
                    <a:pt x="16" y="136"/>
                  </a:lnTo>
                  <a:lnTo>
                    <a:pt x="18" y="134"/>
                  </a:lnTo>
                  <a:lnTo>
                    <a:pt x="18" y="132"/>
                  </a:lnTo>
                  <a:lnTo>
                    <a:pt x="20" y="132"/>
                  </a:lnTo>
                  <a:lnTo>
                    <a:pt x="22" y="130"/>
                  </a:lnTo>
                  <a:lnTo>
                    <a:pt x="22" y="128"/>
                  </a:lnTo>
                  <a:lnTo>
                    <a:pt x="24" y="128"/>
                  </a:lnTo>
                  <a:lnTo>
                    <a:pt x="22" y="126"/>
                  </a:lnTo>
                  <a:lnTo>
                    <a:pt x="22" y="124"/>
                  </a:lnTo>
                  <a:lnTo>
                    <a:pt x="24" y="124"/>
                  </a:lnTo>
                  <a:lnTo>
                    <a:pt x="26" y="124"/>
                  </a:lnTo>
                  <a:lnTo>
                    <a:pt x="28" y="124"/>
                  </a:lnTo>
                  <a:lnTo>
                    <a:pt x="30" y="124"/>
                  </a:lnTo>
                  <a:lnTo>
                    <a:pt x="32" y="122"/>
                  </a:lnTo>
                  <a:lnTo>
                    <a:pt x="34" y="122"/>
                  </a:lnTo>
                  <a:lnTo>
                    <a:pt x="32" y="122"/>
                  </a:lnTo>
                  <a:lnTo>
                    <a:pt x="32" y="120"/>
                  </a:lnTo>
                  <a:lnTo>
                    <a:pt x="34" y="120"/>
                  </a:lnTo>
                  <a:lnTo>
                    <a:pt x="32" y="118"/>
                  </a:lnTo>
                  <a:lnTo>
                    <a:pt x="34" y="120"/>
                  </a:lnTo>
                  <a:lnTo>
                    <a:pt x="34" y="118"/>
                  </a:lnTo>
                  <a:lnTo>
                    <a:pt x="36" y="116"/>
                  </a:lnTo>
                  <a:lnTo>
                    <a:pt x="38" y="116"/>
                  </a:lnTo>
                  <a:lnTo>
                    <a:pt x="40" y="116"/>
                  </a:lnTo>
                  <a:lnTo>
                    <a:pt x="40" y="114"/>
                  </a:lnTo>
                  <a:lnTo>
                    <a:pt x="42" y="114"/>
                  </a:lnTo>
                  <a:lnTo>
                    <a:pt x="42" y="112"/>
                  </a:lnTo>
                  <a:lnTo>
                    <a:pt x="44" y="112"/>
                  </a:lnTo>
                  <a:lnTo>
                    <a:pt x="46" y="112"/>
                  </a:lnTo>
                  <a:lnTo>
                    <a:pt x="46" y="110"/>
                  </a:lnTo>
                  <a:lnTo>
                    <a:pt x="48" y="110"/>
                  </a:lnTo>
                  <a:lnTo>
                    <a:pt x="50" y="108"/>
                  </a:lnTo>
                  <a:lnTo>
                    <a:pt x="50" y="106"/>
                  </a:lnTo>
                  <a:lnTo>
                    <a:pt x="52" y="106"/>
                  </a:lnTo>
                  <a:lnTo>
                    <a:pt x="54" y="104"/>
                  </a:lnTo>
                  <a:lnTo>
                    <a:pt x="56" y="102"/>
                  </a:lnTo>
                  <a:lnTo>
                    <a:pt x="58" y="100"/>
                  </a:lnTo>
                  <a:lnTo>
                    <a:pt x="60" y="98"/>
                  </a:lnTo>
                  <a:lnTo>
                    <a:pt x="62" y="96"/>
                  </a:lnTo>
                  <a:lnTo>
                    <a:pt x="62" y="94"/>
                  </a:lnTo>
                  <a:lnTo>
                    <a:pt x="64" y="94"/>
                  </a:lnTo>
                  <a:lnTo>
                    <a:pt x="66" y="94"/>
                  </a:lnTo>
                  <a:lnTo>
                    <a:pt x="68" y="94"/>
                  </a:lnTo>
                  <a:lnTo>
                    <a:pt x="70" y="94"/>
                  </a:lnTo>
                  <a:lnTo>
                    <a:pt x="72" y="94"/>
                  </a:lnTo>
                  <a:lnTo>
                    <a:pt x="70" y="92"/>
                  </a:lnTo>
                  <a:lnTo>
                    <a:pt x="72" y="92"/>
                  </a:lnTo>
                  <a:lnTo>
                    <a:pt x="74" y="92"/>
                  </a:lnTo>
                  <a:lnTo>
                    <a:pt x="72" y="90"/>
                  </a:lnTo>
                  <a:lnTo>
                    <a:pt x="70" y="90"/>
                  </a:lnTo>
                  <a:lnTo>
                    <a:pt x="70" y="88"/>
                  </a:lnTo>
                  <a:lnTo>
                    <a:pt x="70" y="86"/>
                  </a:lnTo>
                  <a:lnTo>
                    <a:pt x="70" y="84"/>
                  </a:lnTo>
                  <a:lnTo>
                    <a:pt x="70" y="82"/>
                  </a:lnTo>
                  <a:lnTo>
                    <a:pt x="68" y="82"/>
                  </a:lnTo>
                  <a:lnTo>
                    <a:pt x="66" y="82"/>
                  </a:lnTo>
                  <a:lnTo>
                    <a:pt x="64" y="80"/>
                  </a:lnTo>
                  <a:lnTo>
                    <a:pt x="62" y="80"/>
                  </a:lnTo>
                  <a:lnTo>
                    <a:pt x="60" y="78"/>
                  </a:lnTo>
                  <a:lnTo>
                    <a:pt x="58" y="78"/>
                  </a:lnTo>
                  <a:lnTo>
                    <a:pt x="56" y="78"/>
                  </a:lnTo>
                  <a:lnTo>
                    <a:pt x="54" y="76"/>
                  </a:lnTo>
                  <a:lnTo>
                    <a:pt x="54" y="78"/>
                  </a:lnTo>
                  <a:lnTo>
                    <a:pt x="54" y="76"/>
                  </a:lnTo>
                  <a:lnTo>
                    <a:pt x="52" y="74"/>
                  </a:lnTo>
                  <a:lnTo>
                    <a:pt x="50" y="74"/>
                  </a:lnTo>
                  <a:lnTo>
                    <a:pt x="50" y="72"/>
                  </a:lnTo>
                  <a:lnTo>
                    <a:pt x="48" y="70"/>
                  </a:lnTo>
                  <a:lnTo>
                    <a:pt x="46" y="68"/>
                  </a:lnTo>
                  <a:lnTo>
                    <a:pt x="46" y="66"/>
                  </a:lnTo>
                  <a:lnTo>
                    <a:pt x="46" y="64"/>
                  </a:lnTo>
                  <a:lnTo>
                    <a:pt x="48" y="62"/>
                  </a:lnTo>
                  <a:lnTo>
                    <a:pt x="48" y="60"/>
                  </a:lnTo>
                  <a:lnTo>
                    <a:pt x="48" y="58"/>
                  </a:lnTo>
                  <a:lnTo>
                    <a:pt x="46" y="56"/>
                  </a:lnTo>
                  <a:lnTo>
                    <a:pt x="44" y="54"/>
                  </a:lnTo>
                  <a:lnTo>
                    <a:pt x="42" y="52"/>
                  </a:lnTo>
                  <a:lnTo>
                    <a:pt x="42" y="50"/>
                  </a:lnTo>
                  <a:lnTo>
                    <a:pt x="44" y="50"/>
                  </a:lnTo>
                  <a:lnTo>
                    <a:pt x="44" y="48"/>
                  </a:lnTo>
                  <a:lnTo>
                    <a:pt x="42" y="48"/>
                  </a:lnTo>
                  <a:lnTo>
                    <a:pt x="40" y="48"/>
                  </a:lnTo>
                  <a:lnTo>
                    <a:pt x="40" y="46"/>
                  </a:lnTo>
                  <a:lnTo>
                    <a:pt x="40" y="44"/>
                  </a:lnTo>
                  <a:lnTo>
                    <a:pt x="40" y="42"/>
                  </a:lnTo>
                  <a:lnTo>
                    <a:pt x="40" y="40"/>
                  </a:lnTo>
                  <a:lnTo>
                    <a:pt x="42" y="40"/>
                  </a:lnTo>
                  <a:lnTo>
                    <a:pt x="42" y="38"/>
                  </a:lnTo>
                  <a:lnTo>
                    <a:pt x="40" y="38"/>
                  </a:lnTo>
                  <a:lnTo>
                    <a:pt x="38" y="36"/>
                  </a:lnTo>
                  <a:lnTo>
                    <a:pt x="36" y="34"/>
                  </a:lnTo>
                  <a:lnTo>
                    <a:pt x="34" y="34"/>
                  </a:lnTo>
                  <a:lnTo>
                    <a:pt x="32" y="32"/>
                  </a:lnTo>
                  <a:lnTo>
                    <a:pt x="30" y="32"/>
                  </a:lnTo>
                  <a:lnTo>
                    <a:pt x="28" y="30"/>
                  </a:lnTo>
                  <a:lnTo>
                    <a:pt x="26" y="30"/>
                  </a:lnTo>
                  <a:lnTo>
                    <a:pt x="24" y="30"/>
                  </a:lnTo>
                  <a:lnTo>
                    <a:pt x="22" y="30"/>
                  </a:lnTo>
                  <a:lnTo>
                    <a:pt x="20" y="30"/>
                  </a:lnTo>
                  <a:lnTo>
                    <a:pt x="18" y="28"/>
                  </a:lnTo>
                  <a:lnTo>
                    <a:pt x="16" y="28"/>
                  </a:lnTo>
                  <a:lnTo>
                    <a:pt x="14" y="26"/>
                  </a:lnTo>
                  <a:lnTo>
                    <a:pt x="12" y="26"/>
                  </a:lnTo>
                  <a:lnTo>
                    <a:pt x="10" y="24"/>
                  </a:lnTo>
                  <a:lnTo>
                    <a:pt x="8" y="24"/>
                  </a:lnTo>
                  <a:lnTo>
                    <a:pt x="8" y="22"/>
                  </a:lnTo>
                  <a:lnTo>
                    <a:pt x="6" y="22"/>
                  </a:lnTo>
                  <a:lnTo>
                    <a:pt x="2" y="22"/>
                  </a:lnTo>
                  <a:lnTo>
                    <a:pt x="2" y="20"/>
                  </a:lnTo>
                  <a:lnTo>
                    <a:pt x="0" y="20"/>
                  </a:lnTo>
                  <a:close/>
                </a:path>
              </a:pathLst>
            </a:custGeom>
            <a:solidFill>
              <a:srgbClr val="A6A6A6"/>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grpSp>
          <p:nvGrpSpPr>
            <p:cNvPr id="4" name="Group 3"/>
            <p:cNvGrpSpPr/>
            <p:nvPr/>
          </p:nvGrpSpPr>
          <p:grpSpPr>
            <a:xfrm>
              <a:off x="958576" y="2105611"/>
              <a:ext cx="3545457" cy="2280857"/>
              <a:chOff x="958576" y="2105611"/>
              <a:chExt cx="3545457" cy="2280857"/>
            </a:xfrm>
          </p:grpSpPr>
          <p:sp>
            <p:nvSpPr>
              <p:cNvPr id="675" name="Freeform 1813"/>
              <p:cNvSpPr>
                <a:spLocks/>
              </p:cNvSpPr>
              <p:nvPr/>
            </p:nvSpPr>
            <p:spPr bwMode="auto">
              <a:xfrm>
                <a:off x="2085608" y="3650975"/>
                <a:ext cx="976761" cy="735493"/>
              </a:xfrm>
              <a:custGeom>
                <a:avLst/>
                <a:gdLst>
                  <a:gd name="T0" fmla="*/ 2147483647 w 208"/>
                  <a:gd name="T1" fmla="*/ 2147483647 h 178"/>
                  <a:gd name="T2" fmla="*/ 0 w 208"/>
                  <a:gd name="T3" fmla="*/ 2147483647 h 178"/>
                  <a:gd name="T4" fmla="*/ 2147483647 w 208"/>
                  <a:gd name="T5" fmla="*/ 2147483647 h 178"/>
                  <a:gd name="T6" fmla="*/ 2147483647 w 208"/>
                  <a:gd name="T7" fmla="*/ 2147483647 h 178"/>
                  <a:gd name="T8" fmla="*/ 2147483647 w 208"/>
                  <a:gd name="T9" fmla="*/ 2147483647 h 178"/>
                  <a:gd name="T10" fmla="*/ 2147483647 w 208"/>
                  <a:gd name="T11" fmla="*/ 2147483647 h 178"/>
                  <a:gd name="T12" fmla="*/ 2147483647 w 208"/>
                  <a:gd name="T13" fmla="*/ 2147483647 h 178"/>
                  <a:gd name="T14" fmla="*/ 2147483647 w 208"/>
                  <a:gd name="T15" fmla="*/ 2147483647 h 178"/>
                  <a:gd name="T16" fmla="*/ 2147483647 w 208"/>
                  <a:gd name="T17" fmla="*/ 2147483647 h 178"/>
                  <a:gd name="T18" fmla="*/ 2147483647 w 208"/>
                  <a:gd name="T19" fmla="*/ 2147483647 h 178"/>
                  <a:gd name="T20" fmla="*/ 2147483647 w 208"/>
                  <a:gd name="T21" fmla="*/ 2147483647 h 178"/>
                  <a:gd name="T22" fmla="*/ 2147483647 w 208"/>
                  <a:gd name="T23" fmla="*/ 2147483647 h 178"/>
                  <a:gd name="T24" fmla="*/ 2147483647 w 208"/>
                  <a:gd name="T25" fmla="*/ 2147483647 h 178"/>
                  <a:gd name="T26" fmla="*/ 2147483647 w 208"/>
                  <a:gd name="T27" fmla="*/ 2147483647 h 178"/>
                  <a:gd name="T28" fmla="*/ 2147483647 w 208"/>
                  <a:gd name="T29" fmla="*/ 2147483647 h 178"/>
                  <a:gd name="T30" fmla="*/ 2147483647 w 208"/>
                  <a:gd name="T31" fmla="*/ 2147483647 h 178"/>
                  <a:gd name="T32" fmla="*/ 2147483647 w 208"/>
                  <a:gd name="T33" fmla="*/ 2147483647 h 178"/>
                  <a:gd name="T34" fmla="*/ 2147483647 w 208"/>
                  <a:gd name="T35" fmla="*/ 2147483647 h 178"/>
                  <a:gd name="T36" fmla="*/ 2147483647 w 208"/>
                  <a:gd name="T37" fmla="*/ 2147483647 h 178"/>
                  <a:gd name="T38" fmla="*/ 2147483647 w 208"/>
                  <a:gd name="T39" fmla="*/ 2147483647 h 178"/>
                  <a:gd name="T40" fmla="*/ 2147483647 w 208"/>
                  <a:gd name="T41" fmla="*/ 2147483647 h 178"/>
                  <a:gd name="T42" fmla="*/ 2147483647 w 208"/>
                  <a:gd name="T43" fmla="*/ 2147483647 h 178"/>
                  <a:gd name="T44" fmla="*/ 2147483647 w 208"/>
                  <a:gd name="T45" fmla="*/ 2147483647 h 178"/>
                  <a:gd name="T46" fmla="*/ 2147483647 w 208"/>
                  <a:gd name="T47" fmla="*/ 2147483647 h 178"/>
                  <a:gd name="T48" fmla="*/ 2147483647 w 208"/>
                  <a:gd name="T49" fmla="*/ 2147483647 h 178"/>
                  <a:gd name="T50" fmla="*/ 2147483647 w 208"/>
                  <a:gd name="T51" fmla="*/ 2147483647 h 178"/>
                  <a:gd name="T52" fmla="*/ 2147483647 w 208"/>
                  <a:gd name="T53" fmla="*/ 2147483647 h 178"/>
                  <a:gd name="T54" fmla="*/ 2147483647 w 208"/>
                  <a:gd name="T55" fmla="*/ 2147483647 h 178"/>
                  <a:gd name="T56" fmla="*/ 2147483647 w 208"/>
                  <a:gd name="T57" fmla="*/ 2147483647 h 178"/>
                  <a:gd name="T58" fmla="*/ 2147483647 w 208"/>
                  <a:gd name="T59" fmla="*/ 2147483647 h 178"/>
                  <a:gd name="T60" fmla="*/ 2147483647 w 208"/>
                  <a:gd name="T61" fmla="*/ 2147483647 h 178"/>
                  <a:gd name="T62" fmla="*/ 2147483647 w 208"/>
                  <a:gd name="T63" fmla="*/ 2147483647 h 178"/>
                  <a:gd name="T64" fmla="*/ 2147483647 w 208"/>
                  <a:gd name="T65" fmla="*/ 2147483647 h 178"/>
                  <a:gd name="T66" fmla="*/ 2147483647 w 208"/>
                  <a:gd name="T67" fmla="*/ 2147483647 h 178"/>
                  <a:gd name="T68" fmla="*/ 2147483647 w 208"/>
                  <a:gd name="T69" fmla="*/ 2147483647 h 178"/>
                  <a:gd name="T70" fmla="*/ 2147483647 w 208"/>
                  <a:gd name="T71" fmla="*/ 2147483647 h 178"/>
                  <a:gd name="T72" fmla="*/ 2147483647 w 208"/>
                  <a:gd name="T73" fmla="*/ 2147483647 h 178"/>
                  <a:gd name="T74" fmla="*/ 2147483647 w 208"/>
                  <a:gd name="T75" fmla="*/ 2147483647 h 178"/>
                  <a:gd name="T76" fmla="*/ 2147483647 w 208"/>
                  <a:gd name="T77" fmla="*/ 2147483647 h 178"/>
                  <a:gd name="T78" fmla="*/ 2147483647 w 208"/>
                  <a:gd name="T79" fmla="*/ 2147483647 h 178"/>
                  <a:gd name="T80" fmla="*/ 2147483647 w 208"/>
                  <a:gd name="T81" fmla="*/ 2147483647 h 178"/>
                  <a:gd name="T82" fmla="*/ 2147483647 w 208"/>
                  <a:gd name="T83" fmla="*/ 2147483647 h 178"/>
                  <a:gd name="T84" fmla="*/ 2147483647 w 208"/>
                  <a:gd name="T85" fmla="*/ 2147483647 h 178"/>
                  <a:gd name="T86" fmla="*/ 2147483647 w 208"/>
                  <a:gd name="T87" fmla="*/ 2147483647 h 178"/>
                  <a:gd name="T88" fmla="*/ 2147483647 w 208"/>
                  <a:gd name="T89" fmla="*/ 2147483647 h 178"/>
                  <a:gd name="T90" fmla="*/ 2147483647 w 208"/>
                  <a:gd name="T91" fmla="*/ 2147483647 h 178"/>
                  <a:gd name="T92" fmla="*/ 2147483647 w 208"/>
                  <a:gd name="T93" fmla="*/ 2147483647 h 178"/>
                  <a:gd name="T94" fmla="*/ 2147483647 w 208"/>
                  <a:gd name="T95" fmla="*/ 2147483647 h 178"/>
                  <a:gd name="T96" fmla="*/ 2147483647 w 208"/>
                  <a:gd name="T97" fmla="*/ 2147483647 h 178"/>
                  <a:gd name="T98" fmla="*/ 2147483647 w 208"/>
                  <a:gd name="T99" fmla="*/ 2147483647 h 178"/>
                  <a:gd name="T100" fmla="*/ 2147483647 w 208"/>
                  <a:gd name="T101" fmla="*/ 2147483647 h 178"/>
                  <a:gd name="T102" fmla="*/ 2147483647 w 208"/>
                  <a:gd name="T103" fmla="*/ 2147483647 h 178"/>
                  <a:gd name="T104" fmla="*/ 2147483647 w 208"/>
                  <a:gd name="T105" fmla="*/ 2147483647 h 178"/>
                  <a:gd name="T106" fmla="*/ 2147483647 w 208"/>
                  <a:gd name="T107" fmla="*/ 2147483647 h 178"/>
                  <a:gd name="T108" fmla="*/ 2147483647 w 208"/>
                  <a:gd name="T109" fmla="*/ 2147483647 h 178"/>
                  <a:gd name="T110" fmla="*/ 2147483647 w 208"/>
                  <a:gd name="T111" fmla="*/ 2147483647 h 178"/>
                  <a:gd name="T112" fmla="*/ 2147483647 w 208"/>
                  <a:gd name="T113" fmla="*/ 2147483647 h 178"/>
                  <a:gd name="T114" fmla="*/ 2147483647 w 208"/>
                  <a:gd name="T115" fmla="*/ 2147483647 h 178"/>
                  <a:gd name="T116" fmla="*/ 2147483647 w 208"/>
                  <a:gd name="T117" fmla="*/ 2147483647 h 178"/>
                  <a:gd name="T118" fmla="*/ 2147483647 w 208"/>
                  <a:gd name="T119" fmla="*/ 2147483647 h 1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8"/>
                  <a:gd name="T181" fmla="*/ 0 h 178"/>
                  <a:gd name="T182" fmla="*/ 208 w 208"/>
                  <a:gd name="T183" fmla="*/ 178 h 1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8" h="178">
                    <a:moveTo>
                      <a:pt x="0" y="62"/>
                    </a:moveTo>
                    <a:lnTo>
                      <a:pt x="2" y="62"/>
                    </a:lnTo>
                    <a:lnTo>
                      <a:pt x="4" y="62"/>
                    </a:lnTo>
                    <a:lnTo>
                      <a:pt x="6" y="60"/>
                    </a:lnTo>
                    <a:lnTo>
                      <a:pt x="6" y="62"/>
                    </a:lnTo>
                    <a:lnTo>
                      <a:pt x="6" y="60"/>
                    </a:lnTo>
                    <a:lnTo>
                      <a:pt x="6" y="58"/>
                    </a:lnTo>
                    <a:lnTo>
                      <a:pt x="4" y="60"/>
                    </a:lnTo>
                    <a:lnTo>
                      <a:pt x="2" y="58"/>
                    </a:lnTo>
                    <a:lnTo>
                      <a:pt x="4" y="58"/>
                    </a:lnTo>
                    <a:lnTo>
                      <a:pt x="6" y="58"/>
                    </a:lnTo>
                    <a:lnTo>
                      <a:pt x="8" y="58"/>
                    </a:lnTo>
                    <a:lnTo>
                      <a:pt x="8" y="56"/>
                    </a:lnTo>
                    <a:lnTo>
                      <a:pt x="6" y="56"/>
                    </a:lnTo>
                    <a:lnTo>
                      <a:pt x="4" y="56"/>
                    </a:lnTo>
                    <a:lnTo>
                      <a:pt x="2" y="56"/>
                    </a:lnTo>
                    <a:lnTo>
                      <a:pt x="0" y="56"/>
                    </a:lnTo>
                    <a:lnTo>
                      <a:pt x="0" y="54"/>
                    </a:lnTo>
                    <a:lnTo>
                      <a:pt x="0" y="52"/>
                    </a:lnTo>
                    <a:lnTo>
                      <a:pt x="2" y="52"/>
                    </a:lnTo>
                    <a:lnTo>
                      <a:pt x="4" y="52"/>
                    </a:lnTo>
                    <a:lnTo>
                      <a:pt x="4" y="50"/>
                    </a:lnTo>
                    <a:lnTo>
                      <a:pt x="6" y="50"/>
                    </a:lnTo>
                    <a:lnTo>
                      <a:pt x="8" y="50"/>
                    </a:lnTo>
                    <a:lnTo>
                      <a:pt x="10" y="50"/>
                    </a:lnTo>
                    <a:lnTo>
                      <a:pt x="12" y="48"/>
                    </a:lnTo>
                    <a:lnTo>
                      <a:pt x="14" y="50"/>
                    </a:lnTo>
                    <a:lnTo>
                      <a:pt x="16" y="48"/>
                    </a:lnTo>
                    <a:lnTo>
                      <a:pt x="18" y="48"/>
                    </a:lnTo>
                    <a:lnTo>
                      <a:pt x="18" y="50"/>
                    </a:lnTo>
                    <a:lnTo>
                      <a:pt x="20" y="48"/>
                    </a:lnTo>
                    <a:lnTo>
                      <a:pt x="20" y="46"/>
                    </a:lnTo>
                    <a:lnTo>
                      <a:pt x="22" y="46"/>
                    </a:lnTo>
                    <a:lnTo>
                      <a:pt x="24" y="46"/>
                    </a:lnTo>
                    <a:lnTo>
                      <a:pt x="26" y="46"/>
                    </a:lnTo>
                    <a:lnTo>
                      <a:pt x="28" y="46"/>
                    </a:lnTo>
                    <a:lnTo>
                      <a:pt x="26" y="48"/>
                    </a:lnTo>
                    <a:lnTo>
                      <a:pt x="28" y="48"/>
                    </a:lnTo>
                    <a:lnTo>
                      <a:pt x="30" y="50"/>
                    </a:lnTo>
                    <a:lnTo>
                      <a:pt x="32" y="52"/>
                    </a:lnTo>
                    <a:lnTo>
                      <a:pt x="34" y="52"/>
                    </a:lnTo>
                    <a:lnTo>
                      <a:pt x="36" y="52"/>
                    </a:lnTo>
                    <a:lnTo>
                      <a:pt x="36" y="50"/>
                    </a:lnTo>
                    <a:lnTo>
                      <a:pt x="38" y="50"/>
                    </a:lnTo>
                    <a:lnTo>
                      <a:pt x="40" y="50"/>
                    </a:lnTo>
                    <a:lnTo>
                      <a:pt x="42" y="50"/>
                    </a:lnTo>
                    <a:lnTo>
                      <a:pt x="44" y="50"/>
                    </a:lnTo>
                    <a:lnTo>
                      <a:pt x="44" y="52"/>
                    </a:lnTo>
                    <a:lnTo>
                      <a:pt x="46" y="52"/>
                    </a:lnTo>
                    <a:lnTo>
                      <a:pt x="44" y="52"/>
                    </a:lnTo>
                    <a:lnTo>
                      <a:pt x="44" y="50"/>
                    </a:lnTo>
                    <a:lnTo>
                      <a:pt x="46" y="48"/>
                    </a:lnTo>
                    <a:lnTo>
                      <a:pt x="48" y="50"/>
                    </a:lnTo>
                    <a:lnTo>
                      <a:pt x="50" y="50"/>
                    </a:lnTo>
                    <a:lnTo>
                      <a:pt x="52" y="50"/>
                    </a:lnTo>
                    <a:lnTo>
                      <a:pt x="54" y="50"/>
                    </a:lnTo>
                    <a:lnTo>
                      <a:pt x="52" y="50"/>
                    </a:lnTo>
                    <a:lnTo>
                      <a:pt x="52" y="48"/>
                    </a:lnTo>
                    <a:lnTo>
                      <a:pt x="52" y="46"/>
                    </a:lnTo>
                    <a:lnTo>
                      <a:pt x="52" y="44"/>
                    </a:lnTo>
                    <a:lnTo>
                      <a:pt x="52" y="42"/>
                    </a:lnTo>
                    <a:lnTo>
                      <a:pt x="52" y="40"/>
                    </a:lnTo>
                    <a:lnTo>
                      <a:pt x="52" y="38"/>
                    </a:lnTo>
                    <a:lnTo>
                      <a:pt x="50" y="36"/>
                    </a:lnTo>
                    <a:lnTo>
                      <a:pt x="48" y="36"/>
                    </a:lnTo>
                    <a:lnTo>
                      <a:pt x="48" y="34"/>
                    </a:lnTo>
                    <a:lnTo>
                      <a:pt x="48" y="32"/>
                    </a:lnTo>
                    <a:lnTo>
                      <a:pt x="48" y="30"/>
                    </a:lnTo>
                    <a:lnTo>
                      <a:pt x="46" y="28"/>
                    </a:lnTo>
                    <a:lnTo>
                      <a:pt x="48" y="28"/>
                    </a:lnTo>
                    <a:lnTo>
                      <a:pt x="50" y="30"/>
                    </a:lnTo>
                    <a:lnTo>
                      <a:pt x="52" y="30"/>
                    </a:lnTo>
                    <a:lnTo>
                      <a:pt x="54" y="30"/>
                    </a:lnTo>
                    <a:lnTo>
                      <a:pt x="56" y="28"/>
                    </a:lnTo>
                    <a:lnTo>
                      <a:pt x="58" y="28"/>
                    </a:lnTo>
                    <a:lnTo>
                      <a:pt x="58" y="30"/>
                    </a:lnTo>
                    <a:lnTo>
                      <a:pt x="58" y="32"/>
                    </a:lnTo>
                    <a:lnTo>
                      <a:pt x="58" y="34"/>
                    </a:lnTo>
                    <a:lnTo>
                      <a:pt x="60" y="36"/>
                    </a:lnTo>
                    <a:lnTo>
                      <a:pt x="62" y="34"/>
                    </a:lnTo>
                    <a:lnTo>
                      <a:pt x="62" y="36"/>
                    </a:lnTo>
                    <a:lnTo>
                      <a:pt x="64" y="36"/>
                    </a:lnTo>
                    <a:lnTo>
                      <a:pt x="66" y="36"/>
                    </a:lnTo>
                    <a:lnTo>
                      <a:pt x="68" y="36"/>
                    </a:lnTo>
                    <a:lnTo>
                      <a:pt x="70" y="36"/>
                    </a:lnTo>
                    <a:lnTo>
                      <a:pt x="72" y="36"/>
                    </a:lnTo>
                    <a:lnTo>
                      <a:pt x="74" y="38"/>
                    </a:lnTo>
                    <a:lnTo>
                      <a:pt x="76" y="36"/>
                    </a:lnTo>
                    <a:lnTo>
                      <a:pt x="78" y="36"/>
                    </a:lnTo>
                    <a:lnTo>
                      <a:pt x="80" y="34"/>
                    </a:lnTo>
                    <a:lnTo>
                      <a:pt x="82" y="34"/>
                    </a:lnTo>
                    <a:lnTo>
                      <a:pt x="84" y="34"/>
                    </a:lnTo>
                    <a:lnTo>
                      <a:pt x="86" y="34"/>
                    </a:lnTo>
                    <a:lnTo>
                      <a:pt x="84" y="34"/>
                    </a:lnTo>
                    <a:lnTo>
                      <a:pt x="82" y="34"/>
                    </a:lnTo>
                    <a:lnTo>
                      <a:pt x="80" y="34"/>
                    </a:lnTo>
                    <a:lnTo>
                      <a:pt x="80" y="32"/>
                    </a:lnTo>
                    <a:lnTo>
                      <a:pt x="80" y="30"/>
                    </a:lnTo>
                    <a:lnTo>
                      <a:pt x="82" y="28"/>
                    </a:lnTo>
                    <a:lnTo>
                      <a:pt x="84" y="28"/>
                    </a:lnTo>
                    <a:lnTo>
                      <a:pt x="86" y="26"/>
                    </a:lnTo>
                    <a:lnTo>
                      <a:pt x="88" y="26"/>
                    </a:lnTo>
                    <a:lnTo>
                      <a:pt x="90" y="26"/>
                    </a:lnTo>
                    <a:lnTo>
                      <a:pt x="92" y="24"/>
                    </a:lnTo>
                    <a:lnTo>
                      <a:pt x="94" y="24"/>
                    </a:lnTo>
                    <a:lnTo>
                      <a:pt x="96" y="24"/>
                    </a:lnTo>
                    <a:lnTo>
                      <a:pt x="98" y="24"/>
                    </a:lnTo>
                    <a:lnTo>
                      <a:pt x="98" y="22"/>
                    </a:lnTo>
                    <a:lnTo>
                      <a:pt x="100" y="22"/>
                    </a:lnTo>
                    <a:lnTo>
                      <a:pt x="102" y="20"/>
                    </a:lnTo>
                    <a:lnTo>
                      <a:pt x="104" y="18"/>
                    </a:lnTo>
                    <a:lnTo>
                      <a:pt x="104" y="20"/>
                    </a:lnTo>
                    <a:lnTo>
                      <a:pt x="102" y="18"/>
                    </a:lnTo>
                    <a:lnTo>
                      <a:pt x="104" y="16"/>
                    </a:lnTo>
                    <a:lnTo>
                      <a:pt x="104" y="14"/>
                    </a:lnTo>
                    <a:lnTo>
                      <a:pt x="104" y="12"/>
                    </a:lnTo>
                    <a:lnTo>
                      <a:pt x="104" y="10"/>
                    </a:lnTo>
                    <a:lnTo>
                      <a:pt x="104" y="8"/>
                    </a:lnTo>
                    <a:lnTo>
                      <a:pt x="104" y="6"/>
                    </a:lnTo>
                    <a:lnTo>
                      <a:pt x="106" y="4"/>
                    </a:lnTo>
                    <a:lnTo>
                      <a:pt x="108" y="4"/>
                    </a:lnTo>
                    <a:lnTo>
                      <a:pt x="110" y="2"/>
                    </a:lnTo>
                    <a:lnTo>
                      <a:pt x="112" y="2"/>
                    </a:lnTo>
                    <a:lnTo>
                      <a:pt x="114" y="2"/>
                    </a:lnTo>
                    <a:lnTo>
                      <a:pt x="116" y="2"/>
                    </a:lnTo>
                    <a:lnTo>
                      <a:pt x="118" y="2"/>
                    </a:lnTo>
                    <a:lnTo>
                      <a:pt x="120" y="2"/>
                    </a:lnTo>
                    <a:lnTo>
                      <a:pt x="120" y="0"/>
                    </a:lnTo>
                    <a:lnTo>
                      <a:pt x="120" y="2"/>
                    </a:lnTo>
                    <a:lnTo>
                      <a:pt x="120" y="4"/>
                    </a:lnTo>
                    <a:lnTo>
                      <a:pt x="120" y="6"/>
                    </a:lnTo>
                    <a:lnTo>
                      <a:pt x="122" y="8"/>
                    </a:lnTo>
                    <a:lnTo>
                      <a:pt x="124" y="8"/>
                    </a:lnTo>
                    <a:lnTo>
                      <a:pt x="126" y="8"/>
                    </a:lnTo>
                    <a:lnTo>
                      <a:pt x="128" y="8"/>
                    </a:lnTo>
                    <a:lnTo>
                      <a:pt x="128" y="6"/>
                    </a:lnTo>
                    <a:lnTo>
                      <a:pt x="130" y="6"/>
                    </a:lnTo>
                    <a:lnTo>
                      <a:pt x="130" y="8"/>
                    </a:lnTo>
                    <a:lnTo>
                      <a:pt x="130" y="10"/>
                    </a:lnTo>
                    <a:lnTo>
                      <a:pt x="132" y="12"/>
                    </a:lnTo>
                    <a:lnTo>
                      <a:pt x="134" y="12"/>
                    </a:lnTo>
                    <a:lnTo>
                      <a:pt x="136" y="12"/>
                    </a:lnTo>
                    <a:lnTo>
                      <a:pt x="136" y="14"/>
                    </a:lnTo>
                    <a:lnTo>
                      <a:pt x="138" y="16"/>
                    </a:lnTo>
                    <a:lnTo>
                      <a:pt x="140" y="16"/>
                    </a:lnTo>
                    <a:lnTo>
                      <a:pt x="142" y="16"/>
                    </a:lnTo>
                    <a:lnTo>
                      <a:pt x="144" y="16"/>
                    </a:lnTo>
                    <a:lnTo>
                      <a:pt x="144" y="18"/>
                    </a:lnTo>
                    <a:lnTo>
                      <a:pt x="146" y="20"/>
                    </a:lnTo>
                    <a:lnTo>
                      <a:pt x="144" y="22"/>
                    </a:lnTo>
                    <a:lnTo>
                      <a:pt x="144" y="24"/>
                    </a:lnTo>
                    <a:lnTo>
                      <a:pt x="146" y="24"/>
                    </a:lnTo>
                    <a:lnTo>
                      <a:pt x="148" y="24"/>
                    </a:lnTo>
                    <a:lnTo>
                      <a:pt x="150" y="24"/>
                    </a:lnTo>
                    <a:lnTo>
                      <a:pt x="152" y="22"/>
                    </a:lnTo>
                    <a:lnTo>
                      <a:pt x="152" y="20"/>
                    </a:lnTo>
                    <a:lnTo>
                      <a:pt x="154" y="20"/>
                    </a:lnTo>
                    <a:lnTo>
                      <a:pt x="156" y="20"/>
                    </a:lnTo>
                    <a:lnTo>
                      <a:pt x="156" y="22"/>
                    </a:lnTo>
                    <a:lnTo>
                      <a:pt x="154" y="22"/>
                    </a:lnTo>
                    <a:lnTo>
                      <a:pt x="156" y="24"/>
                    </a:lnTo>
                    <a:lnTo>
                      <a:pt x="156" y="26"/>
                    </a:lnTo>
                    <a:lnTo>
                      <a:pt x="158" y="26"/>
                    </a:lnTo>
                    <a:lnTo>
                      <a:pt x="158" y="28"/>
                    </a:lnTo>
                    <a:lnTo>
                      <a:pt x="160" y="28"/>
                    </a:lnTo>
                    <a:lnTo>
                      <a:pt x="162" y="28"/>
                    </a:lnTo>
                    <a:lnTo>
                      <a:pt x="164" y="30"/>
                    </a:lnTo>
                    <a:lnTo>
                      <a:pt x="166" y="32"/>
                    </a:lnTo>
                    <a:lnTo>
                      <a:pt x="168" y="32"/>
                    </a:lnTo>
                    <a:lnTo>
                      <a:pt x="170" y="32"/>
                    </a:lnTo>
                    <a:lnTo>
                      <a:pt x="172" y="32"/>
                    </a:lnTo>
                    <a:lnTo>
                      <a:pt x="174" y="34"/>
                    </a:lnTo>
                    <a:lnTo>
                      <a:pt x="176" y="34"/>
                    </a:lnTo>
                    <a:lnTo>
                      <a:pt x="176" y="32"/>
                    </a:lnTo>
                    <a:lnTo>
                      <a:pt x="178" y="32"/>
                    </a:lnTo>
                    <a:lnTo>
                      <a:pt x="180" y="34"/>
                    </a:lnTo>
                    <a:lnTo>
                      <a:pt x="182" y="34"/>
                    </a:lnTo>
                    <a:lnTo>
                      <a:pt x="182" y="36"/>
                    </a:lnTo>
                    <a:lnTo>
                      <a:pt x="184" y="38"/>
                    </a:lnTo>
                    <a:lnTo>
                      <a:pt x="186" y="40"/>
                    </a:lnTo>
                    <a:lnTo>
                      <a:pt x="188" y="38"/>
                    </a:lnTo>
                    <a:lnTo>
                      <a:pt x="190" y="40"/>
                    </a:lnTo>
                    <a:lnTo>
                      <a:pt x="192" y="40"/>
                    </a:lnTo>
                    <a:lnTo>
                      <a:pt x="194" y="40"/>
                    </a:lnTo>
                    <a:lnTo>
                      <a:pt x="196" y="40"/>
                    </a:lnTo>
                    <a:lnTo>
                      <a:pt x="198" y="40"/>
                    </a:lnTo>
                    <a:lnTo>
                      <a:pt x="198" y="42"/>
                    </a:lnTo>
                    <a:lnTo>
                      <a:pt x="200" y="42"/>
                    </a:lnTo>
                    <a:lnTo>
                      <a:pt x="202" y="42"/>
                    </a:lnTo>
                    <a:lnTo>
                      <a:pt x="204" y="42"/>
                    </a:lnTo>
                    <a:lnTo>
                      <a:pt x="206" y="44"/>
                    </a:lnTo>
                    <a:lnTo>
                      <a:pt x="208" y="44"/>
                    </a:lnTo>
                    <a:lnTo>
                      <a:pt x="206" y="46"/>
                    </a:lnTo>
                    <a:lnTo>
                      <a:pt x="206" y="48"/>
                    </a:lnTo>
                    <a:lnTo>
                      <a:pt x="204" y="50"/>
                    </a:lnTo>
                    <a:lnTo>
                      <a:pt x="202" y="52"/>
                    </a:lnTo>
                    <a:lnTo>
                      <a:pt x="202" y="54"/>
                    </a:lnTo>
                    <a:lnTo>
                      <a:pt x="202" y="56"/>
                    </a:lnTo>
                    <a:lnTo>
                      <a:pt x="200" y="56"/>
                    </a:lnTo>
                    <a:lnTo>
                      <a:pt x="200" y="58"/>
                    </a:lnTo>
                    <a:lnTo>
                      <a:pt x="198" y="60"/>
                    </a:lnTo>
                    <a:lnTo>
                      <a:pt x="198" y="62"/>
                    </a:lnTo>
                    <a:lnTo>
                      <a:pt x="198" y="64"/>
                    </a:lnTo>
                    <a:lnTo>
                      <a:pt x="200" y="64"/>
                    </a:lnTo>
                    <a:lnTo>
                      <a:pt x="198" y="66"/>
                    </a:lnTo>
                    <a:lnTo>
                      <a:pt x="198" y="68"/>
                    </a:lnTo>
                    <a:lnTo>
                      <a:pt x="198" y="70"/>
                    </a:lnTo>
                    <a:lnTo>
                      <a:pt x="198" y="72"/>
                    </a:lnTo>
                    <a:lnTo>
                      <a:pt x="196" y="74"/>
                    </a:lnTo>
                    <a:lnTo>
                      <a:pt x="194" y="74"/>
                    </a:lnTo>
                    <a:lnTo>
                      <a:pt x="192" y="74"/>
                    </a:lnTo>
                    <a:lnTo>
                      <a:pt x="190" y="74"/>
                    </a:lnTo>
                    <a:lnTo>
                      <a:pt x="188" y="74"/>
                    </a:lnTo>
                    <a:lnTo>
                      <a:pt x="188" y="76"/>
                    </a:lnTo>
                    <a:lnTo>
                      <a:pt x="190" y="76"/>
                    </a:lnTo>
                    <a:lnTo>
                      <a:pt x="188" y="78"/>
                    </a:lnTo>
                    <a:lnTo>
                      <a:pt x="186" y="80"/>
                    </a:lnTo>
                    <a:lnTo>
                      <a:pt x="184" y="82"/>
                    </a:lnTo>
                    <a:lnTo>
                      <a:pt x="182" y="84"/>
                    </a:lnTo>
                    <a:lnTo>
                      <a:pt x="180" y="86"/>
                    </a:lnTo>
                    <a:lnTo>
                      <a:pt x="178" y="88"/>
                    </a:lnTo>
                    <a:lnTo>
                      <a:pt x="178" y="90"/>
                    </a:lnTo>
                    <a:lnTo>
                      <a:pt x="176" y="90"/>
                    </a:lnTo>
                    <a:lnTo>
                      <a:pt x="174" y="92"/>
                    </a:lnTo>
                    <a:lnTo>
                      <a:pt x="174" y="94"/>
                    </a:lnTo>
                    <a:lnTo>
                      <a:pt x="174" y="96"/>
                    </a:lnTo>
                    <a:lnTo>
                      <a:pt x="174" y="98"/>
                    </a:lnTo>
                    <a:lnTo>
                      <a:pt x="172" y="100"/>
                    </a:lnTo>
                    <a:lnTo>
                      <a:pt x="174" y="100"/>
                    </a:lnTo>
                    <a:lnTo>
                      <a:pt x="176" y="100"/>
                    </a:lnTo>
                    <a:lnTo>
                      <a:pt x="176" y="98"/>
                    </a:lnTo>
                    <a:lnTo>
                      <a:pt x="176" y="96"/>
                    </a:lnTo>
                    <a:lnTo>
                      <a:pt x="178" y="96"/>
                    </a:lnTo>
                    <a:lnTo>
                      <a:pt x="180" y="94"/>
                    </a:lnTo>
                    <a:lnTo>
                      <a:pt x="182" y="94"/>
                    </a:lnTo>
                    <a:lnTo>
                      <a:pt x="184" y="94"/>
                    </a:lnTo>
                    <a:lnTo>
                      <a:pt x="186" y="96"/>
                    </a:lnTo>
                    <a:lnTo>
                      <a:pt x="186" y="98"/>
                    </a:lnTo>
                    <a:lnTo>
                      <a:pt x="186" y="100"/>
                    </a:lnTo>
                    <a:lnTo>
                      <a:pt x="188" y="102"/>
                    </a:lnTo>
                    <a:lnTo>
                      <a:pt x="188" y="104"/>
                    </a:lnTo>
                    <a:lnTo>
                      <a:pt x="188" y="106"/>
                    </a:lnTo>
                    <a:lnTo>
                      <a:pt x="186" y="106"/>
                    </a:lnTo>
                    <a:lnTo>
                      <a:pt x="184" y="108"/>
                    </a:lnTo>
                    <a:lnTo>
                      <a:pt x="186" y="108"/>
                    </a:lnTo>
                    <a:lnTo>
                      <a:pt x="186" y="110"/>
                    </a:lnTo>
                    <a:lnTo>
                      <a:pt x="188" y="110"/>
                    </a:lnTo>
                    <a:lnTo>
                      <a:pt x="188" y="112"/>
                    </a:lnTo>
                    <a:lnTo>
                      <a:pt x="190" y="114"/>
                    </a:lnTo>
                    <a:lnTo>
                      <a:pt x="190" y="116"/>
                    </a:lnTo>
                    <a:lnTo>
                      <a:pt x="190" y="118"/>
                    </a:lnTo>
                    <a:lnTo>
                      <a:pt x="190" y="120"/>
                    </a:lnTo>
                    <a:lnTo>
                      <a:pt x="188" y="120"/>
                    </a:lnTo>
                    <a:lnTo>
                      <a:pt x="186" y="122"/>
                    </a:lnTo>
                    <a:lnTo>
                      <a:pt x="184" y="120"/>
                    </a:lnTo>
                    <a:lnTo>
                      <a:pt x="182" y="122"/>
                    </a:lnTo>
                    <a:lnTo>
                      <a:pt x="184" y="124"/>
                    </a:lnTo>
                    <a:lnTo>
                      <a:pt x="184" y="126"/>
                    </a:lnTo>
                    <a:lnTo>
                      <a:pt x="186" y="126"/>
                    </a:lnTo>
                    <a:lnTo>
                      <a:pt x="188" y="128"/>
                    </a:lnTo>
                    <a:lnTo>
                      <a:pt x="190" y="130"/>
                    </a:lnTo>
                    <a:lnTo>
                      <a:pt x="188" y="130"/>
                    </a:lnTo>
                    <a:lnTo>
                      <a:pt x="188" y="132"/>
                    </a:lnTo>
                    <a:lnTo>
                      <a:pt x="186" y="132"/>
                    </a:lnTo>
                    <a:lnTo>
                      <a:pt x="186" y="134"/>
                    </a:lnTo>
                    <a:lnTo>
                      <a:pt x="186" y="136"/>
                    </a:lnTo>
                    <a:lnTo>
                      <a:pt x="186" y="138"/>
                    </a:lnTo>
                    <a:lnTo>
                      <a:pt x="188" y="140"/>
                    </a:lnTo>
                    <a:lnTo>
                      <a:pt x="190" y="140"/>
                    </a:lnTo>
                    <a:lnTo>
                      <a:pt x="192" y="142"/>
                    </a:lnTo>
                    <a:lnTo>
                      <a:pt x="194" y="142"/>
                    </a:lnTo>
                    <a:lnTo>
                      <a:pt x="196" y="142"/>
                    </a:lnTo>
                    <a:lnTo>
                      <a:pt x="198" y="142"/>
                    </a:lnTo>
                    <a:lnTo>
                      <a:pt x="198" y="140"/>
                    </a:lnTo>
                    <a:lnTo>
                      <a:pt x="200" y="142"/>
                    </a:lnTo>
                    <a:lnTo>
                      <a:pt x="200" y="144"/>
                    </a:lnTo>
                    <a:lnTo>
                      <a:pt x="198" y="144"/>
                    </a:lnTo>
                    <a:lnTo>
                      <a:pt x="196" y="146"/>
                    </a:lnTo>
                    <a:lnTo>
                      <a:pt x="196" y="148"/>
                    </a:lnTo>
                    <a:lnTo>
                      <a:pt x="196" y="150"/>
                    </a:lnTo>
                    <a:lnTo>
                      <a:pt x="194" y="150"/>
                    </a:lnTo>
                    <a:lnTo>
                      <a:pt x="192" y="150"/>
                    </a:lnTo>
                    <a:lnTo>
                      <a:pt x="190" y="152"/>
                    </a:lnTo>
                    <a:lnTo>
                      <a:pt x="190" y="154"/>
                    </a:lnTo>
                    <a:lnTo>
                      <a:pt x="188" y="154"/>
                    </a:lnTo>
                    <a:lnTo>
                      <a:pt x="186" y="156"/>
                    </a:lnTo>
                    <a:lnTo>
                      <a:pt x="184" y="156"/>
                    </a:lnTo>
                    <a:lnTo>
                      <a:pt x="182" y="158"/>
                    </a:lnTo>
                    <a:lnTo>
                      <a:pt x="180" y="158"/>
                    </a:lnTo>
                    <a:lnTo>
                      <a:pt x="182" y="160"/>
                    </a:lnTo>
                    <a:lnTo>
                      <a:pt x="180" y="160"/>
                    </a:lnTo>
                    <a:lnTo>
                      <a:pt x="178" y="162"/>
                    </a:lnTo>
                    <a:lnTo>
                      <a:pt x="176" y="164"/>
                    </a:lnTo>
                    <a:lnTo>
                      <a:pt x="176" y="162"/>
                    </a:lnTo>
                    <a:lnTo>
                      <a:pt x="174" y="164"/>
                    </a:lnTo>
                    <a:lnTo>
                      <a:pt x="172" y="164"/>
                    </a:lnTo>
                    <a:lnTo>
                      <a:pt x="170" y="162"/>
                    </a:lnTo>
                    <a:lnTo>
                      <a:pt x="168" y="164"/>
                    </a:lnTo>
                    <a:lnTo>
                      <a:pt x="166" y="162"/>
                    </a:lnTo>
                    <a:lnTo>
                      <a:pt x="164" y="162"/>
                    </a:lnTo>
                    <a:lnTo>
                      <a:pt x="162" y="160"/>
                    </a:lnTo>
                    <a:lnTo>
                      <a:pt x="160" y="160"/>
                    </a:lnTo>
                    <a:lnTo>
                      <a:pt x="160" y="158"/>
                    </a:lnTo>
                    <a:lnTo>
                      <a:pt x="158" y="158"/>
                    </a:lnTo>
                    <a:lnTo>
                      <a:pt x="156" y="158"/>
                    </a:lnTo>
                    <a:lnTo>
                      <a:pt x="154" y="158"/>
                    </a:lnTo>
                    <a:lnTo>
                      <a:pt x="154" y="156"/>
                    </a:lnTo>
                    <a:lnTo>
                      <a:pt x="156" y="156"/>
                    </a:lnTo>
                    <a:lnTo>
                      <a:pt x="156" y="154"/>
                    </a:lnTo>
                    <a:lnTo>
                      <a:pt x="154" y="154"/>
                    </a:lnTo>
                    <a:lnTo>
                      <a:pt x="156" y="156"/>
                    </a:lnTo>
                    <a:lnTo>
                      <a:pt x="154" y="156"/>
                    </a:lnTo>
                    <a:lnTo>
                      <a:pt x="152" y="156"/>
                    </a:lnTo>
                    <a:lnTo>
                      <a:pt x="150" y="156"/>
                    </a:lnTo>
                    <a:lnTo>
                      <a:pt x="150" y="154"/>
                    </a:lnTo>
                    <a:lnTo>
                      <a:pt x="150" y="156"/>
                    </a:lnTo>
                    <a:lnTo>
                      <a:pt x="148" y="158"/>
                    </a:lnTo>
                    <a:lnTo>
                      <a:pt x="148" y="156"/>
                    </a:lnTo>
                    <a:lnTo>
                      <a:pt x="146" y="156"/>
                    </a:lnTo>
                    <a:lnTo>
                      <a:pt x="144" y="156"/>
                    </a:lnTo>
                    <a:lnTo>
                      <a:pt x="142" y="154"/>
                    </a:lnTo>
                    <a:lnTo>
                      <a:pt x="142" y="156"/>
                    </a:lnTo>
                    <a:lnTo>
                      <a:pt x="140" y="154"/>
                    </a:lnTo>
                    <a:lnTo>
                      <a:pt x="138" y="154"/>
                    </a:lnTo>
                    <a:lnTo>
                      <a:pt x="136" y="154"/>
                    </a:lnTo>
                    <a:lnTo>
                      <a:pt x="134" y="156"/>
                    </a:lnTo>
                    <a:lnTo>
                      <a:pt x="132" y="156"/>
                    </a:lnTo>
                    <a:lnTo>
                      <a:pt x="130" y="158"/>
                    </a:lnTo>
                    <a:lnTo>
                      <a:pt x="128" y="160"/>
                    </a:lnTo>
                    <a:lnTo>
                      <a:pt x="126" y="160"/>
                    </a:lnTo>
                    <a:lnTo>
                      <a:pt x="124" y="162"/>
                    </a:lnTo>
                    <a:lnTo>
                      <a:pt x="122" y="164"/>
                    </a:lnTo>
                    <a:lnTo>
                      <a:pt x="122" y="166"/>
                    </a:lnTo>
                    <a:lnTo>
                      <a:pt x="120" y="166"/>
                    </a:lnTo>
                    <a:lnTo>
                      <a:pt x="120" y="168"/>
                    </a:lnTo>
                    <a:lnTo>
                      <a:pt x="122" y="168"/>
                    </a:lnTo>
                    <a:lnTo>
                      <a:pt x="122" y="170"/>
                    </a:lnTo>
                    <a:lnTo>
                      <a:pt x="122" y="172"/>
                    </a:lnTo>
                    <a:lnTo>
                      <a:pt x="122" y="174"/>
                    </a:lnTo>
                    <a:lnTo>
                      <a:pt x="124" y="176"/>
                    </a:lnTo>
                    <a:lnTo>
                      <a:pt x="122" y="176"/>
                    </a:lnTo>
                    <a:lnTo>
                      <a:pt x="120" y="176"/>
                    </a:lnTo>
                    <a:lnTo>
                      <a:pt x="118" y="176"/>
                    </a:lnTo>
                    <a:lnTo>
                      <a:pt x="116" y="178"/>
                    </a:lnTo>
                    <a:lnTo>
                      <a:pt x="114" y="178"/>
                    </a:lnTo>
                    <a:lnTo>
                      <a:pt x="112" y="178"/>
                    </a:lnTo>
                    <a:lnTo>
                      <a:pt x="110" y="178"/>
                    </a:lnTo>
                    <a:lnTo>
                      <a:pt x="108" y="176"/>
                    </a:lnTo>
                    <a:lnTo>
                      <a:pt x="106" y="176"/>
                    </a:lnTo>
                    <a:lnTo>
                      <a:pt x="104" y="178"/>
                    </a:lnTo>
                    <a:lnTo>
                      <a:pt x="104" y="176"/>
                    </a:lnTo>
                    <a:lnTo>
                      <a:pt x="102" y="176"/>
                    </a:lnTo>
                    <a:lnTo>
                      <a:pt x="100" y="176"/>
                    </a:lnTo>
                    <a:lnTo>
                      <a:pt x="100" y="174"/>
                    </a:lnTo>
                    <a:lnTo>
                      <a:pt x="98" y="172"/>
                    </a:lnTo>
                    <a:lnTo>
                      <a:pt x="96" y="172"/>
                    </a:lnTo>
                    <a:lnTo>
                      <a:pt x="94" y="174"/>
                    </a:lnTo>
                    <a:lnTo>
                      <a:pt x="94" y="172"/>
                    </a:lnTo>
                    <a:lnTo>
                      <a:pt x="92" y="170"/>
                    </a:lnTo>
                    <a:lnTo>
                      <a:pt x="90" y="170"/>
                    </a:lnTo>
                    <a:lnTo>
                      <a:pt x="88" y="170"/>
                    </a:lnTo>
                    <a:lnTo>
                      <a:pt x="86" y="170"/>
                    </a:lnTo>
                    <a:lnTo>
                      <a:pt x="84" y="168"/>
                    </a:lnTo>
                    <a:lnTo>
                      <a:pt x="82" y="168"/>
                    </a:lnTo>
                    <a:lnTo>
                      <a:pt x="82" y="170"/>
                    </a:lnTo>
                    <a:lnTo>
                      <a:pt x="82" y="172"/>
                    </a:lnTo>
                    <a:lnTo>
                      <a:pt x="80" y="172"/>
                    </a:lnTo>
                    <a:lnTo>
                      <a:pt x="78" y="172"/>
                    </a:lnTo>
                    <a:lnTo>
                      <a:pt x="76" y="172"/>
                    </a:lnTo>
                    <a:lnTo>
                      <a:pt x="74" y="170"/>
                    </a:lnTo>
                    <a:lnTo>
                      <a:pt x="72" y="170"/>
                    </a:lnTo>
                    <a:lnTo>
                      <a:pt x="70" y="172"/>
                    </a:lnTo>
                    <a:lnTo>
                      <a:pt x="70" y="170"/>
                    </a:lnTo>
                    <a:lnTo>
                      <a:pt x="68" y="170"/>
                    </a:lnTo>
                    <a:lnTo>
                      <a:pt x="66" y="168"/>
                    </a:lnTo>
                    <a:lnTo>
                      <a:pt x="64" y="170"/>
                    </a:lnTo>
                    <a:lnTo>
                      <a:pt x="62" y="168"/>
                    </a:lnTo>
                    <a:lnTo>
                      <a:pt x="62" y="170"/>
                    </a:lnTo>
                    <a:lnTo>
                      <a:pt x="60" y="168"/>
                    </a:lnTo>
                    <a:lnTo>
                      <a:pt x="58" y="166"/>
                    </a:lnTo>
                    <a:lnTo>
                      <a:pt x="56" y="166"/>
                    </a:lnTo>
                    <a:lnTo>
                      <a:pt x="54" y="166"/>
                    </a:lnTo>
                    <a:lnTo>
                      <a:pt x="54" y="164"/>
                    </a:lnTo>
                    <a:lnTo>
                      <a:pt x="52" y="164"/>
                    </a:lnTo>
                    <a:lnTo>
                      <a:pt x="50" y="162"/>
                    </a:lnTo>
                    <a:lnTo>
                      <a:pt x="48" y="164"/>
                    </a:lnTo>
                    <a:lnTo>
                      <a:pt x="46" y="164"/>
                    </a:lnTo>
                    <a:lnTo>
                      <a:pt x="48" y="162"/>
                    </a:lnTo>
                    <a:lnTo>
                      <a:pt x="48" y="160"/>
                    </a:lnTo>
                    <a:lnTo>
                      <a:pt x="46" y="160"/>
                    </a:lnTo>
                    <a:lnTo>
                      <a:pt x="44" y="158"/>
                    </a:lnTo>
                    <a:lnTo>
                      <a:pt x="42" y="158"/>
                    </a:lnTo>
                    <a:lnTo>
                      <a:pt x="44" y="156"/>
                    </a:lnTo>
                    <a:lnTo>
                      <a:pt x="46" y="156"/>
                    </a:lnTo>
                    <a:lnTo>
                      <a:pt x="46" y="154"/>
                    </a:lnTo>
                    <a:lnTo>
                      <a:pt x="48" y="152"/>
                    </a:lnTo>
                    <a:lnTo>
                      <a:pt x="48" y="150"/>
                    </a:lnTo>
                    <a:lnTo>
                      <a:pt x="48" y="148"/>
                    </a:lnTo>
                    <a:lnTo>
                      <a:pt x="48" y="146"/>
                    </a:lnTo>
                    <a:lnTo>
                      <a:pt x="50" y="146"/>
                    </a:lnTo>
                    <a:lnTo>
                      <a:pt x="50" y="144"/>
                    </a:lnTo>
                    <a:lnTo>
                      <a:pt x="50" y="142"/>
                    </a:lnTo>
                    <a:lnTo>
                      <a:pt x="50" y="140"/>
                    </a:lnTo>
                    <a:lnTo>
                      <a:pt x="52" y="138"/>
                    </a:lnTo>
                    <a:lnTo>
                      <a:pt x="52" y="136"/>
                    </a:lnTo>
                    <a:lnTo>
                      <a:pt x="52" y="134"/>
                    </a:lnTo>
                    <a:lnTo>
                      <a:pt x="52" y="132"/>
                    </a:lnTo>
                    <a:lnTo>
                      <a:pt x="54" y="132"/>
                    </a:lnTo>
                    <a:lnTo>
                      <a:pt x="54" y="130"/>
                    </a:lnTo>
                    <a:lnTo>
                      <a:pt x="52" y="130"/>
                    </a:lnTo>
                    <a:lnTo>
                      <a:pt x="52" y="132"/>
                    </a:lnTo>
                    <a:lnTo>
                      <a:pt x="52" y="130"/>
                    </a:lnTo>
                    <a:lnTo>
                      <a:pt x="52" y="128"/>
                    </a:lnTo>
                    <a:lnTo>
                      <a:pt x="52" y="126"/>
                    </a:lnTo>
                    <a:lnTo>
                      <a:pt x="54" y="124"/>
                    </a:lnTo>
                    <a:lnTo>
                      <a:pt x="54" y="122"/>
                    </a:lnTo>
                    <a:lnTo>
                      <a:pt x="54" y="120"/>
                    </a:lnTo>
                    <a:lnTo>
                      <a:pt x="54" y="118"/>
                    </a:lnTo>
                    <a:lnTo>
                      <a:pt x="54" y="116"/>
                    </a:lnTo>
                    <a:lnTo>
                      <a:pt x="56" y="114"/>
                    </a:lnTo>
                    <a:lnTo>
                      <a:pt x="58" y="114"/>
                    </a:lnTo>
                    <a:lnTo>
                      <a:pt x="58" y="116"/>
                    </a:lnTo>
                    <a:lnTo>
                      <a:pt x="60" y="118"/>
                    </a:lnTo>
                    <a:lnTo>
                      <a:pt x="62" y="118"/>
                    </a:lnTo>
                    <a:lnTo>
                      <a:pt x="62" y="120"/>
                    </a:lnTo>
                    <a:lnTo>
                      <a:pt x="62" y="122"/>
                    </a:lnTo>
                    <a:lnTo>
                      <a:pt x="64" y="124"/>
                    </a:lnTo>
                    <a:lnTo>
                      <a:pt x="64" y="126"/>
                    </a:lnTo>
                    <a:lnTo>
                      <a:pt x="64" y="124"/>
                    </a:lnTo>
                    <a:lnTo>
                      <a:pt x="62" y="122"/>
                    </a:lnTo>
                    <a:lnTo>
                      <a:pt x="62" y="120"/>
                    </a:lnTo>
                    <a:lnTo>
                      <a:pt x="62" y="118"/>
                    </a:lnTo>
                    <a:lnTo>
                      <a:pt x="62" y="116"/>
                    </a:lnTo>
                    <a:lnTo>
                      <a:pt x="60" y="114"/>
                    </a:lnTo>
                    <a:lnTo>
                      <a:pt x="58" y="112"/>
                    </a:lnTo>
                    <a:lnTo>
                      <a:pt x="56" y="112"/>
                    </a:lnTo>
                    <a:lnTo>
                      <a:pt x="54" y="110"/>
                    </a:lnTo>
                    <a:lnTo>
                      <a:pt x="54" y="108"/>
                    </a:lnTo>
                    <a:lnTo>
                      <a:pt x="56" y="108"/>
                    </a:lnTo>
                    <a:lnTo>
                      <a:pt x="58" y="110"/>
                    </a:lnTo>
                    <a:lnTo>
                      <a:pt x="56" y="108"/>
                    </a:lnTo>
                    <a:lnTo>
                      <a:pt x="56" y="106"/>
                    </a:lnTo>
                    <a:lnTo>
                      <a:pt x="56" y="104"/>
                    </a:lnTo>
                    <a:lnTo>
                      <a:pt x="56" y="102"/>
                    </a:lnTo>
                    <a:lnTo>
                      <a:pt x="56" y="100"/>
                    </a:lnTo>
                    <a:lnTo>
                      <a:pt x="56" y="98"/>
                    </a:lnTo>
                    <a:lnTo>
                      <a:pt x="54" y="98"/>
                    </a:lnTo>
                    <a:lnTo>
                      <a:pt x="52" y="96"/>
                    </a:lnTo>
                    <a:lnTo>
                      <a:pt x="50" y="96"/>
                    </a:lnTo>
                    <a:lnTo>
                      <a:pt x="48" y="96"/>
                    </a:lnTo>
                    <a:lnTo>
                      <a:pt x="48" y="94"/>
                    </a:lnTo>
                    <a:lnTo>
                      <a:pt x="46" y="94"/>
                    </a:lnTo>
                    <a:lnTo>
                      <a:pt x="44" y="92"/>
                    </a:lnTo>
                    <a:lnTo>
                      <a:pt x="44" y="90"/>
                    </a:lnTo>
                    <a:lnTo>
                      <a:pt x="42" y="88"/>
                    </a:lnTo>
                    <a:lnTo>
                      <a:pt x="40" y="86"/>
                    </a:lnTo>
                    <a:lnTo>
                      <a:pt x="42" y="84"/>
                    </a:lnTo>
                    <a:lnTo>
                      <a:pt x="42" y="82"/>
                    </a:lnTo>
                    <a:lnTo>
                      <a:pt x="40" y="82"/>
                    </a:lnTo>
                    <a:lnTo>
                      <a:pt x="40" y="80"/>
                    </a:lnTo>
                    <a:lnTo>
                      <a:pt x="40" y="78"/>
                    </a:lnTo>
                    <a:lnTo>
                      <a:pt x="42" y="78"/>
                    </a:lnTo>
                    <a:lnTo>
                      <a:pt x="44" y="78"/>
                    </a:lnTo>
                    <a:lnTo>
                      <a:pt x="46" y="78"/>
                    </a:lnTo>
                    <a:lnTo>
                      <a:pt x="48" y="80"/>
                    </a:lnTo>
                    <a:lnTo>
                      <a:pt x="46" y="78"/>
                    </a:lnTo>
                    <a:lnTo>
                      <a:pt x="44" y="78"/>
                    </a:lnTo>
                    <a:lnTo>
                      <a:pt x="42" y="78"/>
                    </a:lnTo>
                    <a:lnTo>
                      <a:pt x="40" y="78"/>
                    </a:lnTo>
                    <a:lnTo>
                      <a:pt x="38" y="78"/>
                    </a:lnTo>
                    <a:lnTo>
                      <a:pt x="36" y="78"/>
                    </a:lnTo>
                    <a:lnTo>
                      <a:pt x="34" y="78"/>
                    </a:lnTo>
                    <a:lnTo>
                      <a:pt x="34" y="76"/>
                    </a:lnTo>
                    <a:lnTo>
                      <a:pt x="36" y="76"/>
                    </a:lnTo>
                    <a:lnTo>
                      <a:pt x="36" y="74"/>
                    </a:lnTo>
                    <a:lnTo>
                      <a:pt x="38" y="74"/>
                    </a:lnTo>
                    <a:lnTo>
                      <a:pt x="36" y="72"/>
                    </a:lnTo>
                    <a:lnTo>
                      <a:pt x="34" y="72"/>
                    </a:lnTo>
                    <a:lnTo>
                      <a:pt x="32" y="74"/>
                    </a:lnTo>
                    <a:lnTo>
                      <a:pt x="30" y="74"/>
                    </a:lnTo>
                    <a:lnTo>
                      <a:pt x="28" y="72"/>
                    </a:lnTo>
                    <a:lnTo>
                      <a:pt x="30" y="72"/>
                    </a:lnTo>
                    <a:lnTo>
                      <a:pt x="32" y="72"/>
                    </a:lnTo>
                    <a:lnTo>
                      <a:pt x="30" y="70"/>
                    </a:lnTo>
                    <a:lnTo>
                      <a:pt x="28" y="72"/>
                    </a:lnTo>
                    <a:lnTo>
                      <a:pt x="28" y="70"/>
                    </a:lnTo>
                    <a:lnTo>
                      <a:pt x="26" y="72"/>
                    </a:lnTo>
                    <a:lnTo>
                      <a:pt x="26" y="74"/>
                    </a:lnTo>
                    <a:lnTo>
                      <a:pt x="24" y="72"/>
                    </a:lnTo>
                    <a:lnTo>
                      <a:pt x="24" y="70"/>
                    </a:lnTo>
                    <a:lnTo>
                      <a:pt x="26" y="68"/>
                    </a:lnTo>
                    <a:lnTo>
                      <a:pt x="24" y="70"/>
                    </a:lnTo>
                    <a:lnTo>
                      <a:pt x="22" y="70"/>
                    </a:lnTo>
                    <a:lnTo>
                      <a:pt x="22" y="68"/>
                    </a:lnTo>
                    <a:lnTo>
                      <a:pt x="20" y="68"/>
                    </a:lnTo>
                    <a:lnTo>
                      <a:pt x="18" y="68"/>
                    </a:lnTo>
                    <a:lnTo>
                      <a:pt x="16" y="68"/>
                    </a:lnTo>
                    <a:lnTo>
                      <a:pt x="14" y="66"/>
                    </a:lnTo>
                    <a:lnTo>
                      <a:pt x="12" y="66"/>
                    </a:lnTo>
                    <a:lnTo>
                      <a:pt x="10" y="66"/>
                    </a:lnTo>
                    <a:lnTo>
                      <a:pt x="8" y="66"/>
                    </a:lnTo>
                    <a:lnTo>
                      <a:pt x="6" y="68"/>
                    </a:lnTo>
                    <a:lnTo>
                      <a:pt x="6" y="66"/>
                    </a:lnTo>
                    <a:lnTo>
                      <a:pt x="4" y="64"/>
                    </a:lnTo>
                    <a:lnTo>
                      <a:pt x="2" y="62"/>
                    </a:lnTo>
                    <a:lnTo>
                      <a:pt x="0" y="62"/>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76" name="Freeform 1844"/>
              <p:cNvSpPr>
                <a:spLocks/>
              </p:cNvSpPr>
              <p:nvPr/>
            </p:nvSpPr>
            <p:spPr bwMode="auto">
              <a:xfrm>
                <a:off x="2905055" y="3336943"/>
                <a:ext cx="666828" cy="636326"/>
              </a:xfrm>
              <a:custGeom>
                <a:avLst/>
                <a:gdLst>
                  <a:gd name="T0" fmla="*/ 2147483647 w 142"/>
                  <a:gd name="T1" fmla="*/ 2147483647 h 154"/>
                  <a:gd name="T2" fmla="*/ 2147483647 w 142"/>
                  <a:gd name="T3" fmla="*/ 2147483647 h 154"/>
                  <a:gd name="T4" fmla="*/ 2147483647 w 142"/>
                  <a:gd name="T5" fmla="*/ 2147483647 h 154"/>
                  <a:gd name="T6" fmla="*/ 2147483647 w 142"/>
                  <a:gd name="T7" fmla="*/ 2147483647 h 154"/>
                  <a:gd name="T8" fmla="*/ 2147483647 w 142"/>
                  <a:gd name="T9" fmla="*/ 2147483647 h 154"/>
                  <a:gd name="T10" fmla="*/ 2147483647 w 142"/>
                  <a:gd name="T11" fmla="*/ 2147483647 h 154"/>
                  <a:gd name="T12" fmla="*/ 2147483647 w 142"/>
                  <a:gd name="T13" fmla="*/ 2147483647 h 154"/>
                  <a:gd name="T14" fmla="*/ 2147483647 w 142"/>
                  <a:gd name="T15" fmla="*/ 2147483647 h 154"/>
                  <a:gd name="T16" fmla="*/ 2147483647 w 142"/>
                  <a:gd name="T17" fmla="*/ 2147483647 h 154"/>
                  <a:gd name="T18" fmla="*/ 2147483647 w 142"/>
                  <a:gd name="T19" fmla="*/ 2147483647 h 154"/>
                  <a:gd name="T20" fmla="*/ 2147483647 w 142"/>
                  <a:gd name="T21" fmla="*/ 2147483647 h 154"/>
                  <a:gd name="T22" fmla="*/ 2147483647 w 142"/>
                  <a:gd name="T23" fmla="*/ 2147483647 h 154"/>
                  <a:gd name="T24" fmla="*/ 2147483647 w 142"/>
                  <a:gd name="T25" fmla="*/ 2147483647 h 154"/>
                  <a:gd name="T26" fmla="*/ 2147483647 w 142"/>
                  <a:gd name="T27" fmla="*/ 2147483647 h 154"/>
                  <a:gd name="T28" fmla="*/ 2147483647 w 142"/>
                  <a:gd name="T29" fmla="*/ 2147483647 h 154"/>
                  <a:gd name="T30" fmla="*/ 2147483647 w 142"/>
                  <a:gd name="T31" fmla="*/ 2147483647 h 154"/>
                  <a:gd name="T32" fmla="*/ 2147483647 w 142"/>
                  <a:gd name="T33" fmla="*/ 2147483647 h 154"/>
                  <a:gd name="T34" fmla="*/ 2147483647 w 142"/>
                  <a:gd name="T35" fmla="*/ 2147483647 h 154"/>
                  <a:gd name="T36" fmla="*/ 2147483647 w 142"/>
                  <a:gd name="T37" fmla="*/ 2147483647 h 154"/>
                  <a:gd name="T38" fmla="*/ 2147483647 w 142"/>
                  <a:gd name="T39" fmla="*/ 2147483647 h 154"/>
                  <a:gd name="T40" fmla="*/ 2147483647 w 142"/>
                  <a:gd name="T41" fmla="*/ 2147483647 h 154"/>
                  <a:gd name="T42" fmla="*/ 2147483647 w 142"/>
                  <a:gd name="T43" fmla="*/ 2147483647 h 154"/>
                  <a:gd name="T44" fmla="*/ 2147483647 w 142"/>
                  <a:gd name="T45" fmla="*/ 2147483647 h 154"/>
                  <a:gd name="T46" fmla="*/ 2147483647 w 142"/>
                  <a:gd name="T47" fmla="*/ 2147483647 h 154"/>
                  <a:gd name="T48" fmla="*/ 2147483647 w 142"/>
                  <a:gd name="T49" fmla="*/ 2147483647 h 154"/>
                  <a:gd name="T50" fmla="*/ 2147483647 w 142"/>
                  <a:gd name="T51" fmla="*/ 2147483647 h 154"/>
                  <a:gd name="T52" fmla="*/ 2147483647 w 142"/>
                  <a:gd name="T53" fmla="*/ 2147483647 h 154"/>
                  <a:gd name="T54" fmla="*/ 2147483647 w 142"/>
                  <a:gd name="T55" fmla="*/ 2147483647 h 154"/>
                  <a:gd name="T56" fmla="*/ 2147483647 w 142"/>
                  <a:gd name="T57" fmla="*/ 2147483647 h 154"/>
                  <a:gd name="T58" fmla="*/ 0 w 142"/>
                  <a:gd name="T59" fmla="*/ 2147483647 h 154"/>
                  <a:gd name="T60" fmla="*/ 0 w 142"/>
                  <a:gd name="T61" fmla="*/ 2147483647 h 154"/>
                  <a:gd name="T62" fmla="*/ 2147483647 w 142"/>
                  <a:gd name="T63" fmla="*/ 2147483647 h 154"/>
                  <a:gd name="T64" fmla="*/ 2147483647 w 142"/>
                  <a:gd name="T65" fmla="*/ 2147483647 h 154"/>
                  <a:gd name="T66" fmla="*/ 2147483647 w 142"/>
                  <a:gd name="T67" fmla="*/ 2147483647 h 154"/>
                  <a:gd name="T68" fmla="*/ 2147483647 w 142"/>
                  <a:gd name="T69" fmla="*/ 2147483647 h 154"/>
                  <a:gd name="T70" fmla="*/ 2147483647 w 142"/>
                  <a:gd name="T71" fmla="*/ 2147483647 h 154"/>
                  <a:gd name="T72" fmla="*/ 2147483647 w 142"/>
                  <a:gd name="T73" fmla="*/ 2147483647 h 154"/>
                  <a:gd name="T74" fmla="*/ 2147483647 w 142"/>
                  <a:gd name="T75" fmla="*/ 2147483647 h 154"/>
                  <a:gd name="T76" fmla="*/ 2147483647 w 142"/>
                  <a:gd name="T77" fmla="*/ 2147483647 h 154"/>
                  <a:gd name="T78" fmla="*/ 2147483647 w 142"/>
                  <a:gd name="T79" fmla="*/ 2147483647 h 154"/>
                  <a:gd name="T80" fmla="*/ 2147483647 w 142"/>
                  <a:gd name="T81" fmla="*/ 2147483647 h 154"/>
                  <a:gd name="T82" fmla="*/ 2147483647 w 142"/>
                  <a:gd name="T83" fmla="*/ 2147483647 h 154"/>
                  <a:gd name="T84" fmla="*/ 2147483647 w 142"/>
                  <a:gd name="T85" fmla="*/ 2147483647 h 154"/>
                  <a:gd name="T86" fmla="*/ 2147483647 w 142"/>
                  <a:gd name="T87" fmla="*/ 2147483647 h 154"/>
                  <a:gd name="T88" fmla="*/ 2147483647 w 142"/>
                  <a:gd name="T89" fmla="*/ 2147483647 h 154"/>
                  <a:gd name="T90" fmla="*/ 2147483647 w 142"/>
                  <a:gd name="T91" fmla="*/ 2147483647 h 154"/>
                  <a:gd name="T92" fmla="*/ 2147483647 w 142"/>
                  <a:gd name="T93" fmla="*/ 2147483647 h 154"/>
                  <a:gd name="T94" fmla="*/ 2147483647 w 142"/>
                  <a:gd name="T95" fmla="*/ 2147483647 h 154"/>
                  <a:gd name="T96" fmla="*/ 2147483647 w 142"/>
                  <a:gd name="T97" fmla="*/ 2147483647 h 154"/>
                  <a:gd name="T98" fmla="*/ 2147483647 w 142"/>
                  <a:gd name="T99" fmla="*/ 2147483647 h 154"/>
                  <a:gd name="T100" fmla="*/ 2147483647 w 142"/>
                  <a:gd name="T101" fmla="*/ 2147483647 h 154"/>
                  <a:gd name="T102" fmla="*/ 2147483647 w 142"/>
                  <a:gd name="T103" fmla="*/ 2147483647 h 154"/>
                  <a:gd name="T104" fmla="*/ 2147483647 w 142"/>
                  <a:gd name="T105" fmla="*/ 2147483647 h 154"/>
                  <a:gd name="T106" fmla="*/ 2147483647 w 142"/>
                  <a:gd name="T107" fmla="*/ 2147483647 h 154"/>
                  <a:gd name="T108" fmla="*/ 2147483647 w 142"/>
                  <a:gd name="T109" fmla="*/ 2147483647 h 154"/>
                  <a:gd name="T110" fmla="*/ 2147483647 w 142"/>
                  <a:gd name="T111" fmla="*/ 2147483647 h 154"/>
                  <a:gd name="T112" fmla="*/ 2147483647 w 142"/>
                  <a:gd name="T113" fmla="*/ 2147483647 h 154"/>
                  <a:gd name="T114" fmla="*/ 2147483647 w 142"/>
                  <a:gd name="T115" fmla="*/ 2147483647 h 1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2"/>
                  <a:gd name="T175" fmla="*/ 0 h 154"/>
                  <a:gd name="T176" fmla="*/ 142 w 142"/>
                  <a:gd name="T177" fmla="*/ 154 h 1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2" h="154">
                    <a:moveTo>
                      <a:pt x="142" y="72"/>
                    </a:moveTo>
                    <a:lnTo>
                      <a:pt x="142" y="72"/>
                    </a:lnTo>
                    <a:lnTo>
                      <a:pt x="142" y="70"/>
                    </a:lnTo>
                    <a:lnTo>
                      <a:pt x="140" y="68"/>
                    </a:lnTo>
                    <a:lnTo>
                      <a:pt x="138" y="68"/>
                    </a:lnTo>
                    <a:lnTo>
                      <a:pt x="138" y="66"/>
                    </a:lnTo>
                    <a:lnTo>
                      <a:pt x="136" y="64"/>
                    </a:lnTo>
                    <a:lnTo>
                      <a:pt x="136" y="62"/>
                    </a:lnTo>
                    <a:lnTo>
                      <a:pt x="138" y="60"/>
                    </a:lnTo>
                    <a:lnTo>
                      <a:pt x="138" y="58"/>
                    </a:lnTo>
                    <a:lnTo>
                      <a:pt x="136" y="56"/>
                    </a:lnTo>
                    <a:lnTo>
                      <a:pt x="138" y="54"/>
                    </a:lnTo>
                    <a:lnTo>
                      <a:pt x="136" y="54"/>
                    </a:lnTo>
                    <a:lnTo>
                      <a:pt x="136" y="52"/>
                    </a:lnTo>
                    <a:lnTo>
                      <a:pt x="134" y="52"/>
                    </a:lnTo>
                    <a:lnTo>
                      <a:pt x="136" y="50"/>
                    </a:lnTo>
                    <a:lnTo>
                      <a:pt x="136" y="48"/>
                    </a:lnTo>
                    <a:lnTo>
                      <a:pt x="134" y="46"/>
                    </a:lnTo>
                    <a:lnTo>
                      <a:pt x="132" y="46"/>
                    </a:lnTo>
                    <a:lnTo>
                      <a:pt x="130" y="44"/>
                    </a:lnTo>
                    <a:lnTo>
                      <a:pt x="130" y="42"/>
                    </a:lnTo>
                    <a:lnTo>
                      <a:pt x="128" y="42"/>
                    </a:lnTo>
                    <a:lnTo>
                      <a:pt x="128" y="40"/>
                    </a:lnTo>
                    <a:lnTo>
                      <a:pt x="130" y="38"/>
                    </a:lnTo>
                    <a:lnTo>
                      <a:pt x="132" y="38"/>
                    </a:lnTo>
                    <a:lnTo>
                      <a:pt x="132" y="36"/>
                    </a:lnTo>
                    <a:lnTo>
                      <a:pt x="132" y="34"/>
                    </a:lnTo>
                    <a:lnTo>
                      <a:pt x="132" y="32"/>
                    </a:lnTo>
                    <a:lnTo>
                      <a:pt x="132" y="30"/>
                    </a:lnTo>
                    <a:lnTo>
                      <a:pt x="130" y="30"/>
                    </a:lnTo>
                    <a:lnTo>
                      <a:pt x="130" y="28"/>
                    </a:lnTo>
                    <a:lnTo>
                      <a:pt x="130" y="26"/>
                    </a:lnTo>
                    <a:lnTo>
                      <a:pt x="128" y="24"/>
                    </a:lnTo>
                    <a:lnTo>
                      <a:pt x="126" y="24"/>
                    </a:lnTo>
                    <a:lnTo>
                      <a:pt x="124" y="24"/>
                    </a:lnTo>
                    <a:lnTo>
                      <a:pt x="122" y="22"/>
                    </a:lnTo>
                    <a:lnTo>
                      <a:pt x="122" y="20"/>
                    </a:lnTo>
                    <a:lnTo>
                      <a:pt x="122" y="18"/>
                    </a:lnTo>
                    <a:lnTo>
                      <a:pt x="122" y="16"/>
                    </a:lnTo>
                    <a:lnTo>
                      <a:pt x="120" y="16"/>
                    </a:lnTo>
                    <a:lnTo>
                      <a:pt x="118" y="16"/>
                    </a:lnTo>
                    <a:lnTo>
                      <a:pt x="116" y="16"/>
                    </a:lnTo>
                    <a:lnTo>
                      <a:pt x="118" y="18"/>
                    </a:lnTo>
                    <a:lnTo>
                      <a:pt x="116" y="16"/>
                    </a:lnTo>
                    <a:lnTo>
                      <a:pt x="114" y="14"/>
                    </a:lnTo>
                    <a:lnTo>
                      <a:pt x="112" y="14"/>
                    </a:lnTo>
                    <a:lnTo>
                      <a:pt x="112" y="12"/>
                    </a:lnTo>
                    <a:lnTo>
                      <a:pt x="110" y="12"/>
                    </a:lnTo>
                    <a:lnTo>
                      <a:pt x="108" y="12"/>
                    </a:lnTo>
                    <a:lnTo>
                      <a:pt x="106" y="12"/>
                    </a:lnTo>
                    <a:lnTo>
                      <a:pt x="104" y="12"/>
                    </a:lnTo>
                    <a:lnTo>
                      <a:pt x="102" y="12"/>
                    </a:lnTo>
                    <a:lnTo>
                      <a:pt x="100" y="14"/>
                    </a:lnTo>
                    <a:lnTo>
                      <a:pt x="100" y="12"/>
                    </a:lnTo>
                    <a:lnTo>
                      <a:pt x="102" y="12"/>
                    </a:lnTo>
                    <a:lnTo>
                      <a:pt x="104" y="10"/>
                    </a:lnTo>
                    <a:lnTo>
                      <a:pt x="106" y="10"/>
                    </a:lnTo>
                    <a:lnTo>
                      <a:pt x="104" y="10"/>
                    </a:lnTo>
                    <a:lnTo>
                      <a:pt x="102" y="10"/>
                    </a:lnTo>
                    <a:lnTo>
                      <a:pt x="100" y="12"/>
                    </a:lnTo>
                    <a:lnTo>
                      <a:pt x="100" y="14"/>
                    </a:lnTo>
                    <a:lnTo>
                      <a:pt x="98" y="14"/>
                    </a:lnTo>
                    <a:lnTo>
                      <a:pt x="96" y="16"/>
                    </a:lnTo>
                    <a:lnTo>
                      <a:pt x="96" y="18"/>
                    </a:lnTo>
                    <a:lnTo>
                      <a:pt x="96" y="16"/>
                    </a:lnTo>
                    <a:lnTo>
                      <a:pt x="94" y="16"/>
                    </a:lnTo>
                    <a:lnTo>
                      <a:pt x="92" y="16"/>
                    </a:lnTo>
                    <a:lnTo>
                      <a:pt x="90" y="16"/>
                    </a:lnTo>
                    <a:lnTo>
                      <a:pt x="88" y="16"/>
                    </a:lnTo>
                    <a:lnTo>
                      <a:pt x="86" y="18"/>
                    </a:lnTo>
                    <a:lnTo>
                      <a:pt x="88" y="18"/>
                    </a:lnTo>
                    <a:lnTo>
                      <a:pt x="86" y="18"/>
                    </a:lnTo>
                    <a:lnTo>
                      <a:pt x="86" y="20"/>
                    </a:lnTo>
                    <a:lnTo>
                      <a:pt x="86" y="22"/>
                    </a:lnTo>
                    <a:lnTo>
                      <a:pt x="84" y="20"/>
                    </a:lnTo>
                    <a:lnTo>
                      <a:pt x="82" y="20"/>
                    </a:lnTo>
                    <a:lnTo>
                      <a:pt x="80" y="18"/>
                    </a:lnTo>
                    <a:lnTo>
                      <a:pt x="80" y="20"/>
                    </a:lnTo>
                    <a:lnTo>
                      <a:pt x="78" y="20"/>
                    </a:lnTo>
                    <a:lnTo>
                      <a:pt x="76" y="20"/>
                    </a:lnTo>
                    <a:lnTo>
                      <a:pt x="76" y="18"/>
                    </a:lnTo>
                    <a:lnTo>
                      <a:pt x="78" y="16"/>
                    </a:lnTo>
                    <a:lnTo>
                      <a:pt x="80" y="14"/>
                    </a:lnTo>
                    <a:lnTo>
                      <a:pt x="80" y="12"/>
                    </a:lnTo>
                    <a:lnTo>
                      <a:pt x="78" y="12"/>
                    </a:lnTo>
                    <a:lnTo>
                      <a:pt x="76" y="12"/>
                    </a:lnTo>
                    <a:lnTo>
                      <a:pt x="74" y="12"/>
                    </a:lnTo>
                    <a:lnTo>
                      <a:pt x="72" y="12"/>
                    </a:lnTo>
                    <a:lnTo>
                      <a:pt x="70" y="10"/>
                    </a:lnTo>
                    <a:lnTo>
                      <a:pt x="68" y="10"/>
                    </a:lnTo>
                    <a:lnTo>
                      <a:pt x="66" y="12"/>
                    </a:lnTo>
                    <a:lnTo>
                      <a:pt x="66" y="10"/>
                    </a:lnTo>
                    <a:lnTo>
                      <a:pt x="64" y="10"/>
                    </a:lnTo>
                    <a:lnTo>
                      <a:pt x="62" y="10"/>
                    </a:lnTo>
                    <a:lnTo>
                      <a:pt x="64" y="8"/>
                    </a:lnTo>
                    <a:lnTo>
                      <a:pt x="64" y="6"/>
                    </a:lnTo>
                    <a:lnTo>
                      <a:pt x="62" y="6"/>
                    </a:lnTo>
                    <a:lnTo>
                      <a:pt x="64" y="6"/>
                    </a:lnTo>
                    <a:lnTo>
                      <a:pt x="62" y="4"/>
                    </a:lnTo>
                    <a:lnTo>
                      <a:pt x="60" y="4"/>
                    </a:lnTo>
                    <a:lnTo>
                      <a:pt x="58" y="4"/>
                    </a:lnTo>
                    <a:lnTo>
                      <a:pt x="56" y="2"/>
                    </a:lnTo>
                    <a:lnTo>
                      <a:pt x="54" y="2"/>
                    </a:lnTo>
                    <a:lnTo>
                      <a:pt x="54" y="4"/>
                    </a:lnTo>
                    <a:lnTo>
                      <a:pt x="52" y="4"/>
                    </a:lnTo>
                    <a:lnTo>
                      <a:pt x="50" y="2"/>
                    </a:lnTo>
                    <a:lnTo>
                      <a:pt x="48" y="2"/>
                    </a:lnTo>
                    <a:lnTo>
                      <a:pt x="46" y="2"/>
                    </a:lnTo>
                    <a:lnTo>
                      <a:pt x="44" y="2"/>
                    </a:lnTo>
                    <a:lnTo>
                      <a:pt x="42" y="2"/>
                    </a:lnTo>
                    <a:lnTo>
                      <a:pt x="40" y="2"/>
                    </a:lnTo>
                    <a:lnTo>
                      <a:pt x="38" y="2"/>
                    </a:lnTo>
                    <a:lnTo>
                      <a:pt x="38" y="0"/>
                    </a:lnTo>
                    <a:lnTo>
                      <a:pt x="38" y="2"/>
                    </a:lnTo>
                    <a:lnTo>
                      <a:pt x="38" y="4"/>
                    </a:lnTo>
                    <a:lnTo>
                      <a:pt x="38" y="2"/>
                    </a:lnTo>
                    <a:lnTo>
                      <a:pt x="40" y="2"/>
                    </a:lnTo>
                    <a:lnTo>
                      <a:pt x="42" y="2"/>
                    </a:lnTo>
                    <a:lnTo>
                      <a:pt x="44" y="4"/>
                    </a:lnTo>
                    <a:lnTo>
                      <a:pt x="44" y="6"/>
                    </a:lnTo>
                    <a:lnTo>
                      <a:pt x="46" y="8"/>
                    </a:lnTo>
                    <a:lnTo>
                      <a:pt x="48" y="8"/>
                    </a:lnTo>
                    <a:lnTo>
                      <a:pt x="46" y="10"/>
                    </a:lnTo>
                    <a:lnTo>
                      <a:pt x="44" y="12"/>
                    </a:lnTo>
                    <a:lnTo>
                      <a:pt x="42" y="12"/>
                    </a:lnTo>
                    <a:lnTo>
                      <a:pt x="44" y="14"/>
                    </a:lnTo>
                    <a:lnTo>
                      <a:pt x="46" y="14"/>
                    </a:lnTo>
                    <a:lnTo>
                      <a:pt x="46" y="12"/>
                    </a:lnTo>
                    <a:lnTo>
                      <a:pt x="46" y="14"/>
                    </a:lnTo>
                    <a:lnTo>
                      <a:pt x="46" y="16"/>
                    </a:lnTo>
                    <a:lnTo>
                      <a:pt x="48" y="18"/>
                    </a:lnTo>
                    <a:lnTo>
                      <a:pt x="46" y="18"/>
                    </a:lnTo>
                    <a:lnTo>
                      <a:pt x="46" y="20"/>
                    </a:lnTo>
                    <a:lnTo>
                      <a:pt x="48" y="22"/>
                    </a:lnTo>
                    <a:lnTo>
                      <a:pt x="50" y="22"/>
                    </a:lnTo>
                    <a:lnTo>
                      <a:pt x="52" y="22"/>
                    </a:lnTo>
                    <a:lnTo>
                      <a:pt x="54" y="22"/>
                    </a:lnTo>
                    <a:lnTo>
                      <a:pt x="54" y="24"/>
                    </a:lnTo>
                    <a:lnTo>
                      <a:pt x="56" y="26"/>
                    </a:lnTo>
                    <a:lnTo>
                      <a:pt x="58" y="28"/>
                    </a:lnTo>
                    <a:lnTo>
                      <a:pt x="60" y="28"/>
                    </a:lnTo>
                    <a:lnTo>
                      <a:pt x="58" y="28"/>
                    </a:lnTo>
                    <a:lnTo>
                      <a:pt x="56" y="26"/>
                    </a:lnTo>
                    <a:lnTo>
                      <a:pt x="54" y="24"/>
                    </a:lnTo>
                    <a:lnTo>
                      <a:pt x="52" y="22"/>
                    </a:lnTo>
                    <a:lnTo>
                      <a:pt x="50" y="22"/>
                    </a:lnTo>
                    <a:lnTo>
                      <a:pt x="48" y="22"/>
                    </a:lnTo>
                    <a:lnTo>
                      <a:pt x="46" y="22"/>
                    </a:lnTo>
                    <a:lnTo>
                      <a:pt x="44" y="22"/>
                    </a:lnTo>
                    <a:lnTo>
                      <a:pt x="42" y="22"/>
                    </a:lnTo>
                    <a:lnTo>
                      <a:pt x="40" y="24"/>
                    </a:lnTo>
                    <a:lnTo>
                      <a:pt x="40" y="26"/>
                    </a:lnTo>
                    <a:lnTo>
                      <a:pt x="42" y="28"/>
                    </a:lnTo>
                    <a:lnTo>
                      <a:pt x="40" y="28"/>
                    </a:lnTo>
                    <a:lnTo>
                      <a:pt x="40" y="30"/>
                    </a:lnTo>
                    <a:lnTo>
                      <a:pt x="40" y="32"/>
                    </a:lnTo>
                    <a:lnTo>
                      <a:pt x="40" y="30"/>
                    </a:lnTo>
                    <a:lnTo>
                      <a:pt x="40" y="28"/>
                    </a:lnTo>
                    <a:lnTo>
                      <a:pt x="38" y="28"/>
                    </a:lnTo>
                    <a:lnTo>
                      <a:pt x="36" y="26"/>
                    </a:lnTo>
                    <a:lnTo>
                      <a:pt x="36" y="28"/>
                    </a:lnTo>
                    <a:lnTo>
                      <a:pt x="36" y="30"/>
                    </a:lnTo>
                    <a:lnTo>
                      <a:pt x="34" y="30"/>
                    </a:lnTo>
                    <a:lnTo>
                      <a:pt x="34" y="28"/>
                    </a:lnTo>
                    <a:lnTo>
                      <a:pt x="32" y="26"/>
                    </a:lnTo>
                    <a:lnTo>
                      <a:pt x="32" y="24"/>
                    </a:lnTo>
                    <a:lnTo>
                      <a:pt x="30" y="24"/>
                    </a:lnTo>
                    <a:lnTo>
                      <a:pt x="28" y="26"/>
                    </a:lnTo>
                    <a:lnTo>
                      <a:pt x="26" y="26"/>
                    </a:lnTo>
                    <a:lnTo>
                      <a:pt x="24" y="26"/>
                    </a:lnTo>
                    <a:lnTo>
                      <a:pt x="22" y="26"/>
                    </a:lnTo>
                    <a:lnTo>
                      <a:pt x="20" y="26"/>
                    </a:lnTo>
                    <a:lnTo>
                      <a:pt x="18" y="26"/>
                    </a:lnTo>
                    <a:lnTo>
                      <a:pt x="18" y="28"/>
                    </a:lnTo>
                    <a:lnTo>
                      <a:pt x="18" y="30"/>
                    </a:lnTo>
                    <a:lnTo>
                      <a:pt x="18" y="32"/>
                    </a:lnTo>
                    <a:lnTo>
                      <a:pt x="20" y="32"/>
                    </a:lnTo>
                    <a:lnTo>
                      <a:pt x="22" y="32"/>
                    </a:lnTo>
                    <a:lnTo>
                      <a:pt x="22" y="34"/>
                    </a:lnTo>
                    <a:lnTo>
                      <a:pt x="20" y="32"/>
                    </a:lnTo>
                    <a:lnTo>
                      <a:pt x="20" y="34"/>
                    </a:lnTo>
                    <a:lnTo>
                      <a:pt x="20" y="36"/>
                    </a:lnTo>
                    <a:lnTo>
                      <a:pt x="20" y="38"/>
                    </a:lnTo>
                    <a:lnTo>
                      <a:pt x="20" y="40"/>
                    </a:lnTo>
                    <a:lnTo>
                      <a:pt x="18" y="42"/>
                    </a:lnTo>
                    <a:lnTo>
                      <a:pt x="18" y="44"/>
                    </a:lnTo>
                    <a:lnTo>
                      <a:pt x="18" y="46"/>
                    </a:lnTo>
                    <a:lnTo>
                      <a:pt x="16" y="46"/>
                    </a:lnTo>
                    <a:lnTo>
                      <a:pt x="14" y="46"/>
                    </a:lnTo>
                    <a:lnTo>
                      <a:pt x="12" y="46"/>
                    </a:lnTo>
                    <a:lnTo>
                      <a:pt x="12" y="48"/>
                    </a:lnTo>
                    <a:lnTo>
                      <a:pt x="14" y="50"/>
                    </a:lnTo>
                    <a:lnTo>
                      <a:pt x="16" y="50"/>
                    </a:lnTo>
                    <a:lnTo>
                      <a:pt x="18" y="52"/>
                    </a:lnTo>
                    <a:lnTo>
                      <a:pt x="16" y="52"/>
                    </a:lnTo>
                    <a:lnTo>
                      <a:pt x="18" y="54"/>
                    </a:lnTo>
                    <a:lnTo>
                      <a:pt x="16" y="54"/>
                    </a:lnTo>
                    <a:lnTo>
                      <a:pt x="14" y="56"/>
                    </a:lnTo>
                    <a:lnTo>
                      <a:pt x="12" y="56"/>
                    </a:lnTo>
                    <a:lnTo>
                      <a:pt x="12" y="58"/>
                    </a:lnTo>
                    <a:lnTo>
                      <a:pt x="14" y="60"/>
                    </a:lnTo>
                    <a:lnTo>
                      <a:pt x="12" y="60"/>
                    </a:lnTo>
                    <a:lnTo>
                      <a:pt x="10" y="62"/>
                    </a:lnTo>
                    <a:lnTo>
                      <a:pt x="8" y="62"/>
                    </a:lnTo>
                    <a:lnTo>
                      <a:pt x="6" y="62"/>
                    </a:lnTo>
                    <a:lnTo>
                      <a:pt x="4" y="62"/>
                    </a:lnTo>
                    <a:lnTo>
                      <a:pt x="2" y="60"/>
                    </a:lnTo>
                    <a:lnTo>
                      <a:pt x="4" y="62"/>
                    </a:lnTo>
                    <a:lnTo>
                      <a:pt x="2" y="62"/>
                    </a:lnTo>
                    <a:lnTo>
                      <a:pt x="0" y="62"/>
                    </a:lnTo>
                    <a:lnTo>
                      <a:pt x="0" y="64"/>
                    </a:lnTo>
                    <a:lnTo>
                      <a:pt x="2" y="64"/>
                    </a:lnTo>
                    <a:lnTo>
                      <a:pt x="2" y="66"/>
                    </a:lnTo>
                    <a:lnTo>
                      <a:pt x="4" y="68"/>
                    </a:lnTo>
                    <a:lnTo>
                      <a:pt x="4" y="70"/>
                    </a:lnTo>
                    <a:lnTo>
                      <a:pt x="4" y="72"/>
                    </a:lnTo>
                    <a:lnTo>
                      <a:pt x="2" y="74"/>
                    </a:lnTo>
                    <a:lnTo>
                      <a:pt x="2" y="76"/>
                    </a:lnTo>
                    <a:lnTo>
                      <a:pt x="0" y="78"/>
                    </a:lnTo>
                    <a:lnTo>
                      <a:pt x="0" y="80"/>
                    </a:lnTo>
                    <a:lnTo>
                      <a:pt x="2" y="80"/>
                    </a:lnTo>
                    <a:lnTo>
                      <a:pt x="2" y="82"/>
                    </a:lnTo>
                    <a:lnTo>
                      <a:pt x="0" y="82"/>
                    </a:lnTo>
                    <a:lnTo>
                      <a:pt x="0" y="84"/>
                    </a:lnTo>
                    <a:lnTo>
                      <a:pt x="2" y="84"/>
                    </a:lnTo>
                    <a:lnTo>
                      <a:pt x="2" y="86"/>
                    </a:lnTo>
                    <a:lnTo>
                      <a:pt x="4" y="86"/>
                    </a:lnTo>
                    <a:lnTo>
                      <a:pt x="4" y="88"/>
                    </a:lnTo>
                    <a:lnTo>
                      <a:pt x="6" y="90"/>
                    </a:lnTo>
                    <a:lnTo>
                      <a:pt x="6" y="92"/>
                    </a:lnTo>
                    <a:lnTo>
                      <a:pt x="4" y="92"/>
                    </a:lnTo>
                    <a:lnTo>
                      <a:pt x="2" y="94"/>
                    </a:lnTo>
                    <a:lnTo>
                      <a:pt x="2" y="96"/>
                    </a:lnTo>
                    <a:lnTo>
                      <a:pt x="2" y="98"/>
                    </a:lnTo>
                    <a:lnTo>
                      <a:pt x="2" y="100"/>
                    </a:lnTo>
                    <a:lnTo>
                      <a:pt x="4" y="100"/>
                    </a:lnTo>
                    <a:lnTo>
                      <a:pt x="4" y="102"/>
                    </a:lnTo>
                    <a:lnTo>
                      <a:pt x="6" y="102"/>
                    </a:lnTo>
                    <a:lnTo>
                      <a:pt x="8" y="104"/>
                    </a:lnTo>
                    <a:lnTo>
                      <a:pt x="6" y="106"/>
                    </a:lnTo>
                    <a:lnTo>
                      <a:pt x="6" y="108"/>
                    </a:lnTo>
                    <a:lnTo>
                      <a:pt x="6" y="110"/>
                    </a:lnTo>
                    <a:lnTo>
                      <a:pt x="8" y="110"/>
                    </a:lnTo>
                    <a:lnTo>
                      <a:pt x="8" y="112"/>
                    </a:lnTo>
                    <a:lnTo>
                      <a:pt x="10" y="114"/>
                    </a:lnTo>
                    <a:lnTo>
                      <a:pt x="12" y="116"/>
                    </a:lnTo>
                    <a:lnTo>
                      <a:pt x="14" y="114"/>
                    </a:lnTo>
                    <a:lnTo>
                      <a:pt x="16" y="116"/>
                    </a:lnTo>
                    <a:lnTo>
                      <a:pt x="18" y="116"/>
                    </a:lnTo>
                    <a:lnTo>
                      <a:pt x="20" y="116"/>
                    </a:lnTo>
                    <a:lnTo>
                      <a:pt x="22" y="116"/>
                    </a:lnTo>
                    <a:lnTo>
                      <a:pt x="24" y="116"/>
                    </a:lnTo>
                    <a:lnTo>
                      <a:pt x="24" y="118"/>
                    </a:lnTo>
                    <a:lnTo>
                      <a:pt x="26" y="118"/>
                    </a:lnTo>
                    <a:lnTo>
                      <a:pt x="30" y="118"/>
                    </a:lnTo>
                    <a:lnTo>
                      <a:pt x="32" y="120"/>
                    </a:lnTo>
                    <a:lnTo>
                      <a:pt x="34" y="120"/>
                    </a:lnTo>
                    <a:lnTo>
                      <a:pt x="32" y="122"/>
                    </a:lnTo>
                    <a:lnTo>
                      <a:pt x="32" y="124"/>
                    </a:lnTo>
                    <a:lnTo>
                      <a:pt x="30" y="126"/>
                    </a:lnTo>
                    <a:lnTo>
                      <a:pt x="28" y="128"/>
                    </a:lnTo>
                    <a:lnTo>
                      <a:pt x="28" y="130"/>
                    </a:lnTo>
                    <a:lnTo>
                      <a:pt x="28" y="132"/>
                    </a:lnTo>
                    <a:lnTo>
                      <a:pt x="26" y="132"/>
                    </a:lnTo>
                    <a:lnTo>
                      <a:pt x="26" y="134"/>
                    </a:lnTo>
                    <a:lnTo>
                      <a:pt x="24" y="136"/>
                    </a:lnTo>
                    <a:lnTo>
                      <a:pt x="24" y="138"/>
                    </a:lnTo>
                    <a:lnTo>
                      <a:pt x="24" y="140"/>
                    </a:lnTo>
                    <a:lnTo>
                      <a:pt x="26" y="140"/>
                    </a:lnTo>
                    <a:lnTo>
                      <a:pt x="24" y="142"/>
                    </a:lnTo>
                    <a:lnTo>
                      <a:pt x="24" y="144"/>
                    </a:lnTo>
                    <a:lnTo>
                      <a:pt x="24" y="146"/>
                    </a:lnTo>
                    <a:lnTo>
                      <a:pt x="24" y="148"/>
                    </a:lnTo>
                    <a:lnTo>
                      <a:pt x="26" y="148"/>
                    </a:lnTo>
                    <a:lnTo>
                      <a:pt x="24" y="148"/>
                    </a:lnTo>
                    <a:lnTo>
                      <a:pt x="26" y="148"/>
                    </a:lnTo>
                    <a:lnTo>
                      <a:pt x="28" y="148"/>
                    </a:lnTo>
                    <a:lnTo>
                      <a:pt x="30" y="148"/>
                    </a:lnTo>
                    <a:lnTo>
                      <a:pt x="32" y="148"/>
                    </a:lnTo>
                    <a:lnTo>
                      <a:pt x="34" y="146"/>
                    </a:lnTo>
                    <a:lnTo>
                      <a:pt x="36" y="148"/>
                    </a:lnTo>
                    <a:lnTo>
                      <a:pt x="38" y="148"/>
                    </a:lnTo>
                    <a:lnTo>
                      <a:pt x="40" y="148"/>
                    </a:lnTo>
                    <a:lnTo>
                      <a:pt x="40" y="146"/>
                    </a:lnTo>
                    <a:lnTo>
                      <a:pt x="40" y="148"/>
                    </a:lnTo>
                    <a:lnTo>
                      <a:pt x="40" y="146"/>
                    </a:lnTo>
                    <a:lnTo>
                      <a:pt x="38" y="146"/>
                    </a:lnTo>
                    <a:lnTo>
                      <a:pt x="38" y="144"/>
                    </a:lnTo>
                    <a:lnTo>
                      <a:pt x="40" y="144"/>
                    </a:lnTo>
                    <a:lnTo>
                      <a:pt x="42" y="144"/>
                    </a:lnTo>
                    <a:lnTo>
                      <a:pt x="42" y="146"/>
                    </a:lnTo>
                    <a:lnTo>
                      <a:pt x="44" y="146"/>
                    </a:lnTo>
                    <a:lnTo>
                      <a:pt x="46" y="146"/>
                    </a:lnTo>
                    <a:lnTo>
                      <a:pt x="48" y="146"/>
                    </a:lnTo>
                    <a:lnTo>
                      <a:pt x="50" y="146"/>
                    </a:lnTo>
                    <a:lnTo>
                      <a:pt x="52" y="146"/>
                    </a:lnTo>
                    <a:lnTo>
                      <a:pt x="54" y="148"/>
                    </a:lnTo>
                    <a:lnTo>
                      <a:pt x="56" y="148"/>
                    </a:lnTo>
                    <a:lnTo>
                      <a:pt x="58" y="148"/>
                    </a:lnTo>
                    <a:lnTo>
                      <a:pt x="60" y="148"/>
                    </a:lnTo>
                    <a:lnTo>
                      <a:pt x="62" y="148"/>
                    </a:lnTo>
                    <a:lnTo>
                      <a:pt x="64" y="150"/>
                    </a:lnTo>
                    <a:lnTo>
                      <a:pt x="64" y="152"/>
                    </a:lnTo>
                    <a:lnTo>
                      <a:pt x="66" y="152"/>
                    </a:lnTo>
                    <a:lnTo>
                      <a:pt x="66" y="154"/>
                    </a:lnTo>
                    <a:lnTo>
                      <a:pt x="68" y="154"/>
                    </a:lnTo>
                    <a:lnTo>
                      <a:pt x="70" y="152"/>
                    </a:lnTo>
                    <a:lnTo>
                      <a:pt x="70" y="150"/>
                    </a:lnTo>
                    <a:lnTo>
                      <a:pt x="70" y="148"/>
                    </a:lnTo>
                    <a:lnTo>
                      <a:pt x="72" y="148"/>
                    </a:lnTo>
                    <a:lnTo>
                      <a:pt x="74" y="148"/>
                    </a:lnTo>
                    <a:lnTo>
                      <a:pt x="76" y="148"/>
                    </a:lnTo>
                    <a:lnTo>
                      <a:pt x="78" y="148"/>
                    </a:lnTo>
                    <a:lnTo>
                      <a:pt x="78" y="150"/>
                    </a:lnTo>
                    <a:lnTo>
                      <a:pt x="80" y="152"/>
                    </a:lnTo>
                    <a:lnTo>
                      <a:pt x="82" y="150"/>
                    </a:lnTo>
                    <a:lnTo>
                      <a:pt x="84" y="152"/>
                    </a:lnTo>
                    <a:lnTo>
                      <a:pt x="86" y="150"/>
                    </a:lnTo>
                    <a:lnTo>
                      <a:pt x="88" y="148"/>
                    </a:lnTo>
                    <a:lnTo>
                      <a:pt x="90" y="148"/>
                    </a:lnTo>
                    <a:lnTo>
                      <a:pt x="92" y="148"/>
                    </a:lnTo>
                    <a:lnTo>
                      <a:pt x="94" y="148"/>
                    </a:lnTo>
                    <a:lnTo>
                      <a:pt x="96" y="146"/>
                    </a:lnTo>
                    <a:lnTo>
                      <a:pt x="98" y="146"/>
                    </a:lnTo>
                    <a:lnTo>
                      <a:pt x="98" y="148"/>
                    </a:lnTo>
                    <a:lnTo>
                      <a:pt x="100" y="146"/>
                    </a:lnTo>
                    <a:lnTo>
                      <a:pt x="98" y="146"/>
                    </a:lnTo>
                    <a:lnTo>
                      <a:pt x="100" y="146"/>
                    </a:lnTo>
                    <a:lnTo>
                      <a:pt x="102" y="146"/>
                    </a:lnTo>
                    <a:lnTo>
                      <a:pt x="104" y="146"/>
                    </a:lnTo>
                    <a:lnTo>
                      <a:pt x="106" y="146"/>
                    </a:lnTo>
                    <a:lnTo>
                      <a:pt x="108" y="146"/>
                    </a:lnTo>
                    <a:lnTo>
                      <a:pt x="108" y="148"/>
                    </a:lnTo>
                    <a:lnTo>
                      <a:pt x="110" y="148"/>
                    </a:lnTo>
                    <a:lnTo>
                      <a:pt x="110" y="150"/>
                    </a:lnTo>
                    <a:lnTo>
                      <a:pt x="112" y="150"/>
                    </a:lnTo>
                    <a:lnTo>
                      <a:pt x="112" y="148"/>
                    </a:lnTo>
                    <a:lnTo>
                      <a:pt x="114" y="146"/>
                    </a:lnTo>
                    <a:lnTo>
                      <a:pt x="112" y="144"/>
                    </a:lnTo>
                    <a:lnTo>
                      <a:pt x="110" y="144"/>
                    </a:lnTo>
                    <a:lnTo>
                      <a:pt x="112" y="142"/>
                    </a:lnTo>
                    <a:lnTo>
                      <a:pt x="110" y="140"/>
                    </a:lnTo>
                    <a:lnTo>
                      <a:pt x="108" y="138"/>
                    </a:lnTo>
                    <a:lnTo>
                      <a:pt x="110" y="136"/>
                    </a:lnTo>
                    <a:lnTo>
                      <a:pt x="110" y="134"/>
                    </a:lnTo>
                    <a:lnTo>
                      <a:pt x="112" y="134"/>
                    </a:lnTo>
                    <a:lnTo>
                      <a:pt x="114" y="134"/>
                    </a:lnTo>
                    <a:lnTo>
                      <a:pt x="116" y="132"/>
                    </a:lnTo>
                    <a:lnTo>
                      <a:pt x="118" y="132"/>
                    </a:lnTo>
                    <a:lnTo>
                      <a:pt x="118" y="130"/>
                    </a:lnTo>
                    <a:lnTo>
                      <a:pt x="118" y="128"/>
                    </a:lnTo>
                    <a:lnTo>
                      <a:pt x="120" y="128"/>
                    </a:lnTo>
                    <a:lnTo>
                      <a:pt x="122" y="128"/>
                    </a:lnTo>
                    <a:lnTo>
                      <a:pt x="124" y="128"/>
                    </a:lnTo>
                    <a:lnTo>
                      <a:pt x="124" y="126"/>
                    </a:lnTo>
                    <a:lnTo>
                      <a:pt x="124" y="124"/>
                    </a:lnTo>
                    <a:lnTo>
                      <a:pt x="124" y="122"/>
                    </a:lnTo>
                    <a:lnTo>
                      <a:pt x="122" y="122"/>
                    </a:lnTo>
                    <a:lnTo>
                      <a:pt x="122" y="120"/>
                    </a:lnTo>
                    <a:lnTo>
                      <a:pt x="120" y="120"/>
                    </a:lnTo>
                    <a:lnTo>
                      <a:pt x="118" y="120"/>
                    </a:lnTo>
                    <a:lnTo>
                      <a:pt x="118" y="118"/>
                    </a:lnTo>
                    <a:lnTo>
                      <a:pt x="116" y="116"/>
                    </a:lnTo>
                    <a:lnTo>
                      <a:pt x="114" y="116"/>
                    </a:lnTo>
                    <a:lnTo>
                      <a:pt x="112" y="114"/>
                    </a:lnTo>
                    <a:lnTo>
                      <a:pt x="112" y="112"/>
                    </a:lnTo>
                    <a:lnTo>
                      <a:pt x="110" y="112"/>
                    </a:lnTo>
                    <a:lnTo>
                      <a:pt x="108" y="112"/>
                    </a:lnTo>
                    <a:lnTo>
                      <a:pt x="106" y="110"/>
                    </a:lnTo>
                    <a:lnTo>
                      <a:pt x="104" y="108"/>
                    </a:lnTo>
                    <a:lnTo>
                      <a:pt x="104" y="106"/>
                    </a:lnTo>
                    <a:lnTo>
                      <a:pt x="102" y="104"/>
                    </a:lnTo>
                    <a:lnTo>
                      <a:pt x="102" y="102"/>
                    </a:lnTo>
                    <a:lnTo>
                      <a:pt x="104" y="102"/>
                    </a:lnTo>
                    <a:lnTo>
                      <a:pt x="104" y="100"/>
                    </a:lnTo>
                    <a:lnTo>
                      <a:pt x="102" y="98"/>
                    </a:lnTo>
                    <a:lnTo>
                      <a:pt x="100" y="98"/>
                    </a:lnTo>
                    <a:lnTo>
                      <a:pt x="100" y="96"/>
                    </a:lnTo>
                    <a:lnTo>
                      <a:pt x="98" y="96"/>
                    </a:lnTo>
                    <a:lnTo>
                      <a:pt x="98" y="94"/>
                    </a:lnTo>
                    <a:lnTo>
                      <a:pt x="96" y="94"/>
                    </a:lnTo>
                    <a:lnTo>
                      <a:pt x="96" y="92"/>
                    </a:lnTo>
                    <a:lnTo>
                      <a:pt x="98" y="92"/>
                    </a:lnTo>
                    <a:lnTo>
                      <a:pt x="100" y="94"/>
                    </a:lnTo>
                    <a:lnTo>
                      <a:pt x="100" y="96"/>
                    </a:lnTo>
                    <a:lnTo>
                      <a:pt x="100" y="94"/>
                    </a:lnTo>
                    <a:lnTo>
                      <a:pt x="102" y="92"/>
                    </a:lnTo>
                    <a:lnTo>
                      <a:pt x="104" y="90"/>
                    </a:lnTo>
                    <a:lnTo>
                      <a:pt x="106" y="90"/>
                    </a:lnTo>
                    <a:lnTo>
                      <a:pt x="108" y="90"/>
                    </a:lnTo>
                    <a:lnTo>
                      <a:pt x="110" y="90"/>
                    </a:lnTo>
                    <a:lnTo>
                      <a:pt x="112" y="88"/>
                    </a:lnTo>
                    <a:lnTo>
                      <a:pt x="114" y="88"/>
                    </a:lnTo>
                    <a:lnTo>
                      <a:pt x="116" y="88"/>
                    </a:lnTo>
                    <a:lnTo>
                      <a:pt x="118" y="86"/>
                    </a:lnTo>
                    <a:lnTo>
                      <a:pt x="120" y="86"/>
                    </a:lnTo>
                    <a:lnTo>
                      <a:pt x="120" y="84"/>
                    </a:lnTo>
                    <a:lnTo>
                      <a:pt x="122" y="84"/>
                    </a:lnTo>
                    <a:lnTo>
                      <a:pt x="124" y="84"/>
                    </a:lnTo>
                    <a:lnTo>
                      <a:pt x="126" y="82"/>
                    </a:lnTo>
                    <a:lnTo>
                      <a:pt x="128" y="82"/>
                    </a:lnTo>
                    <a:lnTo>
                      <a:pt x="130" y="82"/>
                    </a:lnTo>
                    <a:lnTo>
                      <a:pt x="130" y="80"/>
                    </a:lnTo>
                    <a:lnTo>
                      <a:pt x="132" y="80"/>
                    </a:lnTo>
                    <a:lnTo>
                      <a:pt x="130" y="78"/>
                    </a:lnTo>
                    <a:lnTo>
                      <a:pt x="132" y="78"/>
                    </a:lnTo>
                    <a:lnTo>
                      <a:pt x="134" y="78"/>
                    </a:lnTo>
                    <a:lnTo>
                      <a:pt x="136" y="80"/>
                    </a:lnTo>
                    <a:lnTo>
                      <a:pt x="138" y="82"/>
                    </a:lnTo>
                    <a:lnTo>
                      <a:pt x="140" y="82"/>
                    </a:lnTo>
                    <a:lnTo>
                      <a:pt x="140" y="80"/>
                    </a:lnTo>
                    <a:lnTo>
                      <a:pt x="142" y="78"/>
                    </a:lnTo>
                    <a:lnTo>
                      <a:pt x="142" y="76"/>
                    </a:lnTo>
                    <a:lnTo>
                      <a:pt x="142" y="74"/>
                    </a:lnTo>
                    <a:lnTo>
                      <a:pt x="142" y="72"/>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78" name="Freeform 986"/>
              <p:cNvSpPr>
                <a:spLocks/>
              </p:cNvSpPr>
              <p:nvPr/>
            </p:nvSpPr>
            <p:spPr bwMode="auto">
              <a:xfrm>
                <a:off x="3893559" y="2923744"/>
                <a:ext cx="18784" cy="8264"/>
              </a:xfrm>
              <a:custGeom>
                <a:avLst/>
                <a:gdLst>
                  <a:gd name="T0" fmla="*/ 0 w 4"/>
                  <a:gd name="T1" fmla="*/ 2147483647 h 2"/>
                  <a:gd name="T2" fmla="*/ 2147483647 w 4"/>
                  <a:gd name="T3" fmla="*/ 2147483647 h 2"/>
                  <a:gd name="T4" fmla="*/ 2147483647 w 4"/>
                  <a:gd name="T5" fmla="*/ 2147483647 h 2"/>
                  <a:gd name="T6" fmla="*/ 2147483647 w 4"/>
                  <a:gd name="T7" fmla="*/ 2147483647 h 2"/>
                  <a:gd name="T8" fmla="*/ 2147483647 w 4"/>
                  <a:gd name="T9" fmla="*/ 2147483647 h 2"/>
                  <a:gd name="T10" fmla="*/ 2147483647 w 4"/>
                  <a:gd name="T11" fmla="*/ 2147483647 h 2"/>
                  <a:gd name="T12" fmla="*/ 2147483647 w 4"/>
                  <a:gd name="T13" fmla="*/ 2147483647 h 2"/>
                  <a:gd name="T14" fmla="*/ 2147483647 w 4"/>
                  <a:gd name="T15" fmla="*/ 0 h 2"/>
                  <a:gd name="T16" fmla="*/ 0 w 4"/>
                  <a:gd name="T17" fmla="*/ 2147483647 h 2"/>
                  <a:gd name="T18" fmla="*/ 0 w 4"/>
                  <a:gd name="T19" fmla="*/ 2147483647 h 2"/>
                  <a:gd name="T20" fmla="*/ 0 w 4"/>
                  <a:gd name="T21" fmla="*/ 2147483647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2"/>
                  <a:gd name="T35" fmla="*/ 4 w 4"/>
                  <a:gd name="T36" fmla="*/ 2 h 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2">
                    <a:moveTo>
                      <a:pt x="0" y="2"/>
                    </a:moveTo>
                    <a:lnTo>
                      <a:pt x="2" y="2"/>
                    </a:lnTo>
                    <a:lnTo>
                      <a:pt x="4" y="2"/>
                    </a:lnTo>
                    <a:lnTo>
                      <a:pt x="2" y="0"/>
                    </a:lnTo>
                    <a:lnTo>
                      <a:pt x="0" y="2"/>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79" name="Freeform 1659"/>
              <p:cNvSpPr>
                <a:spLocks/>
              </p:cNvSpPr>
              <p:nvPr/>
            </p:nvSpPr>
            <p:spPr bwMode="auto">
              <a:xfrm>
                <a:off x="958576" y="2436170"/>
                <a:ext cx="704395" cy="239655"/>
              </a:xfrm>
              <a:custGeom>
                <a:avLst/>
                <a:gdLst>
                  <a:gd name="T0" fmla="*/ 2147483647 w 150"/>
                  <a:gd name="T1" fmla="*/ 2147483647 h 58"/>
                  <a:gd name="T2" fmla="*/ 2147483647 w 150"/>
                  <a:gd name="T3" fmla="*/ 2147483647 h 58"/>
                  <a:gd name="T4" fmla="*/ 2147483647 w 150"/>
                  <a:gd name="T5" fmla="*/ 2147483647 h 58"/>
                  <a:gd name="T6" fmla="*/ 2147483647 w 150"/>
                  <a:gd name="T7" fmla="*/ 2147483647 h 58"/>
                  <a:gd name="T8" fmla="*/ 2147483647 w 150"/>
                  <a:gd name="T9" fmla="*/ 2147483647 h 58"/>
                  <a:gd name="T10" fmla="*/ 2147483647 w 150"/>
                  <a:gd name="T11" fmla="*/ 2147483647 h 58"/>
                  <a:gd name="T12" fmla="*/ 2147483647 w 150"/>
                  <a:gd name="T13" fmla="*/ 2147483647 h 58"/>
                  <a:gd name="T14" fmla="*/ 2147483647 w 150"/>
                  <a:gd name="T15" fmla="*/ 2147483647 h 58"/>
                  <a:gd name="T16" fmla="*/ 2147483647 w 150"/>
                  <a:gd name="T17" fmla="*/ 2147483647 h 58"/>
                  <a:gd name="T18" fmla="*/ 2147483647 w 150"/>
                  <a:gd name="T19" fmla="*/ 2147483647 h 58"/>
                  <a:gd name="T20" fmla="*/ 2147483647 w 150"/>
                  <a:gd name="T21" fmla="*/ 2147483647 h 58"/>
                  <a:gd name="T22" fmla="*/ 2147483647 w 150"/>
                  <a:gd name="T23" fmla="*/ 2147483647 h 58"/>
                  <a:gd name="T24" fmla="*/ 2147483647 w 150"/>
                  <a:gd name="T25" fmla="*/ 2147483647 h 58"/>
                  <a:gd name="T26" fmla="*/ 2147483647 w 150"/>
                  <a:gd name="T27" fmla="*/ 2147483647 h 58"/>
                  <a:gd name="T28" fmla="*/ 2147483647 w 150"/>
                  <a:gd name="T29" fmla="*/ 2147483647 h 58"/>
                  <a:gd name="T30" fmla="*/ 2147483647 w 150"/>
                  <a:gd name="T31" fmla="*/ 2147483647 h 58"/>
                  <a:gd name="T32" fmla="*/ 2147483647 w 150"/>
                  <a:gd name="T33" fmla="*/ 2147483647 h 58"/>
                  <a:gd name="T34" fmla="*/ 2147483647 w 150"/>
                  <a:gd name="T35" fmla="*/ 2147483647 h 58"/>
                  <a:gd name="T36" fmla="*/ 2147483647 w 150"/>
                  <a:gd name="T37" fmla="*/ 2147483647 h 58"/>
                  <a:gd name="T38" fmla="*/ 2147483647 w 150"/>
                  <a:gd name="T39" fmla="*/ 2147483647 h 58"/>
                  <a:gd name="T40" fmla="*/ 2147483647 w 150"/>
                  <a:gd name="T41" fmla="*/ 2147483647 h 58"/>
                  <a:gd name="T42" fmla="*/ 2147483647 w 150"/>
                  <a:gd name="T43" fmla="*/ 2147483647 h 58"/>
                  <a:gd name="T44" fmla="*/ 2147483647 w 150"/>
                  <a:gd name="T45" fmla="*/ 2147483647 h 58"/>
                  <a:gd name="T46" fmla="*/ 2147483647 w 150"/>
                  <a:gd name="T47" fmla="*/ 2147483647 h 58"/>
                  <a:gd name="T48" fmla="*/ 2147483647 w 150"/>
                  <a:gd name="T49" fmla="*/ 2147483647 h 58"/>
                  <a:gd name="T50" fmla="*/ 2147483647 w 150"/>
                  <a:gd name="T51" fmla="*/ 2147483647 h 58"/>
                  <a:gd name="T52" fmla="*/ 2147483647 w 150"/>
                  <a:gd name="T53" fmla="*/ 2147483647 h 58"/>
                  <a:gd name="T54" fmla="*/ 2147483647 w 150"/>
                  <a:gd name="T55" fmla="*/ 2147483647 h 58"/>
                  <a:gd name="T56" fmla="*/ 2147483647 w 150"/>
                  <a:gd name="T57" fmla="*/ 2147483647 h 58"/>
                  <a:gd name="T58" fmla="*/ 2147483647 w 150"/>
                  <a:gd name="T59" fmla="*/ 2147483647 h 58"/>
                  <a:gd name="T60" fmla="*/ 2147483647 w 150"/>
                  <a:gd name="T61" fmla="*/ 2147483647 h 58"/>
                  <a:gd name="T62" fmla="*/ 2147483647 w 150"/>
                  <a:gd name="T63" fmla="*/ 2147483647 h 58"/>
                  <a:gd name="T64" fmla="*/ 2147483647 w 150"/>
                  <a:gd name="T65" fmla="*/ 2147483647 h 58"/>
                  <a:gd name="T66" fmla="*/ 2147483647 w 150"/>
                  <a:gd name="T67" fmla="*/ 2147483647 h 58"/>
                  <a:gd name="T68" fmla="*/ 2147483647 w 150"/>
                  <a:gd name="T69" fmla="*/ 2147483647 h 58"/>
                  <a:gd name="T70" fmla="*/ 2147483647 w 150"/>
                  <a:gd name="T71" fmla="*/ 2147483647 h 58"/>
                  <a:gd name="T72" fmla="*/ 2147483647 w 150"/>
                  <a:gd name="T73" fmla="*/ 0 h 58"/>
                  <a:gd name="T74" fmla="*/ 2147483647 w 150"/>
                  <a:gd name="T75" fmla="*/ 2147483647 h 58"/>
                  <a:gd name="T76" fmla="*/ 2147483647 w 150"/>
                  <a:gd name="T77" fmla="*/ 2147483647 h 58"/>
                  <a:gd name="T78" fmla="*/ 2147483647 w 150"/>
                  <a:gd name="T79" fmla="*/ 2147483647 h 58"/>
                  <a:gd name="T80" fmla="*/ 2147483647 w 150"/>
                  <a:gd name="T81" fmla="*/ 2147483647 h 58"/>
                  <a:gd name="T82" fmla="*/ 2147483647 w 150"/>
                  <a:gd name="T83" fmla="*/ 2147483647 h 58"/>
                  <a:gd name="T84" fmla="*/ 2147483647 w 150"/>
                  <a:gd name="T85" fmla="*/ 2147483647 h 58"/>
                  <a:gd name="T86" fmla="*/ 2147483647 w 150"/>
                  <a:gd name="T87" fmla="*/ 2147483647 h 58"/>
                  <a:gd name="T88" fmla="*/ 2147483647 w 150"/>
                  <a:gd name="T89" fmla="*/ 2147483647 h 58"/>
                  <a:gd name="T90" fmla="*/ 2147483647 w 150"/>
                  <a:gd name="T91" fmla="*/ 2147483647 h 58"/>
                  <a:gd name="T92" fmla="*/ 2147483647 w 150"/>
                  <a:gd name="T93" fmla="*/ 2147483647 h 58"/>
                  <a:gd name="T94" fmla="*/ 2147483647 w 150"/>
                  <a:gd name="T95" fmla="*/ 2147483647 h 58"/>
                  <a:gd name="T96" fmla="*/ 2147483647 w 150"/>
                  <a:gd name="T97" fmla="*/ 2147483647 h 58"/>
                  <a:gd name="T98" fmla="*/ 2147483647 w 150"/>
                  <a:gd name="T99" fmla="*/ 2147483647 h 58"/>
                  <a:gd name="T100" fmla="*/ 2147483647 w 150"/>
                  <a:gd name="T101" fmla="*/ 2147483647 h 58"/>
                  <a:gd name="T102" fmla="*/ 2147483647 w 150"/>
                  <a:gd name="T103" fmla="*/ 2147483647 h 58"/>
                  <a:gd name="T104" fmla="*/ 2147483647 w 150"/>
                  <a:gd name="T105" fmla="*/ 2147483647 h 58"/>
                  <a:gd name="T106" fmla="*/ 2147483647 w 150"/>
                  <a:gd name="T107" fmla="*/ 2147483647 h 58"/>
                  <a:gd name="T108" fmla="*/ 2147483647 w 150"/>
                  <a:gd name="T109" fmla="*/ 2147483647 h 58"/>
                  <a:gd name="T110" fmla="*/ 2147483647 w 150"/>
                  <a:gd name="T111" fmla="*/ 2147483647 h 58"/>
                  <a:gd name="T112" fmla="*/ 2147483647 w 150"/>
                  <a:gd name="T113" fmla="*/ 2147483647 h 58"/>
                  <a:gd name="T114" fmla="*/ 2147483647 w 150"/>
                  <a:gd name="T115" fmla="*/ 2147483647 h 58"/>
                  <a:gd name="T116" fmla="*/ 2147483647 w 150"/>
                  <a:gd name="T117" fmla="*/ 2147483647 h 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0"/>
                  <a:gd name="T178" fmla="*/ 0 h 58"/>
                  <a:gd name="T179" fmla="*/ 150 w 150"/>
                  <a:gd name="T180" fmla="*/ 58 h 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0" h="58">
                    <a:moveTo>
                      <a:pt x="8" y="20"/>
                    </a:moveTo>
                    <a:lnTo>
                      <a:pt x="8" y="20"/>
                    </a:lnTo>
                    <a:lnTo>
                      <a:pt x="10" y="20"/>
                    </a:lnTo>
                    <a:lnTo>
                      <a:pt x="12" y="18"/>
                    </a:lnTo>
                    <a:lnTo>
                      <a:pt x="14" y="18"/>
                    </a:lnTo>
                    <a:lnTo>
                      <a:pt x="16" y="18"/>
                    </a:lnTo>
                    <a:lnTo>
                      <a:pt x="18" y="18"/>
                    </a:lnTo>
                    <a:lnTo>
                      <a:pt x="20" y="18"/>
                    </a:lnTo>
                    <a:lnTo>
                      <a:pt x="22" y="16"/>
                    </a:lnTo>
                    <a:lnTo>
                      <a:pt x="22" y="18"/>
                    </a:lnTo>
                    <a:lnTo>
                      <a:pt x="24" y="16"/>
                    </a:lnTo>
                    <a:lnTo>
                      <a:pt x="24" y="18"/>
                    </a:lnTo>
                    <a:lnTo>
                      <a:pt x="26" y="18"/>
                    </a:lnTo>
                    <a:lnTo>
                      <a:pt x="26" y="16"/>
                    </a:lnTo>
                    <a:lnTo>
                      <a:pt x="28" y="18"/>
                    </a:lnTo>
                    <a:lnTo>
                      <a:pt x="30" y="18"/>
                    </a:lnTo>
                    <a:lnTo>
                      <a:pt x="32" y="16"/>
                    </a:lnTo>
                    <a:lnTo>
                      <a:pt x="30" y="18"/>
                    </a:lnTo>
                    <a:lnTo>
                      <a:pt x="28" y="18"/>
                    </a:lnTo>
                    <a:lnTo>
                      <a:pt x="30" y="20"/>
                    </a:lnTo>
                    <a:lnTo>
                      <a:pt x="32" y="18"/>
                    </a:lnTo>
                    <a:lnTo>
                      <a:pt x="34" y="20"/>
                    </a:lnTo>
                    <a:lnTo>
                      <a:pt x="36" y="20"/>
                    </a:lnTo>
                    <a:lnTo>
                      <a:pt x="38" y="20"/>
                    </a:lnTo>
                    <a:lnTo>
                      <a:pt x="36" y="20"/>
                    </a:lnTo>
                    <a:lnTo>
                      <a:pt x="34" y="20"/>
                    </a:lnTo>
                    <a:lnTo>
                      <a:pt x="32" y="22"/>
                    </a:lnTo>
                    <a:lnTo>
                      <a:pt x="30" y="22"/>
                    </a:lnTo>
                    <a:lnTo>
                      <a:pt x="28" y="22"/>
                    </a:lnTo>
                    <a:lnTo>
                      <a:pt x="26" y="24"/>
                    </a:lnTo>
                    <a:lnTo>
                      <a:pt x="24" y="24"/>
                    </a:lnTo>
                    <a:lnTo>
                      <a:pt x="26" y="24"/>
                    </a:lnTo>
                    <a:lnTo>
                      <a:pt x="28" y="26"/>
                    </a:lnTo>
                    <a:lnTo>
                      <a:pt x="30" y="26"/>
                    </a:lnTo>
                    <a:lnTo>
                      <a:pt x="32" y="26"/>
                    </a:lnTo>
                    <a:lnTo>
                      <a:pt x="34" y="24"/>
                    </a:lnTo>
                    <a:lnTo>
                      <a:pt x="36" y="26"/>
                    </a:lnTo>
                    <a:lnTo>
                      <a:pt x="34" y="26"/>
                    </a:lnTo>
                    <a:lnTo>
                      <a:pt x="32" y="28"/>
                    </a:lnTo>
                    <a:lnTo>
                      <a:pt x="32" y="26"/>
                    </a:lnTo>
                    <a:lnTo>
                      <a:pt x="30" y="28"/>
                    </a:lnTo>
                    <a:lnTo>
                      <a:pt x="28" y="26"/>
                    </a:lnTo>
                    <a:lnTo>
                      <a:pt x="26" y="26"/>
                    </a:lnTo>
                    <a:lnTo>
                      <a:pt x="24" y="26"/>
                    </a:lnTo>
                    <a:lnTo>
                      <a:pt x="22" y="28"/>
                    </a:lnTo>
                    <a:lnTo>
                      <a:pt x="20" y="26"/>
                    </a:lnTo>
                    <a:lnTo>
                      <a:pt x="18" y="28"/>
                    </a:lnTo>
                    <a:lnTo>
                      <a:pt x="16" y="28"/>
                    </a:lnTo>
                    <a:lnTo>
                      <a:pt x="14" y="28"/>
                    </a:lnTo>
                    <a:lnTo>
                      <a:pt x="12" y="28"/>
                    </a:lnTo>
                    <a:lnTo>
                      <a:pt x="10" y="28"/>
                    </a:lnTo>
                    <a:lnTo>
                      <a:pt x="8" y="30"/>
                    </a:lnTo>
                    <a:lnTo>
                      <a:pt x="6" y="28"/>
                    </a:lnTo>
                    <a:lnTo>
                      <a:pt x="4" y="28"/>
                    </a:lnTo>
                    <a:lnTo>
                      <a:pt x="2" y="30"/>
                    </a:lnTo>
                    <a:lnTo>
                      <a:pt x="4" y="32"/>
                    </a:lnTo>
                    <a:lnTo>
                      <a:pt x="6" y="32"/>
                    </a:lnTo>
                    <a:lnTo>
                      <a:pt x="8" y="32"/>
                    </a:lnTo>
                    <a:lnTo>
                      <a:pt x="10" y="32"/>
                    </a:lnTo>
                    <a:lnTo>
                      <a:pt x="12" y="30"/>
                    </a:lnTo>
                    <a:lnTo>
                      <a:pt x="14" y="32"/>
                    </a:lnTo>
                    <a:lnTo>
                      <a:pt x="16" y="32"/>
                    </a:lnTo>
                    <a:lnTo>
                      <a:pt x="18" y="32"/>
                    </a:lnTo>
                    <a:lnTo>
                      <a:pt x="20" y="32"/>
                    </a:lnTo>
                    <a:lnTo>
                      <a:pt x="22" y="32"/>
                    </a:lnTo>
                    <a:lnTo>
                      <a:pt x="24" y="32"/>
                    </a:lnTo>
                    <a:lnTo>
                      <a:pt x="26" y="32"/>
                    </a:lnTo>
                    <a:lnTo>
                      <a:pt x="28" y="32"/>
                    </a:lnTo>
                    <a:lnTo>
                      <a:pt x="26" y="34"/>
                    </a:lnTo>
                    <a:lnTo>
                      <a:pt x="24" y="36"/>
                    </a:lnTo>
                    <a:lnTo>
                      <a:pt x="26" y="36"/>
                    </a:lnTo>
                    <a:lnTo>
                      <a:pt x="26" y="38"/>
                    </a:lnTo>
                    <a:lnTo>
                      <a:pt x="28" y="36"/>
                    </a:lnTo>
                    <a:lnTo>
                      <a:pt x="30" y="36"/>
                    </a:lnTo>
                    <a:lnTo>
                      <a:pt x="32" y="36"/>
                    </a:lnTo>
                    <a:lnTo>
                      <a:pt x="34" y="34"/>
                    </a:lnTo>
                    <a:lnTo>
                      <a:pt x="36" y="34"/>
                    </a:lnTo>
                    <a:lnTo>
                      <a:pt x="36" y="36"/>
                    </a:lnTo>
                    <a:lnTo>
                      <a:pt x="34" y="34"/>
                    </a:lnTo>
                    <a:lnTo>
                      <a:pt x="32" y="36"/>
                    </a:lnTo>
                    <a:lnTo>
                      <a:pt x="30" y="36"/>
                    </a:lnTo>
                    <a:lnTo>
                      <a:pt x="30" y="38"/>
                    </a:lnTo>
                    <a:lnTo>
                      <a:pt x="28" y="38"/>
                    </a:lnTo>
                    <a:lnTo>
                      <a:pt x="30" y="38"/>
                    </a:lnTo>
                    <a:lnTo>
                      <a:pt x="28" y="40"/>
                    </a:lnTo>
                    <a:lnTo>
                      <a:pt x="26" y="40"/>
                    </a:lnTo>
                    <a:lnTo>
                      <a:pt x="28" y="40"/>
                    </a:lnTo>
                    <a:lnTo>
                      <a:pt x="30" y="40"/>
                    </a:lnTo>
                    <a:lnTo>
                      <a:pt x="32" y="38"/>
                    </a:lnTo>
                    <a:lnTo>
                      <a:pt x="34" y="38"/>
                    </a:lnTo>
                    <a:lnTo>
                      <a:pt x="36" y="40"/>
                    </a:lnTo>
                    <a:lnTo>
                      <a:pt x="34" y="40"/>
                    </a:lnTo>
                    <a:lnTo>
                      <a:pt x="32" y="40"/>
                    </a:lnTo>
                    <a:lnTo>
                      <a:pt x="30" y="42"/>
                    </a:lnTo>
                    <a:lnTo>
                      <a:pt x="32" y="42"/>
                    </a:lnTo>
                    <a:lnTo>
                      <a:pt x="30" y="42"/>
                    </a:lnTo>
                    <a:lnTo>
                      <a:pt x="28" y="42"/>
                    </a:lnTo>
                    <a:lnTo>
                      <a:pt x="26" y="42"/>
                    </a:lnTo>
                    <a:lnTo>
                      <a:pt x="28" y="44"/>
                    </a:lnTo>
                    <a:lnTo>
                      <a:pt x="26" y="46"/>
                    </a:lnTo>
                    <a:lnTo>
                      <a:pt x="24" y="46"/>
                    </a:lnTo>
                    <a:lnTo>
                      <a:pt x="22" y="46"/>
                    </a:lnTo>
                    <a:lnTo>
                      <a:pt x="20" y="46"/>
                    </a:lnTo>
                    <a:lnTo>
                      <a:pt x="18" y="44"/>
                    </a:lnTo>
                    <a:lnTo>
                      <a:pt x="16" y="46"/>
                    </a:lnTo>
                    <a:lnTo>
                      <a:pt x="16" y="48"/>
                    </a:lnTo>
                    <a:lnTo>
                      <a:pt x="16" y="50"/>
                    </a:lnTo>
                    <a:lnTo>
                      <a:pt x="18" y="50"/>
                    </a:lnTo>
                    <a:lnTo>
                      <a:pt x="20" y="48"/>
                    </a:lnTo>
                    <a:lnTo>
                      <a:pt x="22" y="48"/>
                    </a:lnTo>
                    <a:lnTo>
                      <a:pt x="24" y="48"/>
                    </a:lnTo>
                    <a:lnTo>
                      <a:pt x="26" y="50"/>
                    </a:lnTo>
                    <a:lnTo>
                      <a:pt x="26" y="48"/>
                    </a:lnTo>
                    <a:lnTo>
                      <a:pt x="28" y="48"/>
                    </a:lnTo>
                    <a:lnTo>
                      <a:pt x="30" y="48"/>
                    </a:lnTo>
                    <a:lnTo>
                      <a:pt x="32" y="50"/>
                    </a:lnTo>
                    <a:lnTo>
                      <a:pt x="34" y="48"/>
                    </a:lnTo>
                    <a:lnTo>
                      <a:pt x="36" y="48"/>
                    </a:lnTo>
                    <a:lnTo>
                      <a:pt x="38" y="46"/>
                    </a:lnTo>
                    <a:lnTo>
                      <a:pt x="40" y="46"/>
                    </a:lnTo>
                    <a:lnTo>
                      <a:pt x="40" y="48"/>
                    </a:lnTo>
                    <a:lnTo>
                      <a:pt x="40" y="50"/>
                    </a:lnTo>
                    <a:lnTo>
                      <a:pt x="42" y="50"/>
                    </a:lnTo>
                    <a:lnTo>
                      <a:pt x="44" y="48"/>
                    </a:lnTo>
                    <a:lnTo>
                      <a:pt x="44" y="50"/>
                    </a:lnTo>
                    <a:lnTo>
                      <a:pt x="42" y="50"/>
                    </a:lnTo>
                    <a:lnTo>
                      <a:pt x="44" y="50"/>
                    </a:lnTo>
                    <a:lnTo>
                      <a:pt x="46" y="50"/>
                    </a:lnTo>
                    <a:lnTo>
                      <a:pt x="48" y="48"/>
                    </a:lnTo>
                    <a:lnTo>
                      <a:pt x="48" y="50"/>
                    </a:lnTo>
                    <a:lnTo>
                      <a:pt x="50" y="50"/>
                    </a:lnTo>
                    <a:lnTo>
                      <a:pt x="48" y="50"/>
                    </a:lnTo>
                    <a:lnTo>
                      <a:pt x="46" y="52"/>
                    </a:lnTo>
                    <a:lnTo>
                      <a:pt x="48" y="54"/>
                    </a:lnTo>
                    <a:lnTo>
                      <a:pt x="50" y="54"/>
                    </a:lnTo>
                    <a:lnTo>
                      <a:pt x="52" y="54"/>
                    </a:lnTo>
                    <a:lnTo>
                      <a:pt x="54" y="54"/>
                    </a:lnTo>
                    <a:lnTo>
                      <a:pt x="56" y="54"/>
                    </a:lnTo>
                    <a:lnTo>
                      <a:pt x="58" y="54"/>
                    </a:lnTo>
                    <a:lnTo>
                      <a:pt x="60" y="56"/>
                    </a:lnTo>
                    <a:lnTo>
                      <a:pt x="62" y="56"/>
                    </a:lnTo>
                    <a:lnTo>
                      <a:pt x="64" y="56"/>
                    </a:lnTo>
                    <a:lnTo>
                      <a:pt x="66" y="56"/>
                    </a:lnTo>
                    <a:lnTo>
                      <a:pt x="68" y="56"/>
                    </a:lnTo>
                    <a:lnTo>
                      <a:pt x="70" y="58"/>
                    </a:lnTo>
                    <a:lnTo>
                      <a:pt x="72" y="56"/>
                    </a:lnTo>
                    <a:lnTo>
                      <a:pt x="74" y="56"/>
                    </a:lnTo>
                    <a:lnTo>
                      <a:pt x="76" y="56"/>
                    </a:lnTo>
                    <a:lnTo>
                      <a:pt x="78" y="56"/>
                    </a:lnTo>
                    <a:lnTo>
                      <a:pt x="80" y="56"/>
                    </a:lnTo>
                    <a:lnTo>
                      <a:pt x="82" y="54"/>
                    </a:lnTo>
                    <a:lnTo>
                      <a:pt x="84" y="54"/>
                    </a:lnTo>
                    <a:lnTo>
                      <a:pt x="82" y="52"/>
                    </a:lnTo>
                    <a:lnTo>
                      <a:pt x="84" y="52"/>
                    </a:lnTo>
                    <a:lnTo>
                      <a:pt x="82" y="52"/>
                    </a:lnTo>
                    <a:lnTo>
                      <a:pt x="84" y="50"/>
                    </a:lnTo>
                    <a:lnTo>
                      <a:pt x="86" y="52"/>
                    </a:lnTo>
                    <a:lnTo>
                      <a:pt x="88" y="50"/>
                    </a:lnTo>
                    <a:lnTo>
                      <a:pt x="90" y="50"/>
                    </a:lnTo>
                    <a:lnTo>
                      <a:pt x="92" y="50"/>
                    </a:lnTo>
                    <a:lnTo>
                      <a:pt x="94" y="50"/>
                    </a:lnTo>
                    <a:lnTo>
                      <a:pt x="96" y="50"/>
                    </a:lnTo>
                    <a:lnTo>
                      <a:pt x="98" y="48"/>
                    </a:lnTo>
                    <a:lnTo>
                      <a:pt x="98" y="50"/>
                    </a:lnTo>
                    <a:lnTo>
                      <a:pt x="100" y="50"/>
                    </a:lnTo>
                    <a:lnTo>
                      <a:pt x="102" y="48"/>
                    </a:lnTo>
                    <a:lnTo>
                      <a:pt x="104" y="48"/>
                    </a:lnTo>
                    <a:lnTo>
                      <a:pt x="106" y="46"/>
                    </a:lnTo>
                    <a:lnTo>
                      <a:pt x="108" y="44"/>
                    </a:lnTo>
                    <a:lnTo>
                      <a:pt x="110" y="44"/>
                    </a:lnTo>
                    <a:lnTo>
                      <a:pt x="112" y="44"/>
                    </a:lnTo>
                    <a:lnTo>
                      <a:pt x="114" y="42"/>
                    </a:lnTo>
                    <a:lnTo>
                      <a:pt x="116" y="42"/>
                    </a:lnTo>
                    <a:lnTo>
                      <a:pt x="118" y="42"/>
                    </a:lnTo>
                    <a:lnTo>
                      <a:pt x="120" y="40"/>
                    </a:lnTo>
                    <a:lnTo>
                      <a:pt x="122" y="40"/>
                    </a:lnTo>
                    <a:lnTo>
                      <a:pt x="124" y="40"/>
                    </a:lnTo>
                    <a:lnTo>
                      <a:pt x="126" y="42"/>
                    </a:lnTo>
                    <a:lnTo>
                      <a:pt x="128" y="40"/>
                    </a:lnTo>
                    <a:lnTo>
                      <a:pt x="130" y="38"/>
                    </a:lnTo>
                    <a:lnTo>
                      <a:pt x="132" y="38"/>
                    </a:lnTo>
                    <a:lnTo>
                      <a:pt x="134" y="38"/>
                    </a:lnTo>
                    <a:lnTo>
                      <a:pt x="136" y="36"/>
                    </a:lnTo>
                    <a:lnTo>
                      <a:pt x="134" y="36"/>
                    </a:lnTo>
                    <a:lnTo>
                      <a:pt x="136" y="34"/>
                    </a:lnTo>
                    <a:lnTo>
                      <a:pt x="136" y="32"/>
                    </a:lnTo>
                    <a:lnTo>
                      <a:pt x="138" y="34"/>
                    </a:lnTo>
                    <a:lnTo>
                      <a:pt x="140" y="32"/>
                    </a:lnTo>
                    <a:lnTo>
                      <a:pt x="142" y="32"/>
                    </a:lnTo>
                    <a:lnTo>
                      <a:pt x="144" y="32"/>
                    </a:lnTo>
                    <a:lnTo>
                      <a:pt x="142" y="30"/>
                    </a:lnTo>
                    <a:lnTo>
                      <a:pt x="144" y="30"/>
                    </a:lnTo>
                    <a:lnTo>
                      <a:pt x="142" y="28"/>
                    </a:lnTo>
                    <a:lnTo>
                      <a:pt x="144" y="28"/>
                    </a:lnTo>
                    <a:lnTo>
                      <a:pt x="146" y="28"/>
                    </a:lnTo>
                    <a:lnTo>
                      <a:pt x="144" y="28"/>
                    </a:lnTo>
                    <a:lnTo>
                      <a:pt x="142" y="28"/>
                    </a:lnTo>
                    <a:lnTo>
                      <a:pt x="142" y="26"/>
                    </a:lnTo>
                    <a:lnTo>
                      <a:pt x="144" y="26"/>
                    </a:lnTo>
                    <a:lnTo>
                      <a:pt x="146" y="28"/>
                    </a:lnTo>
                    <a:lnTo>
                      <a:pt x="148" y="28"/>
                    </a:lnTo>
                    <a:lnTo>
                      <a:pt x="150" y="26"/>
                    </a:lnTo>
                    <a:lnTo>
                      <a:pt x="150" y="24"/>
                    </a:lnTo>
                    <a:lnTo>
                      <a:pt x="148" y="24"/>
                    </a:lnTo>
                    <a:lnTo>
                      <a:pt x="146" y="24"/>
                    </a:lnTo>
                    <a:lnTo>
                      <a:pt x="144" y="24"/>
                    </a:lnTo>
                    <a:lnTo>
                      <a:pt x="146" y="24"/>
                    </a:lnTo>
                    <a:lnTo>
                      <a:pt x="148" y="24"/>
                    </a:lnTo>
                    <a:lnTo>
                      <a:pt x="150" y="22"/>
                    </a:lnTo>
                    <a:lnTo>
                      <a:pt x="148" y="22"/>
                    </a:lnTo>
                    <a:lnTo>
                      <a:pt x="146" y="22"/>
                    </a:lnTo>
                    <a:lnTo>
                      <a:pt x="144" y="22"/>
                    </a:lnTo>
                    <a:lnTo>
                      <a:pt x="146" y="22"/>
                    </a:lnTo>
                    <a:lnTo>
                      <a:pt x="148" y="20"/>
                    </a:lnTo>
                    <a:lnTo>
                      <a:pt x="150" y="20"/>
                    </a:lnTo>
                    <a:lnTo>
                      <a:pt x="150" y="18"/>
                    </a:lnTo>
                    <a:lnTo>
                      <a:pt x="148" y="18"/>
                    </a:lnTo>
                    <a:lnTo>
                      <a:pt x="146" y="16"/>
                    </a:lnTo>
                    <a:lnTo>
                      <a:pt x="144" y="16"/>
                    </a:lnTo>
                    <a:lnTo>
                      <a:pt x="142" y="16"/>
                    </a:lnTo>
                    <a:lnTo>
                      <a:pt x="140" y="16"/>
                    </a:lnTo>
                    <a:lnTo>
                      <a:pt x="138" y="18"/>
                    </a:lnTo>
                    <a:lnTo>
                      <a:pt x="136" y="18"/>
                    </a:lnTo>
                    <a:lnTo>
                      <a:pt x="138" y="18"/>
                    </a:lnTo>
                    <a:lnTo>
                      <a:pt x="138" y="16"/>
                    </a:lnTo>
                    <a:lnTo>
                      <a:pt x="140" y="16"/>
                    </a:lnTo>
                    <a:lnTo>
                      <a:pt x="140" y="14"/>
                    </a:lnTo>
                    <a:lnTo>
                      <a:pt x="138" y="14"/>
                    </a:lnTo>
                    <a:lnTo>
                      <a:pt x="136" y="14"/>
                    </a:lnTo>
                    <a:lnTo>
                      <a:pt x="134" y="14"/>
                    </a:lnTo>
                    <a:lnTo>
                      <a:pt x="134" y="12"/>
                    </a:lnTo>
                    <a:lnTo>
                      <a:pt x="136" y="12"/>
                    </a:lnTo>
                    <a:lnTo>
                      <a:pt x="138" y="10"/>
                    </a:lnTo>
                    <a:lnTo>
                      <a:pt x="136" y="8"/>
                    </a:lnTo>
                    <a:lnTo>
                      <a:pt x="134" y="8"/>
                    </a:lnTo>
                    <a:lnTo>
                      <a:pt x="132" y="6"/>
                    </a:lnTo>
                    <a:lnTo>
                      <a:pt x="134" y="6"/>
                    </a:lnTo>
                    <a:lnTo>
                      <a:pt x="134" y="4"/>
                    </a:lnTo>
                    <a:lnTo>
                      <a:pt x="136" y="4"/>
                    </a:lnTo>
                    <a:lnTo>
                      <a:pt x="138" y="4"/>
                    </a:lnTo>
                    <a:lnTo>
                      <a:pt x="140" y="2"/>
                    </a:lnTo>
                    <a:lnTo>
                      <a:pt x="138" y="2"/>
                    </a:lnTo>
                    <a:lnTo>
                      <a:pt x="136" y="2"/>
                    </a:lnTo>
                    <a:lnTo>
                      <a:pt x="134" y="4"/>
                    </a:lnTo>
                    <a:lnTo>
                      <a:pt x="132" y="4"/>
                    </a:lnTo>
                    <a:lnTo>
                      <a:pt x="130" y="4"/>
                    </a:lnTo>
                    <a:lnTo>
                      <a:pt x="128" y="4"/>
                    </a:lnTo>
                    <a:lnTo>
                      <a:pt x="128" y="6"/>
                    </a:lnTo>
                    <a:lnTo>
                      <a:pt x="126" y="6"/>
                    </a:lnTo>
                    <a:lnTo>
                      <a:pt x="124" y="4"/>
                    </a:lnTo>
                    <a:lnTo>
                      <a:pt x="124" y="2"/>
                    </a:lnTo>
                    <a:lnTo>
                      <a:pt x="122" y="0"/>
                    </a:lnTo>
                    <a:lnTo>
                      <a:pt x="120" y="0"/>
                    </a:lnTo>
                    <a:lnTo>
                      <a:pt x="118" y="0"/>
                    </a:lnTo>
                    <a:lnTo>
                      <a:pt x="116" y="0"/>
                    </a:lnTo>
                    <a:lnTo>
                      <a:pt x="114" y="0"/>
                    </a:lnTo>
                    <a:lnTo>
                      <a:pt x="114" y="2"/>
                    </a:lnTo>
                    <a:lnTo>
                      <a:pt x="114" y="4"/>
                    </a:lnTo>
                    <a:lnTo>
                      <a:pt x="114" y="6"/>
                    </a:lnTo>
                    <a:lnTo>
                      <a:pt x="112" y="6"/>
                    </a:lnTo>
                    <a:lnTo>
                      <a:pt x="112" y="8"/>
                    </a:lnTo>
                    <a:lnTo>
                      <a:pt x="110" y="6"/>
                    </a:lnTo>
                    <a:lnTo>
                      <a:pt x="108" y="8"/>
                    </a:lnTo>
                    <a:lnTo>
                      <a:pt x="106" y="6"/>
                    </a:lnTo>
                    <a:lnTo>
                      <a:pt x="104" y="6"/>
                    </a:lnTo>
                    <a:lnTo>
                      <a:pt x="102" y="6"/>
                    </a:lnTo>
                    <a:lnTo>
                      <a:pt x="100" y="8"/>
                    </a:lnTo>
                    <a:lnTo>
                      <a:pt x="98" y="10"/>
                    </a:lnTo>
                    <a:lnTo>
                      <a:pt x="98" y="12"/>
                    </a:lnTo>
                    <a:lnTo>
                      <a:pt x="96" y="10"/>
                    </a:lnTo>
                    <a:lnTo>
                      <a:pt x="96" y="8"/>
                    </a:lnTo>
                    <a:lnTo>
                      <a:pt x="94" y="8"/>
                    </a:lnTo>
                    <a:lnTo>
                      <a:pt x="94" y="6"/>
                    </a:lnTo>
                    <a:lnTo>
                      <a:pt x="92" y="6"/>
                    </a:lnTo>
                    <a:lnTo>
                      <a:pt x="90" y="6"/>
                    </a:lnTo>
                    <a:lnTo>
                      <a:pt x="88" y="6"/>
                    </a:lnTo>
                    <a:lnTo>
                      <a:pt x="88" y="8"/>
                    </a:lnTo>
                    <a:lnTo>
                      <a:pt x="88" y="10"/>
                    </a:lnTo>
                    <a:lnTo>
                      <a:pt x="90" y="12"/>
                    </a:lnTo>
                    <a:lnTo>
                      <a:pt x="90" y="14"/>
                    </a:lnTo>
                    <a:lnTo>
                      <a:pt x="90" y="16"/>
                    </a:lnTo>
                    <a:lnTo>
                      <a:pt x="88" y="16"/>
                    </a:lnTo>
                    <a:lnTo>
                      <a:pt x="88" y="14"/>
                    </a:lnTo>
                    <a:lnTo>
                      <a:pt x="88" y="12"/>
                    </a:lnTo>
                    <a:lnTo>
                      <a:pt x="86" y="12"/>
                    </a:lnTo>
                    <a:lnTo>
                      <a:pt x="84" y="10"/>
                    </a:lnTo>
                    <a:lnTo>
                      <a:pt x="84" y="8"/>
                    </a:lnTo>
                    <a:lnTo>
                      <a:pt x="82" y="6"/>
                    </a:lnTo>
                    <a:lnTo>
                      <a:pt x="80" y="6"/>
                    </a:lnTo>
                    <a:lnTo>
                      <a:pt x="78" y="6"/>
                    </a:lnTo>
                    <a:lnTo>
                      <a:pt x="76" y="8"/>
                    </a:lnTo>
                    <a:lnTo>
                      <a:pt x="74" y="8"/>
                    </a:lnTo>
                    <a:lnTo>
                      <a:pt x="72" y="8"/>
                    </a:lnTo>
                    <a:lnTo>
                      <a:pt x="70" y="10"/>
                    </a:lnTo>
                    <a:lnTo>
                      <a:pt x="72" y="12"/>
                    </a:lnTo>
                    <a:lnTo>
                      <a:pt x="70" y="14"/>
                    </a:lnTo>
                    <a:lnTo>
                      <a:pt x="68" y="14"/>
                    </a:lnTo>
                    <a:lnTo>
                      <a:pt x="66" y="12"/>
                    </a:lnTo>
                    <a:lnTo>
                      <a:pt x="64" y="10"/>
                    </a:lnTo>
                    <a:lnTo>
                      <a:pt x="64" y="8"/>
                    </a:lnTo>
                    <a:lnTo>
                      <a:pt x="62" y="8"/>
                    </a:lnTo>
                    <a:lnTo>
                      <a:pt x="60" y="8"/>
                    </a:lnTo>
                    <a:lnTo>
                      <a:pt x="58" y="8"/>
                    </a:lnTo>
                    <a:lnTo>
                      <a:pt x="58" y="10"/>
                    </a:lnTo>
                    <a:lnTo>
                      <a:pt x="58" y="12"/>
                    </a:lnTo>
                    <a:lnTo>
                      <a:pt x="58" y="14"/>
                    </a:lnTo>
                    <a:lnTo>
                      <a:pt x="58" y="16"/>
                    </a:lnTo>
                    <a:lnTo>
                      <a:pt x="56" y="18"/>
                    </a:lnTo>
                    <a:lnTo>
                      <a:pt x="56" y="16"/>
                    </a:lnTo>
                    <a:lnTo>
                      <a:pt x="54" y="18"/>
                    </a:lnTo>
                    <a:lnTo>
                      <a:pt x="52" y="18"/>
                    </a:lnTo>
                    <a:lnTo>
                      <a:pt x="52" y="16"/>
                    </a:lnTo>
                    <a:lnTo>
                      <a:pt x="50" y="16"/>
                    </a:lnTo>
                    <a:lnTo>
                      <a:pt x="48" y="18"/>
                    </a:lnTo>
                    <a:lnTo>
                      <a:pt x="48" y="20"/>
                    </a:lnTo>
                    <a:lnTo>
                      <a:pt x="48" y="22"/>
                    </a:lnTo>
                    <a:lnTo>
                      <a:pt x="46" y="20"/>
                    </a:lnTo>
                    <a:lnTo>
                      <a:pt x="46" y="22"/>
                    </a:lnTo>
                    <a:lnTo>
                      <a:pt x="44" y="22"/>
                    </a:lnTo>
                    <a:lnTo>
                      <a:pt x="44" y="24"/>
                    </a:lnTo>
                    <a:lnTo>
                      <a:pt x="44" y="22"/>
                    </a:lnTo>
                    <a:lnTo>
                      <a:pt x="44" y="20"/>
                    </a:lnTo>
                    <a:lnTo>
                      <a:pt x="42" y="18"/>
                    </a:lnTo>
                    <a:lnTo>
                      <a:pt x="40" y="20"/>
                    </a:lnTo>
                    <a:lnTo>
                      <a:pt x="42" y="18"/>
                    </a:lnTo>
                    <a:lnTo>
                      <a:pt x="42" y="16"/>
                    </a:lnTo>
                    <a:lnTo>
                      <a:pt x="40" y="16"/>
                    </a:lnTo>
                    <a:lnTo>
                      <a:pt x="38" y="14"/>
                    </a:lnTo>
                    <a:lnTo>
                      <a:pt x="40" y="14"/>
                    </a:lnTo>
                    <a:lnTo>
                      <a:pt x="42" y="16"/>
                    </a:lnTo>
                    <a:lnTo>
                      <a:pt x="44" y="14"/>
                    </a:lnTo>
                    <a:lnTo>
                      <a:pt x="46" y="12"/>
                    </a:lnTo>
                    <a:lnTo>
                      <a:pt x="44" y="10"/>
                    </a:lnTo>
                    <a:lnTo>
                      <a:pt x="42" y="10"/>
                    </a:lnTo>
                    <a:lnTo>
                      <a:pt x="44" y="8"/>
                    </a:lnTo>
                    <a:lnTo>
                      <a:pt x="42" y="8"/>
                    </a:lnTo>
                    <a:lnTo>
                      <a:pt x="40" y="8"/>
                    </a:lnTo>
                    <a:lnTo>
                      <a:pt x="40" y="6"/>
                    </a:lnTo>
                    <a:lnTo>
                      <a:pt x="38" y="4"/>
                    </a:lnTo>
                    <a:lnTo>
                      <a:pt x="36" y="4"/>
                    </a:lnTo>
                    <a:lnTo>
                      <a:pt x="34" y="4"/>
                    </a:lnTo>
                    <a:lnTo>
                      <a:pt x="34" y="2"/>
                    </a:lnTo>
                    <a:lnTo>
                      <a:pt x="32" y="2"/>
                    </a:lnTo>
                    <a:lnTo>
                      <a:pt x="30" y="2"/>
                    </a:lnTo>
                    <a:lnTo>
                      <a:pt x="28" y="2"/>
                    </a:lnTo>
                    <a:lnTo>
                      <a:pt x="26" y="2"/>
                    </a:lnTo>
                    <a:lnTo>
                      <a:pt x="24" y="2"/>
                    </a:lnTo>
                    <a:lnTo>
                      <a:pt x="22" y="2"/>
                    </a:lnTo>
                    <a:lnTo>
                      <a:pt x="22" y="4"/>
                    </a:lnTo>
                    <a:lnTo>
                      <a:pt x="24" y="4"/>
                    </a:lnTo>
                    <a:lnTo>
                      <a:pt x="26" y="4"/>
                    </a:lnTo>
                    <a:lnTo>
                      <a:pt x="28" y="4"/>
                    </a:lnTo>
                    <a:lnTo>
                      <a:pt x="30" y="4"/>
                    </a:lnTo>
                    <a:lnTo>
                      <a:pt x="32" y="4"/>
                    </a:lnTo>
                    <a:lnTo>
                      <a:pt x="30" y="4"/>
                    </a:lnTo>
                    <a:lnTo>
                      <a:pt x="28" y="4"/>
                    </a:lnTo>
                    <a:lnTo>
                      <a:pt x="26" y="4"/>
                    </a:lnTo>
                    <a:lnTo>
                      <a:pt x="24" y="6"/>
                    </a:lnTo>
                    <a:lnTo>
                      <a:pt x="26" y="8"/>
                    </a:lnTo>
                    <a:lnTo>
                      <a:pt x="28" y="8"/>
                    </a:lnTo>
                    <a:lnTo>
                      <a:pt x="30" y="10"/>
                    </a:lnTo>
                    <a:lnTo>
                      <a:pt x="28" y="10"/>
                    </a:lnTo>
                    <a:lnTo>
                      <a:pt x="26" y="12"/>
                    </a:lnTo>
                    <a:lnTo>
                      <a:pt x="28" y="10"/>
                    </a:lnTo>
                    <a:lnTo>
                      <a:pt x="26" y="8"/>
                    </a:lnTo>
                    <a:lnTo>
                      <a:pt x="24" y="10"/>
                    </a:lnTo>
                    <a:lnTo>
                      <a:pt x="24" y="8"/>
                    </a:lnTo>
                    <a:lnTo>
                      <a:pt x="22" y="10"/>
                    </a:lnTo>
                    <a:lnTo>
                      <a:pt x="22" y="8"/>
                    </a:lnTo>
                    <a:lnTo>
                      <a:pt x="22" y="6"/>
                    </a:lnTo>
                    <a:lnTo>
                      <a:pt x="20" y="6"/>
                    </a:lnTo>
                    <a:lnTo>
                      <a:pt x="18" y="6"/>
                    </a:lnTo>
                    <a:lnTo>
                      <a:pt x="16" y="6"/>
                    </a:lnTo>
                    <a:lnTo>
                      <a:pt x="18" y="8"/>
                    </a:lnTo>
                    <a:lnTo>
                      <a:pt x="16" y="8"/>
                    </a:lnTo>
                    <a:lnTo>
                      <a:pt x="18" y="10"/>
                    </a:lnTo>
                    <a:lnTo>
                      <a:pt x="16" y="8"/>
                    </a:lnTo>
                    <a:lnTo>
                      <a:pt x="14" y="8"/>
                    </a:lnTo>
                    <a:lnTo>
                      <a:pt x="12" y="8"/>
                    </a:lnTo>
                    <a:lnTo>
                      <a:pt x="12" y="10"/>
                    </a:lnTo>
                    <a:lnTo>
                      <a:pt x="14" y="12"/>
                    </a:lnTo>
                    <a:lnTo>
                      <a:pt x="16" y="12"/>
                    </a:lnTo>
                    <a:lnTo>
                      <a:pt x="18" y="12"/>
                    </a:lnTo>
                    <a:lnTo>
                      <a:pt x="16" y="12"/>
                    </a:lnTo>
                    <a:lnTo>
                      <a:pt x="14" y="12"/>
                    </a:lnTo>
                    <a:lnTo>
                      <a:pt x="12" y="12"/>
                    </a:lnTo>
                    <a:lnTo>
                      <a:pt x="10" y="12"/>
                    </a:lnTo>
                    <a:lnTo>
                      <a:pt x="12" y="14"/>
                    </a:lnTo>
                    <a:lnTo>
                      <a:pt x="14" y="14"/>
                    </a:lnTo>
                    <a:lnTo>
                      <a:pt x="16" y="14"/>
                    </a:lnTo>
                    <a:lnTo>
                      <a:pt x="18" y="14"/>
                    </a:lnTo>
                    <a:lnTo>
                      <a:pt x="16" y="14"/>
                    </a:lnTo>
                    <a:lnTo>
                      <a:pt x="14" y="14"/>
                    </a:lnTo>
                    <a:lnTo>
                      <a:pt x="14" y="16"/>
                    </a:lnTo>
                    <a:lnTo>
                      <a:pt x="16" y="16"/>
                    </a:lnTo>
                    <a:lnTo>
                      <a:pt x="14" y="16"/>
                    </a:lnTo>
                    <a:lnTo>
                      <a:pt x="12" y="16"/>
                    </a:lnTo>
                    <a:lnTo>
                      <a:pt x="12" y="14"/>
                    </a:lnTo>
                    <a:lnTo>
                      <a:pt x="10" y="14"/>
                    </a:lnTo>
                    <a:lnTo>
                      <a:pt x="8" y="14"/>
                    </a:lnTo>
                    <a:lnTo>
                      <a:pt x="6" y="14"/>
                    </a:lnTo>
                    <a:lnTo>
                      <a:pt x="6" y="16"/>
                    </a:lnTo>
                    <a:lnTo>
                      <a:pt x="8" y="16"/>
                    </a:lnTo>
                    <a:lnTo>
                      <a:pt x="6" y="16"/>
                    </a:lnTo>
                    <a:lnTo>
                      <a:pt x="8" y="18"/>
                    </a:lnTo>
                    <a:lnTo>
                      <a:pt x="6" y="18"/>
                    </a:lnTo>
                    <a:lnTo>
                      <a:pt x="4" y="16"/>
                    </a:lnTo>
                    <a:lnTo>
                      <a:pt x="2" y="16"/>
                    </a:lnTo>
                    <a:lnTo>
                      <a:pt x="0" y="18"/>
                    </a:lnTo>
                    <a:lnTo>
                      <a:pt x="2" y="18"/>
                    </a:lnTo>
                    <a:lnTo>
                      <a:pt x="4" y="18"/>
                    </a:lnTo>
                    <a:lnTo>
                      <a:pt x="6" y="20"/>
                    </a:lnTo>
                    <a:lnTo>
                      <a:pt x="8" y="20"/>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80" name="Freeform 1759"/>
              <p:cNvSpPr>
                <a:spLocks/>
              </p:cNvSpPr>
              <p:nvPr/>
            </p:nvSpPr>
            <p:spPr bwMode="auto">
              <a:xfrm>
                <a:off x="2855747" y="2105611"/>
                <a:ext cx="1648286" cy="983414"/>
              </a:xfrm>
              <a:custGeom>
                <a:avLst/>
                <a:gdLst>
                  <a:gd name="T0" fmla="*/ 2147483647 w 351"/>
                  <a:gd name="T1" fmla="*/ 2147483647 h 238"/>
                  <a:gd name="T2" fmla="*/ 2147483647 w 351"/>
                  <a:gd name="T3" fmla="*/ 2147483647 h 238"/>
                  <a:gd name="T4" fmla="*/ 2147483647 w 351"/>
                  <a:gd name="T5" fmla="*/ 2147483647 h 238"/>
                  <a:gd name="T6" fmla="*/ 2147483647 w 351"/>
                  <a:gd name="T7" fmla="*/ 2147483647 h 238"/>
                  <a:gd name="T8" fmla="*/ 2147483647 w 351"/>
                  <a:gd name="T9" fmla="*/ 2147483647 h 238"/>
                  <a:gd name="T10" fmla="*/ 2147483647 w 351"/>
                  <a:gd name="T11" fmla="*/ 2147483647 h 238"/>
                  <a:gd name="T12" fmla="*/ 2147483647 w 351"/>
                  <a:gd name="T13" fmla="*/ 2147483647 h 238"/>
                  <a:gd name="T14" fmla="*/ 2147483647 w 351"/>
                  <a:gd name="T15" fmla="*/ 2147483647 h 238"/>
                  <a:gd name="T16" fmla="*/ 2147483647 w 351"/>
                  <a:gd name="T17" fmla="*/ 2147483647 h 238"/>
                  <a:gd name="T18" fmla="*/ 2147483647 w 351"/>
                  <a:gd name="T19" fmla="*/ 2147483647 h 238"/>
                  <a:gd name="T20" fmla="*/ 2147483647 w 351"/>
                  <a:gd name="T21" fmla="*/ 2147483647 h 238"/>
                  <a:gd name="T22" fmla="*/ 2147483647 w 351"/>
                  <a:gd name="T23" fmla="*/ 2147483647 h 238"/>
                  <a:gd name="T24" fmla="*/ 2147483647 w 351"/>
                  <a:gd name="T25" fmla="*/ 2147483647 h 238"/>
                  <a:gd name="T26" fmla="*/ 2147483647 w 351"/>
                  <a:gd name="T27" fmla="*/ 2147483647 h 238"/>
                  <a:gd name="T28" fmla="*/ 2147483647 w 351"/>
                  <a:gd name="T29" fmla="*/ 2147483647 h 238"/>
                  <a:gd name="T30" fmla="*/ 2147483647 w 351"/>
                  <a:gd name="T31" fmla="*/ 2147483647 h 238"/>
                  <a:gd name="T32" fmla="*/ 2147483647 w 351"/>
                  <a:gd name="T33" fmla="*/ 2147483647 h 238"/>
                  <a:gd name="T34" fmla="*/ 2147483647 w 351"/>
                  <a:gd name="T35" fmla="*/ 2147483647 h 238"/>
                  <a:gd name="T36" fmla="*/ 2147483647 w 351"/>
                  <a:gd name="T37" fmla="*/ 2147483647 h 238"/>
                  <a:gd name="T38" fmla="*/ 2147483647 w 351"/>
                  <a:gd name="T39" fmla="*/ 2147483647 h 238"/>
                  <a:gd name="T40" fmla="*/ 2147483647 w 351"/>
                  <a:gd name="T41" fmla="*/ 2147483647 h 238"/>
                  <a:gd name="T42" fmla="*/ 2147483647 w 351"/>
                  <a:gd name="T43" fmla="*/ 2147483647 h 238"/>
                  <a:gd name="T44" fmla="*/ 2147483647 w 351"/>
                  <a:gd name="T45" fmla="*/ 2147483647 h 238"/>
                  <a:gd name="T46" fmla="*/ 2147483647 w 351"/>
                  <a:gd name="T47" fmla="*/ 2147483647 h 238"/>
                  <a:gd name="T48" fmla="*/ 2147483647 w 351"/>
                  <a:gd name="T49" fmla="*/ 2147483647 h 238"/>
                  <a:gd name="T50" fmla="*/ 2147483647 w 351"/>
                  <a:gd name="T51" fmla="*/ 2147483647 h 238"/>
                  <a:gd name="T52" fmla="*/ 2147483647 w 351"/>
                  <a:gd name="T53" fmla="*/ 2147483647 h 238"/>
                  <a:gd name="T54" fmla="*/ 2147483647 w 351"/>
                  <a:gd name="T55" fmla="*/ 2147483647 h 238"/>
                  <a:gd name="T56" fmla="*/ 2147483647 w 351"/>
                  <a:gd name="T57" fmla="*/ 2147483647 h 238"/>
                  <a:gd name="T58" fmla="*/ 2147483647 w 351"/>
                  <a:gd name="T59" fmla="*/ 2147483647 h 238"/>
                  <a:gd name="T60" fmla="*/ 2147483647 w 351"/>
                  <a:gd name="T61" fmla="*/ 2147483647 h 238"/>
                  <a:gd name="T62" fmla="*/ 2147483647 w 351"/>
                  <a:gd name="T63" fmla="*/ 2147483647 h 238"/>
                  <a:gd name="T64" fmla="*/ 2147483647 w 351"/>
                  <a:gd name="T65" fmla="*/ 2147483647 h 238"/>
                  <a:gd name="T66" fmla="*/ 2147483647 w 351"/>
                  <a:gd name="T67" fmla="*/ 2147483647 h 238"/>
                  <a:gd name="T68" fmla="*/ 2147483647 w 351"/>
                  <a:gd name="T69" fmla="*/ 2147483647 h 238"/>
                  <a:gd name="T70" fmla="*/ 2147483647 w 351"/>
                  <a:gd name="T71" fmla="*/ 0 h 238"/>
                  <a:gd name="T72" fmla="*/ 2147483647 w 351"/>
                  <a:gd name="T73" fmla="*/ 2147483647 h 238"/>
                  <a:gd name="T74" fmla="*/ 2147483647 w 351"/>
                  <a:gd name="T75" fmla="*/ 2147483647 h 238"/>
                  <a:gd name="T76" fmla="*/ 2147483647 w 351"/>
                  <a:gd name="T77" fmla="*/ 2147483647 h 238"/>
                  <a:gd name="T78" fmla="*/ 2147483647 w 351"/>
                  <a:gd name="T79" fmla="*/ 2147483647 h 238"/>
                  <a:gd name="T80" fmla="*/ 2147483647 w 351"/>
                  <a:gd name="T81" fmla="*/ 2147483647 h 238"/>
                  <a:gd name="T82" fmla="*/ 2147483647 w 351"/>
                  <a:gd name="T83" fmla="*/ 2147483647 h 238"/>
                  <a:gd name="T84" fmla="*/ 2147483647 w 351"/>
                  <a:gd name="T85" fmla="*/ 2147483647 h 238"/>
                  <a:gd name="T86" fmla="*/ 2147483647 w 351"/>
                  <a:gd name="T87" fmla="*/ 2147483647 h 238"/>
                  <a:gd name="T88" fmla="*/ 2147483647 w 351"/>
                  <a:gd name="T89" fmla="*/ 2147483647 h 238"/>
                  <a:gd name="T90" fmla="*/ 2147483647 w 351"/>
                  <a:gd name="T91" fmla="*/ 2147483647 h 238"/>
                  <a:gd name="T92" fmla="*/ 2147483647 w 351"/>
                  <a:gd name="T93" fmla="*/ 2147483647 h 238"/>
                  <a:gd name="T94" fmla="*/ 2147483647 w 351"/>
                  <a:gd name="T95" fmla="*/ 2147483647 h 238"/>
                  <a:gd name="T96" fmla="*/ 2147483647 w 351"/>
                  <a:gd name="T97" fmla="*/ 2147483647 h 238"/>
                  <a:gd name="T98" fmla="*/ 2147483647 w 351"/>
                  <a:gd name="T99" fmla="*/ 2147483647 h 238"/>
                  <a:gd name="T100" fmla="*/ 2147483647 w 351"/>
                  <a:gd name="T101" fmla="*/ 2147483647 h 238"/>
                  <a:gd name="T102" fmla="*/ 2147483647 w 351"/>
                  <a:gd name="T103" fmla="*/ 2147483647 h 238"/>
                  <a:gd name="T104" fmla="*/ 2147483647 w 351"/>
                  <a:gd name="T105" fmla="*/ 2147483647 h 238"/>
                  <a:gd name="T106" fmla="*/ 2147483647 w 351"/>
                  <a:gd name="T107" fmla="*/ 2147483647 h 238"/>
                  <a:gd name="T108" fmla="*/ 2147483647 w 351"/>
                  <a:gd name="T109" fmla="*/ 2147483647 h 238"/>
                  <a:gd name="T110" fmla="*/ 2147483647 w 351"/>
                  <a:gd name="T111" fmla="*/ 2147483647 h 238"/>
                  <a:gd name="T112" fmla="*/ 2147483647 w 351"/>
                  <a:gd name="T113" fmla="*/ 2147483647 h 238"/>
                  <a:gd name="T114" fmla="*/ 2147483647 w 351"/>
                  <a:gd name="T115" fmla="*/ 2147483647 h 238"/>
                  <a:gd name="T116" fmla="*/ 2147483647 w 351"/>
                  <a:gd name="T117" fmla="*/ 2147483647 h 238"/>
                  <a:gd name="T118" fmla="*/ 2147483647 w 351"/>
                  <a:gd name="T119" fmla="*/ 2147483647 h 238"/>
                  <a:gd name="T120" fmla="*/ 2147483647 w 351"/>
                  <a:gd name="T121" fmla="*/ 2147483647 h 238"/>
                  <a:gd name="T122" fmla="*/ 2147483647 w 351"/>
                  <a:gd name="T123" fmla="*/ 2147483647 h 238"/>
                  <a:gd name="T124" fmla="*/ 2147483647 w 351"/>
                  <a:gd name="T125" fmla="*/ 2147483647 h 2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1"/>
                  <a:gd name="T190" fmla="*/ 0 h 238"/>
                  <a:gd name="T191" fmla="*/ 351 w 351"/>
                  <a:gd name="T192" fmla="*/ 238 h 2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1" h="238">
                    <a:moveTo>
                      <a:pt x="2" y="174"/>
                    </a:moveTo>
                    <a:lnTo>
                      <a:pt x="4" y="174"/>
                    </a:lnTo>
                    <a:lnTo>
                      <a:pt x="6" y="172"/>
                    </a:lnTo>
                    <a:lnTo>
                      <a:pt x="8" y="172"/>
                    </a:lnTo>
                    <a:lnTo>
                      <a:pt x="10" y="174"/>
                    </a:lnTo>
                    <a:lnTo>
                      <a:pt x="12" y="174"/>
                    </a:lnTo>
                    <a:lnTo>
                      <a:pt x="12" y="172"/>
                    </a:lnTo>
                    <a:lnTo>
                      <a:pt x="10" y="174"/>
                    </a:lnTo>
                    <a:lnTo>
                      <a:pt x="8" y="172"/>
                    </a:lnTo>
                    <a:lnTo>
                      <a:pt x="6" y="172"/>
                    </a:lnTo>
                    <a:lnTo>
                      <a:pt x="8" y="172"/>
                    </a:lnTo>
                    <a:lnTo>
                      <a:pt x="6" y="170"/>
                    </a:lnTo>
                    <a:lnTo>
                      <a:pt x="8" y="170"/>
                    </a:lnTo>
                    <a:lnTo>
                      <a:pt x="6" y="170"/>
                    </a:lnTo>
                    <a:lnTo>
                      <a:pt x="4" y="170"/>
                    </a:lnTo>
                    <a:lnTo>
                      <a:pt x="2" y="170"/>
                    </a:lnTo>
                    <a:lnTo>
                      <a:pt x="4" y="170"/>
                    </a:lnTo>
                    <a:lnTo>
                      <a:pt x="6" y="170"/>
                    </a:lnTo>
                    <a:lnTo>
                      <a:pt x="8" y="170"/>
                    </a:lnTo>
                    <a:lnTo>
                      <a:pt x="6" y="170"/>
                    </a:lnTo>
                    <a:lnTo>
                      <a:pt x="4" y="170"/>
                    </a:lnTo>
                    <a:lnTo>
                      <a:pt x="2" y="170"/>
                    </a:lnTo>
                    <a:lnTo>
                      <a:pt x="2" y="168"/>
                    </a:lnTo>
                    <a:lnTo>
                      <a:pt x="4" y="168"/>
                    </a:lnTo>
                    <a:lnTo>
                      <a:pt x="6" y="168"/>
                    </a:lnTo>
                    <a:lnTo>
                      <a:pt x="4" y="168"/>
                    </a:lnTo>
                    <a:lnTo>
                      <a:pt x="4" y="166"/>
                    </a:lnTo>
                    <a:lnTo>
                      <a:pt x="6" y="166"/>
                    </a:lnTo>
                    <a:lnTo>
                      <a:pt x="6" y="164"/>
                    </a:lnTo>
                    <a:lnTo>
                      <a:pt x="8" y="164"/>
                    </a:lnTo>
                    <a:lnTo>
                      <a:pt x="10" y="164"/>
                    </a:lnTo>
                    <a:lnTo>
                      <a:pt x="12" y="166"/>
                    </a:lnTo>
                    <a:lnTo>
                      <a:pt x="14" y="166"/>
                    </a:lnTo>
                    <a:lnTo>
                      <a:pt x="16" y="166"/>
                    </a:lnTo>
                    <a:lnTo>
                      <a:pt x="16" y="168"/>
                    </a:lnTo>
                    <a:lnTo>
                      <a:pt x="16" y="166"/>
                    </a:lnTo>
                    <a:lnTo>
                      <a:pt x="18" y="168"/>
                    </a:lnTo>
                    <a:lnTo>
                      <a:pt x="20" y="166"/>
                    </a:lnTo>
                    <a:lnTo>
                      <a:pt x="22" y="166"/>
                    </a:lnTo>
                    <a:lnTo>
                      <a:pt x="24" y="166"/>
                    </a:lnTo>
                    <a:lnTo>
                      <a:pt x="26" y="166"/>
                    </a:lnTo>
                    <a:lnTo>
                      <a:pt x="28" y="166"/>
                    </a:lnTo>
                    <a:lnTo>
                      <a:pt x="26" y="166"/>
                    </a:lnTo>
                    <a:lnTo>
                      <a:pt x="24" y="166"/>
                    </a:lnTo>
                    <a:lnTo>
                      <a:pt x="22" y="166"/>
                    </a:lnTo>
                    <a:lnTo>
                      <a:pt x="20" y="166"/>
                    </a:lnTo>
                    <a:lnTo>
                      <a:pt x="18" y="166"/>
                    </a:lnTo>
                    <a:lnTo>
                      <a:pt x="16" y="166"/>
                    </a:lnTo>
                    <a:lnTo>
                      <a:pt x="14" y="166"/>
                    </a:lnTo>
                    <a:lnTo>
                      <a:pt x="12" y="164"/>
                    </a:lnTo>
                    <a:lnTo>
                      <a:pt x="14" y="164"/>
                    </a:lnTo>
                    <a:lnTo>
                      <a:pt x="12" y="164"/>
                    </a:lnTo>
                    <a:lnTo>
                      <a:pt x="10" y="164"/>
                    </a:lnTo>
                    <a:lnTo>
                      <a:pt x="8" y="164"/>
                    </a:lnTo>
                    <a:lnTo>
                      <a:pt x="6" y="164"/>
                    </a:lnTo>
                    <a:lnTo>
                      <a:pt x="4" y="164"/>
                    </a:lnTo>
                    <a:lnTo>
                      <a:pt x="6" y="164"/>
                    </a:lnTo>
                    <a:lnTo>
                      <a:pt x="8" y="162"/>
                    </a:lnTo>
                    <a:lnTo>
                      <a:pt x="6" y="162"/>
                    </a:lnTo>
                    <a:lnTo>
                      <a:pt x="4" y="162"/>
                    </a:lnTo>
                    <a:lnTo>
                      <a:pt x="4" y="160"/>
                    </a:lnTo>
                    <a:lnTo>
                      <a:pt x="6" y="160"/>
                    </a:lnTo>
                    <a:lnTo>
                      <a:pt x="8" y="160"/>
                    </a:lnTo>
                    <a:lnTo>
                      <a:pt x="10" y="162"/>
                    </a:lnTo>
                    <a:lnTo>
                      <a:pt x="8" y="162"/>
                    </a:lnTo>
                    <a:lnTo>
                      <a:pt x="10" y="162"/>
                    </a:lnTo>
                    <a:lnTo>
                      <a:pt x="8" y="162"/>
                    </a:lnTo>
                    <a:lnTo>
                      <a:pt x="10" y="160"/>
                    </a:lnTo>
                    <a:lnTo>
                      <a:pt x="12" y="160"/>
                    </a:lnTo>
                    <a:lnTo>
                      <a:pt x="12" y="162"/>
                    </a:lnTo>
                    <a:lnTo>
                      <a:pt x="14" y="160"/>
                    </a:lnTo>
                    <a:lnTo>
                      <a:pt x="16" y="160"/>
                    </a:lnTo>
                    <a:lnTo>
                      <a:pt x="16" y="162"/>
                    </a:lnTo>
                    <a:lnTo>
                      <a:pt x="18" y="160"/>
                    </a:lnTo>
                    <a:lnTo>
                      <a:pt x="20" y="162"/>
                    </a:lnTo>
                    <a:lnTo>
                      <a:pt x="22" y="162"/>
                    </a:lnTo>
                    <a:lnTo>
                      <a:pt x="20" y="162"/>
                    </a:lnTo>
                    <a:lnTo>
                      <a:pt x="18" y="160"/>
                    </a:lnTo>
                    <a:lnTo>
                      <a:pt x="16" y="158"/>
                    </a:lnTo>
                    <a:lnTo>
                      <a:pt x="18" y="158"/>
                    </a:lnTo>
                    <a:lnTo>
                      <a:pt x="20" y="156"/>
                    </a:lnTo>
                    <a:lnTo>
                      <a:pt x="22" y="156"/>
                    </a:lnTo>
                    <a:lnTo>
                      <a:pt x="22" y="158"/>
                    </a:lnTo>
                    <a:lnTo>
                      <a:pt x="24" y="160"/>
                    </a:lnTo>
                    <a:lnTo>
                      <a:pt x="24" y="158"/>
                    </a:lnTo>
                    <a:lnTo>
                      <a:pt x="24" y="156"/>
                    </a:lnTo>
                    <a:lnTo>
                      <a:pt x="26" y="154"/>
                    </a:lnTo>
                    <a:lnTo>
                      <a:pt x="28" y="154"/>
                    </a:lnTo>
                    <a:lnTo>
                      <a:pt x="30" y="156"/>
                    </a:lnTo>
                    <a:lnTo>
                      <a:pt x="32" y="158"/>
                    </a:lnTo>
                    <a:lnTo>
                      <a:pt x="32" y="160"/>
                    </a:lnTo>
                    <a:lnTo>
                      <a:pt x="30" y="162"/>
                    </a:lnTo>
                    <a:lnTo>
                      <a:pt x="32" y="162"/>
                    </a:lnTo>
                    <a:lnTo>
                      <a:pt x="34" y="160"/>
                    </a:lnTo>
                    <a:lnTo>
                      <a:pt x="32" y="160"/>
                    </a:lnTo>
                    <a:lnTo>
                      <a:pt x="32" y="158"/>
                    </a:lnTo>
                    <a:lnTo>
                      <a:pt x="34" y="158"/>
                    </a:lnTo>
                    <a:lnTo>
                      <a:pt x="36" y="158"/>
                    </a:lnTo>
                    <a:lnTo>
                      <a:pt x="34" y="158"/>
                    </a:lnTo>
                    <a:lnTo>
                      <a:pt x="32" y="158"/>
                    </a:lnTo>
                    <a:lnTo>
                      <a:pt x="30" y="156"/>
                    </a:lnTo>
                    <a:lnTo>
                      <a:pt x="28" y="154"/>
                    </a:lnTo>
                    <a:lnTo>
                      <a:pt x="26" y="154"/>
                    </a:lnTo>
                    <a:lnTo>
                      <a:pt x="24" y="154"/>
                    </a:lnTo>
                    <a:lnTo>
                      <a:pt x="22" y="154"/>
                    </a:lnTo>
                    <a:lnTo>
                      <a:pt x="20" y="154"/>
                    </a:lnTo>
                    <a:lnTo>
                      <a:pt x="22" y="154"/>
                    </a:lnTo>
                    <a:lnTo>
                      <a:pt x="24" y="154"/>
                    </a:lnTo>
                    <a:lnTo>
                      <a:pt x="26" y="154"/>
                    </a:lnTo>
                    <a:lnTo>
                      <a:pt x="26" y="152"/>
                    </a:lnTo>
                    <a:lnTo>
                      <a:pt x="24" y="154"/>
                    </a:lnTo>
                    <a:lnTo>
                      <a:pt x="20" y="152"/>
                    </a:lnTo>
                    <a:lnTo>
                      <a:pt x="22" y="152"/>
                    </a:lnTo>
                    <a:lnTo>
                      <a:pt x="24" y="152"/>
                    </a:lnTo>
                    <a:lnTo>
                      <a:pt x="26" y="152"/>
                    </a:lnTo>
                    <a:lnTo>
                      <a:pt x="28" y="150"/>
                    </a:lnTo>
                    <a:lnTo>
                      <a:pt x="30" y="150"/>
                    </a:lnTo>
                    <a:lnTo>
                      <a:pt x="32" y="152"/>
                    </a:lnTo>
                    <a:lnTo>
                      <a:pt x="34" y="152"/>
                    </a:lnTo>
                    <a:lnTo>
                      <a:pt x="36" y="152"/>
                    </a:lnTo>
                    <a:lnTo>
                      <a:pt x="38" y="154"/>
                    </a:lnTo>
                    <a:lnTo>
                      <a:pt x="40" y="154"/>
                    </a:lnTo>
                    <a:lnTo>
                      <a:pt x="42" y="152"/>
                    </a:lnTo>
                    <a:lnTo>
                      <a:pt x="40" y="152"/>
                    </a:lnTo>
                    <a:lnTo>
                      <a:pt x="38" y="152"/>
                    </a:lnTo>
                    <a:lnTo>
                      <a:pt x="38" y="150"/>
                    </a:lnTo>
                    <a:lnTo>
                      <a:pt x="40" y="150"/>
                    </a:lnTo>
                    <a:lnTo>
                      <a:pt x="42" y="150"/>
                    </a:lnTo>
                    <a:lnTo>
                      <a:pt x="44" y="150"/>
                    </a:lnTo>
                    <a:lnTo>
                      <a:pt x="46" y="150"/>
                    </a:lnTo>
                    <a:lnTo>
                      <a:pt x="48" y="150"/>
                    </a:lnTo>
                    <a:lnTo>
                      <a:pt x="46" y="148"/>
                    </a:lnTo>
                    <a:lnTo>
                      <a:pt x="44" y="148"/>
                    </a:lnTo>
                    <a:lnTo>
                      <a:pt x="42" y="150"/>
                    </a:lnTo>
                    <a:lnTo>
                      <a:pt x="40" y="150"/>
                    </a:lnTo>
                    <a:lnTo>
                      <a:pt x="38" y="150"/>
                    </a:lnTo>
                    <a:lnTo>
                      <a:pt x="36" y="150"/>
                    </a:lnTo>
                    <a:lnTo>
                      <a:pt x="38" y="148"/>
                    </a:lnTo>
                    <a:lnTo>
                      <a:pt x="40" y="148"/>
                    </a:lnTo>
                    <a:lnTo>
                      <a:pt x="38" y="148"/>
                    </a:lnTo>
                    <a:lnTo>
                      <a:pt x="36" y="148"/>
                    </a:lnTo>
                    <a:lnTo>
                      <a:pt x="34" y="150"/>
                    </a:lnTo>
                    <a:lnTo>
                      <a:pt x="32" y="150"/>
                    </a:lnTo>
                    <a:lnTo>
                      <a:pt x="30" y="148"/>
                    </a:lnTo>
                    <a:lnTo>
                      <a:pt x="32" y="148"/>
                    </a:lnTo>
                    <a:lnTo>
                      <a:pt x="34" y="148"/>
                    </a:lnTo>
                    <a:lnTo>
                      <a:pt x="32" y="148"/>
                    </a:lnTo>
                    <a:lnTo>
                      <a:pt x="30" y="146"/>
                    </a:lnTo>
                    <a:lnTo>
                      <a:pt x="32" y="144"/>
                    </a:lnTo>
                    <a:lnTo>
                      <a:pt x="34" y="144"/>
                    </a:lnTo>
                    <a:lnTo>
                      <a:pt x="36" y="144"/>
                    </a:lnTo>
                    <a:lnTo>
                      <a:pt x="38" y="146"/>
                    </a:lnTo>
                    <a:lnTo>
                      <a:pt x="40" y="146"/>
                    </a:lnTo>
                    <a:lnTo>
                      <a:pt x="42" y="144"/>
                    </a:lnTo>
                    <a:lnTo>
                      <a:pt x="44" y="146"/>
                    </a:lnTo>
                    <a:lnTo>
                      <a:pt x="46" y="144"/>
                    </a:lnTo>
                    <a:lnTo>
                      <a:pt x="46" y="146"/>
                    </a:lnTo>
                    <a:lnTo>
                      <a:pt x="48" y="148"/>
                    </a:lnTo>
                    <a:lnTo>
                      <a:pt x="50" y="148"/>
                    </a:lnTo>
                    <a:lnTo>
                      <a:pt x="52" y="150"/>
                    </a:lnTo>
                    <a:lnTo>
                      <a:pt x="54" y="150"/>
                    </a:lnTo>
                    <a:lnTo>
                      <a:pt x="52" y="148"/>
                    </a:lnTo>
                    <a:lnTo>
                      <a:pt x="50" y="148"/>
                    </a:lnTo>
                    <a:lnTo>
                      <a:pt x="48" y="148"/>
                    </a:lnTo>
                    <a:lnTo>
                      <a:pt x="48" y="146"/>
                    </a:lnTo>
                    <a:lnTo>
                      <a:pt x="46" y="144"/>
                    </a:lnTo>
                    <a:lnTo>
                      <a:pt x="46" y="142"/>
                    </a:lnTo>
                    <a:lnTo>
                      <a:pt x="48" y="144"/>
                    </a:lnTo>
                    <a:lnTo>
                      <a:pt x="50" y="144"/>
                    </a:lnTo>
                    <a:lnTo>
                      <a:pt x="50" y="146"/>
                    </a:lnTo>
                    <a:lnTo>
                      <a:pt x="52" y="146"/>
                    </a:lnTo>
                    <a:lnTo>
                      <a:pt x="54" y="146"/>
                    </a:lnTo>
                    <a:lnTo>
                      <a:pt x="52" y="146"/>
                    </a:lnTo>
                    <a:lnTo>
                      <a:pt x="54" y="144"/>
                    </a:lnTo>
                    <a:lnTo>
                      <a:pt x="52" y="144"/>
                    </a:lnTo>
                    <a:lnTo>
                      <a:pt x="50" y="144"/>
                    </a:lnTo>
                    <a:lnTo>
                      <a:pt x="52" y="144"/>
                    </a:lnTo>
                    <a:lnTo>
                      <a:pt x="50" y="144"/>
                    </a:lnTo>
                    <a:lnTo>
                      <a:pt x="48" y="144"/>
                    </a:lnTo>
                    <a:lnTo>
                      <a:pt x="48" y="142"/>
                    </a:lnTo>
                    <a:lnTo>
                      <a:pt x="50" y="142"/>
                    </a:lnTo>
                    <a:lnTo>
                      <a:pt x="52" y="142"/>
                    </a:lnTo>
                    <a:lnTo>
                      <a:pt x="54" y="142"/>
                    </a:lnTo>
                    <a:lnTo>
                      <a:pt x="56" y="140"/>
                    </a:lnTo>
                    <a:lnTo>
                      <a:pt x="58" y="140"/>
                    </a:lnTo>
                    <a:lnTo>
                      <a:pt x="60" y="140"/>
                    </a:lnTo>
                    <a:lnTo>
                      <a:pt x="58" y="140"/>
                    </a:lnTo>
                    <a:lnTo>
                      <a:pt x="56" y="140"/>
                    </a:lnTo>
                    <a:lnTo>
                      <a:pt x="54" y="140"/>
                    </a:lnTo>
                    <a:lnTo>
                      <a:pt x="56" y="138"/>
                    </a:lnTo>
                    <a:lnTo>
                      <a:pt x="56" y="136"/>
                    </a:lnTo>
                    <a:lnTo>
                      <a:pt x="58" y="136"/>
                    </a:lnTo>
                    <a:lnTo>
                      <a:pt x="60" y="136"/>
                    </a:lnTo>
                    <a:lnTo>
                      <a:pt x="62" y="136"/>
                    </a:lnTo>
                    <a:lnTo>
                      <a:pt x="60" y="138"/>
                    </a:lnTo>
                    <a:lnTo>
                      <a:pt x="62" y="138"/>
                    </a:lnTo>
                    <a:lnTo>
                      <a:pt x="64" y="138"/>
                    </a:lnTo>
                    <a:lnTo>
                      <a:pt x="66" y="138"/>
                    </a:lnTo>
                    <a:lnTo>
                      <a:pt x="64" y="138"/>
                    </a:lnTo>
                    <a:lnTo>
                      <a:pt x="62" y="138"/>
                    </a:lnTo>
                    <a:lnTo>
                      <a:pt x="64" y="136"/>
                    </a:lnTo>
                    <a:lnTo>
                      <a:pt x="66" y="136"/>
                    </a:lnTo>
                    <a:lnTo>
                      <a:pt x="64" y="136"/>
                    </a:lnTo>
                    <a:lnTo>
                      <a:pt x="62" y="136"/>
                    </a:lnTo>
                    <a:lnTo>
                      <a:pt x="64" y="134"/>
                    </a:lnTo>
                    <a:lnTo>
                      <a:pt x="66" y="134"/>
                    </a:lnTo>
                    <a:lnTo>
                      <a:pt x="68" y="134"/>
                    </a:lnTo>
                    <a:lnTo>
                      <a:pt x="70" y="132"/>
                    </a:lnTo>
                    <a:lnTo>
                      <a:pt x="72" y="134"/>
                    </a:lnTo>
                    <a:lnTo>
                      <a:pt x="74" y="136"/>
                    </a:lnTo>
                    <a:lnTo>
                      <a:pt x="74" y="138"/>
                    </a:lnTo>
                    <a:lnTo>
                      <a:pt x="72" y="138"/>
                    </a:lnTo>
                    <a:lnTo>
                      <a:pt x="74" y="138"/>
                    </a:lnTo>
                    <a:lnTo>
                      <a:pt x="76" y="138"/>
                    </a:lnTo>
                    <a:lnTo>
                      <a:pt x="74" y="138"/>
                    </a:lnTo>
                    <a:lnTo>
                      <a:pt x="78" y="136"/>
                    </a:lnTo>
                    <a:lnTo>
                      <a:pt x="80" y="136"/>
                    </a:lnTo>
                    <a:lnTo>
                      <a:pt x="82" y="136"/>
                    </a:lnTo>
                    <a:lnTo>
                      <a:pt x="84" y="136"/>
                    </a:lnTo>
                    <a:lnTo>
                      <a:pt x="86" y="136"/>
                    </a:lnTo>
                    <a:lnTo>
                      <a:pt x="84" y="134"/>
                    </a:lnTo>
                    <a:lnTo>
                      <a:pt x="86" y="134"/>
                    </a:lnTo>
                    <a:lnTo>
                      <a:pt x="84" y="134"/>
                    </a:lnTo>
                    <a:lnTo>
                      <a:pt x="86" y="132"/>
                    </a:lnTo>
                    <a:lnTo>
                      <a:pt x="88" y="132"/>
                    </a:lnTo>
                    <a:lnTo>
                      <a:pt x="90" y="132"/>
                    </a:lnTo>
                    <a:lnTo>
                      <a:pt x="92" y="130"/>
                    </a:lnTo>
                    <a:lnTo>
                      <a:pt x="92" y="128"/>
                    </a:lnTo>
                    <a:lnTo>
                      <a:pt x="90" y="128"/>
                    </a:lnTo>
                    <a:lnTo>
                      <a:pt x="92" y="126"/>
                    </a:lnTo>
                    <a:lnTo>
                      <a:pt x="94" y="126"/>
                    </a:lnTo>
                    <a:lnTo>
                      <a:pt x="96" y="126"/>
                    </a:lnTo>
                    <a:lnTo>
                      <a:pt x="94" y="126"/>
                    </a:lnTo>
                    <a:lnTo>
                      <a:pt x="92" y="126"/>
                    </a:lnTo>
                    <a:lnTo>
                      <a:pt x="94" y="124"/>
                    </a:lnTo>
                    <a:lnTo>
                      <a:pt x="92" y="124"/>
                    </a:lnTo>
                    <a:lnTo>
                      <a:pt x="90" y="126"/>
                    </a:lnTo>
                    <a:lnTo>
                      <a:pt x="88" y="128"/>
                    </a:lnTo>
                    <a:lnTo>
                      <a:pt x="86" y="128"/>
                    </a:lnTo>
                    <a:lnTo>
                      <a:pt x="84" y="128"/>
                    </a:lnTo>
                    <a:lnTo>
                      <a:pt x="86" y="128"/>
                    </a:lnTo>
                    <a:lnTo>
                      <a:pt x="88" y="128"/>
                    </a:lnTo>
                    <a:lnTo>
                      <a:pt x="88" y="130"/>
                    </a:lnTo>
                    <a:lnTo>
                      <a:pt x="86" y="130"/>
                    </a:lnTo>
                    <a:lnTo>
                      <a:pt x="84" y="132"/>
                    </a:lnTo>
                    <a:lnTo>
                      <a:pt x="82" y="132"/>
                    </a:lnTo>
                    <a:lnTo>
                      <a:pt x="80" y="134"/>
                    </a:lnTo>
                    <a:lnTo>
                      <a:pt x="78" y="134"/>
                    </a:lnTo>
                    <a:lnTo>
                      <a:pt x="76" y="134"/>
                    </a:lnTo>
                    <a:lnTo>
                      <a:pt x="76" y="136"/>
                    </a:lnTo>
                    <a:lnTo>
                      <a:pt x="74" y="136"/>
                    </a:lnTo>
                    <a:lnTo>
                      <a:pt x="72" y="134"/>
                    </a:lnTo>
                    <a:lnTo>
                      <a:pt x="72" y="132"/>
                    </a:lnTo>
                    <a:lnTo>
                      <a:pt x="74" y="132"/>
                    </a:lnTo>
                    <a:lnTo>
                      <a:pt x="76" y="130"/>
                    </a:lnTo>
                    <a:lnTo>
                      <a:pt x="74" y="130"/>
                    </a:lnTo>
                    <a:lnTo>
                      <a:pt x="72" y="132"/>
                    </a:lnTo>
                    <a:lnTo>
                      <a:pt x="70" y="132"/>
                    </a:lnTo>
                    <a:lnTo>
                      <a:pt x="68" y="132"/>
                    </a:lnTo>
                    <a:lnTo>
                      <a:pt x="70" y="130"/>
                    </a:lnTo>
                    <a:lnTo>
                      <a:pt x="68" y="130"/>
                    </a:lnTo>
                    <a:lnTo>
                      <a:pt x="70" y="130"/>
                    </a:lnTo>
                    <a:lnTo>
                      <a:pt x="72" y="128"/>
                    </a:lnTo>
                    <a:lnTo>
                      <a:pt x="74" y="128"/>
                    </a:lnTo>
                    <a:lnTo>
                      <a:pt x="76" y="128"/>
                    </a:lnTo>
                    <a:lnTo>
                      <a:pt x="78" y="128"/>
                    </a:lnTo>
                    <a:lnTo>
                      <a:pt x="76" y="126"/>
                    </a:lnTo>
                    <a:lnTo>
                      <a:pt x="74" y="128"/>
                    </a:lnTo>
                    <a:lnTo>
                      <a:pt x="76" y="126"/>
                    </a:lnTo>
                    <a:lnTo>
                      <a:pt x="74" y="126"/>
                    </a:lnTo>
                    <a:lnTo>
                      <a:pt x="76" y="124"/>
                    </a:lnTo>
                    <a:lnTo>
                      <a:pt x="78" y="124"/>
                    </a:lnTo>
                    <a:lnTo>
                      <a:pt x="78" y="122"/>
                    </a:lnTo>
                    <a:lnTo>
                      <a:pt x="80" y="122"/>
                    </a:lnTo>
                    <a:lnTo>
                      <a:pt x="78" y="120"/>
                    </a:lnTo>
                    <a:lnTo>
                      <a:pt x="80" y="120"/>
                    </a:lnTo>
                    <a:lnTo>
                      <a:pt x="82" y="118"/>
                    </a:lnTo>
                    <a:lnTo>
                      <a:pt x="84" y="118"/>
                    </a:lnTo>
                    <a:lnTo>
                      <a:pt x="86" y="116"/>
                    </a:lnTo>
                    <a:lnTo>
                      <a:pt x="88" y="116"/>
                    </a:lnTo>
                    <a:lnTo>
                      <a:pt x="88" y="114"/>
                    </a:lnTo>
                    <a:lnTo>
                      <a:pt x="88" y="116"/>
                    </a:lnTo>
                    <a:lnTo>
                      <a:pt x="90" y="116"/>
                    </a:lnTo>
                    <a:lnTo>
                      <a:pt x="92" y="118"/>
                    </a:lnTo>
                    <a:lnTo>
                      <a:pt x="92" y="120"/>
                    </a:lnTo>
                    <a:lnTo>
                      <a:pt x="92" y="118"/>
                    </a:lnTo>
                    <a:lnTo>
                      <a:pt x="94" y="118"/>
                    </a:lnTo>
                    <a:lnTo>
                      <a:pt x="96" y="118"/>
                    </a:lnTo>
                    <a:lnTo>
                      <a:pt x="98" y="118"/>
                    </a:lnTo>
                    <a:lnTo>
                      <a:pt x="96" y="118"/>
                    </a:lnTo>
                    <a:lnTo>
                      <a:pt x="96" y="116"/>
                    </a:lnTo>
                    <a:lnTo>
                      <a:pt x="98" y="116"/>
                    </a:lnTo>
                    <a:lnTo>
                      <a:pt x="96" y="114"/>
                    </a:lnTo>
                    <a:lnTo>
                      <a:pt x="94" y="114"/>
                    </a:lnTo>
                    <a:lnTo>
                      <a:pt x="94" y="112"/>
                    </a:lnTo>
                    <a:lnTo>
                      <a:pt x="96" y="112"/>
                    </a:lnTo>
                    <a:lnTo>
                      <a:pt x="98" y="112"/>
                    </a:lnTo>
                    <a:lnTo>
                      <a:pt x="100" y="112"/>
                    </a:lnTo>
                    <a:lnTo>
                      <a:pt x="98" y="110"/>
                    </a:lnTo>
                    <a:lnTo>
                      <a:pt x="96" y="110"/>
                    </a:lnTo>
                    <a:lnTo>
                      <a:pt x="98" y="110"/>
                    </a:lnTo>
                    <a:lnTo>
                      <a:pt x="100" y="108"/>
                    </a:lnTo>
                    <a:lnTo>
                      <a:pt x="102" y="108"/>
                    </a:lnTo>
                    <a:lnTo>
                      <a:pt x="104" y="108"/>
                    </a:lnTo>
                    <a:lnTo>
                      <a:pt x="106" y="108"/>
                    </a:lnTo>
                    <a:lnTo>
                      <a:pt x="108" y="110"/>
                    </a:lnTo>
                    <a:lnTo>
                      <a:pt x="106" y="108"/>
                    </a:lnTo>
                    <a:lnTo>
                      <a:pt x="104" y="108"/>
                    </a:lnTo>
                    <a:lnTo>
                      <a:pt x="102" y="108"/>
                    </a:lnTo>
                    <a:lnTo>
                      <a:pt x="100" y="108"/>
                    </a:lnTo>
                    <a:lnTo>
                      <a:pt x="98" y="110"/>
                    </a:lnTo>
                    <a:lnTo>
                      <a:pt x="96" y="110"/>
                    </a:lnTo>
                    <a:lnTo>
                      <a:pt x="94" y="112"/>
                    </a:lnTo>
                    <a:lnTo>
                      <a:pt x="92" y="112"/>
                    </a:lnTo>
                    <a:lnTo>
                      <a:pt x="94" y="112"/>
                    </a:lnTo>
                    <a:lnTo>
                      <a:pt x="92" y="110"/>
                    </a:lnTo>
                    <a:lnTo>
                      <a:pt x="94" y="110"/>
                    </a:lnTo>
                    <a:lnTo>
                      <a:pt x="96" y="110"/>
                    </a:lnTo>
                    <a:lnTo>
                      <a:pt x="94" y="110"/>
                    </a:lnTo>
                    <a:lnTo>
                      <a:pt x="92" y="110"/>
                    </a:lnTo>
                    <a:lnTo>
                      <a:pt x="94" y="108"/>
                    </a:lnTo>
                    <a:lnTo>
                      <a:pt x="96" y="108"/>
                    </a:lnTo>
                    <a:lnTo>
                      <a:pt x="94" y="108"/>
                    </a:lnTo>
                    <a:lnTo>
                      <a:pt x="96" y="108"/>
                    </a:lnTo>
                    <a:lnTo>
                      <a:pt x="98" y="108"/>
                    </a:lnTo>
                    <a:lnTo>
                      <a:pt x="96" y="108"/>
                    </a:lnTo>
                    <a:lnTo>
                      <a:pt x="98" y="108"/>
                    </a:lnTo>
                    <a:lnTo>
                      <a:pt x="100" y="108"/>
                    </a:lnTo>
                    <a:lnTo>
                      <a:pt x="102" y="106"/>
                    </a:lnTo>
                    <a:lnTo>
                      <a:pt x="100" y="106"/>
                    </a:lnTo>
                    <a:lnTo>
                      <a:pt x="100" y="104"/>
                    </a:lnTo>
                    <a:lnTo>
                      <a:pt x="102" y="106"/>
                    </a:lnTo>
                    <a:lnTo>
                      <a:pt x="104" y="104"/>
                    </a:lnTo>
                    <a:lnTo>
                      <a:pt x="106" y="104"/>
                    </a:lnTo>
                    <a:lnTo>
                      <a:pt x="106" y="106"/>
                    </a:lnTo>
                    <a:lnTo>
                      <a:pt x="104" y="106"/>
                    </a:lnTo>
                    <a:lnTo>
                      <a:pt x="102" y="106"/>
                    </a:lnTo>
                    <a:lnTo>
                      <a:pt x="104" y="106"/>
                    </a:lnTo>
                    <a:lnTo>
                      <a:pt x="106" y="106"/>
                    </a:lnTo>
                    <a:lnTo>
                      <a:pt x="108" y="106"/>
                    </a:lnTo>
                    <a:lnTo>
                      <a:pt x="110" y="104"/>
                    </a:lnTo>
                    <a:lnTo>
                      <a:pt x="112" y="104"/>
                    </a:lnTo>
                    <a:lnTo>
                      <a:pt x="114" y="102"/>
                    </a:lnTo>
                    <a:lnTo>
                      <a:pt x="112" y="104"/>
                    </a:lnTo>
                    <a:lnTo>
                      <a:pt x="110" y="104"/>
                    </a:lnTo>
                    <a:lnTo>
                      <a:pt x="108" y="104"/>
                    </a:lnTo>
                    <a:lnTo>
                      <a:pt x="106" y="104"/>
                    </a:lnTo>
                    <a:lnTo>
                      <a:pt x="108" y="104"/>
                    </a:lnTo>
                    <a:lnTo>
                      <a:pt x="106" y="104"/>
                    </a:lnTo>
                    <a:lnTo>
                      <a:pt x="108" y="102"/>
                    </a:lnTo>
                    <a:lnTo>
                      <a:pt x="106" y="102"/>
                    </a:lnTo>
                    <a:lnTo>
                      <a:pt x="104" y="104"/>
                    </a:lnTo>
                    <a:lnTo>
                      <a:pt x="104" y="102"/>
                    </a:lnTo>
                    <a:lnTo>
                      <a:pt x="104" y="100"/>
                    </a:lnTo>
                    <a:lnTo>
                      <a:pt x="106" y="98"/>
                    </a:lnTo>
                    <a:lnTo>
                      <a:pt x="108" y="100"/>
                    </a:lnTo>
                    <a:lnTo>
                      <a:pt x="110" y="100"/>
                    </a:lnTo>
                    <a:lnTo>
                      <a:pt x="112" y="100"/>
                    </a:lnTo>
                    <a:lnTo>
                      <a:pt x="110" y="100"/>
                    </a:lnTo>
                    <a:lnTo>
                      <a:pt x="110" y="98"/>
                    </a:lnTo>
                    <a:lnTo>
                      <a:pt x="108" y="98"/>
                    </a:lnTo>
                    <a:lnTo>
                      <a:pt x="106" y="96"/>
                    </a:lnTo>
                    <a:lnTo>
                      <a:pt x="108" y="94"/>
                    </a:lnTo>
                    <a:lnTo>
                      <a:pt x="110" y="94"/>
                    </a:lnTo>
                    <a:lnTo>
                      <a:pt x="112" y="96"/>
                    </a:lnTo>
                    <a:lnTo>
                      <a:pt x="110" y="94"/>
                    </a:lnTo>
                    <a:lnTo>
                      <a:pt x="110" y="92"/>
                    </a:lnTo>
                    <a:lnTo>
                      <a:pt x="110" y="90"/>
                    </a:lnTo>
                    <a:lnTo>
                      <a:pt x="112" y="90"/>
                    </a:lnTo>
                    <a:lnTo>
                      <a:pt x="114" y="90"/>
                    </a:lnTo>
                    <a:lnTo>
                      <a:pt x="116" y="90"/>
                    </a:lnTo>
                    <a:lnTo>
                      <a:pt x="118" y="92"/>
                    </a:lnTo>
                    <a:lnTo>
                      <a:pt x="118" y="90"/>
                    </a:lnTo>
                    <a:lnTo>
                      <a:pt x="116" y="90"/>
                    </a:lnTo>
                    <a:lnTo>
                      <a:pt x="114" y="88"/>
                    </a:lnTo>
                    <a:lnTo>
                      <a:pt x="112" y="88"/>
                    </a:lnTo>
                    <a:lnTo>
                      <a:pt x="110" y="88"/>
                    </a:lnTo>
                    <a:lnTo>
                      <a:pt x="112" y="88"/>
                    </a:lnTo>
                    <a:lnTo>
                      <a:pt x="114" y="86"/>
                    </a:lnTo>
                    <a:lnTo>
                      <a:pt x="116" y="86"/>
                    </a:lnTo>
                    <a:lnTo>
                      <a:pt x="118" y="86"/>
                    </a:lnTo>
                    <a:lnTo>
                      <a:pt x="120" y="86"/>
                    </a:lnTo>
                    <a:lnTo>
                      <a:pt x="122" y="86"/>
                    </a:lnTo>
                    <a:lnTo>
                      <a:pt x="124" y="86"/>
                    </a:lnTo>
                    <a:lnTo>
                      <a:pt x="126" y="86"/>
                    </a:lnTo>
                    <a:lnTo>
                      <a:pt x="124" y="86"/>
                    </a:lnTo>
                    <a:lnTo>
                      <a:pt x="126" y="86"/>
                    </a:lnTo>
                    <a:lnTo>
                      <a:pt x="128" y="84"/>
                    </a:lnTo>
                    <a:lnTo>
                      <a:pt x="130" y="84"/>
                    </a:lnTo>
                    <a:lnTo>
                      <a:pt x="128" y="84"/>
                    </a:lnTo>
                    <a:lnTo>
                      <a:pt x="126" y="84"/>
                    </a:lnTo>
                    <a:lnTo>
                      <a:pt x="124" y="84"/>
                    </a:lnTo>
                    <a:lnTo>
                      <a:pt x="122" y="84"/>
                    </a:lnTo>
                    <a:lnTo>
                      <a:pt x="120" y="84"/>
                    </a:lnTo>
                    <a:lnTo>
                      <a:pt x="118" y="86"/>
                    </a:lnTo>
                    <a:lnTo>
                      <a:pt x="116" y="86"/>
                    </a:lnTo>
                    <a:lnTo>
                      <a:pt x="118" y="84"/>
                    </a:lnTo>
                    <a:lnTo>
                      <a:pt x="120" y="84"/>
                    </a:lnTo>
                    <a:lnTo>
                      <a:pt x="122" y="84"/>
                    </a:lnTo>
                    <a:lnTo>
                      <a:pt x="120" y="84"/>
                    </a:lnTo>
                    <a:lnTo>
                      <a:pt x="118" y="84"/>
                    </a:lnTo>
                    <a:lnTo>
                      <a:pt x="116" y="84"/>
                    </a:lnTo>
                    <a:lnTo>
                      <a:pt x="118" y="82"/>
                    </a:lnTo>
                    <a:lnTo>
                      <a:pt x="116" y="80"/>
                    </a:lnTo>
                    <a:lnTo>
                      <a:pt x="118" y="80"/>
                    </a:lnTo>
                    <a:lnTo>
                      <a:pt x="120" y="82"/>
                    </a:lnTo>
                    <a:lnTo>
                      <a:pt x="122" y="80"/>
                    </a:lnTo>
                    <a:lnTo>
                      <a:pt x="124" y="80"/>
                    </a:lnTo>
                    <a:lnTo>
                      <a:pt x="126" y="78"/>
                    </a:lnTo>
                    <a:lnTo>
                      <a:pt x="122" y="78"/>
                    </a:lnTo>
                    <a:lnTo>
                      <a:pt x="120" y="80"/>
                    </a:lnTo>
                    <a:lnTo>
                      <a:pt x="118" y="78"/>
                    </a:lnTo>
                    <a:lnTo>
                      <a:pt x="120" y="78"/>
                    </a:lnTo>
                    <a:lnTo>
                      <a:pt x="122" y="78"/>
                    </a:lnTo>
                    <a:lnTo>
                      <a:pt x="120" y="76"/>
                    </a:lnTo>
                    <a:lnTo>
                      <a:pt x="118" y="76"/>
                    </a:lnTo>
                    <a:lnTo>
                      <a:pt x="120" y="76"/>
                    </a:lnTo>
                    <a:lnTo>
                      <a:pt x="122" y="76"/>
                    </a:lnTo>
                    <a:lnTo>
                      <a:pt x="124" y="76"/>
                    </a:lnTo>
                    <a:lnTo>
                      <a:pt x="126" y="76"/>
                    </a:lnTo>
                    <a:lnTo>
                      <a:pt x="124" y="76"/>
                    </a:lnTo>
                    <a:lnTo>
                      <a:pt x="122" y="76"/>
                    </a:lnTo>
                    <a:lnTo>
                      <a:pt x="124" y="76"/>
                    </a:lnTo>
                    <a:lnTo>
                      <a:pt x="122" y="76"/>
                    </a:lnTo>
                    <a:lnTo>
                      <a:pt x="124" y="74"/>
                    </a:lnTo>
                    <a:lnTo>
                      <a:pt x="126" y="74"/>
                    </a:lnTo>
                    <a:lnTo>
                      <a:pt x="128" y="74"/>
                    </a:lnTo>
                    <a:lnTo>
                      <a:pt x="126" y="74"/>
                    </a:lnTo>
                    <a:lnTo>
                      <a:pt x="124" y="74"/>
                    </a:lnTo>
                    <a:lnTo>
                      <a:pt x="122" y="72"/>
                    </a:lnTo>
                    <a:lnTo>
                      <a:pt x="124" y="72"/>
                    </a:lnTo>
                    <a:lnTo>
                      <a:pt x="126" y="72"/>
                    </a:lnTo>
                    <a:lnTo>
                      <a:pt x="128" y="72"/>
                    </a:lnTo>
                    <a:lnTo>
                      <a:pt x="130" y="72"/>
                    </a:lnTo>
                    <a:lnTo>
                      <a:pt x="132" y="72"/>
                    </a:lnTo>
                    <a:lnTo>
                      <a:pt x="132" y="70"/>
                    </a:lnTo>
                    <a:lnTo>
                      <a:pt x="134" y="70"/>
                    </a:lnTo>
                    <a:lnTo>
                      <a:pt x="136" y="70"/>
                    </a:lnTo>
                    <a:lnTo>
                      <a:pt x="134" y="70"/>
                    </a:lnTo>
                    <a:lnTo>
                      <a:pt x="132" y="70"/>
                    </a:lnTo>
                    <a:lnTo>
                      <a:pt x="134" y="68"/>
                    </a:lnTo>
                    <a:lnTo>
                      <a:pt x="136" y="68"/>
                    </a:lnTo>
                    <a:lnTo>
                      <a:pt x="138" y="68"/>
                    </a:lnTo>
                    <a:lnTo>
                      <a:pt x="140" y="68"/>
                    </a:lnTo>
                    <a:lnTo>
                      <a:pt x="142" y="68"/>
                    </a:lnTo>
                    <a:lnTo>
                      <a:pt x="144" y="68"/>
                    </a:lnTo>
                    <a:lnTo>
                      <a:pt x="146" y="68"/>
                    </a:lnTo>
                    <a:lnTo>
                      <a:pt x="148" y="68"/>
                    </a:lnTo>
                    <a:lnTo>
                      <a:pt x="150" y="68"/>
                    </a:lnTo>
                    <a:lnTo>
                      <a:pt x="148" y="68"/>
                    </a:lnTo>
                    <a:lnTo>
                      <a:pt x="146" y="66"/>
                    </a:lnTo>
                    <a:lnTo>
                      <a:pt x="144" y="66"/>
                    </a:lnTo>
                    <a:lnTo>
                      <a:pt x="142" y="66"/>
                    </a:lnTo>
                    <a:lnTo>
                      <a:pt x="140" y="66"/>
                    </a:lnTo>
                    <a:lnTo>
                      <a:pt x="138" y="68"/>
                    </a:lnTo>
                    <a:lnTo>
                      <a:pt x="138" y="66"/>
                    </a:lnTo>
                    <a:lnTo>
                      <a:pt x="136" y="66"/>
                    </a:lnTo>
                    <a:lnTo>
                      <a:pt x="134" y="66"/>
                    </a:lnTo>
                    <a:lnTo>
                      <a:pt x="136" y="66"/>
                    </a:lnTo>
                    <a:lnTo>
                      <a:pt x="138" y="64"/>
                    </a:lnTo>
                    <a:lnTo>
                      <a:pt x="140" y="64"/>
                    </a:lnTo>
                    <a:lnTo>
                      <a:pt x="142" y="64"/>
                    </a:lnTo>
                    <a:lnTo>
                      <a:pt x="140" y="64"/>
                    </a:lnTo>
                    <a:lnTo>
                      <a:pt x="138" y="62"/>
                    </a:lnTo>
                    <a:lnTo>
                      <a:pt x="140" y="62"/>
                    </a:lnTo>
                    <a:lnTo>
                      <a:pt x="142" y="62"/>
                    </a:lnTo>
                    <a:lnTo>
                      <a:pt x="142" y="60"/>
                    </a:lnTo>
                    <a:lnTo>
                      <a:pt x="144" y="62"/>
                    </a:lnTo>
                    <a:lnTo>
                      <a:pt x="142" y="62"/>
                    </a:lnTo>
                    <a:lnTo>
                      <a:pt x="144" y="62"/>
                    </a:lnTo>
                    <a:lnTo>
                      <a:pt x="146" y="62"/>
                    </a:lnTo>
                    <a:lnTo>
                      <a:pt x="148" y="64"/>
                    </a:lnTo>
                    <a:lnTo>
                      <a:pt x="150" y="64"/>
                    </a:lnTo>
                    <a:lnTo>
                      <a:pt x="152" y="64"/>
                    </a:lnTo>
                    <a:lnTo>
                      <a:pt x="150" y="64"/>
                    </a:lnTo>
                    <a:lnTo>
                      <a:pt x="150" y="62"/>
                    </a:lnTo>
                    <a:lnTo>
                      <a:pt x="152" y="62"/>
                    </a:lnTo>
                    <a:lnTo>
                      <a:pt x="154" y="62"/>
                    </a:lnTo>
                    <a:lnTo>
                      <a:pt x="152" y="62"/>
                    </a:lnTo>
                    <a:lnTo>
                      <a:pt x="150" y="62"/>
                    </a:lnTo>
                    <a:lnTo>
                      <a:pt x="148" y="62"/>
                    </a:lnTo>
                    <a:lnTo>
                      <a:pt x="146" y="62"/>
                    </a:lnTo>
                    <a:lnTo>
                      <a:pt x="144" y="62"/>
                    </a:lnTo>
                    <a:lnTo>
                      <a:pt x="146" y="60"/>
                    </a:lnTo>
                    <a:lnTo>
                      <a:pt x="144" y="60"/>
                    </a:lnTo>
                    <a:lnTo>
                      <a:pt x="146" y="58"/>
                    </a:lnTo>
                    <a:lnTo>
                      <a:pt x="148" y="58"/>
                    </a:lnTo>
                    <a:lnTo>
                      <a:pt x="150" y="58"/>
                    </a:lnTo>
                    <a:lnTo>
                      <a:pt x="148" y="58"/>
                    </a:lnTo>
                    <a:lnTo>
                      <a:pt x="150" y="58"/>
                    </a:lnTo>
                    <a:lnTo>
                      <a:pt x="152" y="58"/>
                    </a:lnTo>
                    <a:lnTo>
                      <a:pt x="152" y="60"/>
                    </a:lnTo>
                    <a:lnTo>
                      <a:pt x="150" y="58"/>
                    </a:lnTo>
                    <a:lnTo>
                      <a:pt x="148" y="56"/>
                    </a:lnTo>
                    <a:lnTo>
                      <a:pt x="146" y="58"/>
                    </a:lnTo>
                    <a:lnTo>
                      <a:pt x="144" y="58"/>
                    </a:lnTo>
                    <a:lnTo>
                      <a:pt x="142" y="60"/>
                    </a:lnTo>
                    <a:lnTo>
                      <a:pt x="140" y="60"/>
                    </a:lnTo>
                    <a:lnTo>
                      <a:pt x="140" y="58"/>
                    </a:lnTo>
                    <a:lnTo>
                      <a:pt x="142" y="58"/>
                    </a:lnTo>
                    <a:lnTo>
                      <a:pt x="140" y="58"/>
                    </a:lnTo>
                    <a:lnTo>
                      <a:pt x="140" y="56"/>
                    </a:lnTo>
                    <a:lnTo>
                      <a:pt x="142" y="56"/>
                    </a:lnTo>
                    <a:lnTo>
                      <a:pt x="140" y="56"/>
                    </a:lnTo>
                    <a:lnTo>
                      <a:pt x="142" y="56"/>
                    </a:lnTo>
                    <a:lnTo>
                      <a:pt x="144" y="56"/>
                    </a:lnTo>
                    <a:lnTo>
                      <a:pt x="146" y="56"/>
                    </a:lnTo>
                    <a:lnTo>
                      <a:pt x="148" y="54"/>
                    </a:lnTo>
                    <a:lnTo>
                      <a:pt x="150" y="54"/>
                    </a:lnTo>
                    <a:lnTo>
                      <a:pt x="152" y="54"/>
                    </a:lnTo>
                    <a:lnTo>
                      <a:pt x="154" y="56"/>
                    </a:lnTo>
                    <a:lnTo>
                      <a:pt x="154" y="54"/>
                    </a:lnTo>
                    <a:lnTo>
                      <a:pt x="152" y="52"/>
                    </a:lnTo>
                    <a:lnTo>
                      <a:pt x="150" y="52"/>
                    </a:lnTo>
                    <a:lnTo>
                      <a:pt x="148" y="52"/>
                    </a:lnTo>
                    <a:lnTo>
                      <a:pt x="146" y="52"/>
                    </a:lnTo>
                    <a:lnTo>
                      <a:pt x="148" y="52"/>
                    </a:lnTo>
                    <a:lnTo>
                      <a:pt x="150" y="50"/>
                    </a:lnTo>
                    <a:lnTo>
                      <a:pt x="150" y="52"/>
                    </a:lnTo>
                    <a:lnTo>
                      <a:pt x="152" y="52"/>
                    </a:lnTo>
                    <a:lnTo>
                      <a:pt x="152" y="50"/>
                    </a:lnTo>
                    <a:lnTo>
                      <a:pt x="154" y="48"/>
                    </a:lnTo>
                    <a:lnTo>
                      <a:pt x="156" y="50"/>
                    </a:lnTo>
                    <a:lnTo>
                      <a:pt x="156" y="52"/>
                    </a:lnTo>
                    <a:lnTo>
                      <a:pt x="159" y="54"/>
                    </a:lnTo>
                    <a:lnTo>
                      <a:pt x="159" y="56"/>
                    </a:lnTo>
                    <a:lnTo>
                      <a:pt x="161" y="56"/>
                    </a:lnTo>
                    <a:lnTo>
                      <a:pt x="159" y="54"/>
                    </a:lnTo>
                    <a:lnTo>
                      <a:pt x="161" y="54"/>
                    </a:lnTo>
                    <a:lnTo>
                      <a:pt x="163" y="54"/>
                    </a:lnTo>
                    <a:lnTo>
                      <a:pt x="161" y="54"/>
                    </a:lnTo>
                    <a:lnTo>
                      <a:pt x="163" y="54"/>
                    </a:lnTo>
                    <a:lnTo>
                      <a:pt x="161" y="52"/>
                    </a:lnTo>
                    <a:lnTo>
                      <a:pt x="163" y="52"/>
                    </a:lnTo>
                    <a:lnTo>
                      <a:pt x="165" y="52"/>
                    </a:lnTo>
                    <a:lnTo>
                      <a:pt x="163" y="52"/>
                    </a:lnTo>
                    <a:lnTo>
                      <a:pt x="161" y="52"/>
                    </a:lnTo>
                    <a:lnTo>
                      <a:pt x="159" y="50"/>
                    </a:lnTo>
                    <a:lnTo>
                      <a:pt x="161" y="50"/>
                    </a:lnTo>
                    <a:lnTo>
                      <a:pt x="163" y="50"/>
                    </a:lnTo>
                    <a:lnTo>
                      <a:pt x="161" y="50"/>
                    </a:lnTo>
                    <a:lnTo>
                      <a:pt x="159" y="50"/>
                    </a:lnTo>
                    <a:lnTo>
                      <a:pt x="161" y="48"/>
                    </a:lnTo>
                    <a:lnTo>
                      <a:pt x="159" y="48"/>
                    </a:lnTo>
                    <a:lnTo>
                      <a:pt x="161" y="48"/>
                    </a:lnTo>
                    <a:lnTo>
                      <a:pt x="163" y="48"/>
                    </a:lnTo>
                    <a:lnTo>
                      <a:pt x="165" y="50"/>
                    </a:lnTo>
                    <a:lnTo>
                      <a:pt x="163" y="48"/>
                    </a:lnTo>
                    <a:lnTo>
                      <a:pt x="161" y="48"/>
                    </a:lnTo>
                    <a:lnTo>
                      <a:pt x="159" y="46"/>
                    </a:lnTo>
                    <a:lnTo>
                      <a:pt x="161" y="46"/>
                    </a:lnTo>
                    <a:lnTo>
                      <a:pt x="163" y="46"/>
                    </a:lnTo>
                    <a:lnTo>
                      <a:pt x="165" y="46"/>
                    </a:lnTo>
                    <a:lnTo>
                      <a:pt x="167" y="46"/>
                    </a:lnTo>
                    <a:lnTo>
                      <a:pt x="169" y="48"/>
                    </a:lnTo>
                    <a:lnTo>
                      <a:pt x="171" y="46"/>
                    </a:lnTo>
                    <a:lnTo>
                      <a:pt x="173" y="48"/>
                    </a:lnTo>
                    <a:lnTo>
                      <a:pt x="175" y="48"/>
                    </a:lnTo>
                    <a:lnTo>
                      <a:pt x="173" y="48"/>
                    </a:lnTo>
                    <a:lnTo>
                      <a:pt x="175" y="46"/>
                    </a:lnTo>
                    <a:lnTo>
                      <a:pt x="177" y="48"/>
                    </a:lnTo>
                    <a:lnTo>
                      <a:pt x="175" y="46"/>
                    </a:lnTo>
                    <a:lnTo>
                      <a:pt x="177" y="46"/>
                    </a:lnTo>
                    <a:lnTo>
                      <a:pt x="179" y="46"/>
                    </a:lnTo>
                    <a:lnTo>
                      <a:pt x="181" y="46"/>
                    </a:lnTo>
                    <a:lnTo>
                      <a:pt x="179" y="46"/>
                    </a:lnTo>
                    <a:lnTo>
                      <a:pt x="177" y="46"/>
                    </a:lnTo>
                    <a:lnTo>
                      <a:pt x="175" y="44"/>
                    </a:lnTo>
                    <a:lnTo>
                      <a:pt x="173" y="46"/>
                    </a:lnTo>
                    <a:lnTo>
                      <a:pt x="171" y="46"/>
                    </a:lnTo>
                    <a:lnTo>
                      <a:pt x="169" y="46"/>
                    </a:lnTo>
                    <a:lnTo>
                      <a:pt x="167" y="46"/>
                    </a:lnTo>
                    <a:lnTo>
                      <a:pt x="165" y="46"/>
                    </a:lnTo>
                    <a:lnTo>
                      <a:pt x="163" y="46"/>
                    </a:lnTo>
                    <a:lnTo>
                      <a:pt x="161" y="44"/>
                    </a:lnTo>
                    <a:lnTo>
                      <a:pt x="163" y="44"/>
                    </a:lnTo>
                    <a:lnTo>
                      <a:pt x="163" y="42"/>
                    </a:lnTo>
                    <a:lnTo>
                      <a:pt x="165" y="42"/>
                    </a:lnTo>
                    <a:lnTo>
                      <a:pt x="167" y="42"/>
                    </a:lnTo>
                    <a:lnTo>
                      <a:pt x="169" y="40"/>
                    </a:lnTo>
                    <a:lnTo>
                      <a:pt x="171" y="40"/>
                    </a:lnTo>
                    <a:lnTo>
                      <a:pt x="173" y="40"/>
                    </a:lnTo>
                    <a:lnTo>
                      <a:pt x="175" y="42"/>
                    </a:lnTo>
                    <a:lnTo>
                      <a:pt x="177" y="42"/>
                    </a:lnTo>
                    <a:lnTo>
                      <a:pt x="175" y="40"/>
                    </a:lnTo>
                    <a:lnTo>
                      <a:pt x="173" y="40"/>
                    </a:lnTo>
                    <a:lnTo>
                      <a:pt x="175" y="40"/>
                    </a:lnTo>
                    <a:lnTo>
                      <a:pt x="177" y="40"/>
                    </a:lnTo>
                    <a:lnTo>
                      <a:pt x="177" y="38"/>
                    </a:lnTo>
                    <a:lnTo>
                      <a:pt x="175" y="38"/>
                    </a:lnTo>
                    <a:lnTo>
                      <a:pt x="175" y="36"/>
                    </a:lnTo>
                    <a:lnTo>
                      <a:pt x="177" y="34"/>
                    </a:lnTo>
                    <a:lnTo>
                      <a:pt x="179" y="34"/>
                    </a:lnTo>
                    <a:lnTo>
                      <a:pt x="181" y="34"/>
                    </a:lnTo>
                    <a:lnTo>
                      <a:pt x="183" y="34"/>
                    </a:lnTo>
                    <a:lnTo>
                      <a:pt x="181" y="32"/>
                    </a:lnTo>
                    <a:lnTo>
                      <a:pt x="183" y="30"/>
                    </a:lnTo>
                    <a:lnTo>
                      <a:pt x="183" y="28"/>
                    </a:lnTo>
                    <a:lnTo>
                      <a:pt x="185" y="28"/>
                    </a:lnTo>
                    <a:lnTo>
                      <a:pt x="187" y="28"/>
                    </a:lnTo>
                    <a:lnTo>
                      <a:pt x="187" y="30"/>
                    </a:lnTo>
                    <a:lnTo>
                      <a:pt x="187" y="32"/>
                    </a:lnTo>
                    <a:lnTo>
                      <a:pt x="189" y="32"/>
                    </a:lnTo>
                    <a:lnTo>
                      <a:pt x="189" y="30"/>
                    </a:lnTo>
                    <a:lnTo>
                      <a:pt x="191" y="30"/>
                    </a:lnTo>
                    <a:lnTo>
                      <a:pt x="193" y="30"/>
                    </a:lnTo>
                    <a:lnTo>
                      <a:pt x="195" y="30"/>
                    </a:lnTo>
                    <a:lnTo>
                      <a:pt x="193" y="30"/>
                    </a:lnTo>
                    <a:lnTo>
                      <a:pt x="191" y="30"/>
                    </a:lnTo>
                    <a:lnTo>
                      <a:pt x="189" y="28"/>
                    </a:lnTo>
                    <a:lnTo>
                      <a:pt x="187" y="26"/>
                    </a:lnTo>
                    <a:lnTo>
                      <a:pt x="189" y="26"/>
                    </a:lnTo>
                    <a:lnTo>
                      <a:pt x="191" y="26"/>
                    </a:lnTo>
                    <a:lnTo>
                      <a:pt x="193" y="28"/>
                    </a:lnTo>
                    <a:lnTo>
                      <a:pt x="195" y="30"/>
                    </a:lnTo>
                    <a:lnTo>
                      <a:pt x="197" y="30"/>
                    </a:lnTo>
                    <a:lnTo>
                      <a:pt x="199" y="30"/>
                    </a:lnTo>
                    <a:lnTo>
                      <a:pt x="199" y="32"/>
                    </a:lnTo>
                    <a:lnTo>
                      <a:pt x="201" y="32"/>
                    </a:lnTo>
                    <a:lnTo>
                      <a:pt x="199" y="30"/>
                    </a:lnTo>
                    <a:lnTo>
                      <a:pt x="197" y="30"/>
                    </a:lnTo>
                    <a:lnTo>
                      <a:pt x="195" y="30"/>
                    </a:lnTo>
                    <a:lnTo>
                      <a:pt x="193" y="28"/>
                    </a:lnTo>
                    <a:lnTo>
                      <a:pt x="195" y="26"/>
                    </a:lnTo>
                    <a:lnTo>
                      <a:pt x="197" y="26"/>
                    </a:lnTo>
                    <a:lnTo>
                      <a:pt x="195" y="26"/>
                    </a:lnTo>
                    <a:lnTo>
                      <a:pt x="193" y="26"/>
                    </a:lnTo>
                    <a:lnTo>
                      <a:pt x="193" y="24"/>
                    </a:lnTo>
                    <a:lnTo>
                      <a:pt x="195" y="24"/>
                    </a:lnTo>
                    <a:lnTo>
                      <a:pt x="195" y="22"/>
                    </a:lnTo>
                    <a:lnTo>
                      <a:pt x="197" y="22"/>
                    </a:lnTo>
                    <a:lnTo>
                      <a:pt x="199" y="22"/>
                    </a:lnTo>
                    <a:lnTo>
                      <a:pt x="201" y="22"/>
                    </a:lnTo>
                    <a:lnTo>
                      <a:pt x="203" y="22"/>
                    </a:lnTo>
                    <a:lnTo>
                      <a:pt x="203" y="24"/>
                    </a:lnTo>
                    <a:lnTo>
                      <a:pt x="203" y="26"/>
                    </a:lnTo>
                    <a:lnTo>
                      <a:pt x="201" y="28"/>
                    </a:lnTo>
                    <a:lnTo>
                      <a:pt x="203" y="26"/>
                    </a:lnTo>
                    <a:lnTo>
                      <a:pt x="205" y="26"/>
                    </a:lnTo>
                    <a:lnTo>
                      <a:pt x="207" y="26"/>
                    </a:lnTo>
                    <a:lnTo>
                      <a:pt x="205" y="24"/>
                    </a:lnTo>
                    <a:lnTo>
                      <a:pt x="205" y="22"/>
                    </a:lnTo>
                    <a:lnTo>
                      <a:pt x="207" y="22"/>
                    </a:lnTo>
                    <a:lnTo>
                      <a:pt x="207" y="20"/>
                    </a:lnTo>
                    <a:lnTo>
                      <a:pt x="209" y="20"/>
                    </a:lnTo>
                    <a:lnTo>
                      <a:pt x="211" y="18"/>
                    </a:lnTo>
                    <a:lnTo>
                      <a:pt x="213" y="20"/>
                    </a:lnTo>
                    <a:lnTo>
                      <a:pt x="211" y="22"/>
                    </a:lnTo>
                    <a:lnTo>
                      <a:pt x="211" y="24"/>
                    </a:lnTo>
                    <a:lnTo>
                      <a:pt x="211" y="26"/>
                    </a:lnTo>
                    <a:lnTo>
                      <a:pt x="211" y="28"/>
                    </a:lnTo>
                    <a:lnTo>
                      <a:pt x="209" y="28"/>
                    </a:lnTo>
                    <a:lnTo>
                      <a:pt x="207" y="30"/>
                    </a:lnTo>
                    <a:lnTo>
                      <a:pt x="209" y="30"/>
                    </a:lnTo>
                    <a:lnTo>
                      <a:pt x="211" y="28"/>
                    </a:lnTo>
                    <a:lnTo>
                      <a:pt x="213" y="28"/>
                    </a:lnTo>
                    <a:lnTo>
                      <a:pt x="213" y="26"/>
                    </a:lnTo>
                    <a:lnTo>
                      <a:pt x="215" y="26"/>
                    </a:lnTo>
                    <a:lnTo>
                      <a:pt x="217" y="26"/>
                    </a:lnTo>
                    <a:lnTo>
                      <a:pt x="219" y="28"/>
                    </a:lnTo>
                    <a:lnTo>
                      <a:pt x="217" y="26"/>
                    </a:lnTo>
                    <a:lnTo>
                      <a:pt x="215" y="26"/>
                    </a:lnTo>
                    <a:lnTo>
                      <a:pt x="215" y="24"/>
                    </a:lnTo>
                    <a:lnTo>
                      <a:pt x="217" y="22"/>
                    </a:lnTo>
                    <a:lnTo>
                      <a:pt x="217" y="20"/>
                    </a:lnTo>
                    <a:lnTo>
                      <a:pt x="221" y="20"/>
                    </a:lnTo>
                    <a:lnTo>
                      <a:pt x="219" y="20"/>
                    </a:lnTo>
                    <a:lnTo>
                      <a:pt x="221" y="22"/>
                    </a:lnTo>
                    <a:lnTo>
                      <a:pt x="221" y="20"/>
                    </a:lnTo>
                    <a:lnTo>
                      <a:pt x="223" y="22"/>
                    </a:lnTo>
                    <a:lnTo>
                      <a:pt x="223" y="20"/>
                    </a:lnTo>
                    <a:lnTo>
                      <a:pt x="223" y="18"/>
                    </a:lnTo>
                    <a:lnTo>
                      <a:pt x="225" y="18"/>
                    </a:lnTo>
                    <a:lnTo>
                      <a:pt x="227" y="18"/>
                    </a:lnTo>
                    <a:lnTo>
                      <a:pt x="229" y="20"/>
                    </a:lnTo>
                    <a:lnTo>
                      <a:pt x="231" y="20"/>
                    </a:lnTo>
                    <a:lnTo>
                      <a:pt x="231" y="22"/>
                    </a:lnTo>
                    <a:lnTo>
                      <a:pt x="233" y="22"/>
                    </a:lnTo>
                    <a:lnTo>
                      <a:pt x="235" y="22"/>
                    </a:lnTo>
                    <a:lnTo>
                      <a:pt x="233" y="22"/>
                    </a:lnTo>
                    <a:lnTo>
                      <a:pt x="231" y="22"/>
                    </a:lnTo>
                    <a:lnTo>
                      <a:pt x="233" y="22"/>
                    </a:lnTo>
                    <a:lnTo>
                      <a:pt x="231" y="20"/>
                    </a:lnTo>
                    <a:lnTo>
                      <a:pt x="233" y="18"/>
                    </a:lnTo>
                    <a:lnTo>
                      <a:pt x="233" y="20"/>
                    </a:lnTo>
                    <a:lnTo>
                      <a:pt x="233" y="18"/>
                    </a:lnTo>
                    <a:lnTo>
                      <a:pt x="231" y="18"/>
                    </a:lnTo>
                    <a:lnTo>
                      <a:pt x="233" y="16"/>
                    </a:lnTo>
                    <a:lnTo>
                      <a:pt x="231" y="18"/>
                    </a:lnTo>
                    <a:lnTo>
                      <a:pt x="229" y="18"/>
                    </a:lnTo>
                    <a:lnTo>
                      <a:pt x="227" y="16"/>
                    </a:lnTo>
                    <a:lnTo>
                      <a:pt x="225" y="16"/>
                    </a:lnTo>
                    <a:lnTo>
                      <a:pt x="223" y="16"/>
                    </a:lnTo>
                    <a:lnTo>
                      <a:pt x="221" y="14"/>
                    </a:lnTo>
                    <a:lnTo>
                      <a:pt x="223" y="14"/>
                    </a:lnTo>
                    <a:lnTo>
                      <a:pt x="225" y="14"/>
                    </a:lnTo>
                    <a:lnTo>
                      <a:pt x="225" y="12"/>
                    </a:lnTo>
                    <a:lnTo>
                      <a:pt x="227" y="14"/>
                    </a:lnTo>
                    <a:lnTo>
                      <a:pt x="229" y="16"/>
                    </a:lnTo>
                    <a:lnTo>
                      <a:pt x="231" y="14"/>
                    </a:lnTo>
                    <a:lnTo>
                      <a:pt x="233" y="12"/>
                    </a:lnTo>
                    <a:lnTo>
                      <a:pt x="233" y="14"/>
                    </a:lnTo>
                    <a:lnTo>
                      <a:pt x="235" y="14"/>
                    </a:lnTo>
                    <a:lnTo>
                      <a:pt x="235" y="16"/>
                    </a:lnTo>
                    <a:lnTo>
                      <a:pt x="237" y="16"/>
                    </a:lnTo>
                    <a:lnTo>
                      <a:pt x="239" y="16"/>
                    </a:lnTo>
                    <a:lnTo>
                      <a:pt x="237" y="16"/>
                    </a:lnTo>
                    <a:lnTo>
                      <a:pt x="237" y="14"/>
                    </a:lnTo>
                    <a:lnTo>
                      <a:pt x="239" y="14"/>
                    </a:lnTo>
                    <a:lnTo>
                      <a:pt x="241" y="14"/>
                    </a:lnTo>
                    <a:lnTo>
                      <a:pt x="243" y="14"/>
                    </a:lnTo>
                    <a:lnTo>
                      <a:pt x="245" y="14"/>
                    </a:lnTo>
                    <a:lnTo>
                      <a:pt x="243" y="16"/>
                    </a:lnTo>
                    <a:lnTo>
                      <a:pt x="241" y="16"/>
                    </a:lnTo>
                    <a:lnTo>
                      <a:pt x="239" y="18"/>
                    </a:lnTo>
                    <a:lnTo>
                      <a:pt x="237" y="18"/>
                    </a:lnTo>
                    <a:lnTo>
                      <a:pt x="239" y="18"/>
                    </a:lnTo>
                    <a:lnTo>
                      <a:pt x="241" y="18"/>
                    </a:lnTo>
                    <a:lnTo>
                      <a:pt x="243" y="16"/>
                    </a:lnTo>
                    <a:lnTo>
                      <a:pt x="245" y="16"/>
                    </a:lnTo>
                    <a:lnTo>
                      <a:pt x="245" y="18"/>
                    </a:lnTo>
                    <a:lnTo>
                      <a:pt x="247" y="18"/>
                    </a:lnTo>
                    <a:lnTo>
                      <a:pt x="247" y="20"/>
                    </a:lnTo>
                    <a:lnTo>
                      <a:pt x="249" y="20"/>
                    </a:lnTo>
                    <a:lnTo>
                      <a:pt x="251" y="18"/>
                    </a:lnTo>
                    <a:lnTo>
                      <a:pt x="253" y="18"/>
                    </a:lnTo>
                    <a:lnTo>
                      <a:pt x="251" y="18"/>
                    </a:lnTo>
                    <a:lnTo>
                      <a:pt x="249" y="16"/>
                    </a:lnTo>
                    <a:lnTo>
                      <a:pt x="251" y="16"/>
                    </a:lnTo>
                    <a:lnTo>
                      <a:pt x="249" y="14"/>
                    </a:lnTo>
                    <a:lnTo>
                      <a:pt x="251" y="14"/>
                    </a:lnTo>
                    <a:lnTo>
                      <a:pt x="253" y="14"/>
                    </a:lnTo>
                    <a:lnTo>
                      <a:pt x="251" y="14"/>
                    </a:lnTo>
                    <a:lnTo>
                      <a:pt x="253" y="14"/>
                    </a:lnTo>
                    <a:lnTo>
                      <a:pt x="253" y="12"/>
                    </a:lnTo>
                    <a:lnTo>
                      <a:pt x="255" y="10"/>
                    </a:lnTo>
                    <a:lnTo>
                      <a:pt x="257" y="10"/>
                    </a:lnTo>
                    <a:lnTo>
                      <a:pt x="259" y="10"/>
                    </a:lnTo>
                    <a:lnTo>
                      <a:pt x="261" y="10"/>
                    </a:lnTo>
                    <a:lnTo>
                      <a:pt x="261" y="8"/>
                    </a:lnTo>
                    <a:lnTo>
                      <a:pt x="263" y="6"/>
                    </a:lnTo>
                    <a:lnTo>
                      <a:pt x="265" y="8"/>
                    </a:lnTo>
                    <a:lnTo>
                      <a:pt x="267" y="6"/>
                    </a:lnTo>
                    <a:lnTo>
                      <a:pt x="265" y="6"/>
                    </a:lnTo>
                    <a:lnTo>
                      <a:pt x="263" y="6"/>
                    </a:lnTo>
                    <a:lnTo>
                      <a:pt x="261" y="4"/>
                    </a:lnTo>
                    <a:lnTo>
                      <a:pt x="263" y="4"/>
                    </a:lnTo>
                    <a:lnTo>
                      <a:pt x="265" y="4"/>
                    </a:lnTo>
                    <a:lnTo>
                      <a:pt x="267" y="4"/>
                    </a:lnTo>
                    <a:lnTo>
                      <a:pt x="265" y="4"/>
                    </a:lnTo>
                    <a:lnTo>
                      <a:pt x="265" y="2"/>
                    </a:lnTo>
                    <a:lnTo>
                      <a:pt x="267" y="2"/>
                    </a:lnTo>
                    <a:lnTo>
                      <a:pt x="269" y="2"/>
                    </a:lnTo>
                    <a:lnTo>
                      <a:pt x="271" y="2"/>
                    </a:lnTo>
                    <a:lnTo>
                      <a:pt x="273" y="2"/>
                    </a:lnTo>
                    <a:lnTo>
                      <a:pt x="273" y="4"/>
                    </a:lnTo>
                    <a:lnTo>
                      <a:pt x="275" y="4"/>
                    </a:lnTo>
                    <a:lnTo>
                      <a:pt x="275" y="2"/>
                    </a:lnTo>
                    <a:lnTo>
                      <a:pt x="277" y="2"/>
                    </a:lnTo>
                    <a:lnTo>
                      <a:pt x="279" y="2"/>
                    </a:lnTo>
                    <a:lnTo>
                      <a:pt x="281" y="4"/>
                    </a:lnTo>
                    <a:lnTo>
                      <a:pt x="279" y="6"/>
                    </a:lnTo>
                    <a:lnTo>
                      <a:pt x="277" y="6"/>
                    </a:lnTo>
                    <a:lnTo>
                      <a:pt x="275" y="8"/>
                    </a:lnTo>
                    <a:lnTo>
                      <a:pt x="273" y="8"/>
                    </a:lnTo>
                    <a:lnTo>
                      <a:pt x="273" y="10"/>
                    </a:lnTo>
                    <a:lnTo>
                      <a:pt x="275" y="10"/>
                    </a:lnTo>
                    <a:lnTo>
                      <a:pt x="275" y="12"/>
                    </a:lnTo>
                    <a:lnTo>
                      <a:pt x="273" y="12"/>
                    </a:lnTo>
                    <a:lnTo>
                      <a:pt x="273" y="14"/>
                    </a:lnTo>
                    <a:lnTo>
                      <a:pt x="271" y="14"/>
                    </a:lnTo>
                    <a:lnTo>
                      <a:pt x="271" y="16"/>
                    </a:lnTo>
                    <a:lnTo>
                      <a:pt x="273" y="16"/>
                    </a:lnTo>
                    <a:lnTo>
                      <a:pt x="275" y="16"/>
                    </a:lnTo>
                    <a:lnTo>
                      <a:pt x="277" y="14"/>
                    </a:lnTo>
                    <a:lnTo>
                      <a:pt x="277" y="12"/>
                    </a:lnTo>
                    <a:lnTo>
                      <a:pt x="279" y="12"/>
                    </a:lnTo>
                    <a:lnTo>
                      <a:pt x="281" y="10"/>
                    </a:lnTo>
                    <a:lnTo>
                      <a:pt x="283" y="8"/>
                    </a:lnTo>
                    <a:lnTo>
                      <a:pt x="285" y="6"/>
                    </a:lnTo>
                    <a:lnTo>
                      <a:pt x="287" y="4"/>
                    </a:lnTo>
                    <a:lnTo>
                      <a:pt x="289" y="2"/>
                    </a:lnTo>
                    <a:lnTo>
                      <a:pt x="291" y="2"/>
                    </a:lnTo>
                    <a:lnTo>
                      <a:pt x="293" y="4"/>
                    </a:lnTo>
                    <a:lnTo>
                      <a:pt x="293" y="6"/>
                    </a:lnTo>
                    <a:lnTo>
                      <a:pt x="291" y="6"/>
                    </a:lnTo>
                    <a:lnTo>
                      <a:pt x="289" y="6"/>
                    </a:lnTo>
                    <a:lnTo>
                      <a:pt x="291" y="6"/>
                    </a:lnTo>
                    <a:lnTo>
                      <a:pt x="293" y="8"/>
                    </a:lnTo>
                    <a:lnTo>
                      <a:pt x="291" y="10"/>
                    </a:lnTo>
                    <a:lnTo>
                      <a:pt x="291" y="12"/>
                    </a:lnTo>
                    <a:lnTo>
                      <a:pt x="293" y="12"/>
                    </a:lnTo>
                    <a:lnTo>
                      <a:pt x="295" y="10"/>
                    </a:lnTo>
                    <a:lnTo>
                      <a:pt x="297" y="10"/>
                    </a:lnTo>
                    <a:lnTo>
                      <a:pt x="299" y="10"/>
                    </a:lnTo>
                    <a:lnTo>
                      <a:pt x="297" y="8"/>
                    </a:lnTo>
                    <a:lnTo>
                      <a:pt x="299" y="8"/>
                    </a:lnTo>
                    <a:lnTo>
                      <a:pt x="301" y="8"/>
                    </a:lnTo>
                    <a:lnTo>
                      <a:pt x="299" y="8"/>
                    </a:lnTo>
                    <a:lnTo>
                      <a:pt x="299" y="6"/>
                    </a:lnTo>
                    <a:lnTo>
                      <a:pt x="301" y="6"/>
                    </a:lnTo>
                    <a:lnTo>
                      <a:pt x="303" y="4"/>
                    </a:lnTo>
                    <a:lnTo>
                      <a:pt x="305" y="4"/>
                    </a:lnTo>
                    <a:lnTo>
                      <a:pt x="303" y="4"/>
                    </a:lnTo>
                    <a:lnTo>
                      <a:pt x="301" y="4"/>
                    </a:lnTo>
                    <a:lnTo>
                      <a:pt x="299" y="2"/>
                    </a:lnTo>
                    <a:lnTo>
                      <a:pt x="301" y="2"/>
                    </a:lnTo>
                    <a:lnTo>
                      <a:pt x="303" y="0"/>
                    </a:lnTo>
                    <a:lnTo>
                      <a:pt x="305" y="0"/>
                    </a:lnTo>
                    <a:lnTo>
                      <a:pt x="307" y="0"/>
                    </a:lnTo>
                    <a:lnTo>
                      <a:pt x="309" y="0"/>
                    </a:lnTo>
                    <a:lnTo>
                      <a:pt x="311" y="0"/>
                    </a:lnTo>
                    <a:lnTo>
                      <a:pt x="311" y="2"/>
                    </a:lnTo>
                    <a:lnTo>
                      <a:pt x="313" y="2"/>
                    </a:lnTo>
                    <a:lnTo>
                      <a:pt x="315" y="2"/>
                    </a:lnTo>
                    <a:lnTo>
                      <a:pt x="315" y="4"/>
                    </a:lnTo>
                    <a:lnTo>
                      <a:pt x="313" y="4"/>
                    </a:lnTo>
                    <a:lnTo>
                      <a:pt x="311" y="4"/>
                    </a:lnTo>
                    <a:lnTo>
                      <a:pt x="309" y="4"/>
                    </a:lnTo>
                    <a:lnTo>
                      <a:pt x="309" y="6"/>
                    </a:lnTo>
                    <a:lnTo>
                      <a:pt x="311" y="6"/>
                    </a:lnTo>
                    <a:lnTo>
                      <a:pt x="309" y="6"/>
                    </a:lnTo>
                    <a:lnTo>
                      <a:pt x="309" y="8"/>
                    </a:lnTo>
                    <a:lnTo>
                      <a:pt x="307" y="8"/>
                    </a:lnTo>
                    <a:lnTo>
                      <a:pt x="309" y="8"/>
                    </a:lnTo>
                    <a:lnTo>
                      <a:pt x="311" y="8"/>
                    </a:lnTo>
                    <a:lnTo>
                      <a:pt x="313" y="6"/>
                    </a:lnTo>
                    <a:lnTo>
                      <a:pt x="315" y="8"/>
                    </a:lnTo>
                    <a:lnTo>
                      <a:pt x="313" y="8"/>
                    </a:lnTo>
                    <a:lnTo>
                      <a:pt x="311" y="10"/>
                    </a:lnTo>
                    <a:lnTo>
                      <a:pt x="309" y="10"/>
                    </a:lnTo>
                    <a:lnTo>
                      <a:pt x="311" y="10"/>
                    </a:lnTo>
                    <a:lnTo>
                      <a:pt x="313" y="10"/>
                    </a:lnTo>
                    <a:lnTo>
                      <a:pt x="315" y="10"/>
                    </a:lnTo>
                    <a:lnTo>
                      <a:pt x="313" y="12"/>
                    </a:lnTo>
                    <a:lnTo>
                      <a:pt x="313" y="14"/>
                    </a:lnTo>
                    <a:lnTo>
                      <a:pt x="315" y="12"/>
                    </a:lnTo>
                    <a:lnTo>
                      <a:pt x="315" y="10"/>
                    </a:lnTo>
                    <a:lnTo>
                      <a:pt x="319" y="10"/>
                    </a:lnTo>
                    <a:lnTo>
                      <a:pt x="317" y="10"/>
                    </a:lnTo>
                    <a:lnTo>
                      <a:pt x="317" y="8"/>
                    </a:lnTo>
                    <a:lnTo>
                      <a:pt x="317" y="6"/>
                    </a:lnTo>
                    <a:lnTo>
                      <a:pt x="319" y="4"/>
                    </a:lnTo>
                    <a:lnTo>
                      <a:pt x="321" y="4"/>
                    </a:lnTo>
                    <a:lnTo>
                      <a:pt x="323" y="4"/>
                    </a:lnTo>
                    <a:lnTo>
                      <a:pt x="325" y="4"/>
                    </a:lnTo>
                    <a:lnTo>
                      <a:pt x="327" y="4"/>
                    </a:lnTo>
                    <a:lnTo>
                      <a:pt x="327" y="6"/>
                    </a:lnTo>
                    <a:lnTo>
                      <a:pt x="327" y="8"/>
                    </a:lnTo>
                    <a:lnTo>
                      <a:pt x="329" y="6"/>
                    </a:lnTo>
                    <a:lnTo>
                      <a:pt x="331" y="6"/>
                    </a:lnTo>
                    <a:lnTo>
                      <a:pt x="333" y="6"/>
                    </a:lnTo>
                    <a:lnTo>
                      <a:pt x="333" y="8"/>
                    </a:lnTo>
                    <a:lnTo>
                      <a:pt x="335" y="6"/>
                    </a:lnTo>
                    <a:lnTo>
                      <a:pt x="337" y="6"/>
                    </a:lnTo>
                    <a:lnTo>
                      <a:pt x="339" y="8"/>
                    </a:lnTo>
                    <a:lnTo>
                      <a:pt x="341" y="8"/>
                    </a:lnTo>
                    <a:lnTo>
                      <a:pt x="339" y="10"/>
                    </a:lnTo>
                    <a:lnTo>
                      <a:pt x="341" y="8"/>
                    </a:lnTo>
                    <a:lnTo>
                      <a:pt x="343" y="8"/>
                    </a:lnTo>
                    <a:lnTo>
                      <a:pt x="345" y="10"/>
                    </a:lnTo>
                    <a:lnTo>
                      <a:pt x="347" y="12"/>
                    </a:lnTo>
                    <a:lnTo>
                      <a:pt x="349" y="10"/>
                    </a:lnTo>
                    <a:lnTo>
                      <a:pt x="351" y="12"/>
                    </a:lnTo>
                    <a:lnTo>
                      <a:pt x="351" y="14"/>
                    </a:lnTo>
                    <a:lnTo>
                      <a:pt x="349" y="14"/>
                    </a:lnTo>
                    <a:lnTo>
                      <a:pt x="347" y="14"/>
                    </a:lnTo>
                    <a:lnTo>
                      <a:pt x="345" y="14"/>
                    </a:lnTo>
                    <a:lnTo>
                      <a:pt x="343" y="14"/>
                    </a:lnTo>
                    <a:lnTo>
                      <a:pt x="341" y="16"/>
                    </a:lnTo>
                    <a:lnTo>
                      <a:pt x="339" y="18"/>
                    </a:lnTo>
                    <a:lnTo>
                      <a:pt x="337" y="18"/>
                    </a:lnTo>
                    <a:lnTo>
                      <a:pt x="335" y="18"/>
                    </a:lnTo>
                    <a:lnTo>
                      <a:pt x="333" y="18"/>
                    </a:lnTo>
                    <a:lnTo>
                      <a:pt x="333" y="16"/>
                    </a:lnTo>
                    <a:lnTo>
                      <a:pt x="331" y="16"/>
                    </a:lnTo>
                    <a:lnTo>
                      <a:pt x="329" y="16"/>
                    </a:lnTo>
                    <a:lnTo>
                      <a:pt x="327" y="16"/>
                    </a:lnTo>
                    <a:lnTo>
                      <a:pt x="325" y="16"/>
                    </a:lnTo>
                    <a:lnTo>
                      <a:pt x="323" y="16"/>
                    </a:lnTo>
                    <a:lnTo>
                      <a:pt x="321" y="16"/>
                    </a:lnTo>
                    <a:lnTo>
                      <a:pt x="323" y="16"/>
                    </a:lnTo>
                    <a:lnTo>
                      <a:pt x="325" y="18"/>
                    </a:lnTo>
                    <a:lnTo>
                      <a:pt x="327" y="18"/>
                    </a:lnTo>
                    <a:lnTo>
                      <a:pt x="329" y="18"/>
                    </a:lnTo>
                    <a:lnTo>
                      <a:pt x="331" y="18"/>
                    </a:lnTo>
                    <a:lnTo>
                      <a:pt x="333" y="18"/>
                    </a:lnTo>
                    <a:lnTo>
                      <a:pt x="331" y="20"/>
                    </a:lnTo>
                    <a:lnTo>
                      <a:pt x="333" y="20"/>
                    </a:lnTo>
                    <a:lnTo>
                      <a:pt x="335" y="20"/>
                    </a:lnTo>
                    <a:lnTo>
                      <a:pt x="335" y="22"/>
                    </a:lnTo>
                    <a:lnTo>
                      <a:pt x="333" y="24"/>
                    </a:lnTo>
                    <a:lnTo>
                      <a:pt x="335" y="22"/>
                    </a:lnTo>
                    <a:lnTo>
                      <a:pt x="337" y="22"/>
                    </a:lnTo>
                    <a:lnTo>
                      <a:pt x="339" y="22"/>
                    </a:lnTo>
                    <a:lnTo>
                      <a:pt x="339" y="24"/>
                    </a:lnTo>
                    <a:lnTo>
                      <a:pt x="341" y="24"/>
                    </a:lnTo>
                    <a:lnTo>
                      <a:pt x="341" y="22"/>
                    </a:lnTo>
                    <a:lnTo>
                      <a:pt x="343" y="22"/>
                    </a:lnTo>
                    <a:lnTo>
                      <a:pt x="345" y="22"/>
                    </a:lnTo>
                    <a:lnTo>
                      <a:pt x="345" y="24"/>
                    </a:lnTo>
                    <a:lnTo>
                      <a:pt x="347" y="22"/>
                    </a:lnTo>
                    <a:lnTo>
                      <a:pt x="349" y="22"/>
                    </a:lnTo>
                    <a:lnTo>
                      <a:pt x="351" y="24"/>
                    </a:lnTo>
                    <a:lnTo>
                      <a:pt x="351" y="26"/>
                    </a:lnTo>
                    <a:lnTo>
                      <a:pt x="349" y="26"/>
                    </a:lnTo>
                    <a:lnTo>
                      <a:pt x="347" y="26"/>
                    </a:lnTo>
                    <a:lnTo>
                      <a:pt x="345" y="26"/>
                    </a:lnTo>
                    <a:lnTo>
                      <a:pt x="343" y="24"/>
                    </a:lnTo>
                    <a:lnTo>
                      <a:pt x="341" y="24"/>
                    </a:lnTo>
                    <a:lnTo>
                      <a:pt x="343" y="26"/>
                    </a:lnTo>
                    <a:lnTo>
                      <a:pt x="341" y="28"/>
                    </a:lnTo>
                    <a:lnTo>
                      <a:pt x="339" y="28"/>
                    </a:lnTo>
                    <a:lnTo>
                      <a:pt x="337" y="30"/>
                    </a:lnTo>
                    <a:lnTo>
                      <a:pt x="335" y="30"/>
                    </a:lnTo>
                    <a:lnTo>
                      <a:pt x="333" y="30"/>
                    </a:lnTo>
                    <a:lnTo>
                      <a:pt x="331" y="30"/>
                    </a:lnTo>
                    <a:lnTo>
                      <a:pt x="331" y="32"/>
                    </a:lnTo>
                    <a:lnTo>
                      <a:pt x="331" y="34"/>
                    </a:lnTo>
                    <a:lnTo>
                      <a:pt x="329" y="36"/>
                    </a:lnTo>
                    <a:lnTo>
                      <a:pt x="327" y="36"/>
                    </a:lnTo>
                    <a:lnTo>
                      <a:pt x="325" y="34"/>
                    </a:lnTo>
                    <a:lnTo>
                      <a:pt x="325" y="32"/>
                    </a:lnTo>
                    <a:lnTo>
                      <a:pt x="327" y="30"/>
                    </a:lnTo>
                    <a:lnTo>
                      <a:pt x="331" y="28"/>
                    </a:lnTo>
                    <a:lnTo>
                      <a:pt x="329" y="26"/>
                    </a:lnTo>
                    <a:lnTo>
                      <a:pt x="327" y="24"/>
                    </a:lnTo>
                    <a:lnTo>
                      <a:pt x="325" y="24"/>
                    </a:lnTo>
                    <a:lnTo>
                      <a:pt x="321" y="22"/>
                    </a:lnTo>
                    <a:lnTo>
                      <a:pt x="317" y="20"/>
                    </a:lnTo>
                    <a:lnTo>
                      <a:pt x="315" y="20"/>
                    </a:lnTo>
                    <a:lnTo>
                      <a:pt x="313" y="18"/>
                    </a:lnTo>
                    <a:lnTo>
                      <a:pt x="311" y="16"/>
                    </a:lnTo>
                    <a:lnTo>
                      <a:pt x="309" y="18"/>
                    </a:lnTo>
                    <a:lnTo>
                      <a:pt x="307" y="18"/>
                    </a:lnTo>
                    <a:lnTo>
                      <a:pt x="305" y="18"/>
                    </a:lnTo>
                    <a:lnTo>
                      <a:pt x="303" y="20"/>
                    </a:lnTo>
                    <a:lnTo>
                      <a:pt x="301" y="20"/>
                    </a:lnTo>
                    <a:lnTo>
                      <a:pt x="299" y="20"/>
                    </a:lnTo>
                    <a:lnTo>
                      <a:pt x="297" y="20"/>
                    </a:lnTo>
                    <a:lnTo>
                      <a:pt x="295" y="20"/>
                    </a:lnTo>
                    <a:lnTo>
                      <a:pt x="293" y="20"/>
                    </a:lnTo>
                    <a:lnTo>
                      <a:pt x="291" y="22"/>
                    </a:lnTo>
                    <a:lnTo>
                      <a:pt x="289" y="22"/>
                    </a:lnTo>
                    <a:lnTo>
                      <a:pt x="287" y="24"/>
                    </a:lnTo>
                    <a:lnTo>
                      <a:pt x="285" y="24"/>
                    </a:lnTo>
                    <a:lnTo>
                      <a:pt x="287" y="24"/>
                    </a:lnTo>
                    <a:lnTo>
                      <a:pt x="285" y="26"/>
                    </a:lnTo>
                    <a:lnTo>
                      <a:pt x="285" y="28"/>
                    </a:lnTo>
                    <a:lnTo>
                      <a:pt x="285" y="30"/>
                    </a:lnTo>
                    <a:lnTo>
                      <a:pt x="285" y="32"/>
                    </a:lnTo>
                    <a:lnTo>
                      <a:pt x="285" y="34"/>
                    </a:lnTo>
                    <a:lnTo>
                      <a:pt x="285" y="36"/>
                    </a:lnTo>
                    <a:lnTo>
                      <a:pt x="283" y="38"/>
                    </a:lnTo>
                    <a:lnTo>
                      <a:pt x="281" y="38"/>
                    </a:lnTo>
                    <a:lnTo>
                      <a:pt x="279" y="38"/>
                    </a:lnTo>
                    <a:lnTo>
                      <a:pt x="277" y="40"/>
                    </a:lnTo>
                    <a:lnTo>
                      <a:pt x="277" y="42"/>
                    </a:lnTo>
                    <a:lnTo>
                      <a:pt x="275" y="42"/>
                    </a:lnTo>
                    <a:lnTo>
                      <a:pt x="275" y="44"/>
                    </a:lnTo>
                    <a:lnTo>
                      <a:pt x="273" y="42"/>
                    </a:lnTo>
                    <a:lnTo>
                      <a:pt x="271" y="42"/>
                    </a:lnTo>
                    <a:lnTo>
                      <a:pt x="269" y="42"/>
                    </a:lnTo>
                    <a:lnTo>
                      <a:pt x="267" y="42"/>
                    </a:lnTo>
                    <a:lnTo>
                      <a:pt x="265" y="40"/>
                    </a:lnTo>
                    <a:lnTo>
                      <a:pt x="263" y="40"/>
                    </a:lnTo>
                    <a:lnTo>
                      <a:pt x="261" y="40"/>
                    </a:lnTo>
                    <a:lnTo>
                      <a:pt x="259" y="40"/>
                    </a:lnTo>
                    <a:lnTo>
                      <a:pt x="257" y="42"/>
                    </a:lnTo>
                    <a:lnTo>
                      <a:pt x="255" y="42"/>
                    </a:lnTo>
                    <a:lnTo>
                      <a:pt x="253" y="42"/>
                    </a:lnTo>
                    <a:lnTo>
                      <a:pt x="251" y="42"/>
                    </a:lnTo>
                    <a:lnTo>
                      <a:pt x="249" y="42"/>
                    </a:lnTo>
                    <a:lnTo>
                      <a:pt x="247" y="42"/>
                    </a:lnTo>
                    <a:lnTo>
                      <a:pt x="243" y="40"/>
                    </a:lnTo>
                    <a:lnTo>
                      <a:pt x="241" y="40"/>
                    </a:lnTo>
                    <a:lnTo>
                      <a:pt x="239" y="38"/>
                    </a:lnTo>
                    <a:lnTo>
                      <a:pt x="237" y="36"/>
                    </a:lnTo>
                    <a:lnTo>
                      <a:pt x="235" y="36"/>
                    </a:lnTo>
                    <a:lnTo>
                      <a:pt x="233" y="34"/>
                    </a:lnTo>
                    <a:lnTo>
                      <a:pt x="229" y="32"/>
                    </a:lnTo>
                    <a:lnTo>
                      <a:pt x="227" y="30"/>
                    </a:lnTo>
                    <a:lnTo>
                      <a:pt x="225" y="30"/>
                    </a:lnTo>
                    <a:lnTo>
                      <a:pt x="221" y="32"/>
                    </a:lnTo>
                    <a:lnTo>
                      <a:pt x="223" y="34"/>
                    </a:lnTo>
                    <a:lnTo>
                      <a:pt x="221" y="34"/>
                    </a:lnTo>
                    <a:lnTo>
                      <a:pt x="219" y="34"/>
                    </a:lnTo>
                    <a:lnTo>
                      <a:pt x="217" y="36"/>
                    </a:lnTo>
                    <a:lnTo>
                      <a:pt x="215" y="36"/>
                    </a:lnTo>
                    <a:lnTo>
                      <a:pt x="213" y="36"/>
                    </a:lnTo>
                    <a:lnTo>
                      <a:pt x="211" y="36"/>
                    </a:lnTo>
                    <a:lnTo>
                      <a:pt x="213" y="38"/>
                    </a:lnTo>
                    <a:lnTo>
                      <a:pt x="213" y="40"/>
                    </a:lnTo>
                    <a:lnTo>
                      <a:pt x="211" y="42"/>
                    </a:lnTo>
                    <a:lnTo>
                      <a:pt x="209" y="44"/>
                    </a:lnTo>
                    <a:lnTo>
                      <a:pt x="211" y="44"/>
                    </a:lnTo>
                    <a:lnTo>
                      <a:pt x="211" y="46"/>
                    </a:lnTo>
                    <a:lnTo>
                      <a:pt x="209" y="48"/>
                    </a:lnTo>
                    <a:lnTo>
                      <a:pt x="201" y="46"/>
                    </a:lnTo>
                    <a:lnTo>
                      <a:pt x="195" y="44"/>
                    </a:lnTo>
                    <a:lnTo>
                      <a:pt x="191" y="44"/>
                    </a:lnTo>
                    <a:lnTo>
                      <a:pt x="187" y="44"/>
                    </a:lnTo>
                    <a:lnTo>
                      <a:pt x="183" y="44"/>
                    </a:lnTo>
                    <a:lnTo>
                      <a:pt x="183" y="46"/>
                    </a:lnTo>
                    <a:lnTo>
                      <a:pt x="185" y="50"/>
                    </a:lnTo>
                    <a:lnTo>
                      <a:pt x="181" y="54"/>
                    </a:lnTo>
                    <a:lnTo>
                      <a:pt x="179" y="54"/>
                    </a:lnTo>
                    <a:lnTo>
                      <a:pt x="177" y="52"/>
                    </a:lnTo>
                    <a:lnTo>
                      <a:pt x="175" y="52"/>
                    </a:lnTo>
                    <a:lnTo>
                      <a:pt x="173" y="52"/>
                    </a:lnTo>
                    <a:lnTo>
                      <a:pt x="171" y="54"/>
                    </a:lnTo>
                    <a:lnTo>
                      <a:pt x="169" y="54"/>
                    </a:lnTo>
                    <a:lnTo>
                      <a:pt x="165" y="56"/>
                    </a:lnTo>
                    <a:lnTo>
                      <a:pt x="165" y="58"/>
                    </a:lnTo>
                    <a:lnTo>
                      <a:pt x="163" y="60"/>
                    </a:lnTo>
                    <a:lnTo>
                      <a:pt x="161" y="62"/>
                    </a:lnTo>
                    <a:lnTo>
                      <a:pt x="156" y="64"/>
                    </a:lnTo>
                    <a:lnTo>
                      <a:pt x="161" y="66"/>
                    </a:lnTo>
                    <a:lnTo>
                      <a:pt x="163" y="68"/>
                    </a:lnTo>
                    <a:lnTo>
                      <a:pt x="163" y="70"/>
                    </a:lnTo>
                    <a:lnTo>
                      <a:pt x="159" y="72"/>
                    </a:lnTo>
                    <a:lnTo>
                      <a:pt x="156" y="72"/>
                    </a:lnTo>
                    <a:lnTo>
                      <a:pt x="154" y="76"/>
                    </a:lnTo>
                    <a:lnTo>
                      <a:pt x="150" y="78"/>
                    </a:lnTo>
                    <a:lnTo>
                      <a:pt x="148" y="80"/>
                    </a:lnTo>
                    <a:lnTo>
                      <a:pt x="148" y="84"/>
                    </a:lnTo>
                    <a:lnTo>
                      <a:pt x="146" y="86"/>
                    </a:lnTo>
                    <a:lnTo>
                      <a:pt x="142" y="86"/>
                    </a:lnTo>
                    <a:lnTo>
                      <a:pt x="138" y="86"/>
                    </a:lnTo>
                    <a:lnTo>
                      <a:pt x="136" y="86"/>
                    </a:lnTo>
                    <a:lnTo>
                      <a:pt x="136" y="88"/>
                    </a:lnTo>
                    <a:lnTo>
                      <a:pt x="138" y="90"/>
                    </a:lnTo>
                    <a:lnTo>
                      <a:pt x="138" y="92"/>
                    </a:lnTo>
                    <a:lnTo>
                      <a:pt x="136" y="96"/>
                    </a:lnTo>
                    <a:lnTo>
                      <a:pt x="136" y="98"/>
                    </a:lnTo>
                    <a:lnTo>
                      <a:pt x="136" y="102"/>
                    </a:lnTo>
                    <a:lnTo>
                      <a:pt x="134" y="102"/>
                    </a:lnTo>
                    <a:lnTo>
                      <a:pt x="134" y="106"/>
                    </a:lnTo>
                    <a:lnTo>
                      <a:pt x="132" y="108"/>
                    </a:lnTo>
                    <a:lnTo>
                      <a:pt x="130" y="110"/>
                    </a:lnTo>
                    <a:lnTo>
                      <a:pt x="126" y="112"/>
                    </a:lnTo>
                    <a:lnTo>
                      <a:pt x="124" y="116"/>
                    </a:lnTo>
                    <a:lnTo>
                      <a:pt x="126" y="116"/>
                    </a:lnTo>
                    <a:lnTo>
                      <a:pt x="128" y="116"/>
                    </a:lnTo>
                    <a:lnTo>
                      <a:pt x="132" y="118"/>
                    </a:lnTo>
                    <a:lnTo>
                      <a:pt x="132" y="120"/>
                    </a:lnTo>
                    <a:lnTo>
                      <a:pt x="132" y="122"/>
                    </a:lnTo>
                    <a:lnTo>
                      <a:pt x="130" y="124"/>
                    </a:lnTo>
                    <a:lnTo>
                      <a:pt x="124" y="124"/>
                    </a:lnTo>
                    <a:lnTo>
                      <a:pt x="122" y="124"/>
                    </a:lnTo>
                    <a:lnTo>
                      <a:pt x="120" y="124"/>
                    </a:lnTo>
                    <a:lnTo>
                      <a:pt x="116" y="124"/>
                    </a:lnTo>
                    <a:lnTo>
                      <a:pt x="114" y="124"/>
                    </a:lnTo>
                    <a:lnTo>
                      <a:pt x="112" y="126"/>
                    </a:lnTo>
                    <a:lnTo>
                      <a:pt x="110" y="128"/>
                    </a:lnTo>
                    <a:lnTo>
                      <a:pt x="108" y="130"/>
                    </a:lnTo>
                    <a:lnTo>
                      <a:pt x="106" y="132"/>
                    </a:lnTo>
                    <a:lnTo>
                      <a:pt x="104" y="134"/>
                    </a:lnTo>
                    <a:lnTo>
                      <a:pt x="106" y="136"/>
                    </a:lnTo>
                    <a:lnTo>
                      <a:pt x="102" y="138"/>
                    </a:lnTo>
                    <a:lnTo>
                      <a:pt x="104" y="140"/>
                    </a:lnTo>
                    <a:lnTo>
                      <a:pt x="104" y="142"/>
                    </a:lnTo>
                    <a:lnTo>
                      <a:pt x="106" y="144"/>
                    </a:lnTo>
                    <a:lnTo>
                      <a:pt x="104" y="146"/>
                    </a:lnTo>
                    <a:lnTo>
                      <a:pt x="104" y="148"/>
                    </a:lnTo>
                    <a:lnTo>
                      <a:pt x="104" y="152"/>
                    </a:lnTo>
                    <a:lnTo>
                      <a:pt x="104" y="154"/>
                    </a:lnTo>
                    <a:lnTo>
                      <a:pt x="106" y="156"/>
                    </a:lnTo>
                    <a:lnTo>
                      <a:pt x="106" y="158"/>
                    </a:lnTo>
                    <a:lnTo>
                      <a:pt x="106" y="160"/>
                    </a:lnTo>
                    <a:lnTo>
                      <a:pt x="106" y="162"/>
                    </a:lnTo>
                    <a:lnTo>
                      <a:pt x="106" y="164"/>
                    </a:lnTo>
                    <a:lnTo>
                      <a:pt x="106" y="166"/>
                    </a:lnTo>
                    <a:lnTo>
                      <a:pt x="104" y="168"/>
                    </a:lnTo>
                    <a:lnTo>
                      <a:pt x="106" y="170"/>
                    </a:lnTo>
                    <a:lnTo>
                      <a:pt x="108" y="172"/>
                    </a:lnTo>
                    <a:lnTo>
                      <a:pt x="110" y="172"/>
                    </a:lnTo>
                    <a:lnTo>
                      <a:pt x="112" y="172"/>
                    </a:lnTo>
                    <a:lnTo>
                      <a:pt x="116" y="176"/>
                    </a:lnTo>
                    <a:lnTo>
                      <a:pt x="114" y="176"/>
                    </a:lnTo>
                    <a:lnTo>
                      <a:pt x="114" y="178"/>
                    </a:lnTo>
                    <a:lnTo>
                      <a:pt x="112" y="180"/>
                    </a:lnTo>
                    <a:lnTo>
                      <a:pt x="110" y="180"/>
                    </a:lnTo>
                    <a:lnTo>
                      <a:pt x="108" y="182"/>
                    </a:lnTo>
                    <a:lnTo>
                      <a:pt x="108" y="184"/>
                    </a:lnTo>
                    <a:lnTo>
                      <a:pt x="108" y="186"/>
                    </a:lnTo>
                    <a:lnTo>
                      <a:pt x="108" y="188"/>
                    </a:lnTo>
                    <a:lnTo>
                      <a:pt x="110" y="188"/>
                    </a:lnTo>
                    <a:lnTo>
                      <a:pt x="112" y="190"/>
                    </a:lnTo>
                    <a:lnTo>
                      <a:pt x="112" y="192"/>
                    </a:lnTo>
                    <a:lnTo>
                      <a:pt x="110" y="194"/>
                    </a:lnTo>
                    <a:lnTo>
                      <a:pt x="110" y="196"/>
                    </a:lnTo>
                    <a:lnTo>
                      <a:pt x="110" y="198"/>
                    </a:lnTo>
                    <a:lnTo>
                      <a:pt x="110" y="200"/>
                    </a:lnTo>
                    <a:lnTo>
                      <a:pt x="108" y="200"/>
                    </a:lnTo>
                    <a:lnTo>
                      <a:pt x="106" y="202"/>
                    </a:lnTo>
                    <a:lnTo>
                      <a:pt x="104" y="202"/>
                    </a:lnTo>
                    <a:lnTo>
                      <a:pt x="102" y="202"/>
                    </a:lnTo>
                    <a:lnTo>
                      <a:pt x="100" y="202"/>
                    </a:lnTo>
                    <a:lnTo>
                      <a:pt x="102" y="204"/>
                    </a:lnTo>
                    <a:lnTo>
                      <a:pt x="102" y="206"/>
                    </a:lnTo>
                    <a:lnTo>
                      <a:pt x="100" y="208"/>
                    </a:lnTo>
                    <a:lnTo>
                      <a:pt x="98" y="210"/>
                    </a:lnTo>
                    <a:lnTo>
                      <a:pt x="100" y="212"/>
                    </a:lnTo>
                    <a:lnTo>
                      <a:pt x="100" y="214"/>
                    </a:lnTo>
                    <a:lnTo>
                      <a:pt x="100" y="216"/>
                    </a:lnTo>
                    <a:lnTo>
                      <a:pt x="98" y="220"/>
                    </a:lnTo>
                    <a:lnTo>
                      <a:pt x="98" y="222"/>
                    </a:lnTo>
                    <a:lnTo>
                      <a:pt x="96" y="222"/>
                    </a:lnTo>
                    <a:lnTo>
                      <a:pt x="96" y="220"/>
                    </a:lnTo>
                    <a:lnTo>
                      <a:pt x="94" y="218"/>
                    </a:lnTo>
                    <a:lnTo>
                      <a:pt x="92" y="218"/>
                    </a:lnTo>
                    <a:lnTo>
                      <a:pt x="90" y="216"/>
                    </a:lnTo>
                    <a:lnTo>
                      <a:pt x="88" y="216"/>
                    </a:lnTo>
                    <a:lnTo>
                      <a:pt x="86" y="216"/>
                    </a:lnTo>
                    <a:lnTo>
                      <a:pt x="84" y="214"/>
                    </a:lnTo>
                    <a:lnTo>
                      <a:pt x="84" y="212"/>
                    </a:lnTo>
                    <a:lnTo>
                      <a:pt x="84" y="210"/>
                    </a:lnTo>
                    <a:lnTo>
                      <a:pt x="84" y="208"/>
                    </a:lnTo>
                    <a:lnTo>
                      <a:pt x="82" y="206"/>
                    </a:lnTo>
                    <a:lnTo>
                      <a:pt x="84" y="204"/>
                    </a:lnTo>
                    <a:lnTo>
                      <a:pt x="84" y="206"/>
                    </a:lnTo>
                    <a:lnTo>
                      <a:pt x="84" y="204"/>
                    </a:lnTo>
                    <a:lnTo>
                      <a:pt x="84" y="202"/>
                    </a:lnTo>
                    <a:lnTo>
                      <a:pt x="82" y="202"/>
                    </a:lnTo>
                    <a:lnTo>
                      <a:pt x="82" y="204"/>
                    </a:lnTo>
                    <a:lnTo>
                      <a:pt x="82" y="206"/>
                    </a:lnTo>
                    <a:lnTo>
                      <a:pt x="82" y="208"/>
                    </a:lnTo>
                    <a:lnTo>
                      <a:pt x="82" y="210"/>
                    </a:lnTo>
                    <a:lnTo>
                      <a:pt x="80" y="208"/>
                    </a:lnTo>
                    <a:lnTo>
                      <a:pt x="80" y="210"/>
                    </a:lnTo>
                    <a:lnTo>
                      <a:pt x="78" y="210"/>
                    </a:lnTo>
                    <a:lnTo>
                      <a:pt x="80" y="212"/>
                    </a:lnTo>
                    <a:lnTo>
                      <a:pt x="80" y="214"/>
                    </a:lnTo>
                    <a:lnTo>
                      <a:pt x="80" y="216"/>
                    </a:lnTo>
                    <a:lnTo>
                      <a:pt x="80" y="214"/>
                    </a:lnTo>
                    <a:lnTo>
                      <a:pt x="78" y="216"/>
                    </a:lnTo>
                    <a:lnTo>
                      <a:pt x="78" y="218"/>
                    </a:lnTo>
                    <a:lnTo>
                      <a:pt x="76" y="220"/>
                    </a:lnTo>
                    <a:lnTo>
                      <a:pt x="74" y="220"/>
                    </a:lnTo>
                    <a:lnTo>
                      <a:pt x="72" y="220"/>
                    </a:lnTo>
                    <a:lnTo>
                      <a:pt x="70" y="220"/>
                    </a:lnTo>
                    <a:lnTo>
                      <a:pt x="70" y="218"/>
                    </a:lnTo>
                    <a:lnTo>
                      <a:pt x="68" y="218"/>
                    </a:lnTo>
                    <a:lnTo>
                      <a:pt x="68" y="220"/>
                    </a:lnTo>
                    <a:lnTo>
                      <a:pt x="68" y="222"/>
                    </a:lnTo>
                    <a:lnTo>
                      <a:pt x="66" y="222"/>
                    </a:lnTo>
                    <a:lnTo>
                      <a:pt x="64" y="222"/>
                    </a:lnTo>
                    <a:lnTo>
                      <a:pt x="64" y="224"/>
                    </a:lnTo>
                    <a:lnTo>
                      <a:pt x="62" y="224"/>
                    </a:lnTo>
                    <a:lnTo>
                      <a:pt x="60" y="224"/>
                    </a:lnTo>
                    <a:lnTo>
                      <a:pt x="60" y="226"/>
                    </a:lnTo>
                    <a:lnTo>
                      <a:pt x="60" y="228"/>
                    </a:lnTo>
                    <a:lnTo>
                      <a:pt x="58" y="228"/>
                    </a:lnTo>
                    <a:lnTo>
                      <a:pt x="58" y="230"/>
                    </a:lnTo>
                    <a:lnTo>
                      <a:pt x="56" y="230"/>
                    </a:lnTo>
                    <a:lnTo>
                      <a:pt x="54" y="232"/>
                    </a:lnTo>
                    <a:lnTo>
                      <a:pt x="52" y="234"/>
                    </a:lnTo>
                    <a:lnTo>
                      <a:pt x="50" y="234"/>
                    </a:lnTo>
                    <a:lnTo>
                      <a:pt x="48" y="236"/>
                    </a:lnTo>
                    <a:lnTo>
                      <a:pt x="46" y="236"/>
                    </a:lnTo>
                    <a:lnTo>
                      <a:pt x="44" y="236"/>
                    </a:lnTo>
                    <a:lnTo>
                      <a:pt x="42" y="238"/>
                    </a:lnTo>
                    <a:lnTo>
                      <a:pt x="40" y="238"/>
                    </a:lnTo>
                    <a:lnTo>
                      <a:pt x="38" y="238"/>
                    </a:lnTo>
                    <a:lnTo>
                      <a:pt x="36" y="238"/>
                    </a:lnTo>
                    <a:lnTo>
                      <a:pt x="34" y="238"/>
                    </a:lnTo>
                    <a:lnTo>
                      <a:pt x="32" y="238"/>
                    </a:lnTo>
                    <a:lnTo>
                      <a:pt x="30" y="238"/>
                    </a:lnTo>
                    <a:lnTo>
                      <a:pt x="28" y="238"/>
                    </a:lnTo>
                    <a:lnTo>
                      <a:pt x="26" y="238"/>
                    </a:lnTo>
                    <a:lnTo>
                      <a:pt x="24" y="238"/>
                    </a:lnTo>
                    <a:lnTo>
                      <a:pt x="24" y="236"/>
                    </a:lnTo>
                    <a:lnTo>
                      <a:pt x="24" y="234"/>
                    </a:lnTo>
                    <a:lnTo>
                      <a:pt x="26" y="234"/>
                    </a:lnTo>
                    <a:lnTo>
                      <a:pt x="24" y="234"/>
                    </a:lnTo>
                    <a:lnTo>
                      <a:pt x="22" y="234"/>
                    </a:lnTo>
                    <a:lnTo>
                      <a:pt x="20" y="234"/>
                    </a:lnTo>
                    <a:lnTo>
                      <a:pt x="18" y="232"/>
                    </a:lnTo>
                    <a:lnTo>
                      <a:pt x="16" y="232"/>
                    </a:lnTo>
                    <a:lnTo>
                      <a:pt x="14" y="232"/>
                    </a:lnTo>
                    <a:lnTo>
                      <a:pt x="12" y="230"/>
                    </a:lnTo>
                    <a:lnTo>
                      <a:pt x="10" y="228"/>
                    </a:lnTo>
                    <a:lnTo>
                      <a:pt x="8" y="226"/>
                    </a:lnTo>
                    <a:lnTo>
                      <a:pt x="8" y="224"/>
                    </a:lnTo>
                    <a:lnTo>
                      <a:pt x="8" y="222"/>
                    </a:lnTo>
                    <a:lnTo>
                      <a:pt x="10" y="220"/>
                    </a:lnTo>
                    <a:lnTo>
                      <a:pt x="8" y="220"/>
                    </a:lnTo>
                    <a:lnTo>
                      <a:pt x="10" y="220"/>
                    </a:lnTo>
                    <a:lnTo>
                      <a:pt x="12" y="222"/>
                    </a:lnTo>
                    <a:lnTo>
                      <a:pt x="14" y="220"/>
                    </a:lnTo>
                    <a:lnTo>
                      <a:pt x="16" y="222"/>
                    </a:lnTo>
                    <a:lnTo>
                      <a:pt x="18" y="222"/>
                    </a:lnTo>
                    <a:lnTo>
                      <a:pt x="16" y="222"/>
                    </a:lnTo>
                    <a:lnTo>
                      <a:pt x="18" y="220"/>
                    </a:lnTo>
                    <a:lnTo>
                      <a:pt x="20" y="220"/>
                    </a:lnTo>
                    <a:lnTo>
                      <a:pt x="22" y="220"/>
                    </a:lnTo>
                    <a:lnTo>
                      <a:pt x="24" y="218"/>
                    </a:lnTo>
                    <a:lnTo>
                      <a:pt x="22" y="220"/>
                    </a:lnTo>
                    <a:lnTo>
                      <a:pt x="18" y="220"/>
                    </a:lnTo>
                    <a:lnTo>
                      <a:pt x="16" y="222"/>
                    </a:lnTo>
                    <a:lnTo>
                      <a:pt x="16" y="220"/>
                    </a:lnTo>
                    <a:lnTo>
                      <a:pt x="14" y="218"/>
                    </a:lnTo>
                    <a:lnTo>
                      <a:pt x="16" y="218"/>
                    </a:lnTo>
                    <a:lnTo>
                      <a:pt x="18" y="216"/>
                    </a:lnTo>
                    <a:lnTo>
                      <a:pt x="16" y="216"/>
                    </a:lnTo>
                    <a:lnTo>
                      <a:pt x="18" y="216"/>
                    </a:lnTo>
                    <a:lnTo>
                      <a:pt x="18" y="214"/>
                    </a:lnTo>
                    <a:lnTo>
                      <a:pt x="20" y="214"/>
                    </a:lnTo>
                    <a:lnTo>
                      <a:pt x="22" y="214"/>
                    </a:lnTo>
                    <a:lnTo>
                      <a:pt x="20" y="214"/>
                    </a:lnTo>
                    <a:lnTo>
                      <a:pt x="18" y="214"/>
                    </a:lnTo>
                    <a:lnTo>
                      <a:pt x="16" y="214"/>
                    </a:lnTo>
                    <a:lnTo>
                      <a:pt x="18" y="214"/>
                    </a:lnTo>
                    <a:lnTo>
                      <a:pt x="16" y="214"/>
                    </a:lnTo>
                    <a:lnTo>
                      <a:pt x="16" y="212"/>
                    </a:lnTo>
                    <a:lnTo>
                      <a:pt x="18" y="212"/>
                    </a:lnTo>
                    <a:lnTo>
                      <a:pt x="18" y="210"/>
                    </a:lnTo>
                    <a:lnTo>
                      <a:pt x="20" y="210"/>
                    </a:lnTo>
                    <a:lnTo>
                      <a:pt x="22" y="210"/>
                    </a:lnTo>
                    <a:lnTo>
                      <a:pt x="20" y="208"/>
                    </a:lnTo>
                    <a:lnTo>
                      <a:pt x="18" y="210"/>
                    </a:lnTo>
                    <a:lnTo>
                      <a:pt x="18" y="212"/>
                    </a:lnTo>
                    <a:lnTo>
                      <a:pt x="16" y="212"/>
                    </a:lnTo>
                    <a:lnTo>
                      <a:pt x="14" y="214"/>
                    </a:lnTo>
                    <a:lnTo>
                      <a:pt x="14" y="212"/>
                    </a:lnTo>
                    <a:lnTo>
                      <a:pt x="16" y="210"/>
                    </a:lnTo>
                    <a:lnTo>
                      <a:pt x="14" y="210"/>
                    </a:lnTo>
                    <a:lnTo>
                      <a:pt x="12" y="210"/>
                    </a:lnTo>
                    <a:lnTo>
                      <a:pt x="10" y="212"/>
                    </a:lnTo>
                    <a:lnTo>
                      <a:pt x="12" y="212"/>
                    </a:lnTo>
                    <a:lnTo>
                      <a:pt x="12" y="214"/>
                    </a:lnTo>
                    <a:lnTo>
                      <a:pt x="10" y="214"/>
                    </a:lnTo>
                    <a:lnTo>
                      <a:pt x="10" y="212"/>
                    </a:lnTo>
                    <a:lnTo>
                      <a:pt x="10" y="210"/>
                    </a:lnTo>
                    <a:lnTo>
                      <a:pt x="8" y="212"/>
                    </a:lnTo>
                    <a:lnTo>
                      <a:pt x="8" y="214"/>
                    </a:lnTo>
                    <a:lnTo>
                      <a:pt x="6" y="214"/>
                    </a:lnTo>
                    <a:lnTo>
                      <a:pt x="6" y="212"/>
                    </a:lnTo>
                    <a:lnTo>
                      <a:pt x="6" y="214"/>
                    </a:lnTo>
                    <a:lnTo>
                      <a:pt x="4" y="212"/>
                    </a:lnTo>
                    <a:lnTo>
                      <a:pt x="4" y="210"/>
                    </a:lnTo>
                    <a:lnTo>
                      <a:pt x="4" y="208"/>
                    </a:lnTo>
                    <a:lnTo>
                      <a:pt x="6" y="208"/>
                    </a:lnTo>
                    <a:lnTo>
                      <a:pt x="8" y="206"/>
                    </a:lnTo>
                    <a:lnTo>
                      <a:pt x="8" y="208"/>
                    </a:lnTo>
                    <a:lnTo>
                      <a:pt x="8" y="210"/>
                    </a:lnTo>
                    <a:lnTo>
                      <a:pt x="6" y="210"/>
                    </a:lnTo>
                    <a:lnTo>
                      <a:pt x="8" y="210"/>
                    </a:lnTo>
                    <a:lnTo>
                      <a:pt x="8" y="208"/>
                    </a:lnTo>
                    <a:lnTo>
                      <a:pt x="10" y="208"/>
                    </a:lnTo>
                    <a:lnTo>
                      <a:pt x="12" y="208"/>
                    </a:lnTo>
                    <a:lnTo>
                      <a:pt x="14" y="208"/>
                    </a:lnTo>
                    <a:lnTo>
                      <a:pt x="12" y="206"/>
                    </a:lnTo>
                    <a:lnTo>
                      <a:pt x="14" y="206"/>
                    </a:lnTo>
                    <a:lnTo>
                      <a:pt x="16" y="206"/>
                    </a:lnTo>
                    <a:lnTo>
                      <a:pt x="18" y="204"/>
                    </a:lnTo>
                    <a:lnTo>
                      <a:pt x="16" y="206"/>
                    </a:lnTo>
                    <a:lnTo>
                      <a:pt x="14" y="206"/>
                    </a:lnTo>
                    <a:lnTo>
                      <a:pt x="12" y="204"/>
                    </a:lnTo>
                    <a:lnTo>
                      <a:pt x="10" y="204"/>
                    </a:lnTo>
                    <a:lnTo>
                      <a:pt x="12" y="204"/>
                    </a:lnTo>
                    <a:lnTo>
                      <a:pt x="12" y="202"/>
                    </a:lnTo>
                    <a:lnTo>
                      <a:pt x="14" y="200"/>
                    </a:lnTo>
                    <a:lnTo>
                      <a:pt x="16" y="200"/>
                    </a:lnTo>
                    <a:lnTo>
                      <a:pt x="18" y="198"/>
                    </a:lnTo>
                    <a:lnTo>
                      <a:pt x="16" y="198"/>
                    </a:lnTo>
                    <a:lnTo>
                      <a:pt x="18" y="196"/>
                    </a:lnTo>
                    <a:lnTo>
                      <a:pt x="20" y="194"/>
                    </a:lnTo>
                    <a:lnTo>
                      <a:pt x="22" y="194"/>
                    </a:lnTo>
                    <a:lnTo>
                      <a:pt x="24" y="192"/>
                    </a:lnTo>
                    <a:lnTo>
                      <a:pt x="24" y="194"/>
                    </a:lnTo>
                    <a:lnTo>
                      <a:pt x="24" y="196"/>
                    </a:lnTo>
                    <a:lnTo>
                      <a:pt x="24" y="198"/>
                    </a:lnTo>
                    <a:lnTo>
                      <a:pt x="24" y="196"/>
                    </a:lnTo>
                    <a:lnTo>
                      <a:pt x="24" y="194"/>
                    </a:lnTo>
                    <a:lnTo>
                      <a:pt x="26" y="192"/>
                    </a:lnTo>
                    <a:lnTo>
                      <a:pt x="28" y="192"/>
                    </a:lnTo>
                    <a:lnTo>
                      <a:pt x="30" y="192"/>
                    </a:lnTo>
                    <a:lnTo>
                      <a:pt x="32" y="192"/>
                    </a:lnTo>
                    <a:lnTo>
                      <a:pt x="30" y="192"/>
                    </a:lnTo>
                    <a:lnTo>
                      <a:pt x="28" y="192"/>
                    </a:lnTo>
                    <a:lnTo>
                      <a:pt x="26" y="192"/>
                    </a:lnTo>
                    <a:lnTo>
                      <a:pt x="24" y="192"/>
                    </a:lnTo>
                    <a:lnTo>
                      <a:pt x="22" y="192"/>
                    </a:lnTo>
                    <a:lnTo>
                      <a:pt x="20" y="192"/>
                    </a:lnTo>
                    <a:lnTo>
                      <a:pt x="18" y="194"/>
                    </a:lnTo>
                    <a:lnTo>
                      <a:pt x="18" y="196"/>
                    </a:lnTo>
                    <a:lnTo>
                      <a:pt x="16" y="196"/>
                    </a:lnTo>
                    <a:lnTo>
                      <a:pt x="14" y="198"/>
                    </a:lnTo>
                    <a:lnTo>
                      <a:pt x="14" y="200"/>
                    </a:lnTo>
                    <a:lnTo>
                      <a:pt x="12" y="200"/>
                    </a:lnTo>
                    <a:lnTo>
                      <a:pt x="12" y="198"/>
                    </a:lnTo>
                    <a:lnTo>
                      <a:pt x="10" y="196"/>
                    </a:lnTo>
                    <a:lnTo>
                      <a:pt x="10" y="194"/>
                    </a:lnTo>
                    <a:lnTo>
                      <a:pt x="10" y="196"/>
                    </a:lnTo>
                    <a:lnTo>
                      <a:pt x="8" y="196"/>
                    </a:lnTo>
                    <a:lnTo>
                      <a:pt x="6" y="198"/>
                    </a:lnTo>
                    <a:lnTo>
                      <a:pt x="4" y="196"/>
                    </a:lnTo>
                    <a:lnTo>
                      <a:pt x="4" y="194"/>
                    </a:lnTo>
                    <a:lnTo>
                      <a:pt x="4" y="192"/>
                    </a:lnTo>
                    <a:lnTo>
                      <a:pt x="6" y="190"/>
                    </a:lnTo>
                    <a:lnTo>
                      <a:pt x="8" y="192"/>
                    </a:lnTo>
                    <a:lnTo>
                      <a:pt x="10" y="192"/>
                    </a:lnTo>
                    <a:lnTo>
                      <a:pt x="12" y="192"/>
                    </a:lnTo>
                    <a:lnTo>
                      <a:pt x="12" y="190"/>
                    </a:lnTo>
                    <a:lnTo>
                      <a:pt x="12" y="188"/>
                    </a:lnTo>
                    <a:lnTo>
                      <a:pt x="12" y="186"/>
                    </a:lnTo>
                    <a:lnTo>
                      <a:pt x="10" y="188"/>
                    </a:lnTo>
                    <a:lnTo>
                      <a:pt x="8" y="190"/>
                    </a:lnTo>
                    <a:lnTo>
                      <a:pt x="6" y="190"/>
                    </a:lnTo>
                    <a:lnTo>
                      <a:pt x="4" y="190"/>
                    </a:lnTo>
                    <a:lnTo>
                      <a:pt x="4" y="188"/>
                    </a:lnTo>
                    <a:lnTo>
                      <a:pt x="2" y="188"/>
                    </a:lnTo>
                    <a:lnTo>
                      <a:pt x="2" y="186"/>
                    </a:lnTo>
                    <a:lnTo>
                      <a:pt x="0" y="186"/>
                    </a:lnTo>
                    <a:lnTo>
                      <a:pt x="2" y="186"/>
                    </a:lnTo>
                    <a:lnTo>
                      <a:pt x="4" y="186"/>
                    </a:lnTo>
                    <a:lnTo>
                      <a:pt x="6" y="188"/>
                    </a:lnTo>
                    <a:lnTo>
                      <a:pt x="6" y="186"/>
                    </a:lnTo>
                    <a:lnTo>
                      <a:pt x="6" y="184"/>
                    </a:lnTo>
                    <a:lnTo>
                      <a:pt x="8" y="184"/>
                    </a:lnTo>
                    <a:lnTo>
                      <a:pt x="6" y="184"/>
                    </a:lnTo>
                    <a:lnTo>
                      <a:pt x="6" y="186"/>
                    </a:lnTo>
                    <a:lnTo>
                      <a:pt x="4" y="184"/>
                    </a:lnTo>
                    <a:lnTo>
                      <a:pt x="2" y="184"/>
                    </a:lnTo>
                    <a:lnTo>
                      <a:pt x="2" y="182"/>
                    </a:lnTo>
                    <a:lnTo>
                      <a:pt x="2" y="184"/>
                    </a:lnTo>
                    <a:lnTo>
                      <a:pt x="4" y="184"/>
                    </a:lnTo>
                    <a:lnTo>
                      <a:pt x="4" y="182"/>
                    </a:lnTo>
                    <a:lnTo>
                      <a:pt x="2" y="182"/>
                    </a:lnTo>
                    <a:lnTo>
                      <a:pt x="2" y="180"/>
                    </a:lnTo>
                    <a:lnTo>
                      <a:pt x="4" y="180"/>
                    </a:lnTo>
                    <a:lnTo>
                      <a:pt x="6" y="180"/>
                    </a:lnTo>
                    <a:lnTo>
                      <a:pt x="8" y="182"/>
                    </a:lnTo>
                    <a:lnTo>
                      <a:pt x="10" y="180"/>
                    </a:lnTo>
                    <a:lnTo>
                      <a:pt x="12" y="180"/>
                    </a:lnTo>
                    <a:lnTo>
                      <a:pt x="14" y="180"/>
                    </a:lnTo>
                    <a:lnTo>
                      <a:pt x="16" y="180"/>
                    </a:lnTo>
                    <a:lnTo>
                      <a:pt x="18" y="180"/>
                    </a:lnTo>
                    <a:lnTo>
                      <a:pt x="20" y="180"/>
                    </a:lnTo>
                    <a:lnTo>
                      <a:pt x="22" y="180"/>
                    </a:lnTo>
                    <a:lnTo>
                      <a:pt x="24" y="180"/>
                    </a:lnTo>
                    <a:lnTo>
                      <a:pt x="26" y="178"/>
                    </a:lnTo>
                    <a:lnTo>
                      <a:pt x="28" y="178"/>
                    </a:lnTo>
                    <a:lnTo>
                      <a:pt x="28" y="180"/>
                    </a:lnTo>
                    <a:lnTo>
                      <a:pt x="30" y="182"/>
                    </a:lnTo>
                    <a:lnTo>
                      <a:pt x="28" y="184"/>
                    </a:lnTo>
                    <a:lnTo>
                      <a:pt x="30" y="182"/>
                    </a:lnTo>
                    <a:lnTo>
                      <a:pt x="32" y="182"/>
                    </a:lnTo>
                    <a:lnTo>
                      <a:pt x="30" y="182"/>
                    </a:lnTo>
                    <a:lnTo>
                      <a:pt x="32" y="180"/>
                    </a:lnTo>
                    <a:lnTo>
                      <a:pt x="34" y="178"/>
                    </a:lnTo>
                    <a:lnTo>
                      <a:pt x="36" y="180"/>
                    </a:lnTo>
                    <a:lnTo>
                      <a:pt x="38" y="178"/>
                    </a:lnTo>
                    <a:lnTo>
                      <a:pt x="40" y="178"/>
                    </a:lnTo>
                    <a:lnTo>
                      <a:pt x="38" y="178"/>
                    </a:lnTo>
                    <a:lnTo>
                      <a:pt x="36" y="178"/>
                    </a:lnTo>
                    <a:lnTo>
                      <a:pt x="36" y="176"/>
                    </a:lnTo>
                    <a:lnTo>
                      <a:pt x="38" y="174"/>
                    </a:lnTo>
                    <a:lnTo>
                      <a:pt x="40" y="172"/>
                    </a:lnTo>
                    <a:lnTo>
                      <a:pt x="38" y="174"/>
                    </a:lnTo>
                    <a:lnTo>
                      <a:pt x="36" y="176"/>
                    </a:lnTo>
                    <a:lnTo>
                      <a:pt x="36" y="178"/>
                    </a:lnTo>
                    <a:lnTo>
                      <a:pt x="34" y="178"/>
                    </a:lnTo>
                    <a:lnTo>
                      <a:pt x="32" y="180"/>
                    </a:lnTo>
                    <a:lnTo>
                      <a:pt x="30" y="178"/>
                    </a:lnTo>
                    <a:lnTo>
                      <a:pt x="32" y="178"/>
                    </a:lnTo>
                    <a:lnTo>
                      <a:pt x="30" y="178"/>
                    </a:lnTo>
                    <a:lnTo>
                      <a:pt x="28" y="178"/>
                    </a:lnTo>
                    <a:lnTo>
                      <a:pt x="26" y="178"/>
                    </a:lnTo>
                    <a:lnTo>
                      <a:pt x="24" y="178"/>
                    </a:lnTo>
                    <a:lnTo>
                      <a:pt x="26" y="176"/>
                    </a:lnTo>
                    <a:lnTo>
                      <a:pt x="24" y="176"/>
                    </a:lnTo>
                    <a:lnTo>
                      <a:pt x="24" y="178"/>
                    </a:lnTo>
                    <a:lnTo>
                      <a:pt x="24" y="180"/>
                    </a:lnTo>
                    <a:lnTo>
                      <a:pt x="22" y="180"/>
                    </a:lnTo>
                    <a:lnTo>
                      <a:pt x="20" y="180"/>
                    </a:lnTo>
                    <a:lnTo>
                      <a:pt x="18" y="178"/>
                    </a:lnTo>
                    <a:lnTo>
                      <a:pt x="16" y="178"/>
                    </a:lnTo>
                    <a:lnTo>
                      <a:pt x="14" y="178"/>
                    </a:lnTo>
                    <a:lnTo>
                      <a:pt x="12" y="178"/>
                    </a:lnTo>
                    <a:lnTo>
                      <a:pt x="10" y="178"/>
                    </a:lnTo>
                    <a:lnTo>
                      <a:pt x="10" y="180"/>
                    </a:lnTo>
                    <a:lnTo>
                      <a:pt x="8" y="180"/>
                    </a:lnTo>
                    <a:lnTo>
                      <a:pt x="6" y="180"/>
                    </a:lnTo>
                    <a:lnTo>
                      <a:pt x="4" y="178"/>
                    </a:lnTo>
                    <a:lnTo>
                      <a:pt x="2" y="178"/>
                    </a:lnTo>
                    <a:lnTo>
                      <a:pt x="4" y="178"/>
                    </a:lnTo>
                    <a:lnTo>
                      <a:pt x="2" y="176"/>
                    </a:lnTo>
                    <a:lnTo>
                      <a:pt x="4" y="176"/>
                    </a:lnTo>
                    <a:lnTo>
                      <a:pt x="6" y="176"/>
                    </a:lnTo>
                    <a:lnTo>
                      <a:pt x="8" y="174"/>
                    </a:lnTo>
                    <a:lnTo>
                      <a:pt x="10" y="174"/>
                    </a:lnTo>
                    <a:lnTo>
                      <a:pt x="8" y="174"/>
                    </a:lnTo>
                    <a:lnTo>
                      <a:pt x="6" y="174"/>
                    </a:lnTo>
                    <a:lnTo>
                      <a:pt x="4" y="176"/>
                    </a:lnTo>
                    <a:lnTo>
                      <a:pt x="2" y="176"/>
                    </a:lnTo>
                    <a:lnTo>
                      <a:pt x="4" y="174"/>
                    </a:lnTo>
                    <a:lnTo>
                      <a:pt x="2" y="174"/>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81" name="Freeform 1823"/>
              <p:cNvSpPr>
                <a:spLocks/>
              </p:cNvSpPr>
              <p:nvPr/>
            </p:nvSpPr>
            <p:spPr bwMode="auto">
              <a:xfrm>
                <a:off x="2893315" y="3931950"/>
                <a:ext cx="347502" cy="165279"/>
              </a:xfrm>
              <a:custGeom>
                <a:avLst/>
                <a:gdLst>
                  <a:gd name="T0" fmla="*/ 2147483647 w 74"/>
                  <a:gd name="T1" fmla="*/ 2147483647 h 40"/>
                  <a:gd name="T2" fmla="*/ 2147483647 w 74"/>
                  <a:gd name="T3" fmla="*/ 2147483647 h 40"/>
                  <a:gd name="T4" fmla="*/ 2147483647 w 74"/>
                  <a:gd name="T5" fmla="*/ 2147483647 h 40"/>
                  <a:gd name="T6" fmla="*/ 2147483647 w 74"/>
                  <a:gd name="T7" fmla="*/ 2147483647 h 40"/>
                  <a:gd name="T8" fmla="*/ 2147483647 w 74"/>
                  <a:gd name="T9" fmla="*/ 2147483647 h 40"/>
                  <a:gd name="T10" fmla="*/ 2147483647 w 74"/>
                  <a:gd name="T11" fmla="*/ 2147483647 h 40"/>
                  <a:gd name="T12" fmla="*/ 2147483647 w 74"/>
                  <a:gd name="T13" fmla="*/ 2147483647 h 40"/>
                  <a:gd name="T14" fmla="*/ 2147483647 w 74"/>
                  <a:gd name="T15" fmla="*/ 2147483647 h 40"/>
                  <a:gd name="T16" fmla="*/ 2147483647 w 74"/>
                  <a:gd name="T17" fmla="*/ 2147483647 h 40"/>
                  <a:gd name="T18" fmla="*/ 2147483647 w 74"/>
                  <a:gd name="T19" fmla="*/ 2147483647 h 40"/>
                  <a:gd name="T20" fmla="*/ 2147483647 w 74"/>
                  <a:gd name="T21" fmla="*/ 2147483647 h 40"/>
                  <a:gd name="T22" fmla="*/ 2147483647 w 74"/>
                  <a:gd name="T23" fmla="*/ 2147483647 h 40"/>
                  <a:gd name="T24" fmla="*/ 2147483647 w 74"/>
                  <a:gd name="T25" fmla="*/ 2147483647 h 40"/>
                  <a:gd name="T26" fmla="*/ 2147483647 w 74"/>
                  <a:gd name="T27" fmla="*/ 2147483647 h 40"/>
                  <a:gd name="T28" fmla="*/ 2147483647 w 74"/>
                  <a:gd name="T29" fmla="*/ 2147483647 h 40"/>
                  <a:gd name="T30" fmla="*/ 2147483647 w 74"/>
                  <a:gd name="T31" fmla="*/ 2147483647 h 40"/>
                  <a:gd name="T32" fmla="*/ 2147483647 w 74"/>
                  <a:gd name="T33" fmla="*/ 2147483647 h 40"/>
                  <a:gd name="T34" fmla="*/ 2147483647 w 74"/>
                  <a:gd name="T35" fmla="*/ 0 h 40"/>
                  <a:gd name="T36" fmla="*/ 2147483647 w 74"/>
                  <a:gd name="T37" fmla="*/ 2147483647 h 40"/>
                  <a:gd name="T38" fmla="*/ 2147483647 w 74"/>
                  <a:gd name="T39" fmla="*/ 2147483647 h 40"/>
                  <a:gd name="T40" fmla="*/ 2147483647 w 74"/>
                  <a:gd name="T41" fmla="*/ 2147483647 h 40"/>
                  <a:gd name="T42" fmla="*/ 2147483647 w 74"/>
                  <a:gd name="T43" fmla="*/ 2147483647 h 40"/>
                  <a:gd name="T44" fmla="*/ 2147483647 w 74"/>
                  <a:gd name="T45" fmla="*/ 2147483647 h 40"/>
                  <a:gd name="T46" fmla="*/ 2147483647 w 74"/>
                  <a:gd name="T47" fmla="*/ 2147483647 h 40"/>
                  <a:gd name="T48" fmla="*/ 2147483647 w 74"/>
                  <a:gd name="T49" fmla="*/ 2147483647 h 40"/>
                  <a:gd name="T50" fmla="*/ 2147483647 w 74"/>
                  <a:gd name="T51" fmla="*/ 2147483647 h 40"/>
                  <a:gd name="T52" fmla="*/ 2147483647 w 74"/>
                  <a:gd name="T53" fmla="*/ 2147483647 h 40"/>
                  <a:gd name="T54" fmla="*/ 2147483647 w 74"/>
                  <a:gd name="T55" fmla="*/ 2147483647 h 40"/>
                  <a:gd name="T56" fmla="*/ 2147483647 w 74"/>
                  <a:gd name="T57" fmla="*/ 2147483647 h 40"/>
                  <a:gd name="T58" fmla="*/ 2147483647 w 74"/>
                  <a:gd name="T59" fmla="*/ 2147483647 h 40"/>
                  <a:gd name="T60" fmla="*/ 2147483647 w 74"/>
                  <a:gd name="T61" fmla="*/ 2147483647 h 40"/>
                  <a:gd name="T62" fmla="*/ 2147483647 w 74"/>
                  <a:gd name="T63" fmla="*/ 2147483647 h 40"/>
                  <a:gd name="T64" fmla="*/ 2147483647 w 74"/>
                  <a:gd name="T65" fmla="*/ 2147483647 h 40"/>
                  <a:gd name="T66" fmla="*/ 2147483647 w 74"/>
                  <a:gd name="T67" fmla="*/ 2147483647 h 40"/>
                  <a:gd name="T68" fmla="*/ 2147483647 w 74"/>
                  <a:gd name="T69" fmla="*/ 2147483647 h 40"/>
                  <a:gd name="T70" fmla="*/ 2147483647 w 74"/>
                  <a:gd name="T71" fmla="*/ 2147483647 h 40"/>
                  <a:gd name="T72" fmla="*/ 2147483647 w 74"/>
                  <a:gd name="T73" fmla="*/ 2147483647 h 40"/>
                  <a:gd name="T74" fmla="*/ 2147483647 w 74"/>
                  <a:gd name="T75" fmla="*/ 2147483647 h 40"/>
                  <a:gd name="T76" fmla="*/ 2147483647 w 74"/>
                  <a:gd name="T77" fmla="*/ 2147483647 h 40"/>
                  <a:gd name="T78" fmla="*/ 2147483647 w 74"/>
                  <a:gd name="T79" fmla="*/ 2147483647 h 40"/>
                  <a:gd name="T80" fmla="*/ 2147483647 w 74"/>
                  <a:gd name="T81" fmla="*/ 2147483647 h 40"/>
                  <a:gd name="T82" fmla="*/ 2147483647 w 74"/>
                  <a:gd name="T83" fmla="*/ 2147483647 h 40"/>
                  <a:gd name="T84" fmla="*/ 2147483647 w 74"/>
                  <a:gd name="T85" fmla="*/ 2147483647 h 40"/>
                  <a:gd name="T86" fmla="*/ 2147483647 w 74"/>
                  <a:gd name="T87" fmla="*/ 2147483647 h 40"/>
                  <a:gd name="T88" fmla="*/ 2147483647 w 74"/>
                  <a:gd name="T89" fmla="*/ 2147483647 h 40"/>
                  <a:gd name="T90" fmla="*/ 2147483647 w 74"/>
                  <a:gd name="T91" fmla="*/ 2147483647 h 40"/>
                  <a:gd name="T92" fmla="*/ 2147483647 w 74"/>
                  <a:gd name="T93" fmla="*/ 2147483647 h 40"/>
                  <a:gd name="T94" fmla="*/ 2147483647 w 74"/>
                  <a:gd name="T95" fmla="*/ 2147483647 h 40"/>
                  <a:gd name="T96" fmla="*/ 2147483647 w 74"/>
                  <a:gd name="T97" fmla="*/ 2147483647 h 40"/>
                  <a:gd name="T98" fmla="*/ 0 w 74"/>
                  <a:gd name="T99" fmla="*/ 2147483647 h 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4"/>
                  <a:gd name="T151" fmla="*/ 0 h 40"/>
                  <a:gd name="T152" fmla="*/ 74 w 74"/>
                  <a:gd name="T153" fmla="*/ 40 h 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4" h="40">
                    <a:moveTo>
                      <a:pt x="0" y="32"/>
                    </a:moveTo>
                    <a:lnTo>
                      <a:pt x="0" y="32"/>
                    </a:lnTo>
                    <a:lnTo>
                      <a:pt x="2" y="30"/>
                    </a:lnTo>
                    <a:lnTo>
                      <a:pt x="2" y="28"/>
                    </a:lnTo>
                    <a:lnTo>
                      <a:pt x="2" y="26"/>
                    </a:lnTo>
                    <a:lnTo>
                      <a:pt x="2" y="24"/>
                    </a:lnTo>
                    <a:lnTo>
                      <a:pt x="4" y="22"/>
                    </a:lnTo>
                    <a:lnTo>
                      <a:pt x="6" y="22"/>
                    </a:lnTo>
                    <a:lnTo>
                      <a:pt x="6" y="20"/>
                    </a:lnTo>
                    <a:lnTo>
                      <a:pt x="8" y="18"/>
                    </a:lnTo>
                    <a:lnTo>
                      <a:pt x="10" y="16"/>
                    </a:lnTo>
                    <a:lnTo>
                      <a:pt x="12" y="14"/>
                    </a:lnTo>
                    <a:lnTo>
                      <a:pt x="14" y="12"/>
                    </a:lnTo>
                    <a:lnTo>
                      <a:pt x="16" y="10"/>
                    </a:lnTo>
                    <a:lnTo>
                      <a:pt x="18" y="8"/>
                    </a:lnTo>
                    <a:lnTo>
                      <a:pt x="16" y="8"/>
                    </a:lnTo>
                    <a:lnTo>
                      <a:pt x="16" y="6"/>
                    </a:lnTo>
                    <a:lnTo>
                      <a:pt x="18" y="6"/>
                    </a:lnTo>
                    <a:lnTo>
                      <a:pt x="20" y="6"/>
                    </a:lnTo>
                    <a:lnTo>
                      <a:pt x="22" y="6"/>
                    </a:lnTo>
                    <a:lnTo>
                      <a:pt x="24" y="6"/>
                    </a:lnTo>
                    <a:lnTo>
                      <a:pt x="26" y="4"/>
                    </a:lnTo>
                    <a:lnTo>
                      <a:pt x="28" y="4"/>
                    </a:lnTo>
                    <a:lnTo>
                      <a:pt x="26" y="4"/>
                    </a:lnTo>
                    <a:lnTo>
                      <a:pt x="28" y="4"/>
                    </a:lnTo>
                    <a:lnTo>
                      <a:pt x="30" y="4"/>
                    </a:lnTo>
                    <a:lnTo>
                      <a:pt x="32" y="4"/>
                    </a:lnTo>
                    <a:lnTo>
                      <a:pt x="34" y="4"/>
                    </a:lnTo>
                    <a:lnTo>
                      <a:pt x="36" y="2"/>
                    </a:lnTo>
                    <a:lnTo>
                      <a:pt x="38" y="4"/>
                    </a:lnTo>
                    <a:lnTo>
                      <a:pt x="40" y="4"/>
                    </a:lnTo>
                    <a:lnTo>
                      <a:pt x="42" y="4"/>
                    </a:lnTo>
                    <a:lnTo>
                      <a:pt x="42" y="2"/>
                    </a:lnTo>
                    <a:lnTo>
                      <a:pt x="42" y="4"/>
                    </a:lnTo>
                    <a:lnTo>
                      <a:pt x="42" y="2"/>
                    </a:lnTo>
                    <a:lnTo>
                      <a:pt x="40" y="2"/>
                    </a:lnTo>
                    <a:lnTo>
                      <a:pt x="40" y="0"/>
                    </a:lnTo>
                    <a:lnTo>
                      <a:pt x="42" y="0"/>
                    </a:lnTo>
                    <a:lnTo>
                      <a:pt x="44" y="0"/>
                    </a:lnTo>
                    <a:lnTo>
                      <a:pt x="44" y="2"/>
                    </a:lnTo>
                    <a:lnTo>
                      <a:pt x="46" y="2"/>
                    </a:lnTo>
                    <a:lnTo>
                      <a:pt x="48" y="2"/>
                    </a:lnTo>
                    <a:lnTo>
                      <a:pt x="50" y="2"/>
                    </a:lnTo>
                    <a:lnTo>
                      <a:pt x="52" y="2"/>
                    </a:lnTo>
                    <a:lnTo>
                      <a:pt x="54" y="2"/>
                    </a:lnTo>
                    <a:lnTo>
                      <a:pt x="56" y="4"/>
                    </a:lnTo>
                    <a:lnTo>
                      <a:pt x="58" y="4"/>
                    </a:lnTo>
                    <a:lnTo>
                      <a:pt x="58" y="6"/>
                    </a:lnTo>
                    <a:lnTo>
                      <a:pt x="60" y="6"/>
                    </a:lnTo>
                    <a:lnTo>
                      <a:pt x="60" y="8"/>
                    </a:lnTo>
                    <a:lnTo>
                      <a:pt x="58" y="8"/>
                    </a:lnTo>
                    <a:lnTo>
                      <a:pt x="58" y="10"/>
                    </a:lnTo>
                    <a:lnTo>
                      <a:pt x="56" y="12"/>
                    </a:lnTo>
                    <a:lnTo>
                      <a:pt x="58" y="12"/>
                    </a:lnTo>
                    <a:lnTo>
                      <a:pt x="56" y="14"/>
                    </a:lnTo>
                    <a:lnTo>
                      <a:pt x="58" y="14"/>
                    </a:lnTo>
                    <a:lnTo>
                      <a:pt x="60" y="14"/>
                    </a:lnTo>
                    <a:lnTo>
                      <a:pt x="62" y="14"/>
                    </a:lnTo>
                    <a:lnTo>
                      <a:pt x="64" y="14"/>
                    </a:lnTo>
                    <a:lnTo>
                      <a:pt x="64" y="16"/>
                    </a:lnTo>
                    <a:lnTo>
                      <a:pt x="66" y="18"/>
                    </a:lnTo>
                    <a:lnTo>
                      <a:pt x="68" y="18"/>
                    </a:lnTo>
                    <a:lnTo>
                      <a:pt x="70" y="16"/>
                    </a:lnTo>
                    <a:lnTo>
                      <a:pt x="72" y="16"/>
                    </a:lnTo>
                    <a:lnTo>
                      <a:pt x="74" y="16"/>
                    </a:lnTo>
                    <a:lnTo>
                      <a:pt x="72" y="18"/>
                    </a:lnTo>
                    <a:lnTo>
                      <a:pt x="74" y="18"/>
                    </a:lnTo>
                    <a:lnTo>
                      <a:pt x="72" y="20"/>
                    </a:lnTo>
                    <a:lnTo>
                      <a:pt x="72" y="22"/>
                    </a:lnTo>
                    <a:lnTo>
                      <a:pt x="74" y="22"/>
                    </a:lnTo>
                    <a:lnTo>
                      <a:pt x="72" y="24"/>
                    </a:lnTo>
                    <a:lnTo>
                      <a:pt x="70" y="24"/>
                    </a:lnTo>
                    <a:lnTo>
                      <a:pt x="70" y="22"/>
                    </a:lnTo>
                    <a:lnTo>
                      <a:pt x="68" y="24"/>
                    </a:lnTo>
                    <a:lnTo>
                      <a:pt x="66" y="24"/>
                    </a:lnTo>
                    <a:lnTo>
                      <a:pt x="66" y="26"/>
                    </a:lnTo>
                    <a:lnTo>
                      <a:pt x="68" y="28"/>
                    </a:lnTo>
                    <a:lnTo>
                      <a:pt x="68" y="30"/>
                    </a:lnTo>
                    <a:lnTo>
                      <a:pt x="68" y="32"/>
                    </a:lnTo>
                    <a:lnTo>
                      <a:pt x="66" y="30"/>
                    </a:lnTo>
                    <a:lnTo>
                      <a:pt x="64" y="28"/>
                    </a:lnTo>
                    <a:lnTo>
                      <a:pt x="62" y="28"/>
                    </a:lnTo>
                    <a:lnTo>
                      <a:pt x="60" y="30"/>
                    </a:lnTo>
                    <a:lnTo>
                      <a:pt x="58" y="28"/>
                    </a:lnTo>
                    <a:lnTo>
                      <a:pt x="56" y="28"/>
                    </a:lnTo>
                    <a:lnTo>
                      <a:pt x="56" y="26"/>
                    </a:lnTo>
                    <a:lnTo>
                      <a:pt x="54" y="26"/>
                    </a:lnTo>
                    <a:lnTo>
                      <a:pt x="54" y="28"/>
                    </a:lnTo>
                    <a:lnTo>
                      <a:pt x="54" y="30"/>
                    </a:lnTo>
                    <a:lnTo>
                      <a:pt x="52" y="30"/>
                    </a:lnTo>
                    <a:lnTo>
                      <a:pt x="52" y="32"/>
                    </a:lnTo>
                    <a:lnTo>
                      <a:pt x="50" y="34"/>
                    </a:lnTo>
                    <a:lnTo>
                      <a:pt x="50" y="36"/>
                    </a:lnTo>
                    <a:lnTo>
                      <a:pt x="50" y="38"/>
                    </a:lnTo>
                    <a:lnTo>
                      <a:pt x="50" y="40"/>
                    </a:lnTo>
                    <a:lnTo>
                      <a:pt x="48" y="40"/>
                    </a:lnTo>
                    <a:lnTo>
                      <a:pt x="48" y="38"/>
                    </a:lnTo>
                    <a:lnTo>
                      <a:pt x="46" y="36"/>
                    </a:lnTo>
                    <a:lnTo>
                      <a:pt x="46" y="34"/>
                    </a:lnTo>
                    <a:lnTo>
                      <a:pt x="44" y="34"/>
                    </a:lnTo>
                    <a:lnTo>
                      <a:pt x="42" y="32"/>
                    </a:lnTo>
                    <a:lnTo>
                      <a:pt x="40" y="30"/>
                    </a:lnTo>
                    <a:lnTo>
                      <a:pt x="40" y="28"/>
                    </a:lnTo>
                    <a:lnTo>
                      <a:pt x="38" y="26"/>
                    </a:lnTo>
                    <a:lnTo>
                      <a:pt x="38" y="28"/>
                    </a:lnTo>
                    <a:lnTo>
                      <a:pt x="36" y="30"/>
                    </a:lnTo>
                    <a:lnTo>
                      <a:pt x="34" y="30"/>
                    </a:lnTo>
                    <a:lnTo>
                      <a:pt x="36" y="32"/>
                    </a:lnTo>
                    <a:lnTo>
                      <a:pt x="34" y="32"/>
                    </a:lnTo>
                    <a:lnTo>
                      <a:pt x="34" y="34"/>
                    </a:lnTo>
                    <a:lnTo>
                      <a:pt x="32" y="36"/>
                    </a:lnTo>
                    <a:lnTo>
                      <a:pt x="30" y="38"/>
                    </a:lnTo>
                    <a:lnTo>
                      <a:pt x="28" y="36"/>
                    </a:lnTo>
                    <a:lnTo>
                      <a:pt x="26" y="36"/>
                    </a:lnTo>
                    <a:lnTo>
                      <a:pt x="24" y="36"/>
                    </a:lnTo>
                    <a:lnTo>
                      <a:pt x="22" y="38"/>
                    </a:lnTo>
                    <a:lnTo>
                      <a:pt x="20" y="38"/>
                    </a:lnTo>
                    <a:lnTo>
                      <a:pt x="18" y="38"/>
                    </a:lnTo>
                    <a:lnTo>
                      <a:pt x="16" y="38"/>
                    </a:lnTo>
                    <a:lnTo>
                      <a:pt x="16" y="36"/>
                    </a:lnTo>
                    <a:lnTo>
                      <a:pt x="16" y="34"/>
                    </a:lnTo>
                    <a:lnTo>
                      <a:pt x="14" y="32"/>
                    </a:lnTo>
                    <a:lnTo>
                      <a:pt x="14" y="30"/>
                    </a:lnTo>
                    <a:lnTo>
                      <a:pt x="14" y="28"/>
                    </a:lnTo>
                    <a:lnTo>
                      <a:pt x="12" y="26"/>
                    </a:lnTo>
                    <a:lnTo>
                      <a:pt x="10" y="26"/>
                    </a:lnTo>
                    <a:lnTo>
                      <a:pt x="8" y="26"/>
                    </a:lnTo>
                    <a:lnTo>
                      <a:pt x="6" y="28"/>
                    </a:lnTo>
                    <a:lnTo>
                      <a:pt x="4" y="28"/>
                    </a:lnTo>
                    <a:lnTo>
                      <a:pt x="4" y="30"/>
                    </a:lnTo>
                    <a:lnTo>
                      <a:pt x="4" y="32"/>
                    </a:lnTo>
                    <a:lnTo>
                      <a:pt x="2" y="32"/>
                    </a:lnTo>
                    <a:lnTo>
                      <a:pt x="0" y="32"/>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82" name="Freeform 1837"/>
              <p:cNvSpPr>
                <a:spLocks/>
              </p:cNvSpPr>
              <p:nvPr/>
            </p:nvSpPr>
            <p:spPr bwMode="auto">
              <a:xfrm>
                <a:off x="3278385" y="2254363"/>
                <a:ext cx="849971" cy="1049526"/>
              </a:xfrm>
              <a:custGeom>
                <a:avLst/>
                <a:gdLst>
                  <a:gd name="T0" fmla="*/ 2147483647 w 181"/>
                  <a:gd name="T1" fmla="*/ 2147483647 h 254"/>
                  <a:gd name="T2" fmla="*/ 2147483647 w 181"/>
                  <a:gd name="T3" fmla="*/ 2147483647 h 254"/>
                  <a:gd name="T4" fmla="*/ 2147483647 w 181"/>
                  <a:gd name="T5" fmla="*/ 2147483647 h 254"/>
                  <a:gd name="T6" fmla="*/ 2147483647 w 181"/>
                  <a:gd name="T7" fmla="*/ 2147483647 h 254"/>
                  <a:gd name="T8" fmla="*/ 2147483647 w 181"/>
                  <a:gd name="T9" fmla="*/ 2147483647 h 254"/>
                  <a:gd name="T10" fmla="*/ 2147483647 w 181"/>
                  <a:gd name="T11" fmla="*/ 2147483647 h 254"/>
                  <a:gd name="T12" fmla="*/ 2147483647 w 181"/>
                  <a:gd name="T13" fmla="*/ 2147483647 h 254"/>
                  <a:gd name="T14" fmla="*/ 2147483647 w 181"/>
                  <a:gd name="T15" fmla="*/ 2147483647 h 254"/>
                  <a:gd name="T16" fmla="*/ 2147483647 w 181"/>
                  <a:gd name="T17" fmla="*/ 2147483647 h 254"/>
                  <a:gd name="T18" fmla="*/ 2147483647 w 181"/>
                  <a:gd name="T19" fmla="*/ 2147483647 h 254"/>
                  <a:gd name="T20" fmla="*/ 2147483647 w 181"/>
                  <a:gd name="T21" fmla="*/ 2147483647 h 254"/>
                  <a:gd name="T22" fmla="*/ 2147483647 w 181"/>
                  <a:gd name="T23" fmla="*/ 2147483647 h 254"/>
                  <a:gd name="T24" fmla="*/ 2147483647 w 181"/>
                  <a:gd name="T25" fmla="*/ 2147483647 h 254"/>
                  <a:gd name="T26" fmla="*/ 2147483647 w 181"/>
                  <a:gd name="T27" fmla="*/ 2147483647 h 254"/>
                  <a:gd name="T28" fmla="*/ 2147483647 w 181"/>
                  <a:gd name="T29" fmla="*/ 0 h 254"/>
                  <a:gd name="T30" fmla="*/ 2147483647 w 181"/>
                  <a:gd name="T31" fmla="*/ 2147483647 h 254"/>
                  <a:gd name="T32" fmla="*/ 2147483647 w 181"/>
                  <a:gd name="T33" fmla="*/ 2147483647 h 254"/>
                  <a:gd name="T34" fmla="*/ 2147483647 w 181"/>
                  <a:gd name="T35" fmla="*/ 2147483647 h 254"/>
                  <a:gd name="T36" fmla="*/ 2147483647 w 181"/>
                  <a:gd name="T37" fmla="*/ 2147483647 h 254"/>
                  <a:gd name="T38" fmla="*/ 2147483647 w 181"/>
                  <a:gd name="T39" fmla="*/ 2147483647 h 254"/>
                  <a:gd name="T40" fmla="*/ 2147483647 w 181"/>
                  <a:gd name="T41" fmla="*/ 2147483647 h 254"/>
                  <a:gd name="T42" fmla="*/ 2147483647 w 181"/>
                  <a:gd name="T43" fmla="*/ 2147483647 h 254"/>
                  <a:gd name="T44" fmla="*/ 2147483647 w 181"/>
                  <a:gd name="T45" fmla="*/ 2147483647 h 254"/>
                  <a:gd name="T46" fmla="*/ 2147483647 w 181"/>
                  <a:gd name="T47" fmla="*/ 2147483647 h 254"/>
                  <a:gd name="T48" fmla="*/ 2147483647 w 181"/>
                  <a:gd name="T49" fmla="*/ 2147483647 h 254"/>
                  <a:gd name="T50" fmla="*/ 2147483647 w 181"/>
                  <a:gd name="T51" fmla="*/ 2147483647 h 254"/>
                  <a:gd name="T52" fmla="*/ 2147483647 w 181"/>
                  <a:gd name="T53" fmla="*/ 2147483647 h 254"/>
                  <a:gd name="T54" fmla="*/ 2147483647 w 181"/>
                  <a:gd name="T55" fmla="*/ 2147483647 h 254"/>
                  <a:gd name="T56" fmla="*/ 2147483647 w 181"/>
                  <a:gd name="T57" fmla="*/ 2147483647 h 254"/>
                  <a:gd name="T58" fmla="*/ 2147483647 w 181"/>
                  <a:gd name="T59" fmla="*/ 2147483647 h 254"/>
                  <a:gd name="T60" fmla="*/ 2147483647 w 181"/>
                  <a:gd name="T61" fmla="*/ 2147483647 h 254"/>
                  <a:gd name="T62" fmla="*/ 2147483647 w 181"/>
                  <a:gd name="T63" fmla="*/ 2147483647 h 254"/>
                  <a:gd name="T64" fmla="*/ 2147483647 w 181"/>
                  <a:gd name="T65" fmla="*/ 2147483647 h 254"/>
                  <a:gd name="T66" fmla="*/ 2147483647 w 181"/>
                  <a:gd name="T67" fmla="*/ 2147483647 h 254"/>
                  <a:gd name="T68" fmla="*/ 2147483647 w 181"/>
                  <a:gd name="T69" fmla="*/ 2147483647 h 254"/>
                  <a:gd name="T70" fmla="*/ 2147483647 w 181"/>
                  <a:gd name="T71" fmla="*/ 2147483647 h 254"/>
                  <a:gd name="T72" fmla="*/ 2147483647 w 181"/>
                  <a:gd name="T73" fmla="*/ 2147483647 h 254"/>
                  <a:gd name="T74" fmla="*/ 2147483647 w 181"/>
                  <a:gd name="T75" fmla="*/ 2147483647 h 254"/>
                  <a:gd name="T76" fmla="*/ 2147483647 w 181"/>
                  <a:gd name="T77" fmla="*/ 2147483647 h 254"/>
                  <a:gd name="T78" fmla="*/ 2147483647 w 181"/>
                  <a:gd name="T79" fmla="*/ 2147483647 h 254"/>
                  <a:gd name="T80" fmla="*/ 2147483647 w 181"/>
                  <a:gd name="T81" fmla="*/ 2147483647 h 254"/>
                  <a:gd name="T82" fmla="*/ 2147483647 w 181"/>
                  <a:gd name="T83" fmla="*/ 2147483647 h 254"/>
                  <a:gd name="T84" fmla="*/ 2147483647 w 181"/>
                  <a:gd name="T85" fmla="*/ 2147483647 h 254"/>
                  <a:gd name="T86" fmla="*/ 2147483647 w 181"/>
                  <a:gd name="T87" fmla="*/ 2147483647 h 254"/>
                  <a:gd name="T88" fmla="*/ 2147483647 w 181"/>
                  <a:gd name="T89" fmla="*/ 2147483647 h 254"/>
                  <a:gd name="T90" fmla="*/ 2147483647 w 181"/>
                  <a:gd name="T91" fmla="*/ 2147483647 h 254"/>
                  <a:gd name="T92" fmla="*/ 2147483647 w 181"/>
                  <a:gd name="T93" fmla="*/ 2147483647 h 254"/>
                  <a:gd name="T94" fmla="*/ 2147483647 w 181"/>
                  <a:gd name="T95" fmla="*/ 2147483647 h 254"/>
                  <a:gd name="T96" fmla="*/ 2147483647 w 181"/>
                  <a:gd name="T97" fmla="*/ 2147483647 h 254"/>
                  <a:gd name="T98" fmla="*/ 2147483647 w 181"/>
                  <a:gd name="T99" fmla="*/ 2147483647 h 254"/>
                  <a:gd name="T100" fmla="*/ 2147483647 w 181"/>
                  <a:gd name="T101" fmla="*/ 2147483647 h 254"/>
                  <a:gd name="T102" fmla="*/ 2147483647 w 181"/>
                  <a:gd name="T103" fmla="*/ 2147483647 h 254"/>
                  <a:gd name="T104" fmla="*/ 2147483647 w 181"/>
                  <a:gd name="T105" fmla="*/ 2147483647 h 254"/>
                  <a:gd name="T106" fmla="*/ 2147483647 w 181"/>
                  <a:gd name="T107" fmla="*/ 2147483647 h 254"/>
                  <a:gd name="T108" fmla="*/ 2147483647 w 181"/>
                  <a:gd name="T109" fmla="*/ 2147483647 h 254"/>
                  <a:gd name="T110" fmla="*/ 2147483647 w 181"/>
                  <a:gd name="T111" fmla="*/ 2147483647 h 254"/>
                  <a:gd name="T112" fmla="*/ 2147483647 w 181"/>
                  <a:gd name="T113" fmla="*/ 2147483647 h 2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1"/>
                  <a:gd name="T172" fmla="*/ 0 h 254"/>
                  <a:gd name="T173" fmla="*/ 181 w 181"/>
                  <a:gd name="T174" fmla="*/ 254 h 25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1" h="254">
                    <a:moveTo>
                      <a:pt x="2" y="182"/>
                    </a:moveTo>
                    <a:lnTo>
                      <a:pt x="2" y="182"/>
                    </a:lnTo>
                    <a:lnTo>
                      <a:pt x="4" y="182"/>
                    </a:lnTo>
                    <a:lnTo>
                      <a:pt x="6" y="184"/>
                    </a:lnTo>
                    <a:lnTo>
                      <a:pt x="6" y="186"/>
                    </a:lnTo>
                    <a:lnTo>
                      <a:pt x="8" y="186"/>
                    </a:lnTo>
                    <a:lnTo>
                      <a:pt x="8" y="184"/>
                    </a:lnTo>
                    <a:lnTo>
                      <a:pt x="10" y="180"/>
                    </a:lnTo>
                    <a:lnTo>
                      <a:pt x="10" y="178"/>
                    </a:lnTo>
                    <a:lnTo>
                      <a:pt x="10" y="176"/>
                    </a:lnTo>
                    <a:lnTo>
                      <a:pt x="8" y="174"/>
                    </a:lnTo>
                    <a:lnTo>
                      <a:pt x="10" y="172"/>
                    </a:lnTo>
                    <a:lnTo>
                      <a:pt x="12" y="170"/>
                    </a:lnTo>
                    <a:lnTo>
                      <a:pt x="12" y="168"/>
                    </a:lnTo>
                    <a:lnTo>
                      <a:pt x="10" y="166"/>
                    </a:lnTo>
                    <a:lnTo>
                      <a:pt x="12" y="166"/>
                    </a:lnTo>
                    <a:lnTo>
                      <a:pt x="14" y="166"/>
                    </a:lnTo>
                    <a:lnTo>
                      <a:pt x="16" y="166"/>
                    </a:lnTo>
                    <a:lnTo>
                      <a:pt x="18" y="164"/>
                    </a:lnTo>
                    <a:lnTo>
                      <a:pt x="20" y="164"/>
                    </a:lnTo>
                    <a:lnTo>
                      <a:pt x="20" y="162"/>
                    </a:lnTo>
                    <a:lnTo>
                      <a:pt x="20" y="160"/>
                    </a:lnTo>
                    <a:lnTo>
                      <a:pt x="20" y="158"/>
                    </a:lnTo>
                    <a:lnTo>
                      <a:pt x="22" y="156"/>
                    </a:lnTo>
                    <a:lnTo>
                      <a:pt x="22" y="154"/>
                    </a:lnTo>
                    <a:lnTo>
                      <a:pt x="20" y="152"/>
                    </a:lnTo>
                    <a:lnTo>
                      <a:pt x="18" y="152"/>
                    </a:lnTo>
                    <a:lnTo>
                      <a:pt x="18" y="150"/>
                    </a:lnTo>
                    <a:lnTo>
                      <a:pt x="18" y="148"/>
                    </a:lnTo>
                    <a:lnTo>
                      <a:pt x="18" y="146"/>
                    </a:lnTo>
                    <a:lnTo>
                      <a:pt x="20" y="144"/>
                    </a:lnTo>
                    <a:lnTo>
                      <a:pt x="22" y="144"/>
                    </a:lnTo>
                    <a:lnTo>
                      <a:pt x="24" y="142"/>
                    </a:lnTo>
                    <a:lnTo>
                      <a:pt x="24" y="140"/>
                    </a:lnTo>
                    <a:lnTo>
                      <a:pt x="26" y="140"/>
                    </a:lnTo>
                    <a:lnTo>
                      <a:pt x="22" y="136"/>
                    </a:lnTo>
                    <a:lnTo>
                      <a:pt x="20" y="136"/>
                    </a:lnTo>
                    <a:lnTo>
                      <a:pt x="18" y="136"/>
                    </a:lnTo>
                    <a:lnTo>
                      <a:pt x="16" y="134"/>
                    </a:lnTo>
                    <a:lnTo>
                      <a:pt x="14" y="132"/>
                    </a:lnTo>
                    <a:lnTo>
                      <a:pt x="16" y="130"/>
                    </a:lnTo>
                    <a:lnTo>
                      <a:pt x="16" y="128"/>
                    </a:lnTo>
                    <a:lnTo>
                      <a:pt x="16" y="126"/>
                    </a:lnTo>
                    <a:lnTo>
                      <a:pt x="16" y="124"/>
                    </a:lnTo>
                    <a:lnTo>
                      <a:pt x="16" y="122"/>
                    </a:lnTo>
                    <a:lnTo>
                      <a:pt x="16" y="120"/>
                    </a:lnTo>
                    <a:lnTo>
                      <a:pt x="14" y="118"/>
                    </a:lnTo>
                    <a:lnTo>
                      <a:pt x="14" y="116"/>
                    </a:lnTo>
                    <a:lnTo>
                      <a:pt x="14" y="112"/>
                    </a:lnTo>
                    <a:lnTo>
                      <a:pt x="14" y="110"/>
                    </a:lnTo>
                    <a:lnTo>
                      <a:pt x="16" y="108"/>
                    </a:lnTo>
                    <a:lnTo>
                      <a:pt x="14" y="106"/>
                    </a:lnTo>
                    <a:lnTo>
                      <a:pt x="14" y="104"/>
                    </a:lnTo>
                    <a:lnTo>
                      <a:pt x="12" y="102"/>
                    </a:lnTo>
                    <a:lnTo>
                      <a:pt x="16" y="100"/>
                    </a:lnTo>
                    <a:lnTo>
                      <a:pt x="14" y="98"/>
                    </a:lnTo>
                    <a:lnTo>
                      <a:pt x="16" y="96"/>
                    </a:lnTo>
                    <a:lnTo>
                      <a:pt x="18" y="94"/>
                    </a:lnTo>
                    <a:lnTo>
                      <a:pt x="20" y="92"/>
                    </a:lnTo>
                    <a:lnTo>
                      <a:pt x="22" y="90"/>
                    </a:lnTo>
                    <a:lnTo>
                      <a:pt x="24" y="88"/>
                    </a:lnTo>
                    <a:lnTo>
                      <a:pt x="26" y="88"/>
                    </a:lnTo>
                    <a:lnTo>
                      <a:pt x="30" y="88"/>
                    </a:lnTo>
                    <a:lnTo>
                      <a:pt x="32" y="88"/>
                    </a:lnTo>
                    <a:lnTo>
                      <a:pt x="34" y="88"/>
                    </a:lnTo>
                    <a:lnTo>
                      <a:pt x="40" y="88"/>
                    </a:lnTo>
                    <a:lnTo>
                      <a:pt x="42" y="86"/>
                    </a:lnTo>
                    <a:lnTo>
                      <a:pt x="42" y="84"/>
                    </a:lnTo>
                    <a:lnTo>
                      <a:pt x="42" y="82"/>
                    </a:lnTo>
                    <a:lnTo>
                      <a:pt x="38" y="80"/>
                    </a:lnTo>
                    <a:lnTo>
                      <a:pt x="36" y="80"/>
                    </a:lnTo>
                    <a:lnTo>
                      <a:pt x="34" y="80"/>
                    </a:lnTo>
                    <a:lnTo>
                      <a:pt x="36" y="76"/>
                    </a:lnTo>
                    <a:lnTo>
                      <a:pt x="40" y="74"/>
                    </a:lnTo>
                    <a:lnTo>
                      <a:pt x="42" y="72"/>
                    </a:lnTo>
                    <a:lnTo>
                      <a:pt x="44" y="70"/>
                    </a:lnTo>
                    <a:lnTo>
                      <a:pt x="44" y="66"/>
                    </a:lnTo>
                    <a:lnTo>
                      <a:pt x="46" y="66"/>
                    </a:lnTo>
                    <a:lnTo>
                      <a:pt x="46" y="62"/>
                    </a:lnTo>
                    <a:lnTo>
                      <a:pt x="46" y="60"/>
                    </a:lnTo>
                    <a:lnTo>
                      <a:pt x="48" y="56"/>
                    </a:lnTo>
                    <a:lnTo>
                      <a:pt x="48" y="54"/>
                    </a:lnTo>
                    <a:lnTo>
                      <a:pt x="46" y="52"/>
                    </a:lnTo>
                    <a:lnTo>
                      <a:pt x="46" y="50"/>
                    </a:lnTo>
                    <a:lnTo>
                      <a:pt x="48" y="50"/>
                    </a:lnTo>
                    <a:lnTo>
                      <a:pt x="52" y="50"/>
                    </a:lnTo>
                    <a:lnTo>
                      <a:pt x="56" y="50"/>
                    </a:lnTo>
                    <a:lnTo>
                      <a:pt x="58" y="48"/>
                    </a:lnTo>
                    <a:lnTo>
                      <a:pt x="58" y="44"/>
                    </a:lnTo>
                    <a:lnTo>
                      <a:pt x="60" y="42"/>
                    </a:lnTo>
                    <a:lnTo>
                      <a:pt x="64" y="40"/>
                    </a:lnTo>
                    <a:lnTo>
                      <a:pt x="66" y="36"/>
                    </a:lnTo>
                    <a:lnTo>
                      <a:pt x="69" y="36"/>
                    </a:lnTo>
                    <a:lnTo>
                      <a:pt x="73" y="34"/>
                    </a:lnTo>
                    <a:lnTo>
                      <a:pt x="73" y="32"/>
                    </a:lnTo>
                    <a:lnTo>
                      <a:pt x="71" y="30"/>
                    </a:lnTo>
                    <a:lnTo>
                      <a:pt x="66" y="28"/>
                    </a:lnTo>
                    <a:lnTo>
                      <a:pt x="71" y="26"/>
                    </a:lnTo>
                    <a:lnTo>
                      <a:pt x="73" y="24"/>
                    </a:lnTo>
                    <a:lnTo>
                      <a:pt x="75" y="22"/>
                    </a:lnTo>
                    <a:lnTo>
                      <a:pt x="75" y="20"/>
                    </a:lnTo>
                    <a:lnTo>
                      <a:pt x="79" y="18"/>
                    </a:lnTo>
                    <a:lnTo>
                      <a:pt x="81" y="18"/>
                    </a:lnTo>
                    <a:lnTo>
                      <a:pt x="83" y="16"/>
                    </a:lnTo>
                    <a:lnTo>
                      <a:pt x="85" y="16"/>
                    </a:lnTo>
                    <a:lnTo>
                      <a:pt x="87" y="16"/>
                    </a:lnTo>
                    <a:lnTo>
                      <a:pt x="89" y="18"/>
                    </a:lnTo>
                    <a:lnTo>
                      <a:pt x="91" y="18"/>
                    </a:lnTo>
                    <a:lnTo>
                      <a:pt x="95" y="14"/>
                    </a:lnTo>
                    <a:lnTo>
                      <a:pt x="93" y="10"/>
                    </a:lnTo>
                    <a:lnTo>
                      <a:pt x="93" y="8"/>
                    </a:lnTo>
                    <a:lnTo>
                      <a:pt x="97" y="8"/>
                    </a:lnTo>
                    <a:lnTo>
                      <a:pt x="101" y="8"/>
                    </a:lnTo>
                    <a:lnTo>
                      <a:pt x="105" y="8"/>
                    </a:lnTo>
                    <a:lnTo>
                      <a:pt x="111" y="10"/>
                    </a:lnTo>
                    <a:lnTo>
                      <a:pt x="119" y="12"/>
                    </a:lnTo>
                    <a:lnTo>
                      <a:pt x="121" y="10"/>
                    </a:lnTo>
                    <a:lnTo>
                      <a:pt x="121" y="8"/>
                    </a:lnTo>
                    <a:lnTo>
                      <a:pt x="119" y="8"/>
                    </a:lnTo>
                    <a:lnTo>
                      <a:pt x="121" y="6"/>
                    </a:lnTo>
                    <a:lnTo>
                      <a:pt x="123" y="4"/>
                    </a:lnTo>
                    <a:lnTo>
                      <a:pt x="123" y="2"/>
                    </a:lnTo>
                    <a:lnTo>
                      <a:pt x="121" y="0"/>
                    </a:lnTo>
                    <a:lnTo>
                      <a:pt x="123" y="0"/>
                    </a:lnTo>
                    <a:lnTo>
                      <a:pt x="125" y="0"/>
                    </a:lnTo>
                    <a:lnTo>
                      <a:pt x="127" y="0"/>
                    </a:lnTo>
                    <a:lnTo>
                      <a:pt x="129" y="0"/>
                    </a:lnTo>
                    <a:lnTo>
                      <a:pt x="129" y="2"/>
                    </a:lnTo>
                    <a:lnTo>
                      <a:pt x="133" y="2"/>
                    </a:lnTo>
                    <a:lnTo>
                      <a:pt x="135" y="2"/>
                    </a:lnTo>
                    <a:lnTo>
                      <a:pt x="135" y="4"/>
                    </a:lnTo>
                    <a:lnTo>
                      <a:pt x="137" y="4"/>
                    </a:lnTo>
                    <a:lnTo>
                      <a:pt x="139" y="6"/>
                    </a:lnTo>
                    <a:lnTo>
                      <a:pt x="141" y="6"/>
                    </a:lnTo>
                    <a:lnTo>
                      <a:pt x="143" y="8"/>
                    </a:lnTo>
                    <a:lnTo>
                      <a:pt x="145" y="8"/>
                    </a:lnTo>
                    <a:lnTo>
                      <a:pt x="147" y="10"/>
                    </a:lnTo>
                    <a:lnTo>
                      <a:pt x="149" y="10"/>
                    </a:lnTo>
                    <a:lnTo>
                      <a:pt x="151" y="10"/>
                    </a:lnTo>
                    <a:lnTo>
                      <a:pt x="153" y="10"/>
                    </a:lnTo>
                    <a:lnTo>
                      <a:pt x="155" y="10"/>
                    </a:lnTo>
                    <a:lnTo>
                      <a:pt x="157" y="12"/>
                    </a:lnTo>
                    <a:lnTo>
                      <a:pt x="159" y="12"/>
                    </a:lnTo>
                    <a:lnTo>
                      <a:pt x="161" y="14"/>
                    </a:lnTo>
                    <a:lnTo>
                      <a:pt x="163" y="14"/>
                    </a:lnTo>
                    <a:lnTo>
                      <a:pt x="165" y="16"/>
                    </a:lnTo>
                    <a:lnTo>
                      <a:pt x="167" y="18"/>
                    </a:lnTo>
                    <a:lnTo>
                      <a:pt x="169" y="18"/>
                    </a:lnTo>
                    <a:lnTo>
                      <a:pt x="169" y="20"/>
                    </a:lnTo>
                    <a:lnTo>
                      <a:pt x="167" y="20"/>
                    </a:lnTo>
                    <a:lnTo>
                      <a:pt x="167" y="22"/>
                    </a:lnTo>
                    <a:lnTo>
                      <a:pt x="167" y="24"/>
                    </a:lnTo>
                    <a:lnTo>
                      <a:pt x="167" y="26"/>
                    </a:lnTo>
                    <a:lnTo>
                      <a:pt x="167" y="28"/>
                    </a:lnTo>
                    <a:lnTo>
                      <a:pt x="169" y="28"/>
                    </a:lnTo>
                    <a:lnTo>
                      <a:pt x="171" y="28"/>
                    </a:lnTo>
                    <a:lnTo>
                      <a:pt x="171" y="30"/>
                    </a:lnTo>
                    <a:lnTo>
                      <a:pt x="169" y="30"/>
                    </a:lnTo>
                    <a:lnTo>
                      <a:pt x="169" y="32"/>
                    </a:lnTo>
                    <a:lnTo>
                      <a:pt x="171" y="34"/>
                    </a:lnTo>
                    <a:lnTo>
                      <a:pt x="173" y="36"/>
                    </a:lnTo>
                    <a:lnTo>
                      <a:pt x="175" y="38"/>
                    </a:lnTo>
                    <a:lnTo>
                      <a:pt x="175" y="40"/>
                    </a:lnTo>
                    <a:lnTo>
                      <a:pt x="175" y="42"/>
                    </a:lnTo>
                    <a:lnTo>
                      <a:pt x="173" y="44"/>
                    </a:lnTo>
                    <a:lnTo>
                      <a:pt x="173" y="46"/>
                    </a:lnTo>
                    <a:lnTo>
                      <a:pt x="173" y="48"/>
                    </a:lnTo>
                    <a:lnTo>
                      <a:pt x="175" y="50"/>
                    </a:lnTo>
                    <a:lnTo>
                      <a:pt x="177" y="52"/>
                    </a:lnTo>
                    <a:lnTo>
                      <a:pt x="177" y="54"/>
                    </a:lnTo>
                    <a:lnTo>
                      <a:pt x="179" y="54"/>
                    </a:lnTo>
                    <a:lnTo>
                      <a:pt x="181" y="56"/>
                    </a:lnTo>
                    <a:lnTo>
                      <a:pt x="179" y="58"/>
                    </a:lnTo>
                    <a:lnTo>
                      <a:pt x="177" y="58"/>
                    </a:lnTo>
                    <a:lnTo>
                      <a:pt x="175" y="56"/>
                    </a:lnTo>
                    <a:lnTo>
                      <a:pt x="173" y="58"/>
                    </a:lnTo>
                    <a:lnTo>
                      <a:pt x="171" y="56"/>
                    </a:lnTo>
                    <a:lnTo>
                      <a:pt x="169" y="58"/>
                    </a:lnTo>
                    <a:lnTo>
                      <a:pt x="167" y="56"/>
                    </a:lnTo>
                    <a:lnTo>
                      <a:pt x="169" y="58"/>
                    </a:lnTo>
                    <a:lnTo>
                      <a:pt x="167" y="58"/>
                    </a:lnTo>
                    <a:lnTo>
                      <a:pt x="165" y="58"/>
                    </a:lnTo>
                    <a:lnTo>
                      <a:pt x="163" y="58"/>
                    </a:lnTo>
                    <a:lnTo>
                      <a:pt x="161" y="56"/>
                    </a:lnTo>
                    <a:lnTo>
                      <a:pt x="161" y="58"/>
                    </a:lnTo>
                    <a:lnTo>
                      <a:pt x="159" y="58"/>
                    </a:lnTo>
                    <a:lnTo>
                      <a:pt x="157" y="56"/>
                    </a:lnTo>
                    <a:lnTo>
                      <a:pt x="155" y="56"/>
                    </a:lnTo>
                    <a:lnTo>
                      <a:pt x="155" y="58"/>
                    </a:lnTo>
                    <a:lnTo>
                      <a:pt x="157" y="60"/>
                    </a:lnTo>
                    <a:lnTo>
                      <a:pt x="157" y="62"/>
                    </a:lnTo>
                    <a:lnTo>
                      <a:pt x="155" y="62"/>
                    </a:lnTo>
                    <a:lnTo>
                      <a:pt x="153" y="60"/>
                    </a:lnTo>
                    <a:lnTo>
                      <a:pt x="151" y="60"/>
                    </a:lnTo>
                    <a:lnTo>
                      <a:pt x="153" y="62"/>
                    </a:lnTo>
                    <a:lnTo>
                      <a:pt x="151" y="62"/>
                    </a:lnTo>
                    <a:lnTo>
                      <a:pt x="149" y="62"/>
                    </a:lnTo>
                    <a:lnTo>
                      <a:pt x="151" y="62"/>
                    </a:lnTo>
                    <a:lnTo>
                      <a:pt x="149" y="64"/>
                    </a:lnTo>
                    <a:lnTo>
                      <a:pt x="147" y="64"/>
                    </a:lnTo>
                    <a:lnTo>
                      <a:pt x="145" y="64"/>
                    </a:lnTo>
                    <a:lnTo>
                      <a:pt x="145" y="66"/>
                    </a:lnTo>
                    <a:lnTo>
                      <a:pt x="147" y="66"/>
                    </a:lnTo>
                    <a:lnTo>
                      <a:pt x="147" y="68"/>
                    </a:lnTo>
                    <a:lnTo>
                      <a:pt x="147" y="70"/>
                    </a:lnTo>
                    <a:lnTo>
                      <a:pt x="145" y="70"/>
                    </a:lnTo>
                    <a:lnTo>
                      <a:pt x="143" y="72"/>
                    </a:lnTo>
                    <a:lnTo>
                      <a:pt x="141" y="72"/>
                    </a:lnTo>
                    <a:lnTo>
                      <a:pt x="141" y="74"/>
                    </a:lnTo>
                    <a:lnTo>
                      <a:pt x="139" y="74"/>
                    </a:lnTo>
                    <a:lnTo>
                      <a:pt x="141" y="76"/>
                    </a:lnTo>
                    <a:lnTo>
                      <a:pt x="143" y="76"/>
                    </a:lnTo>
                    <a:lnTo>
                      <a:pt x="141" y="76"/>
                    </a:lnTo>
                    <a:lnTo>
                      <a:pt x="143" y="78"/>
                    </a:lnTo>
                    <a:lnTo>
                      <a:pt x="145" y="78"/>
                    </a:lnTo>
                    <a:lnTo>
                      <a:pt x="147" y="80"/>
                    </a:lnTo>
                    <a:lnTo>
                      <a:pt x="147" y="82"/>
                    </a:lnTo>
                    <a:lnTo>
                      <a:pt x="145" y="82"/>
                    </a:lnTo>
                    <a:lnTo>
                      <a:pt x="143" y="84"/>
                    </a:lnTo>
                    <a:lnTo>
                      <a:pt x="141" y="86"/>
                    </a:lnTo>
                    <a:lnTo>
                      <a:pt x="139" y="88"/>
                    </a:lnTo>
                    <a:lnTo>
                      <a:pt x="139" y="90"/>
                    </a:lnTo>
                    <a:lnTo>
                      <a:pt x="137" y="92"/>
                    </a:lnTo>
                    <a:lnTo>
                      <a:pt x="135" y="92"/>
                    </a:lnTo>
                    <a:lnTo>
                      <a:pt x="133" y="94"/>
                    </a:lnTo>
                    <a:lnTo>
                      <a:pt x="131" y="94"/>
                    </a:lnTo>
                    <a:lnTo>
                      <a:pt x="131" y="96"/>
                    </a:lnTo>
                    <a:lnTo>
                      <a:pt x="131" y="94"/>
                    </a:lnTo>
                    <a:lnTo>
                      <a:pt x="129" y="96"/>
                    </a:lnTo>
                    <a:lnTo>
                      <a:pt x="127" y="96"/>
                    </a:lnTo>
                    <a:lnTo>
                      <a:pt x="125" y="98"/>
                    </a:lnTo>
                    <a:lnTo>
                      <a:pt x="123" y="98"/>
                    </a:lnTo>
                    <a:lnTo>
                      <a:pt x="123" y="100"/>
                    </a:lnTo>
                    <a:lnTo>
                      <a:pt x="121" y="100"/>
                    </a:lnTo>
                    <a:lnTo>
                      <a:pt x="119" y="98"/>
                    </a:lnTo>
                    <a:lnTo>
                      <a:pt x="119" y="100"/>
                    </a:lnTo>
                    <a:lnTo>
                      <a:pt x="117" y="100"/>
                    </a:lnTo>
                    <a:lnTo>
                      <a:pt x="115" y="102"/>
                    </a:lnTo>
                    <a:lnTo>
                      <a:pt x="113" y="104"/>
                    </a:lnTo>
                    <a:lnTo>
                      <a:pt x="111" y="104"/>
                    </a:lnTo>
                    <a:lnTo>
                      <a:pt x="109" y="104"/>
                    </a:lnTo>
                    <a:lnTo>
                      <a:pt x="107" y="104"/>
                    </a:lnTo>
                    <a:lnTo>
                      <a:pt x="105" y="106"/>
                    </a:lnTo>
                    <a:lnTo>
                      <a:pt x="103" y="108"/>
                    </a:lnTo>
                    <a:lnTo>
                      <a:pt x="105" y="108"/>
                    </a:lnTo>
                    <a:lnTo>
                      <a:pt x="105" y="110"/>
                    </a:lnTo>
                    <a:lnTo>
                      <a:pt x="103" y="112"/>
                    </a:lnTo>
                    <a:lnTo>
                      <a:pt x="101" y="110"/>
                    </a:lnTo>
                    <a:lnTo>
                      <a:pt x="101" y="112"/>
                    </a:lnTo>
                    <a:lnTo>
                      <a:pt x="99" y="112"/>
                    </a:lnTo>
                    <a:lnTo>
                      <a:pt x="101" y="112"/>
                    </a:lnTo>
                    <a:lnTo>
                      <a:pt x="99" y="112"/>
                    </a:lnTo>
                    <a:lnTo>
                      <a:pt x="97" y="112"/>
                    </a:lnTo>
                    <a:lnTo>
                      <a:pt x="97" y="110"/>
                    </a:lnTo>
                    <a:lnTo>
                      <a:pt x="95" y="108"/>
                    </a:lnTo>
                    <a:lnTo>
                      <a:pt x="95" y="106"/>
                    </a:lnTo>
                    <a:lnTo>
                      <a:pt x="95" y="108"/>
                    </a:lnTo>
                    <a:lnTo>
                      <a:pt x="97" y="110"/>
                    </a:lnTo>
                    <a:lnTo>
                      <a:pt x="97" y="112"/>
                    </a:lnTo>
                    <a:lnTo>
                      <a:pt x="99" y="114"/>
                    </a:lnTo>
                    <a:lnTo>
                      <a:pt x="97" y="114"/>
                    </a:lnTo>
                    <a:lnTo>
                      <a:pt x="97" y="116"/>
                    </a:lnTo>
                    <a:lnTo>
                      <a:pt x="95" y="118"/>
                    </a:lnTo>
                    <a:lnTo>
                      <a:pt x="93" y="118"/>
                    </a:lnTo>
                    <a:lnTo>
                      <a:pt x="91" y="118"/>
                    </a:lnTo>
                    <a:lnTo>
                      <a:pt x="91" y="120"/>
                    </a:lnTo>
                    <a:lnTo>
                      <a:pt x="91" y="122"/>
                    </a:lnTo>
                    <a:lnTo>
                      <a:pt x="93" y="122"/>
                    </a:lnTo>
                    <a:lnTo>
                      <a:pt x="95" y="122"/>
                    </a:lnTo>
                    <a:lnTo>
                      <a:pt x="93" y="124"/>
                    </a:lnTo>
                    <a:lnTo>
                      <a:pt x="91" y="126"/>
                    </a:lnTo>
                    <a:lnTo>
                      <a:pt x="91" y="128"/>
                    </a:lnTo>
                    <a:lnTo>
                      <a:pt x="89" y="130"/>
                    </a:lnTo>
                    <a:lnTo>
                      <a:pt x="91" y="132"/>
                    </a:lnTo>
                    <a:lnTo>
                      <a:pt x="93" y="132"/>
                    </a:lnTo>
                    <a:lnTo>
                      <a:pt x="93" y="134"/>
                    </a:lnTo>
                    <a:lnTo>
                      <a:pt x="91" y="132"/>
                    </a:lnTo>
                    <a:lnTo>
                      <a:pt x="89" y="132"/>
                    </a:lnTo>
                    <a:lnTo>
                      <a:pt x="87" y="132"/>
                    </a:lnTo>
                    <a:lnTo>
                      <a:pt x="89" y="134"/>
                    </a:lnTo>
                    <a:lnTo>
                      <a:pt x="87" y="134"/>
                    </a:lnTo>
                    <a:lnTo>
                      <a:pt x="89" y="134"/>
                    </a:lnTo>
                    <a:lnTo>
                      <a:pt x="87" y="134"/>
                    </a:lnTo>
                    <a:lnTo>
                      <a:pt x="89" y="136"/>
                    </a:lnTo>
                    <a:lnTo>
                      <a:pt x="87" y="136"/>
                    </a:lnTo>
                    <a:lnTo>
                      <a:pt x="89" y="138"/>
                    </a:lnTo>
                    <a:lnTo>
                      <a:pt x="87" y="138"/>
                    </a:lnTo>
                    <a:lnTo>
                      <a:pt x="89" y="140"/>
                    </a:lnTo>
                    <a:lnTo>
                      <a:pt x="89" y="142"/>
                    </a:lnTo>
                    <a:lnTo>
                      <a:pt x="89" y="144"/>
                    </a:lnTo>
                    <a:lnTo>
                      <a:pt x="89" y="146"/>
                    </a:lnTo>
                    <a:lnTo>
                      <a:pt x="89" y="148"/>
                    </a:lnTo>
                    <a:lnTo>
                      <a:pt x="91" y="148"/>
                    </a:lnTo>
                    <a:lnTo>
                      <a:pt x="91" y="150"/>
                    </a:lnTo>
                    <a:lnTo>
                      <a:pt x="89" y="152"/>
                    </a:lnTo>
                    <a:lnTo>
                      <a:pt x="91" y="152"/>
                    </a:lnTo>
                    <a:lnTo>
                      <a:pt x="93" y="152"/>
                    </a:lnTo>
                    <a:lnTo>
                      <a:pt x="95" y="152"/>
                    </a:lnTo>
                    <a:lnTo>
                      <a:pt x="95" y="154"/>
                    </a:lnTo>
                    <a:lnTo>
                      <a:pt x="97" y="154"/>
                    </a:lnTo>
                    <a:lnTo>
                      <a:pt x="99" y="154"/>
                    </a:lnTo>
                    <a:lnTo>
                      <a:pt x="101" y="154"/>
                    </a:lnTo>
                    <a:lnTo>
                      <a:pt x="101" y="156"/>
                    </a:lnTo>
                    <a:lnTo>
                      <a:pt x="103" y="156"/>
                    </a:lnTo>
                    <a:lnTo>
                      <a:pt x="105" y="158"/>
                    </a:lnTo>
                    <a:lnTo>
                      <a:pt x="107" y="158"/>
                    </a:lnTo>
                    <a:lnTo>
                      <a:pt x="109" y="158"/>
                    </a:lnTo>
                    <a:lnTo>
                      <a:pt x="109" y="160"/>
                    </a:lnTo>
                    <a:lnTo>
                      <a:pt x="109" y="162"/>
                    </a:lnTo>
                    <a:lnTo>
                      <a:pt x="111" y="162"/>
                    </a:lnTo>
                    <a:lnTo>
                      <a:pt x="113" y="162"/>
                    </a:lnTo>
                    <a:lnTo>
                      <a:pt x="115" y="164"/>
                    </a:lnTo>
                    <a:lnTo>
                      <a:pt x="115" y="166"/>
                    </a:lnTo>
                    <a:lnTo>
                      <a:pt x="117" y="168"/>
                    </a:lnTo>
                    <a:lnTo>
                      <a:pt x="115" y="166"/>
                    </a:lnTo>
                    <a:lnTo>
                      <a:pt x="117" y="168"/>
                    </a:lnTo>
                    <a:lnTo>
                      <a:pt x="117" y="170"/>
                    </a:lnTo>
                    <a:lnTo>
                      <a:pt x="115" y="170"/>
                    </a:lnTo>
                    <a:lnTo>
                      <a:pt x="113" y="170"/>
                    </a:lnTo>
                    <a:lnTo>
                      <a:pt x="113" y="172"/>
                    </a:lnTo>
                    <a:lnTo>
                      <a:pt x="111" y="174"/>
                    </a:lnTo>
                    <a:lnTo>
                      <a:pt x="109" y="174"/>
                    </a:lnTo>
                    <a:lnTo>
                      <a:pt x="107" y="176"/>
                    </a:lnTo>
                    <a:lnTo>
                      <a:pt x="105" y="176"/>
                    </a:lnTo>
                    <a:lnTo>
                      <a:pt x="107" y="176"/>
                    </a:lnTo>
                    <a:lnTo>
                      <a:pt x="105" y="176"/>
                    </a:lnTo>
                    <a:lnTo>
                      <a:pt x="103" y="176"/>
                    </a:lnTo>
                    <a:lnTo>
                      <a:pt x="105" y="178"/>
                    </a:lnTo>
                    <a:lnTo>
                      <a:pt x="107" y="178"/>
                    </a:lnTo>
                    <a:lnTo>
                      <a:pt x="109" y="178"/>
                    </a:lnTo>
                    <a:lnTo>
                      <a:pt x="109" y="176"/>
                    </a:lnTo>
                    <a:lnTo>
                      <a:pt x="111" y="178"/>
                    </a:lnTo>
                    <a:lnTo>
                      <a:pt x="111" y="180"/>
                    </a:lnTo>
                    <a:lnTo>
                      <a:pt x="109" y="178"/>
                    </a:lnTo>
                    <a:lnTo>
                      <a:pt x="111" y="180"/>
                    </a:lnTo>
                    <a:lnTo>
                      <a:pt x="109" y="178"/>
                    </a:lnTo>
                    <a:lnTo>
                      <a:pt x="107" y="178"/>
                    </a:lnTo>
                    <a:lnTo>
                      <a:pt x="107" y="180"/>
                    </a:lnTo>
                    <a:lnTo>
                      <a:pt x="109" y="180"/>
                    </a:lnTo>
                    <a:lnTo>
                      <a:pt x="107" y="182"/>
                    </a:lnTo>
                    <a:lnTo>
                      <a:pt x="105" y="182"/>
                    </a:lnTo>
                    <a:lnTo>
                      <a:pt x="103" y="184"/>
                    </a:lnTo>
                    <a:lnTo>
                      <a:pt x="101" y="186"/>
                    </a:lnTo>
                    <a:lnTo>
                      <a:pt x="99" y="186"/>
                    </a:lnTo>
                    <a:lnTo>
                      <a:pt x="99" y="184"/>
                    </a:lnTo>
                    <a:lnTo>
                      <a:pt x="99" y="182"/>
                    </a:lnTo>
                    <a:lnTo>
                      <a:pt x="97" y="182"/>
                    </a:lnTo>
                    <a:lnTo>
                      <a:pt x="99" y="184"/>
                    </a:lnTo>
                    <a:lnTo>
                      <a:pt x="99" y="186"/>
                    </a:lnTo>
                    <a:lnTo>
                      <a:pt x="97" y="184"/>
                    </a:lnTo>
                    <a:lnTo>
                      <a:pt x="97" y="186"/>
                    </a:lnTo>
                    <a:lnTo>
                      <a:pt x="95" y="186"/>
                    </a:lnTo>
                    <a:lnTo>
                      <a:pt x="97" y="188"/>
                    </a:lnTo>
                    <a:lnTo>
                      <a:pt x="95" y="190"/>
                    </a:lnTo>
                    <a:lnTo>
                      <a:pt x="93" y="190"/>
                    </a:lnTo>
                    <a:lnTo>
                      <a:pt x="91" y="190"/>
                    </a:lnTo>
                    <a:lnTo>
                      <a:pt x="89" y="190"/>
                    </a:lnTo>
                    <a:lnTo>
                      <a:pt x="91" y="190"/>
                    </a:lnTo>
                    <a:lnTo>
                      <a:pt x="89" y="192"/>
                    </a:lnTo>
                    <a:lnTo>
                      <a:pt x="87" y="192"/>
                    </a:lnTo>
                    <a:lnTo>
                      <a:pt x="85" y="192"/>
                    </a:lnTo>
                    <a:lnTo>
                      <a:pt x="83" y="192"/>
                    </a:lnTo>
                    <a:lnTo>
                      <a:pt x="81" y="190"/>
                    </a:lnTo>
                    <a:lnTo>
                      <a:pt x="79" y="192"/>
                    </a:lnTo>
                    <a:lnTo>
                      <a:pt x="81" y="192"/>
                    </a:lnTo>
                    <a:lnTo>
                      <a:pt x="83" y="192"/>
                    </a:lnTo>
                    <a:lnTo>
                      <a:pt x="85" y="192"/>
                    </a:lnTo>
                    <a:lnTo>
                      <a:pt x="87" y="194"/>
                    </a:lnTo>
                    <a:lnTo>
                      <a:pt x="85" y="194"/>
                    </a:lnTo>
                    <a:lnTo>
                      <a:pt x="83" y="194"/>
                    </a:lnTo>
                    <a:lnTo>
                      <a:pt x="81" y="194"/>
                    </a:lnTo>
                    <a:lnTo>
                      <a:pt x="79" y="194"/>
                    </a:lnTo>
                    <a:lnTo>
                      <a:pt x="81" y="194"/>
                    </a:lnTo>
                    <a:lnTo>
                      <a:pt x="83" y="196"/>
                    </a:lnTo>
                    <a:lnTo>
                      <a:pt x="85" y="198"/>
                    </a:lnTo>
                    <a:lnTo>
                      <a:pt x="87" y="198"/>
                    </a:lnTo>
                    <a:lnTo>
                      <a:pt x="87" y="200"/>
                    </a:lnTo>
                    <a:lnTo>
                      <a:pt x="85" y="202"/>
                    </a:lnTo>
                    <a:lnTo>
                      <a:pt x="85" y="204"/>
                    </a:lnTo>
                    <a:lnTo>
                      <a:pt x="83" y="204"/>
                    </a:lnTo>
                    <a:lnTo>
                      <a:pt x="85" y="204"/>
                    </a:lnTo>
                    <a:lnTo>
                      <a:pt x="85" y="206"/>
                    </a:lnTo>
                    <a:lnTo>
                      <a:pt x="83" y="204"/>
                    </a:lnTo>
                    <a:lnTo>
                      <a:pt x="81" y="206"/>
                    </a:lnTo>
                    <a:lnTo>
                      <a:pt x="83" y="206"/>
                    </a:lnTo>
                    <a:lnTo>
                      <a:pt x="85" y="208"/>
                    </a:lnTo>
                    <a:lnTo>
                      <a:pt x="85" y="210"/>
                    </a:lnTo>
                    <a:lnTo>
                      <a:pt x="83" y="210"/>
                    </a:lnTo>
                    <a:lnTo>
                      <a:pt x="83" y="212"/>
                    </a:lnTo>
                    <a:lnTo>
                      <a:pt x="85" y="212"/>
                    </a:lnTo>
                    <a:lnTo>
                      <a:pt x="85" y="214"/>
                    </a:lnTo>
                    <a:lnTo>
                      <a:pt x="83" y="216"/>
                    </a:lnTo>
                    <a:lnTo>
                      <a:pt x="81" y="218"/>
                    </a:lnTo>
                    <a:lnTo>
                      <a:pt x="83" y="218"/>
                    </a:lnTo>
                    <a:lnTo>
                      <a:pt x="83" y="220"/>
                    </a:lnTo>
                    <a:lnTo>
                      <a:pt x="83" y="222"/>
                    </a:lnTo>
                    <a:lnTo>
                      <a:pt x="81" y="222"/>
                    </a:lnTo>
                    <a:lnTo>
                      <a:pt x="81" y="224"/>
                    </a:lnTo>
                    <a:lnTo>
                      <a:pt x="81" y="226"/>
                    </a:lnTo>
                    <a:lnTo>
                      <a:pt x="81" y="228"/>
                    </a:lnTo>
                    <a:lnTo>
                      <a:pt x="79" y="230"/>
                    </a:lnTo>
                    <a:lnTo>
                      <a:pt x="79" y="232"/>
                    </a:lnTo>
                    <a:lnTo>
                      <a:pt x="77" y="234"/>
                    </a:lnTo>
                    <a:lnTo>
                      <a:pt x="77" y="236"/>
                    </a:lnTo>
                    <a:lnTo>
                      <a:pt x="75" y="238"/>
                    </a:lnTo>
                    <a:lnTo>
                      <a:pt x="75" y="240"/>
                    </a:lnTo>
                    <a:lnTo>
                      <a:pt x="73" y="238"/>
                    </a:lnTo>
                    <a:lnTo>
                      <a:pt x="71" y="238"/>
                    </a:lnTo>
                    <a:lnTo>
                      <a:pt x="69" y="238"/>
                    </a:lnTo>
                    <a:lnTo>
                      <a:pt x="66" y="238"/>
                    </a:lnTo>
                    <a:lnTo>
                      <a:pt x="64" y="238"/>
                    </a:lnTo>
                    <a:lnTo>
                      <a:pt x="62" y="238"/>
                    </a:lnTo>
                    <a:lnTo>
                      <a:pt x="60" y="238"/>
                    </a:lnTo>
                    <a:lnTo>
                      <a:pt x="58" y="238"/>
                    </a:lnTo>
                    <a:lnTo>
                      <a:pt x="56" y="238"/>
                    </a:lnTo>
                    <a:lnTo>
                      <a:pt x="56" y="240"/>
                    </a:lnTo>
                    <a:lnTo>
                      <a:pt x="56" y="242"/>
                    </a:lnTo>
                    <a:lnTo>
                      <a:pt x="54" y="242"/>
                    </a:lnTo>
                    <a:lnTo>
                      <a:pt x="52" y="240"/>
                    </a:lnTo>
                    <a:lnTo>
                      <a:pt x="52" y="242"/>
                    </a:lnTo>
                    <a:lnTo>
                      <a:pt x="50" y="244"/>
                    </a:lnTo>
                    <a:lnTo>
                      <a:pt x="48" y="244"/>
                    </a:lnTo>
                    <a:lnTo>
                      <a:pt x="48" y="246"/>
                    </a:lnTo>
                    <a:lnTo>
                      <a:pt x="48" y="248"/>
                    </a:lnTo>
                    <a:lnTo>
                      <a:pt x="50" y="250"/>
                    </a:lnTo>
                    <a:lnTo>
                      <a:pt x="50" y="252"/>
                    </a:lnTo>
                    <a:lnTo>
                      <a:pt x="48" y="254"/>
                    </a:lnTo>
                    <a:lnTo>
                      <a:pt x="46" y="254"/>
                    </a:lnTo>
                    <a:lnTo>
                      <a:pt x="44" y="254"/>
                    </a:lnTo>
                    <a:lnTo>
                      <a:pt x="42" y="254"/>
                    </a:lnTo>
                    <a:lnTo>
                      <a:pt x="40" y="254"/>
                    </a:lnTo>
                    <a:lnTo>
                      <a:pt x="38" y="254"/>
                    </a:lnTo>
                    <a:lnTo>
                      <a:pt x="36" y="254"/>
                    </a:lnTo>
                    <a:lnTo>
                      <a:pt x="34" y="254"/>
                    </a:lnTo>
                    <a:lnTo>
                      <a:pt x="32" y="254"/>
                    </a:lnTo>
                    <a:lnTo>
                      <a:pt x="30" y="254"/>
                    </a:lnTo>
                    <a:lnTo>
                      <a:pt x="28" y="254"/>
                    </a:lnTo>
                    <a:lnTo>
                      <a:pt x="26" y="254"/>
                    </a:lnTo>
                    <a:lnTo>
                      <a:pt x="28" y="254"/>
                    </a:lnTo>
                    <a:lnTo>
                      <a:pt x="28" y="252"/>
                    </a:lnTo>
                    <a:lnTo>
                      <a:pt x="30" y="250"/>
                    </a:lnTo>
                    <a:lnTo>
                      <a:pt x="30" y="248"/>
                    </a:lnTo>
                    <a:lnTo>
                      <a:pt x="28" y="246"/>
                    </a:lnTo>
                    <a:lnTo>
                      <a:pt x="28" y="244"/>
                    </a:lnTo>
                    <a:lnTo>
                      <a:pt x="26" y="244"/>
                    </a:lnTo>
                    <a:lnTo>
                      <a:pt x="24" y="242"/>
                    </a:lnTo>
                    <a:lnTo>
                      <a:pt x="24" y="240"/>
                    </a:lnTo>
                    <a:lnTo>
                      <a:pt x="22" y="238"/>
                    </a:lnTo>
                    <a:lnTo>
                      <a:pt x="22" y="236"/>
                    </a:lnTo>
                    <a:lnTo>
                      <a:pt x="24" y="236"/>
                    </a:lnTo>
                    <a:lnTo>
                      <a:pt x="26" y="238"/>
                    </a:lnTo>
                    <a:lnTo>
                      <a:pt x="26" y="236"/>
                    </a:lnTo>
                    <a:lnTo>
                      <a:pt x="24" y="234"/>
                    </a:lnTo>
                    <a:lnTo>
                      <a:pt x="26" y="232"/>
                    </a:lnTo>
                    <a:lnTo>
                      <a:pt x="28" y="234"/>
                    </a:lnTo>
                    <a:lnTo>
                      <a:pt x="28" y="232"/>
                    </a:lnTo>
                    <a:lnTo>
                      <a:pt x="28" y="230"/>
                    </a:lnTo>
                    <a:lnTo>
                      <a:pt x="26" y="230"/>
                    </a:lnTo>
                    <a:lnTo>
                      <a:pt x="24" y="230"/>
                    </a:lnTo>
                    <a:lnTo>
                      <a:pt x="24" y="228"/>
                    </a:lnTo>
                    <a:lnTo>
                      <a:pt x="22" y="226"/>
                    </a:lnTo>
                    <a:lnTo>
                      <a:pt x="22" y="224"/>
                    </a:lnTo>
                    <a:lnTo>
                      <a:pt x="20" y="224"/>
                    </a:lnTo>
                    <a:lnTo>
                      <a:pt x="20" y="222"/>
                    </a:lnTo>
                    <a:lnTo>
                      <a:pt x="18" y="222"/>
                    </a:lnTo>
                    <a:lnTo>
                      <a:pt x="18" y="220"/>
                    </a:lnTo>
                    <a:lnTo>
                      <a:pt x="16" y="218"/>
                    </a:lnTo>
                    <a:lnTo>
                      <a:pt x="16" y="216"/>
                    </a:lnTo>
                    <a:lnTo>
                      <a:pt x="14" y="214"/>
                    </a:lnTo>
                    <a:lnTo>
                      <a:pt x="12" y="214"/>
                    </a:lnTo>
                    <a:lnTo>
                      <a:pt x="12" y="212"/>
                    </a:lnTo>
                    <a:lnTo>
                      <a:pt x="12" y="210"/>
                    </a:lnTo>
                    <a:lnTo>
                      <a:pt x="12" y="208"/>
                    </a:lnTo>
                    <a:lnTo>
                      <a:pt x="10" y="208"/>
                    </a:lnTo>
                    <a:lnTo>
                      <a:pt x="12" y="206"/>
                    </a:lnTo>
                    <a:lnTo>
                      <a:pt x="10" y="208"/>
                    </a:lnTo>
                    <a:lnTo>
                      <a:pt x="10" y="206"/>
                    </a:lnTo>
                    <a:lnTo>
                      <a:pt x="10" y="204"/>
                    </a:lnTo>
                    <a:lnTo>
                      <a:pt x="10" y="202"/>
                    </a:lnTo>
                    <a:lnTo>
                      <a:pt x="12" y="200"/>
                    </a:lnTo>
                    <a:lnTo>
                      <a:pt x="12" y="198"/>
                    </a:lnTo>
                    <a:lnTo>
                      <a:pt x="12" y="196"/>
                    </a:lnTo>
                    <a:lnTo>
                      <a:pt x="10" y="196"/>
                    </a:lnTo>
                    <a:lnTo>
                      <a:pt x="8" y="198"/>
                    </a:lnTo>
                    <a:lnTo>
                      <a:pt x="6" y="198"/>
                    </a:lnTo>
                    <a:lnTo>
                      <a:pt x="8" y="196"/>
                    </a:lnTo>
                    <a:lnTo>
                      <a:pt x="8" y="194"/>
                    </a:lnTo>
                    <a:lnTo>
                      <a:pt x="8" y="196"/>
                    </a:lnTo>
                    <a:lnTo>
                      <a:pt x="6" y="198"/>
                    </a:lnTo>
                    <a:lnTo>
                      <a:pt x="4" y="196"/>
                    </a:lnTo>
                    <a:lnTo>
                      <a:pt x="2" y="196"/>
                    </a:lnTo>
                    <a:lnTo>
                      <a:pt x="2" y="194"/>
                    </a:lnTo>
                    <a:lnTo>
                      <a:pt x="2" y="192"/>
                    </a:lnTo>
                    <a:lnTo>
                      <a:pt x="2" y="190"/>
                    </a:lnTo>
                    <a:lnTo>
                      <a:pt x="2" y="188"/>
                    </a:lnTo>
                    <a:lnTo>
                      <a:pt x="2" y="186"/>
                    </a:lnTo>
                    <a:lnTo>
                      <a:pt x="0" y="184"/>
                    </a:lnTo>
                    <a:lnTo>
                      <a:pt x="2" y="182"/>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83" name="Freeform 1855"/>
              <p:cNvSpPr>
                <a:spLocks/>
              </p:cNvSpPr>
              <p:nvPr/>
            </p:nvSpPr>
            <p:spPr bwMode="auto">
              <a:xfrm>
                <a:off x="1691147" y="3303889"/>
                <a:ext cx="338110" cy="322295"/>
              </a:xfrm>
              <a:custGeom>
                <a:avLst/>
                <a:gdLst>
                  <a:gd name="T0" fmla="*/ 2147483647 w 72"/>
                  <a:gd name="T1" fmla="*/ 2147483647 h 78"/>
                  <a:gd name="T2" fmla="*/ 2147483647 w 72"/>
                  <a:gd name="T3" fmla="*/ 2147483647 h 78"/>
                  <a:gd name="T4" fmla="*/ 2147483647 w 72"/>
                  <a:gd name="T5" fmla="*/ 2147483647 h 78"/>
                  <a:gd name="T6" fmla="*/ 2147483647 w 72"/>
                  <a:gd name="T7" fmla="*/ 2147483647 h 78"/>
                  <a:gd name="T8" fmla="*/ 0 w 72"/>
                  <a:gd name="T9" fmla="*/ 2147483647 h 78"/>
                  <a:gd name="T10" fmla="*/ 2147483647 w 72"/>
                  <a:gd name="T11" fmla="*/ 2147483647 h 78"/>
                  <a:gd name="T12" fmla="*/ 2147483647 w 72"/>
                  <a:gd name="T13" fmla="*/ 2147483647 h 78"/>
                  <a:gd name="T14" fmla="*/ 2147483647 w 72"/>
                  <a:gd name="T15" fmla="*/ 2147483647 h 78"/>
                  <a:gd name="T16" fmla="*/ 2147483647 w 72"/>
                  <a:gd name="T17" fmla="*/ 2147483647 h 78"/>
                  <a:gd name="T18" fmla="*/ 2147483647 w 72"/>
                  <a:gd name="T19" fmla="*/ 2147483647 h 78"/>
                  <a:gd name="T20" fmla="*/ 2147483647 w 72"/>
                  <a:gd name="T21" fmla="*/ 2147483647 h 78"/>
                  <a:gd name="T22" fmla="*/ 2147483647 w 72"/>
                  <a:gd name="T23" fmla="*/ 2147483647 h 78"/>
                  <a:gd name="T24" fmla="*/ 2147483647 w 72"/>
                  <a:gd name="T25" fmla="*/ 2147483647 h 78"/>
                  <a:gd name="T26" fmla="*/ 2147483647 w 72"/>
                  <a:gd name="T27" fmla="*/ 2147483647 h 78"/>
                  <a:gd name="T28" fmla="*/ 2147483647 w 72"/>
                  <a:gd name="T29" fmla="*/ 2147483647 h 78"/>
                  <a:gd name="T30" fmla="*/ 2147483647 w 72"/>
                  <a:gd name="T31" fmla="*/ 2147483647 h 78"/>
                  <a:gd name="T32" fmla="*/ 2147483647 w 72"/>
                  <a:gd name="T33" fmla="*/ 2147483647 h 78"/>
                  <a:gd name="T34" fmla="*/ 2147483647 w 72"/>
                  <a:gd name="T35" fmla="*/ 2147483647 h 78"/>
                  <a:gd name="T36" fmla="*/ 2147483647 w 72"/>
                  <a:gd name="T37" fmla="*/ 2147483647 h 78"/>
                  <a:gd name="T38" fmla="*/ 2147483647 w 72"/>
                  <a:gd name="T39" fmla="*/ 2147483647 h 78"/>
                  <a:gd name="T40" fmla="*/ 2147483647 w 72"/>
                  <a:gd name="T41" fmla="*/ 2147483647 h 78"/>
                  <a:gd name="T42" fmla="*/ 2147483647 w 72"/>
                  <a:gd name="T43" fmla="*/ 2147483647 h 78"/>
                  <a:gd name="T44" fmla="*/ 2147483647 w 72"/>
                  <a:gd name="T45" fmla="*/ 2147483647 h 78"/>
                  <a:gd name="T46" fmla="*/ 2147483647 w 72"/>
                  <a:gd name="T47" fmla="*/ 2147483647 h 78"/>
                  <a:gd name="T48" fmla="*/ 2147483647 w 72"/>
                  <a:gd name="T49" fmla="*/ 2147483647 h 78"/>
                  <a:gd name="T50" fmla="*/ 2147483647 w 72"/>
                  <a:gd name="T51" fmla="*/ 2147483647 h 78"/>
                  <a:gd name="T52" fmla="*/ 2147483647 w 72"/>
                  <a:gd name="T53" fmla="*/ 2147483647 h 78"/>
                  <a:gd name="T54" fmla="*/ 2147483647 w 72"/>
                  <a:gd name="T55" fmla="*/ 2147483647 h 78"/>
                  <a:gd name="T56" fmla="*/ 2147483647 w 72"/>
                  <a:gd name="T57" fmla="*/ 2147483647 h 78"/>
                  <a:gd name="T58" fmla="*/ 2147483647 w 72"/>
                  <a:gd name="T59" fmla="*/ 2147483647 h 78"/>
                  <a:gd name="T60" fmla="*/ 2147483647 w 72"/>
                  <a:gd name="T61" fmla="*/ 2147483647 h 78"/>
                  <a:gd name="T62" fmla="*/ 2147483647 w 72"/>
                  <a:gd name="T63" fmla="*/ 2147483647 h 78"/>
                  <a:gd name="T64" fmla="*/ 2147483647 w 72"/>
                  <a:gd name="T65" fmla="*/ 2147483647 h 78"/>
                  <a:gd name="T66" fmla="*/ 2147483647 w 72"/>
                  <a:gd name="T67" fmla="*/ 2147483647 h 78"/>
                  <a:gd name="T68" fmla="*/ 2147483647 w 72"/>
                  <a:gd name="T69" fmla="*/ 2147483647 h 78"/>
                  <a:gd name="T70" fmla="*/ 2147483647 w 72"/>
                  <a:gd name="T71" fmla="*/ 2147483647 h 78"/>
                  <a:gd name="T72" fmla="*/ 2147483647 w 72"/>
                  <a:gd name="T73" fmla="*/ 2147483647 h 78"/>
                  <a:gd name="T74" fmla="*/ 2147483647 w 72"/>
                  <a:gd name="T75" fmla="*/ 2147483647 h 78"/>
                  <a:gd name="T76" fmla="*/ 2147483647 w 72"/>
                  <a:gd name="T77" fmla="*/ 2147483647 h 78"/>
                  <a:gd name="T78" fmla="*/ 2147483647 w 72"/>
                  <a:gd name="T79" fmla="*/ 2147483647 h 78"/>
                  <a:gd name="T80" fmla="*/ 2147483647 w 72"/>
                  <a:gd name="T81" fmla="*/ 2147483647 h 78"/>
                  <a:gd name="T82" fmla="*/ 2147483647 w 72"/>
                  <a:gd name="T83" fmla="*/ 2147483647 h 78"/>
                  <a:gd name="T84" fmla="*/ 2147483647 w 72"/>
                  <a:gd name="T85" fmla="*/ 2147483647 h 78"/>
                  <a:gd name="T86" fmla="*/ 2147483647 w 72"/>
                  <a:gd name="T87" fmla="*/ 2147483647 h 78"/>
                  <a:gd name="T88" fmla="*/ 2147483647 w 72"/>
                  <a:gd name="T89" fmla="*/ 2147483647 h 78"/>
                  <a:gd name="T90" fmla="*/ 2147483647 w 72"/>
                  <a:gd name="T91" fmla="*/ 2147483647 h 78"/>
                  <a:gd name="T92" fmla="*/ 2147483647 w 72"/>
                  <a:gd name="T93" fmla="*/ 2147483647 h 78"/>
                  <a:gd name="T94" fmla="*/ 2147483647 w 72"/>
                  <a:gd name="T95" fmla="*/ 2147483647 h 78"/>
                  <a:gd name="T96" fmla="*/ 2147483647 w 72"/>
                  <a:gd name="T97" fmla="*/ 2147483647 h 78"/>
                  <a:gd name="T98" fmla="*/ 2147483647 w 72"/>
                  <a:gd name="T99" fmla="*/ 2147483647 h 78"/>
                  <a:gd name="T100" fmla="*/ 2147483647 w 72"/>
                  <a:gd name="T101" fmla="*/ 2147483647 h 78"/>
                  <a:gd name="T102" fmla="*/ 2147483647 w 72"/>
                  <a:gd name="T103" fmla="*/ 2147483647 h 78"/>
                  <a:gd name="T104" fmla="*/ 2147483647 w 72"/>
                  <a:gd name="T105" fmla="*/ 2147483647 h 78"/>
                  <a:gd name="T106" fmla="*/ 2147483647 w 72"/>
                  <a:gd name="T107" fmla="*/ 2147483647 h 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2"/>
                  <a:gd name="T163" fmla="*/ 0 h 78"/>
                  <a:gd name="T164" fmla="*/ 72 w 72"/>
                  <a:gd name="T165" fmla="*/ 78 h 7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2" h="78">
                    <a:moveTo>
                      <a:pt x="6" y="74"/>
                    </a:moveTo>
                    <a:lnTo>
                      <a:pt x="4" y="74"/>
                    </a:lnTo>
                    <a:lnTo>
                      <a:pt x="6" y="74"/>
                    </a:lnTo>
                    <a:lnTo>
                      <a:pt x="8" y="72"/>
                    </a:lnTo>
                    <a:lnTo>
                      <a:pt x="10" y="72"/>
                    </a:lnTo>
                    <a:lnTo>
                      <a:pt x="10" y="70"/>
                    </a:lnTo>
                    <a:lnTo>
                      <a:pt x="12" y="70"/>
                    </a:lnTo>
                    <a:lnTo>
                      <a:pt x="10" y="70"/>
                    </a:lnTo>
                    <a:lnTo>
                      <a:pt x="8" y="72"/>
                    </a:lnTo>
                    <a:lnTo>
                      <a:pt x="6" y="72"/>
                    </a:lnTo>
                    <a:lnTo>
                      <a:pt x="4" y="72"/>
                    </a:lnTo>
                    <a:lnTo>
                      <a:pt x="2" y="72"/>
                    </a:lnTo>
                    <a:lnTo>
                      <a:pt x="2" y="70"/>
                    </a:lnTo>
                    <a:lnTo>
                      <a:pt x="2" y="68"/>
                    </a:lnTo>
                    <a:lnTo>
                      <a:pt x="4" y="66"/>
                    </a:lnTo>
                    <a:lnTo>
                      <a:pt x="6" y="66"/>
                    </a:lnTo>
                    <a:lnTo>
                      <a:pt x="8" y="66"/>
                    </a:lnTo>
                    <a:lnTo>
                      <a:pt x="10" y="64"/>
                    </a:lnTo>
                    <a:lnTo>
                      <a:pt x="12" y="64"/>
                    </a:lnTo>
                    <a:lnTo>
                      <a:pt x="10" y="64"/>
                    </a:lnTo>
                    <a:lnTo>
                      <a:pt x="8" y="64"/>
                    </a:lnTo>
                    <a:lnTo>
                      <a:pt x="6" y="64"/>
                    </a:lnTo>
                    <a:lnTo>
                      <a:pt x="4" y="64"/>
                    </a:lnTo>
                    <a:lnTo>
                      <a:pt x="2" y="64"/>
                    </a:lnTo>
                    <a:lnTo>
                      <a:pt x="0" y="64"/>
                    </a:lnTo>
                    <a:lnTo>
                      <a:pt x="2" y="62"/>
                    </a:lnTo>
                    <a:lnTo>
                      <a:pt x="4" y="62"/>
                    </a:lnTo>
                    <a:lnTo>
                      <a:pt x="6" y="62"/>
                    </a:lnTo>
                    <a:lnTo>
                      <a:pt x="8" y="60"/>
                    </a:lnTo>
                    <a:lnTo>
                      <a:pt x="8" y="62"/>
                    </a:lnTo>
                    <a:lnTo>
                      <a:pt x="10" y="62"/>
                    </a:lnTo>
                    <a:lnTo>
                      <a:pt x="12" y="62"/>
                    </a:lnTo>
                    <a:lnTo>
                      <a:pt x="10" y="60"/>
                    </a:lnTo>
                    <a:lnTo>
                      <a:pt x="10" y="58"/>
                    </a:lnTo>
                    <a:lnTo>
                      <a:pt x="12" y="58"/>
                    </a:lnTo>
                    <a:lnTo>
                      <a:pt x="14" y="58"/>
                    </a:lnTo>
                    <a:lnTo>
                      <a:pt x="14" y="56"/>
                    </a:lnTo>
                    <a:lnTo>
                      <a:pt x="16" y="56"/>
                    </a:lnTo>
                    <a:lnTo>
                      <a:pt x="18" y="56"/>
                    </a:lnTo>
                    <a:lnTo>
                      <a:pt x="20" y="56"/>
                    </a:lnTo>
                    <a:lnTo>
                      <a:pt x="22" y="54"/>
                    </a:lnTo>
                    <a:lnTo>
                      <a:pt x="24" y="54"/>
                    </a:lnTo>
                    <a:lnTo>
                      <a:pt x="26" y="54"/>
                    </a:lnTo>
                    <a:lnTo>
                      <a:pt x="28" y="54"/>
                    </a:lnTo>
                    <a:lnTo>
                      <a:pt x="26" y="52"/>
                    </a:lnTo>
                    <a:lnTo>
                      <a:pt x="24" y="52"/>
                    </a:lnTo>
                    <a:lnTo>
                      <a:pt x="22" y="54"/>
                    </a:lnTo>
                    <a:lnTo>
                      <a:pt x="20" y="54"/>
                    </a:lnTo>
                    <a:lnTo>
                      <a:pt x="18" y="54"/>
                    </a:lnTo>
                    <a:lnTo>
                      <a:pt x="16" y="54"/>
                    </a:lnTo>
                    <a:lnTo>
                      <a:pt x="14" y="54"/>
                    </a:lnTo>
                    <a:lnTo>
                      <a:pt x="12" y="56"/>
                    </a:lnTo>
                    <a:lnTo>
                      <a:pt x="14" y="54"/>
                    </a:lnTo>
                    <a:lnTo>
                      <a:pt x="14" y="52"/>
                    </a:lnTo>
                    <a:lnTo>
                      <a:pt x="16" y="52"/>
                    </a:lnTo>
                    <a:lnTo>
                      <a:pt x="18" y="50"/>
                    </a:lnTo>
                    <a:lnTo>
                      <a:pt x="20" y="48"/>
                    </a:lnTo>
                    <a:lnTo>
                      <a:pt x="20" y="46"/>
                    </a:lnTo>
                    <a:lnTo>
                      <a:pt x="22" y="44"/>
                    </a:lnTo>
                    <a:lnTo>
                      <a:pt x="24" y="44"/>
                    </a:lnTo>
                    <a:lnTo>
                      <a:pt x="26" y="44"/>
                    </a:lnTo>
                    <a:lnTo>
                      <a:pt x="28" y="42"/>
                    </a:lnTo>
                    <a:lnTo>
                      <a:pt x="26" y="42"/>
                    </a:lnTo>
                    <a:lnTo>
                      <a:pt x="24" y="42"/>
                    </a:lnTo>
                    <a:lnTo>
                      <a:pt x="22" y="42"/>
                    </a:lnTo>
                    <a:lnTo>
                      <a:pt x="20" y="42"/>
                    </a:lnTo>
                    <a:lnTo>
                      <a:pt x="18" y="42"/>
                    </a:lnTo>
                    <a:lnTo>
                      <a:pt x="16" y="40"/>
                    </a:lnTo>
                    <a:lnTo>
                      <a:pt x="14" y="40"/>
                    </a:lnTo>
                    <a:lnTo>
                      <a:pt x="12" y="40"/>
                    </a:lnTo>
                    <a:lnTo>
                      <a:pt x="14" y="38"/>
                    </a:lnTo>
                    <a:lnTo>
                      <a:pt x="12" y="38"/>
                    </a:lnTo>
                    <a:lnTo>
                      <a:pt x="10" y="40"/>
                    </a:lnTo>
                    <a:lnTo>
                      <a:pt x="10" y="38"/>
                    </a:lnTo>
                    <a:lnTo>
                      <a:pt x="10" y="36"/>
                    </a:lnTo>
                    <a:lnTo>
                      <a:pt x="12" y="36"/>
                    </a:lnTo>
                    <a:lnTo>
                      <a:pt x="12" y="34"/>
                    </a:lnTo>
                    <a:lnTo>
                      <a:pt x="14" y="34"/>
                    </a:lnTo>
                    <a:lnTo>
                      <a:pt x="16" y="36"/>
                    </a:lnTo>
                    <a:lnTo>
                      <a:pt x="16" y="34"/>
                    </a:lnTo>
                    <a:lnTo>
                      <a:pt x="14" y="34"/>
                    </a:lnTo>
                    <a:lnTo>
                      <a:pt x="12" y="34"/>
                    </a:lnTo>
                    <a:lnTo>
                      <a:pt x="14" y="32"/>
                    </a:lnTo>
                    <a:lnTo>
                      <a:pt x="16" y="32"/>
                    </a:lnTo>
                    <a:lnTo>
                      <a:pt x="18" y="32"/>
                    </a:lnTo>
                    <a:lnTo>
                      <a:pt x="18" y="30"/>
                    </a:lnTo>
                    <a:lnTo>
                      <a:pt x="16" y="30"/>
                    </a:lnTo>
                    <a:lnTo>
                      <a:pt x="14" y="30"/>
                    </a:lnTo>
                    <a:lnTo>
                      <a:pt x="16" y="28"/>
                    </a:lnTo>
                    <a:lnTo>
                      <a:pt x="14" y="28"/>
                    </a:lnTo>
                    <a:lnTo>
                      <a:pt x="14" y="26"/>
                    </a:lnTo>
                    <a:lnTo>
                      <a:pt x="14" y="24"/>
                    </a:lnTo>
                    <a:lnTo>
                      <a:pt x="12" y="22"/>
                    </a:lnTo>
                    <a:lnTo>
                      <a:pt x="12" y="24"/>
                    </a:lnTo>
                    <a:lnTo>
                      <a:pt x="12" y="22"/>
                    </a:lnTo>
                    <a:lnTo>
                      <a:pt x="14" y="22"/>
                    </a:lnTo>
                    <a:lnTo>
                      <a:pt x="16" y="22"/>
                    </a:lnTo>
                    <a:lnTo>
                      <a:pt x="18" y="20"/>
                    </a:lnTo>
                    <a:lnTo>
                      <a:pt x="20" y="20"/>
                    </a:lnTo>
                    <a:lnTo>
                      <a:pt x="22" y="22"/>
                    </a:lnTo>
                    <a:lnTo>
                      <a:pt x="24" y="20"/>
                    </a:lnTo>
                    <a:lnTo>
                      <a:pt x="26" y="22"/>
                    </a:lnTo>
                    <a:lnTo>
                      <a:pt x="26" y="24"/>
                    </a:lnTo>
                    <a:lnTo>
                      <a:pt x="28" y="22"/>
                    </a:lnTo>
                    <a:lnTo>
                      <a:pt x="30" y="22"/>
                    </a:lnTo>
                    <a:lnTo>
                      <a:pt x="32" y="22"/>
                    </a:lnTo>
                    <a:lnTo>
                      <a:pt x="34" y="22"/>
                    </a:lnTo>
                    <a:lnTo>
                      <a:pt x="36" y="22"/>
                    </a:lnTo>
                    <a:lnTo>
                      <a:pt x="34" y="20"/>
                    </a:lnTo>
                    <a:lnTo>
                      <a:pt x="36" y="20"/>
                    </a:lnTo>
                    <a:lnTo>
                      <a:pt x="38" y="18"/>
                    </a:lnTo>
                    <a:lnTo>
                      <a:pt x="40" y="18"/>
                    </a:lnTo>
                    <a:lnTo>
                      <a:pt x="42" y="18"/>
                    </a:lnTo>
                    <a:lnTo>
                      <a:pt x="42" y="16"/>
                    </a:lnTo>
                    <a:lnTo>
                      <a:pt x="40" y="16"/>
                    </a:lnTo>
                    <a:lnTo>
                      <a:pt x="38" y="16"/>
                    </a:lnTo>
                    <a:lnTo>
                      <a:pt x="36" y="14"/>
                    </a:lnTo>
                    <a:lnTo>
                      <a:pt x="34" y="14"/>
                    </a:lnTo>
                    <a:lnTo>
                      <a:pt x="34" y="12"/>
                    </a:lnTo>
                    <a:lnTo>
                      <a:pt x="36" y="12"/>
                    </a:lnTo>
                    <a:lnTo>
                      <a:pt x="38" y="12"/>
                    </a:lnTo>
                    <a:lnTo>
                      <a:pt x="38" y="10"/>
                    </a:lnTo>
                    <a:lnTo>
                      <a:pt x="40" y="10"/>
                    </a:lnTo>
                    <a:lnTo>
                      <a:pt x="38" y="8"/>
                    </a:lnTo>
                    <a:lnTo>
                      <a:pt x="40" y="6"/>
                    </a:lnTo>
                    <a:lnTo>
                      <a:pt x="42" y="4"/>
                    </a:lnTo>
                    <a:lnTo>
                      <a:pt x="44" y="4"/>
                    </a:lnTo>
                    <a:lnTo>
                      <a:pt x="46" y="4"/>
                    </a:lnTo>
                    <a:lnTo>
                      <a:pt x="48" y="4"/>
                    </a:lnTo>
                    <a:lnTo>
                      <a:pt x="50" y="4"/>
                    </a:lnTo>
                    <a:lnTo>
                      <a:pt x="50" y="2"/>
                    </a:lnTo>
                    <a:lnTo>
                      <a:pt x="52" y="2"/>
                    </a:lnTo>
                    <a:lnTo>
                      <a:pt x="52" y="4"/>
                    </a:lnTo>
                    <a:lnTo>
                      <a:pt x="54" y="6"/>
                    </a:lnTo>
                    <a:lnTo>
                      <a:pt x="52" y="6"/>
                    </a:lnTo>
                    <a:lnTo>
                      <a:pt x="52" y="8"/>
                    </a:lnTo>
                    <a:lnTo>
                      <a:pt x="54" y="6"/>
                    </a:lnTo>
                    <a:lnTo>
                      <a:pt x="54" y="4"/>
                    </a:lnTo>
                    <a:lnTo>
                      <a:pt x="54" y="2"/>
                    </a:lnTo>
                    <a:lnTo>
                      <a:pt x="56" y="2"/>
                    </a:lnTo>
                    <a:lnTo>
                      <a:pt x="58" y="0"/>
                    </a:lnTo>
                    <a:lnTo>
                      <a:pt x="60" y="2"/>
                    </a:lnTo>
                    <a:lnTo>
                      <a:pt x="62" y="2"/>
                    </a:lnTo>
                    <a:lnTo>
                      <a:pt x="60" y="4"/>
                    </a:lnTo>
                    <a:lnTo>
                      <a:pt x="58" y="4"/>
                    </a:lnTo>
                    <a:lnTo>
                      <a:pt x="58" y="6"/>
                    </a:lnTo>
                    <a:lnTo>
                      <a:pt x="56" y="6"/>
                    </a:lnTo>
                    <a:lnTo>
                      <a:pt x="54" y="8"/>
                    </a:lnTo>
                    <a:lnTo>
                      <a:pt x="54" y="10"/>
                    </a:lnTo>
                    <a:lnTo>
                      <a:pt x="52" y="12"/>
                    </a:lnTo>
                    <a:lnTo>
                      <a:pt x="50" y="12"/>
                    </a:lnTo>
                    <a:lnTo>
                      <a:pt x="48" y="14"/>
                    </a:lnTo>
                    <a:lnTo>
                      <a:pt x="46" y="14"/>
                    </a:lnTo>
                    <a:lnTo>
                      <a:pt x="48" y="14"/>
                    </a:lnTo>
                    <a:lnTo>
                      <a:pt x="50" y="16"/>
                    </a:lnTo>
                    <a:lnTo>
                      <a:pt x="48" y="16"/>
                    </a:lnTo>
                    <a:lnTo>
                      <a:pt x="46" y="16"/>
                    </a:lnTo>
                    <a:lnTo>
                      <a:pt x="44" y="18"/>
                    </a:lnTo>
                    <a:lnTo>
                      <a:pt x="42" y="18"/>
                    </a:lnTo>
                    <a:lnTo>
                      <a:pt x="42" y="20"/>
                    </a:lnTo>
                    <a:lnTo>
                      <a:pt x="44" y="20"/>
                    </a:lnTo>
                    <a:lnTo>
                      <a:pt x="44" y="22"/>
                    </a:lnTo>
                    <a:lnTo>
                      <a:pt x="46" y="22"/>
                    </a:lnTo>
                    <a:lnTo>
                      <a:pt x="46" y="24"/>
                    </a:lnTo>
                    <a:lnTo>
                      <a:pt x="48" y="24"/>
                    </a:lnTo>
                    <a:lnTo>
                      <a:pt x="50" y="24"/>
                    </a:lnTo>
                    <a:lnTo>
                      <a:pt x="52" y="24"/>
                    </a:lnTo>
                    <a:lnTo>
                      <a:pt x="54" y="24"/>
                    </a:lnTo>
                    <a:lnTo>
                      <a:pt x="56" y="24"/>
                    </a:lnTo>
                    <a:lnTo>
                      <a:pt x="58" y="22"/>
                    </a:lnTo>
                    <a:lnTo>
                      <a:pt x="56" y="20"/>
                    </a:lnTo>
                    <a:lnTo>
                      <a:pt x="58" y="20"/>
                    </a:lnTo>
                    <a:lnTo>
                      <a:pt x="60" y="20"/>
                    </a:lnTo>
                    <a:lnTo>
                      <a:pt x="62" y="20"/>
                    </a:lnTo>
                    <a:lnTo>
                      <a:pt x="62" y="22"/>
                    </a:lnTo>
                    <a:lnTo>
                      <a:pt x="64" y="24"/>
                    </a:lnTo>
                    <a:lnTo>
                      <a:pt x="64" y="26"/>
                    </a:lnTo>
                    <a:lnTo>
                      <a:pt x="66" y="26"/>
                    </a:lnTo>
                    <a:lnTo>
                      <a:pt x="68" y="26"/>
                    </a:lnTo>
                    <a:lnTo>
                      <a:pt x="70" y="24"/>
                    </a:lnTo>
                    <a:lnTo>
                      <a:pt x="70" y="26"/>
                    </a:lnTo>
                    <a:lnTo>
                      <a:pt x="72" y="26"/>
                    </a:lnTo>
                    <a:lnTo>
                      <a:pt x="70" y="28"/>
                    </a:lnTo>
                    <a:lnTo>
                      <a:pt x="68" y="28"/>
                    </a:lnTo>
                    <a:lnTo>
                      <a:pt x="68" y="30"/>
                    </a:lnTo>
                    <a:lnTo>
                      <a:pt x="70" y="30"/>
                    </a:lnTo>
                    <a:lnTo>
                      <a:pt x="70" y="32"/>
                    </a:lnTo>
                    <a:lnTo>
                      <a:pt x="70" y="34"/>
                    </a:lnTo>
                    <a:lnTo>
                      <a:pt x="72" y="36"/>
                    </a:lnTo>
                    <a:lnTo>
                      <a:pt x="72" y="38"/>
                    </a:lnTo>
                    <a:lnTo>
                      <a:pt x="70" y="38"/>
                    </a:lnTo>
                    <a:lnTo>
                      <a:pt x="72" y="38"/>
                    </a:lnTo>
                    <a:lnTo>
                      <a:pt x="70" y="40"/>
                    </a:lnTo>
                    <a:lnTo>
                      <a:pt x="72" y="42"/>
                    </a:lnTo>
                    <a:lnTo>
                      <a:pt x="72" y="44"/>
                    </a:lnTo>
                    <a:lnTo>
                      <a:pt x="72" y="46"/>
                    </a:lnTo>
                    <a:lnTo>
                      <a:pt x="72" y="48"/>
                    </a:lnTo>
                    <a:lnTo>
                      <a:pt x="70" y="50"/>
                    </a:lnTo>
                    <a:lnTo>
                      <a:pt x="70" y="52"/>
                    </a:lnTo>
                    <a:lnTo>
                      <a:pt x="68" y="54"/>
                    </a:lnTo>
                    <a:lnTo>
                      <a:pt x="68" y="56"/>
                    </a:lnTo>
                    <a:lnTo>
                      <a:pt x="66" y="58"/>
                    </a:lnTo>
                    <a:lnTo>
                      <a:pt x="66" y="60"/>
                    </a:lnTo>
                    <a:lnTo>
                      <a:pt x="64" y="60"/>
                    </a:lnTo>
                    <a:lnTo>
                      <a:pt x="66" y="62"/>
                    </a:lnTo>
                    <a:lnTo>
                      <a:pt x="64" y="64"/>
                    </a:lnTo>
                    <a:lnTo>
                      <a:pt x="62" y="64"/>
                    </a:lnTo>
                    <a:lnTo>
                      <a:pt x="60" y="62"/>
                    </a:lnTo>
                    <a:lnTo>
                      <a:pt x="58" y="62"/>
                    </a:lnTo>
                    <a:lnTo>
                      <a:pt x="56" y="64"/>
                    </a:lnTo>
                    <a:lnTo>
                      <a:pt x="56" y="62"/>
                    </a:lnTo>
                    <a:lnTo>
                      <a:pt x="56" y="64"/>
                    </a:lnTo>
                    <a:lnTo>
                      <a:pt x="54" y="64"/>
                    </a:lnTo>
                    <a:lnTo>
                      <a:pt x="52" y="64"/>
                    </a:lnTo>
                    <a:lnTo>
                      <a:pt x="50" y="64"/>
                    </a:lnTo>
                    <a:lnTo>
                      <a:pt x="48" y="64"/>
                    </a:lnTo>
                    <a:lnTo>
                      <a:pt x="46" y="64"/>
                    </a:lnTo>
                    <a:lnTo>
                      <a:pt x="46" y="66"/>
                    </a:lnTo>
                    <a:lnTo>
                      <a:pt x="44" y="68"/>
                    </a:lnTo>
                    <a:lnTo>
                      <a:pt x="42" y="68"/>
                    </a:lnTo>
                    <a:lnTo>
                      <a:pt x="40" y="70"/>
                    </a:lnTo>
                    <a:lnTo>
                      <a:pt x="38" y="70"/>
                    </a:lnTo>
                    <a:lnTo>
                      <a:pt x="36" y="70"/>
                    </a:lnTo>
                    <a:lnTo>
                      <a:pt x="34" y="68"/>
                    </a:lnTo>
                    <a:lnTo>
                      <a:pt x="32" y="68"/>
                    </a:lnTo>
                    <a:lnTo>
                      <a:pt x="32" y="70"/>
                    </a:lnTo>
                    <a:lnTo>
                      <a:pt x="34" y="70"/>
                    </a:lnTo>
                    <a:lnTo>
                      <a:pt x="34" y="72"/>
                    </a:lnTo>
                    <a:lnTo>
                      <a:pt x="32" y="72"/>
                    </a:lnTo>
                    <a:lnTo>
                      <a:pt x="30" y="72"/>
                    </a:lnTo>
                    <a:lnTo>
                      <a:pt x="30" y="74"/>
                    </a:lnTo>
                    <a:lnTo>
                      <a:pt x="28" y="74"/>
                    </a:lnTo>
                    <a:lnTo>
                      <a:pt x="26" y="76"/>
                    </a:lnTo>
                    <a:lnTo>
                      <a:pt x="24" y="76"/>
                    </a:lnTo>
                    <a:lnTo>
                      <a:pt x="22" y="76"/>
                    </a:lnTo>
                    <a:lnTo>
                      <a:pt x="20" y="76"/>
                    </a:lnTo>
                    <a:lnTo>
                      <a:pt x="18" y="76"/>
                    </a:lnTo>
                    <a:lnTo>
                      <a:pt x="16" y="76"/>
                    </a:lnTo>
                    <a:lnTo>
                      <a:pt x="14" y="76"/>
                    </a:lnTo>
                    <a:lnTo>
                      <a:pt x="12" y="76"/>
                    </a:lnTo>
                    <a:lnTo>
                      <a:pt x="10" y="78"/>
                    </a:lnTo>
                    <a:lnTo>
                      <a:pt x="12" y="76"/>
                    </a:lnTo>
                    <a:lnTo>
                      <a:pt x="14" y="74"/>
                    </a:lnTo>
                    <a:lnTo>
                      <a:pt x="12" y="76"/>
                    </a:lnTo>
                    <a:lnTo>
                      <a:pt x="10" y="76"/>
                    </a:lnTo>
                    <a:lnTo>
                      <a:pt x="12" y="74"/>
                    </a:lnTo>
                    <a:lnTo>
                      <a:pt x="14" y="74"/>
                    </a:lnTo>
                    <a:lnTo>
                      <a:pt x="16" y="74"/>
                    </a:lnTo>
                    <a:lnTo>
                      <a:pt x="14" y="72"/>
                    </a:lnTo>
                    <a:lnTo>
                      <a:pt x="12" y="74"/>
                    </a:lnTo>
                    <a:lnTo>
                      <a:pt x="10" y="74"/>
                    </a:lnTo>
                    <a:lnTo>
                      <a:pt x="8" y="74"/>
                    </a:lnTo>
                    <a:lnTo>
                      <a:pt x="6" y="74"/>
                    </a:lnTo>
                    <a:close/>
                  </a:path>
                </a:pathLst>
              </a:custGeom>
              <a:solidFill>
                <a:srgbClr val="E06464"/>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grpSp>
        <p:sp>
          <p:nvSpPr>
            <p:cNvPr id="665" name="Freeform 1856"/>
            <p:cNvSpPr>
              <a:spLocks/>
            </p:cNvSpPr>
            <p:nvPr/>
          </p:nvSpPr>
          <p:spPr bwMode="auto">
            <a:xfrm>
              <a:off x="3503791" y="3345208"/>
              <a:ext cx="756052" cy="479310"/>
            </a:xfrm>
            <a:custGeom>
              <a:avLst/>
              <a:gdLst>
                <a:gd name="T0" fmla="*/ 2147483647 w 161"/>
                <a:gd name="T1" fmla="*/ 2147483647 h 116"/>
                <a:gd name="T2" fmla="*/ 2147483647 w 161"/>
                <a:gd name="T3" fmla="*/ 2147483647 h 116"/>
                <a:gd name="T4" fmla="*/ 2147483647 w 161"/>
                <a:gd name="T5" fmla="*/ 2147483647 h 116"/>
                <a:gd name="T6" fmla="*/ 2147483647 w 161"/>
                <a:gd name="T7" fmla="*/ 2147483647 h 116"/>
                <a:gd name="T8" fmla="*/ 2147483647 w 161"/>
                <a:gd name="T9" fmla="*/ 2147483647 h 116"/>
                <a:gd name="T10" fmla="*/ 2147483647 w 161"/>
                <a:gd name="T11" fmla="*/ 2147483647 h 116"/>
                <a:gd name="T12" fmla="*/ 2147483647 w 161"/>
                <a:gd name="T13" fmla="*/ 2147483647 h 116"/>
                <a:gd name="T14" fmla="*/ 2147483647 w 161"/>
                <a:gd name="T15" fmla="*/ 2147483647 h 116"/>
                <a:gd name="T16" fmla="*/ 2147483647 w 161"/>
                <a:gd name="T17" fmla="*/ 2147483647 h 116"/>
                <a:gd name="T18" fmla="*/ 2147483647 w 161"/>
                <a:gd name="T19" fmla="*/ 2147483647 h 116"/>
                <a:gd name="T20" fmla="*/ 2147483647 w 161"/>
                <a:gd name="T21" fmla="*/ 0 h 116"/>
                <a:gd name="T22" fmla="*/ 2147483647 w 161"/>
                <a:gd name="T23" fmla="*/ 2147483647 h 116"/>
                <a:gd name="T24" fmla="*/ 2147483647 w 161"/>
                <a:gd name="T25" fmla="*/ 2147483647 h 116"/>
                <a:gd name="T26" fmla="*/ 2147483647 w 161"/>
                <a:gd name="T27" fmla="*/ 2147483647 h 116"/>
                <a:gd name="T28" fmla="*/ 2147483647 w 161"/>
                <a:gd name="T29" fmla="*/ 2147483647 h 116"/>
                <a:gd name="T30" fmla="*/ 2147483647 w 161"/>
                <a:gd name="T31" fmla="*/ 2147483647 h 116"/>
                <a:gd name="T32" fmla="*/ 2147483647 w 161"/>
                <a:gd name="T33" fmla="*/ 2147483647 h 116"/>
                <a:gd name="T34" fmla="*/ 2147483647 w 161"/>
                <a:gd name="T35" fmla="*/ 2147483647 h 116"/>
                <a:gd name="T36" fmla="*/ 2147483647 w 161"/>
                <a:gd name="T37" fmla="*/ 2147483647 h 116"/>
                <a:gd name="T38" fmla="*/ 2147483647 w 161"/>
                <a:gd name="T39" fmla="*/ 2147483647 h 116"/>
                <a:gd name="T40" fmla="*/ 2147483647 w 161"/>
                <a:gd name="T41" fmla="*/ 2147483647 h 116"/>
                <a:gd name="T42" fmla="*/ 2147483647 w 161"/>
                <a:gd name="T43" fmla="*/ 2147483647 h 116"/>
                <a:gd name="T44" fmla="*/ 2147483647 w 161"/>
                <a:gd name="T45" fmla="*/ 2147483647 h 116"/>
                <a:gd name="T46" fmla="*/ 2147483647 w 161"/>
                <a:gd name="T47" fmla="*/ 2147483647 h 116"/>
                <a:gd name="T48" fmla="*/ 2147483647 w 161"/>
                <a:gd name="T49" fmla="*/ 2147483647 h 116"/>
                <a:gd name="T50" fmla="*/ 2147483647 w 161"/>
                <a:gd name="T51" fmla="*/ 2147483647 h 116"/>
                <a:gd name="T52" fmla="*/ 2147483647 w 161"/>
                <a:gd name="T53" fmla="*/ 2147483647 h 116"/>
                <a:gd name="T54" fmla="*/ 2147483647 w 161"/>
                <a:gd name="T55" fmla="*/ 2147483647 h 116"/>
                <a:gd name="T56" fmla="*/ 2147483647 w 161"/>
                <a:gd name="T57" fmla="*/ 2147483647 h 116"/>
                <a:gd name="T58" fmla="*/ 2147483647 w 161"/>
                <a:gd name="T59" fmla="*/ 2147483647 h 116"/>
                <a:gd name="T60" fmla="*/ 2147483647 w 161"/>
                <a:gd name="T61" fmla="*/ 2147483647 h 116"/>
                <a:gd name="T62" fmla="*/ 2147483647 w 161"/>
                <a:gd name="T63" fmla="*/ 2147483647 h 116"/>
                <a:gd name="T64" fmla="*/ 2147483647 w 161"/>
                <a:gd name="T65" fmla="*/ 2147483647 h 116"/>
                <a:gd name="T66" fmla="*/ 2147483647 w 161"/>
                <a:gd name="T67" fmla="*/ 2147483647 h 116"/>
                <a:gd name="T68" fmla="*/ 2147483647 w 161"/>
                <a:gd name="T69" fmla="*/ 2147483647 h 116"/>
                <a:gd name="T70" fmla="*/ 2147483647 w 161"/>
                <a:gd name="T71" fmla="*/ 2147483647 h 116"/>
                <a:gd name="T72" fmla="*/ 2147483647 w 161"/>
                <a:gd name="T73" fmla="*/ 2147483647 h 116"/>
                <a:gd name="T74" fmla="*/ 2147483647 w 161"/>
                <a:gd name="T75" fmla="*/ 2147483647 h 116"/>
                <a:gd name="T76" fmla="*/ 2147483647 w 161"/>
                <a:gd name="T77" fmla="*/ 2147483647 h 116"/>
                <a:gd name="T78" fmla="*/ 2147483647 w 161"/>
                <a:gd name="T79" fmla="*/ 2147483647 h 116"/>
                <a:gd name="T80" fmla="*/ 2147483647 w 161"/>
                <a:gd name="T81" fmla="*/ 2147483647 h 116"/>
                <a:gd name="T82" fmla="*/ 2147483647 w 161"/>
                <a:gd name="T83" fmla="*/ 2147483647 h 116"/>
                <a:gd name="T84" fmla="*/ 2147483647 w 161"/>
                <a:gd name="T85" fmla="*/ 2147483647 h 116"/>
                <a:gd name="T86" fmla="*/ 2147483647 w 161"/>
                <a:gd name="T87" fmla="*/ 2147483647 h 116"/>
                <a:gd name="T88" fmla="*/ 2147483647 w 161"/>
                <a:gd name="T89" fmla="*/ 2147483647 h 116"/>
                <a:gd name="T90" fmla="*/ 2147483647 w 161"/>
                <a:gd name="T91" fmla="*/ 2147483647 h 116"/>
                <a:gd name="T92" fmla="*/ 2147483647 w 161"/>
                <a:gd name="T93" fmla="*/ 2147483647 h 116"/>
                <a:gd name="T94" fmla="*/ 2147483647 w 161"/>
                <a:gd name="T95" fmla="*/ 2147483647 h 116"/>
                <a:gd name="T96" fmla="*/ 2147483647 w 161"/>
                <a:gd name="T97" fmla="*/ 2147483647 h 116"/>
                <a:gd name="T98" fmla="*/ 2147483647 w 161"/>
                <a:gd name="T99" fmla="*/ 2147483647 h 116"/>
                <a:gd name="T100" fmla="*/ 2147483647 w 161"/>
                <a:gd name="T101" fmla="*/ 2147483647 h 116"/>
                <a:gd name="T102" fmla="*/ 2147483647 w 161"/>
                <a:gd name="T103" fmla="*/ 2147483647 h 116"/>
                <a:gd name="T104" fmla="*/ 2147483647 w 161"/>
                <a:gd name="T105" fmla="*/ 2147483647 h 116"/>
                <a:gd name="T106" fmla="*/ 2147483647 w 161"/>
                <a:gd name="T107" fmla="*/ 2147483647 h 116"/>
                <a:gd name="T108" fmla="*/ 2147483647 w 161"/>
                <a:gd name="T109" fmla="*/ 2147483647 h 116"/>
                <a:gd name="T110" fmla="*/ 2147483647 w 161"/>
                <a:gd name="T111" fmla="*/ 2147483647 h 116"/>
                <a:gd name="T112" fmla="*/ 2147483647 w 161"/>
                <a:gd name="T113" fmla="*/ 2147483647 h 116"/>
                <a:gd name="T114" fmla="*/ 2147483647 w 161"/>
                <a:gd name="T115" fmla="*/ 2147483647 h 116"/>
                <a:gd name="T116" fmla="*/ 2147483647 w 161"/>
                <a:gd name="T117" fmla="*/ 2147483647 h 116"/>
                <a:gd name="T118" fmla="*/ 2147483647 w 161"/>
                <a:gd name="T119" fmla="*/ 2147483647 h 1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1"/>
                <a:gd name="T181" fmla="*/ 0 h 116"/>
                <a:gd name="T182" fmla="*/ 161 w 161"/>
                <a:gd name="T183" fmla="*/ 116 h 1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1" h="116">
                  <a:moveTo>
                    <a:pt x="0" y="40"/>
                  </a:moveTo>
                  <a:lnTo>
                    <a:pt x="0" y="40"/>
                  </a:lnTo>
                  <a:lnTo>
                    <a:pt x="0" y="38"/>
                  </a:lnTo>
                  <a:lnTo>
                    <a:pt x="2" y="36"/>
                  </a:lnTo>
                  <a:lnTo>
                    <a:pt x="4" y="36"/>
                  </a:lnTo>
                  <a:lnTo>
                    <a:pt x="4" y="34"/>
                  </a:lnTo>
                  <a:lnTo>
                    <a:pt x="4" y="32"/>
                  </a:lnTo>
                  <a:lnTo>
                    <a:pt x="4" y="30"/>
                  </a:lnTo>
                  <a:lnTo>
                    <a:pt x="4" y="28"/>
                  </a:lnTo>
                  <a:lnTo>
                    <a:pt x="2" y="28"/>
                  </a:lnTo>
                  <a:lnTo>
                    <a:pt x="2" y="26"/>
                  </a:lnTo>
                  <a:lnTo>
                    <a:pt x="2" y="24"/>
                  </a:lnTo>
                  <a:lnTo>
                    <a:pt x="2" y="22"/>
                  </a:lnTo>
                  <a:lnTo>
                    <a:pt x="4" y="24"/>
                  </a:lnTo>
                  <a:lnTo>
                    <a:pt x="6" y="24"/>
                  </a:lnTo>
                  <a:lnTo>
                    <a:pt x="6" y="22"/>
                  </a:lnTo>
                  <a:lnTo>
                    <a:pt x="6" y="20"/>
                  </a:lnTo>
                  <a:lnTo>
                    <a:pt x="6" y="22"/>
                  </a:lnTo>
                  <a:lnTo>
                    <a:pt x="4" y="20"/>
                  </a:lnTo>
                  <a:lnTo>
                    <a:pt x="2" y="20"/>
                  </a:lnTo>
                  <a:lnTo>
                    <a:pt x="4" y="20"/>
                  </a:lnTo>
                  <a:lnTo>
                    <a:pt x="2" y="20"/>
                  </a:lnTo>
                  <a:lnTo>
                    <a:pt x="0" y="20"/>
                  </a:lnTo>
                  <a:lnTo>
                    <a:pt x="0" y="18"/>
                  </a:lnTo>
                  <a:lnTo>
                    <a:pt x="2" y="18"/>
                  </a:lnTo>
                  <a:lnTo>
                    <a:pt x="4" y="18"/>
                  </a:lnTo>
                  <a:lnTo>
                    <a:pt x="6" y="18"/>
                  </a:lnTo>
                  <a:lnTo>
                    <a:pt x="8" y="16"/>
                  </a:lnTo>
                  <a:lnTo>
                    <a:pt x="10" y="16"/>
                  </a:lnTo>
                  <a:lnTo>
                    <a:pt x="12" y="16"/>
                  </a:lnTo>
                  <a:lnTo>
                    <a:pt x="14" y="16"/>
                  </a:lnTo>
                  <a:lnTo>
                    <a:pt x="16" y="14"/>
                  </a:lnTo>
                  <a:lnTo>
                    <a:pt x="18" y="14"/>
                  </a:lnTo>
                  <a:lnTo>
                    <a:pt x="21" y="14"/>
                  </a:lnTo>
                  <a:lnTo>
                    <a:pt x="23" y="14"/>
                  </a:lnTo>
                  <a:lnTo>
                    <a:pt x="25" y="12"/>
                  </a:lnTo>
                  <a:lnTo>
                    <a:pt x="27" y="12"/>
                  </a:lnTo>
                  <a:lnTo>
                    <a:pt x="29" y="12"/>
                  </a:lnTo>
                  <a:lnTo>
                    <a:pt x="31" y="12"/>
                  </a:lnTo>
                  <a:lnTo>
                    <a:pt x="33" y="10"/>
                  </a:lnTo>
                  <a:lnTo>
                    <a:pt x="35" y="8"/>
                  </a:lnTo>
                  <a:lnTo>
                    <a:pt x="37" y="6"/>
                  </a:lnTo>
                  <a:lnTo>
                    <a:pt x="39" y="6"/>
                  </a:lnTo>
                  <a:lnTo>
                    <a:pt x="41" y="6"/>
                  </a:lnTo>
                  <a:lnTo>
                    <a:pt x="43" y="4"/>
                  </a:lnTo>
                  <a:lnTo>
                    <a:pt x="45" y="4"/>
                  </a:lnTo>
                  <a:lnTo>
                    <a:pt x="47" y="2"/>
                  </a:lnTo>
                  <a:lnTo>
                    <a:pt x="49" y="2"/>
                  </a:lnTo>
                  <a:lnTo>
                    <a:pt x="51" y="2"/>
                  </a:lnTo>
                  <a:lnTo>
                    <a:pt x="53" y="2"/>
                  </a:lnTo>
                  <a:lnTo>
                    <a:pt x="55" y="2"/>
                  </a:lnTo>
                  <a:lnTo>
                    <a:pt x="57" y="0"/>
                  </a:lnTo>
                  <a:lnTo>
                    <a:pt x="59" y="0"/>
                  </a:lnTo>
                  <a:lnTo>
                    <a:pt x="61" y="0"/>
                  </a:lnTo>
                  <a:lnTo>
                    <a:pt x="63" y="0"/>
                  </a:lnTo>
                  <a:lnTo>
                    <a:pt x="65" y="0"/>
                  </a:lnTo>
                  <a:lnTo>
                    <a:pt x="67" y="2"/>
                  </a:lnTo>
                  <a:lnTo>
                    <a:pt x="69" y="2"/>
                  </a:lnTo>
                  <a:lnTo>
                    <a:pt x="71" y="4"/>
                  </a:lnTo>
                  <a:lnTo>
                    <a:pt x="69" y="4"/>
                  </a:lnTo>
                  <a:lnTo>
                    <a:pt x="67" y="2"/>
                  </a:lnTo>
                  <a:lnTo>
                    <a:pt x="65" y="2"/>
                  </a:lnTo>
                  <a:lnTo>
                    <a:pt x="67" y="4"/>
                  </a:lnTo>
                  <a:lnTo>
                    <a:pt x="67" y="6"/>
                  </a:lnTo>
                  <a:lnTo>
                    <a:pt x="69" y="8"/>
                  </a:lnTo>
                  <a:lnTo>
                    <a:pt x="69" y="10"/>
                  </a:lnTo>
                  <a:lnTo>
                    <a:pt x="71" y="10"/>
                  </a:lnTo>
                  <a:lnTo>
                    <a:pt x="73" y="10"/>
                  </a:lnTo>
                  <a:lnTo>
                    <a:pt x="75" y="10"/>
                  </a:lnTo>
                  <a:lnTo>
                    <a:pt x="77" y="10"/>
                  </a:lnTo>
                  <a:lnTo>
                    <a:pt x="79" y="10"/>
                  </a:lnTo>
                  <a:lnTo>
                    <a:pt x="81" y="10"/>
                  </a:lnTo>
                  <a:lnTo>
                    <a:pt x="83" y="10"/>
                  </a:lnTo>
                  <a:lnTo>
                    <a:pt x="85" y="8"/>
                  </a:lnTo>
                  <a:lnTo>
                    <a:pt x="83" y="10"/>
                  </a:lnTo>
                  <a:lnTo>
                    <a:pt x="81" y="10"/>
                  </a:lnTo>
                  <a:lnTo>
                    <a:pt x="79" y="10"/>
                  </a:lnTo>
                  <a:lnTo>
                    <a:pt x="79" y="12"/>
                  </a:lnTo>
                  <a:lnTo>
                    <a:pt x="81" y="12"/>
                  </a:lnTo>
                  <a:lnTo>
                    <a:pt x="83" y="10"/>
                  </a:lnTo>
                  <a:lnTo>
                    <a:pt x="85" y="10"/>
                  </a:lnTo>
                  <a:lnTo>
                    <a:pt x="87" y="8"/>
                  </a:lnTo>
                  <a:lnTo>
                    <a:pt x="89" y="8"/>
                  </a:lnTo>
                  <a:lnTo>
                    <a:pt x="91" y="8"/>
                  </a:lnTo>
                  <a:lnTo>
                    <a:pt x="91" y="10"/>
                  </a:lnTo>
                  <a:lnTo>
                    <a:pt x="93" y="10"/>
                  </a:lnTo>
                  <a:lnTo>
                    <a:pt x="95" y="10"/>
                  </a:lnTo>
                  <a:lnTo>
                    <a:pt x="97" y="10"/>
                  </a:lnTo>
                  <a:lnTo>
                    <a:pt x="99" y="10"/>
                  </a:lnTo>
                  <a:lnTo>
                    <a:pt x="101" y="10"/>
                  </a:lnTo>
                  <a:lnTo>
                    <a:pt x="103" y="10"/>
                  </a:lnTo>
                  <a:lnTo>
                    <a:pt x="105" y="10"/>
                  </a:lnTo>
                  <a:lnTo>
                    <a:pt x="107" y="10"/>
                  </a:lnTo>
                  <a:lnTo>
                    <a:pt x="109" y="10"/>
                  </a:lnTo>
                  <a:lnTo>
                    <a:pt x="111" y="10"/>
                  </a:lnTo>
                  <a:lnTo>
                    <a:pt x="113" y="10"/>
                  </a:lnTo>
                  <a:lnTo>
                    <a:pt x="115" y="10"/>
                  </a:lnTo>
                  <a:lnTo>
                    <a:pt x="117" y="10"/>
                  </a:lnTo>
                  <a:lnTo>
                    <a:pt x="119" y="10"/>
                  </a:lnTo>
                  <a:lnTo>
                    <a:pt x="121" y="10"/>
                  </a:lnTo>
                  <a:lnTo>
                    <a:pt x="123" y="10"/>
                  </a:lnTo>
                  <a:lnTo>
                    <a:pt x="125" y="10"/>
                  </a:lnTo>
                  <a:lnTo>
                    <a:pt x="127" y="10"/>
                  </a:lnTo>
                  <a:lnTo>
                    <a:pt x="129" y="10"/>
                  </a:lnTo>
                  <a:lnTo>
                    <a:pt x="131" y="10"/>
                  </a:lnTo>
                  <a:lnTo>
                    <a:pt x="133" y="10"/>
                  </a:lnTo>
                  <a:lnTo>
                    <a:pt x="135" y="10"/>
                  </a:lnTo>
                  <a:lnTo>
                    <a:pt x="137" y="10"/>
                  </a:lnTo>
                  <a:lnTo>
                    <a:pt x="139" y="10"/>
                  </a:lnTo>
                  <a:lnTo>
                    <a:pt x="141" y="12"/>
                  </a:lnTo>
                  <a:lnTo>
                    <a:pt x="143" y="12"/>
                  </a:lnTo>
                  <a:lnTo>
                    <a:pt x="143" y="14"/>
                  </a:lnTo>
                  <a:lnTo>
                    <a:pt x="145" y="16"/>
                  </a:lnTo>
                  <a:lnTo>
                    <a:pt x="145" y="18"/>
                  </a:lnTo>
                  <a:lnTo>
                    <a:pt x="145" y="20"/>
                  </a:lnTo>
                  <a:lnTo>
                    <a:pt x="147" y="22"/>
                  </a:lnTo>
                  <a:lnTo>
                    <a:pt x="147" y="24"/>
                  </a:lnTo>
                  <a:lnTo>
                    <a:pt x="147" y="26"/>
                  </a:lnTo>
                  <a:lnTo>
                    <a:pt x="149" y="26"/>
                  </a:lnTo>
                  <a:lnTo>
                    <a:pt x="149" y="28"/>
                  </a:lnTo>
                  <a:lnTo>
                    <a:pt x="149" y="30"/>
                  </a:lnTo>
                  <a:lnTo>
                    <a:pt x="151" y="30"/>
                  </a:lnTo>
                  <a:lnTo>
                    <a:pt x="151" y="32"/>
                  </a:lnTo>
                  <a:lnTo>
                    <a:pt x="153" y="34"/>
                  </a:lnTo>
                  <a:lnTo>
                    <a:pt x="153" y="36"/>
                  </a:lnTo>
                  <a:lnTo>
                    <a:pt x="153" y="38"/>
                  </a:lnTo>
                  <a:lnTo>
                    <a:pt x="153" y="40"/>
                  </a:lnTo>
                  <a:lnTo>
                    <a:pt x="153" y="42"/>
                  </a:lnTo>
                  <a:lnTo>
                    <a:pt x="153" y="44"/>
                  </a:lnTo>
                  <a:lnTo>
                    <a:pt x="151" y="44"/>
                  </a:lnTo>
                  <a:lnTo>
                    <a:pt x="149" y="44"/>
                  </a:lnTo>
                  <a:lnTo>
                    <a:pt x="147" y="46"/>
                  </a:lnTo>
                  <a:lnTo>
                    <a:pt x="145" y="46"/>
                  </a:lnTo>
                  <a:lnTo>
                    <a:pt x="145" y="48"/>
                  </a:lnTo>
                  <a:lnTo>
                    <a:pt x="143" y="50"/>
                  </a:lnTo>
                  <a:lnTo>
                    <a:pt x="143" y="52"/>
                  </a:lnTo>
                  <a:lnTo>
                    <a:pt x="145" y="52"/>
                  </a:lnTo>
                  <a:lnTo>
                    <a:pt x="147" y="54"/>
                  </a:lnTo>
                  <a:lnTo>
                    <a:pt x="149" y="54"/>
                  </a:lnTo>
                  <a:lnTo>
                    <a:pt x="149" y="56"/>
                  </a:lnTo>
                  <a:lnTo>
                    <a:pt x="151" y="56"/>
                  </a:lnTo>
                  <a:lnTo>
                    <a:pt x="151" y="58"/>
                  </a:lnTo>
                  <a:lnTo>
                    <a:pt x="149" y="60"/>
                  </a:lnTo>
                  <a:lnTo>
                    <a:pt x="149" y="62"/>
                  </a:lnTo>
                  <a:lnTo>
                    <a:pt x="149" y="64"/>
                  </a:lnTo>
                  <a:lnTo>
                    <a:pt x="149" y="66"/>
                  </a:lnTo>
                  <a:lnTo>
                    <a:pt x="151" y="66"/>
                  </a:lnTo>
                  <a:lnTo>
                    <a:pt x="151" y="68"/>
                  </a:lnTo>
                  <a:lnTo>
                    <a:pt x="151" y="70"/>
                  </a:lnTo>
                  <a:lnTo>
                    <a:pt x="153" y="72"/>
                  </a:lnTo>
                  <a:lnTo>
                    <a:pt x="153" y="74"/>
                  </a:lnTo>
                  <a:lnTo>
                    <a:pt x="155" y="74"/>
                  </a:lnTo>
                  <a:lnTo>
                    <a:pt x="155" y="76"/>
                  </a:lnTo>
                  <a:lnTo>
                    <a:pt x="157" y="76"/>
                  </a:lnTo>
                  <a:lnTo>
                    <a:pt x="157" y="78"/>
                  </a:lnTo>
                  <a:lnTo>
                    <a:pt x="159" y="78"/>
                  </a:lnTo>
                  <a:lnTo>
                    <a:pt x="161" y="80"/>
                  </a:lnTo>
                  <a:lnTo>
                    <a:pt x="159" y="80"/>
                  </a:lnTo>
                  <a:lnTo>
                    <a:pt x="157" y="80"/>
                  </a:lnTo>
                  <a:lnTo>
                    <a:pt x="159" y="82"/>
                  </a:lnTo>
                  <a:lnTo>
                    <a:pt x="159" y="84"/>
                  </a:lnTo>
                  <a:lnTo>
                    <a:pt x="161" y="86"/>
                  </a:lnTo>
                  <a:lnTo>
                    <a:pt x="159" y="86"/>
                  </a:lnTo>
                  <a:lnTo>
                    <a:pt x="157" y="88"/>
                  </a:lnTo>
                  <a:lnTo>
                    <a:pt x="155" y="88"/>
                  </a:lnTo>
                  <a:lnTo>
                    <a:pt x="153" y="90"/>
                  </a:lnTo>
                  <a:lnTo>
                    <a:pt x="153" y="92"/>
                  </a:lnTo>
                  <a:lnTo>
                    <a:pt x="151" y="92"/>
                  </a:lnTo>
                  <a:lnTo>
                    <a:pt x="149" y="94"/>
                  </a:lnTo>
                  <a:lnTo>
                    <a:pt x="147" y="94"/>
                  </a:lnTo>
                  <a:lnTo>
                    <a:pt x="147" y="96"/>
                  </a:lnTo>
                  <a:lnTo>
                    <a:pt x="145" y="98"/>
                  </a:lnTo>
                  <a:lnTo>
                    <a:pt x="143" y="100"/>
                  </a:lnTo>
                  <a:lnTo>
                    <a:pt x="143" y="102"/>
                  </a:lnTo>
                  <a:lnTo>
                    <a:pt x="141" y="102"/>
                  </a:lnTo>
                  <a:lnTo>
                    <a:pt x="141" y="104"/>
                  </a:lnTo>
                  <a:lnTo>
                    <a:pt x="139" y="106"/>
                  </a:lnTo>
                  <a:lnTo>
                    <a:pt x="139" y="108"/>
                  </a:lnTo>
                  <a:lnTo>
                    <a:pt x="141" y="110"/>
                  </a:lnTo>
                  <a:lnTo>
                    <a:pt x="139" y="112"/>
                  </a:lnTo>
                  <a:lnTo>
                    <a:pt x="141" y="114"/>
                  </a:lnTo>
                  <a:lnTo>
                    <a:pt x="143" y="116"/>
                  </a:lnTo>
                  <a:lnTo>
                    <a:pt x="141" y="116"/>
                  </a:lnTo>
                  <a:lnTo>
                    <a:pt x="139" y="116"/>
                  </a:lnTo>
                  <a:lnTo>
                    <a:pt x="137" y="116"/>
                  </a:lnTo>
                  <a:lnTo>
                    <a:pt x="135" y="116"/>
                  </a:lnTo>
                  <a:lnTo>
                    <a:pt x="133" y="114"/>
                  </a:lnTo>
                  <a:lnTo>
                    <a:pt x="131" y="112"/>
                  </a:lnTo>
                  <a:lnTo>
                    <a:pt x="129" y="112"/>
                  </a:lnTo>
                  <a:lnTo>
                    <a:pt x="127" y="110"/>
                  </a:lnTo>
                  <a:lnTo>
                    <a:pt x="125" y="110"/>
                  </a:lnTo>
                  <a:lnTo>
                    <a:pt x="123" y="108"/>
                  </a:lnTo>
                  <a:lnTo>
                    <a:pt x="121" y="108"/>
                  </a:lnTo>
                  <a:lnTo>
                    <a:pt x="119" y="108"/>
                  </a:lnTo>
                  <a:lnTo>
                    <a:pt x="117" y="108"/>
                  </a:lnTo>
                  <a:lnTo>
                    <a:pt x="115" y="108"/>
                  </a:lnTo>
                  <a:lnTo>
                    <a:pt x="113" y="110"/>
                  </a:lnTo>
                  <a:lnTo>
                    <a:pt x="111" y="110"/>
                  </a:lnTo>
                  <a:lnTo>
                    <a:pt x="109" y="110"/>
                  </a:lnTo>
                  <a:lnTo>
                    <a:pt x="107" y="108"/>
                  </a:lnTo>
                  <a:lnTo>
                    <a:pt x="105" y="110"/>
                  </a:lnTo>
                  <a:lnTo>
                    <a:pt x="103" y="108"/>
                  </a:lnTo>
                  <a:lnTo>
                    <a:pt x="101" y="108"/>
                  </a:lnTo>
                  <a:lnTo>
                    <a:pt x="101" y="110"/>
                  </a:lnTo>
                  <a:lnTo>
                    <a:pt x="99" y="112"/>
                  </a:lnTo>
                  <a:lnTo>
                    <a:pt x="97" y="112"/>
                  </a:lnTo>
                  <a:lnTo>
                    <a:pt x="95" y="112"/>
                  </a:lnTo>
                  <a:lnTo>
                    <a:pt x="93" y="112"/>
                  </a:lnTo>
                  <a:lnTo>
                    <a:pt x="93" y="110"/>
                  </a:lnTo>
                  <a:lnTo>
                    <a:pt x="93" y="108"/>
                  </a:lnTo>
                  <a:lnTo>
                    <a:pt x="91" y="108"/>
                  </a:lnTo>
                  <a:lnTo>
                    <a:pt x="89" y="108"/>
                  </a:lnTo>
                  <a:lnTo>
                    <a:pt x="89" y="106"/>
                  </a:lnTo>
                  <a:lnTo>
                    <a:pt x="87" y="106"/>
                  </a:lnTo>
                  <a:lnTo>
                    <a:pt x="85" y="106"/>
                  </a:lnTo>
                  <a:lnTo>
                    <a:pt x="83" y="108"/>
                  </a:lnTo>
                  <a:lnTo>
                    <a:pt x="81" y="108"/>
                  </a:lnTo>
                  <a:lnTo>
                    <a:pt x="79" y="108"/>
                  </a:lnTo>
                  <a:lnTo>
                    <a:pt x="79" y="106"/>
                  </a:lnTo>
                  <a:lnTo>
                    <a:pt x="77" y="106"/>
                  </a:lnTo>
                  <a:lnTo>
                    <a:pt x="77" y="104"/>
                  </a:lnTo>
                  <a:lnTo>
                    <a:pt x="75" y="104"/>
                  </a:lnTo>
                  <a:lnTo>
                    <a:pt x="73" y="102"/>
                  </a:lnTo>
                  <a:lnTo>
                    <a:pt x="73" y="100"/>
                  </a:lnTo>
                  <a:lnTo>
                    <a:pt x="71" y="98"/>
                  </a:lnTo>
                  <a:lnTo>
                    <a:pt x="69" y="98"/>
                  </a:lnTo>
                  <a:lnTo>
                    <a:pt x="67" y="98"/>
                  </a:lnTo>
                  <a:lnTo>
                    <a:pt x="65" y="96"/>
                  </a:lnTo>
                  <a:lnTo>
                    <a:pt x="63" y="96"/>
                  </a:lnTo>
                  <a:lnTo>
                    <a:pt x="61" y="98"/>
                  </a:lnTo>
                  <a:lnTo>
                    <a:pt x="61" y="96"/>
                  </a:lnTo>
                  <a:lnTo>
                    <a:pt x="59" y="94"/>
                  </a:lnTo>
                  <a:lnTo>
                    <a:pt x="59" y="92"/>
                  </a:lnTo>
                  <a:lnTo>
                    <a:pt x="57" y="92"/>
                  </a:lnTo>
                  <a:lnTo>
                    <a:pt x="55" y="92"/>
                  </a:lnTo>
                  <a:lnTo>
                    <a:pt x="53" y="92"/>
                  </a:lnTo>
                  <a:lnTo>
                    <a:pt x="53" y="90"/>
                  </a:lnTo>
                  <a:lnTo>
                    <a:pt x="51" y="90"/>
                  </a:lnTo>
                  <a:lnTo>
                    <a:pt x="49" y="88"/>
                  </a:lnTo>
                  <a:lnTo>
                    <a:pt x="47" y="88"/>
                  </a:lnTo>
                  <a:lnTo>
                    <a:pt x="45" y="88"/>
                  </a:lnTo>
                  <a:lnTo>
                    <a:pt x="47" y="90"/>
                  </a:lnTo>
                  <a:lnTo>
                    <a:pt x="47" y="92"/>
                  </a:lnTo>
                  <a:lnTo>
                    <a:pt x="45" y="92"/>
                  </a:lnTo>
                  <a:lnTo>
                    <a:pt x="43" y="94"/>
                  </a:lnTo>
                  <a:lnTo>
                    <a:pt x="41" y="94"/>
                  </a:lnTo>
                  <a:lnTo>
                    <a:pt x="41" y="92"/>
                  </a:lnTo>
                  <a:lnTo>
                    <a:pt x="39" y="90"/>
                  </a:lnTo>
                  <a:lnTo>
                    <a:pt x="37" y="90"/>
                  </a:lnTo>
                  <a:lnTo>
                    <a:pt x="35" y="88"/>
                  </a:lnTo>
                  <a:lnTo>
                    <a:pt x="37" y="86"/>
                  </a:lnTo>
                  <a:lnTo>
                    <a:pt x="37" y="84"/>
                  </a:lnTo>
                  <a:lnTo>
                    <a:pt x="35" y="84"/>
                  </a:lnTo>
                  <a:lnTo>
                    <a:pt x="33" y="84"/>
                  </a:lnTo>
                  <a:lnTo>
                    <a:pt x="31" y="84"/>
                  </a:lnTo>
                  <a:lnTo>
                    <a:pt x="31" y="82"/>
                  </a:lnTo>
                  <a:lnTo>
                    <a:pt x="29" y="84"/>
                  </a:lnTo>
                  <a:lnTo>
                    <a:pt x="27" y="82"/>
                  </a:lnTo>
                  <a:lnTo>
                    <a:pt x="25" y="82"/>
                  </a:lnTo>
                  <a:lnTo>
                    <a:pt x="23" y="80"/>
                  </a:lnTo>
                  <a:lnTo>
                    <a:pt x="21" y="80"/>
                  </a:lnTo>
                  <a:lnTo>
                    <a:pt x="21" y="78"/>
                  </a:lnTo>
                  <a:lnTo>
                    <a:pt x="18" y="78"/>
                  </a:lnTo>
                  <a:lnTo>
                    <a:pt x="16" y="78"/>
                  </a:lnTo>
                  <a:lnTo>
                    <a:pt x="16" y="76"/>
                  </a:lnTo>
                  <a:lnTo>
                    <a:pt x="14" y="76"/>
                  </a:lnTo>
                  <a:lnTo>
                    <a:pt x="14" y="78"/>
                  </a:lnTo>
                  <a:lnTo>
                    <a:pt x="14" y="80"/>
                  </a:lnTo>
                  <a:lnTo>
                    <a:pt x="12" y="80"/>
                  </a:lnTo>
                  <a:lnTo>
                    <a:pt x="12" y="78"/>
                  </a:lnTo>
                  <a:lnTo>
                    <a:pt x="14" y="76"/>
                  </a:lnTo>
                  <a:lnTo>
                    <a:pt x="14" y="74"/>
                  </a:lnTo>
                  <a:lnTo>
                    <a:pt x="14" y="72"/>
                  </a:lnTo>
                  <a:lnTo>
                    <a:pt x="14" y="70"/>
                  </a:lnTo>
                  <a:lnTo>
                    <a:pt x="14" y="68"/>
                  </a:lnTo>
                  <a:lnTo>
                    <a:pt x="12" y="66"/>
                  </a:lnTo>
                  <a:lnTo>
                    <a:pt x="10" y="66"/>
                  </a:lnTo>
                  <a:lnTo>
                    <a:pt x="10" y="64"/>
                  </a:lnTo>
                  <a:lnTo>
                    <a:pt x="8" y="62"/>
                  </a:lnTo>
                  <a:lnTo>
                    <a:pt x="8" y="60"/>
                  </a:lnTo>
                  <a:lnTo>
                    <a:pt x="10" y="58"/>
                  </a:lnTo>
                  <a:lnTo>
                    <a:pt x="10" y="56"/>
                  </a:lnTo>
                  <a:lnTo>
                    <a:pt x="8" y="54"/>
                  </a:lnTo>
                  <a:lnTo>
                    <a:pt x="10" y="52"/>
                  </a:lnTo>
                  <a:lnTo>
                    <a:pt x="8" y="52"/>
                  </a:lnTo>
                  <a:lnTo>
                    <a:pt x="8" y="50"/>
                  </a:lnTo>
                  <a:lnTo>
                    <a:pt x="6" y="50"/>
                  </a:lnTo>
                  <a:lnTo>
                    <a:pt x="8" y="48"/>
                  </a:lnTo>
                  <a:lnTo>
                    <a:pt x="8" y="46"/>
                  </a:lnTo>
                  <a:lnTo>
                    <a:pt x="6" y="44"/>
                  </a:lnTo>
                  <a:lnTo>
                    <a:pt x="4" y="44"/>
                  </a:lnTo>
                  <a:lnTo>
                    <a:pt x="2" y="42"/>
                  </a:lnTo>
                  <a:lnTo>
                    <a:pt x="2" y="40"/>
                  </a:lnTo>
                  <a:lnTo>
                    <a:pt x="0" y="40"/>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66" name="Freeform 1928"/>
            <p:cNvSpPr>
              <a:spLocks/>
            </p:cNvSpPr>
            <p:nvPr/>
          </p:nvSpPr>
          <p:spPr bwMode="auto">
            <a:xfrm>
              <a:off x="3668152" y="3865839"/>
              <a:ext cx="516556" cy="231391"/>
            </a:xfrm>
            <a:custGeom>
              <a:avLst/>
              <a:gdLst>
                <a:gd name="T0" fmla="*/ 2147483647 w 110"/>
                <a:gd name="T1" fmla="*/ 2147483647 h 56"/>
                <a:gd name="T2" fmla="*/ 2147483647 w 110"/>
                <a:gd name="T3" fmla="*/ 2147483647 h 56"/>
                <a:gd name="T4" fmla="*/ 2147483647 w 110"/>
                <a:gd name="T5" fmla="*/ 2147483647 h 56"/>
                <a:gd name="T6" fmla="*/ 2147483647 w 110"/>
                <a:gd name="T7" fmla="*/ 2147483647 h 56"/>
                <a:gd name="T8" fmla="*/ 2147483647 w 110"/>
                <a:gd name="T9" fmla="*/ 2147483647 h 56"/>
                <a:gd name="T10" fmla="*/ 2147483647 w 110"/>
                <a:gd name="T11" fmla="*/ 2147483647 h 56"/>
                <a:gd name="T12" fmla="*/ 2147483647 w 110"/>
                <a:gd name="T13" fmla="*/ 2147483647 h 56"/>
                <a:gd name="T14" fmla="*/ 2147483647 w 110"/>
                <a:gd name="T15" fmla="*/ 2147483647 h 56"/>
                <a:gd name="T16" fmla="*/ 2147483647 w 110"/>
                <a:gd name="T17" fmla="*/ 2147483647 h 56"/>
                <a:gd name="T18" fmla="*/ 2147483647 w 110"/>
                <a:gd name="T19" fmla="*/ 2147483647 h 56"/>
                <a:gd name="T20" fmla="*/ 2147483647 w 110"/>
                <a:gd name="T21" fmla="*/ 2147483647 h 56"/>
                <a:gd name="T22" fmla="*/ 2147483647 w 110"/>
                <a:gd name="T23" fmla="*/ 2147483647 h 56"/>
                <a:gd name="T24" fmla="*/ 2147483647 w 110"/>
                <a:gd name="T25" fmla="*/ 2147483647 h 56"/>
                <a:gd name="T26" fmla="*/ 2147483647 w 110"/>
                <a:gd name="T27" fmla="*/ 2147483647 h 56"/>
                <a:gd name="T28" fmla="*/ 2147483647 w 110"/>
                <a:gd name="T29" fmla="*/ 2147483647 h 56"/>
                <a:gd name="T30" fmla="*/ 2147483647 w 110"/>
                <a:gd name="T31" fmla="*/ 2147483647 h 56"/>
                <a:gd name="T32" fmla="*/ 2147483647 w 110"/>
                <a:gd name="T33" fmla="*/ 2147483647 h 56"/>
                <a:gd name="T34" fmla="*/ 2147483647 w 110"/>
                <a:gd name="T35" fmla="*/ 2147483647 h 56"/>
                <a:gd name="T36" fmla="*/ 2147483647 w 110"/>
                <a:gd name="T37" fmla="*/ 2147483647 h 56"/>
                <a:gd name="T38" fmla="*/ 2147483647 w 110"/>
                <a:gd name="T39" fmla="*/ 2147483647 h 56"/>
                <a:gd name="T40" fmla="*/ 2147483647 w 110"/>
                <a:gd name="T41" fmla="*/ 2147483647 h 56"/>
                <a:gd name="T42" fmla="*/ 2147483647 w 110"/>
                <a:gd name="T43" fmla="*/ 2147483647 h 56"/>
                <a:gd name="T44" fmla="*/ 2147483647 w 110"/>
                <a:gd name="T45" fmla="*/ 2147483647 h 56"/>
                <a:gd name="T46" fmla="*/ 2147483647 w 110"/>
                <a:gd name="T47" fmla="*/ 0 h 56"/>
                <a:gd name="T48" fmla="*/ 2147483647 w 110"/>
                <a:gd name="T49" fmla="*/ 0 h 56"/>
                <a:gd name="T50" fmla="*/ 2147483647 w 110"/>
                <a:gd name="T51" fmla="*/ 0 h 56"/>
                <a:gd name="T52" fmla="*/ 2147483647 w 110"/>
                <a:gd name="T53" fmla="*/ 2147483647 h 56"/>
                <a:gd name="T54" fmla="*/ 2147483647 w 110"/>
                <a:gd name="T55" fmla="*/ 2147483647 h 56"/>
                <a:gd name="T56" fmla="*/ 2147483647 w 110"/>
                <a:gd name="T57" fmla="*/ 2147483647 h 56"/>
                <a:gd name="T58" fmla="*/ 2147483647 w 110"/>
                <a:gd name="T59" fmla="*/ 2147483647 h 56"/>
                <a:gd name="T60" fmla="*/ 2147483647 w 110"/>
                <a:gd name="T61" fmla="*/ 2147483647 h 56"/>
                <a:gd name="T62" fmla="*/ 2147483647 w 110"/>
                <a:gd name="T63" fmla="*/ 2147483647 h 56"/>
                <a:gd name="T64" fmla="*/ 2147483647 w 110"/>
                <a:gd name="T65" fmla="*/ 2147483647 h 56"/>
                <a:gd name="T66" fmla="*/ 2147483647 w 110"/>
                <a:gd name="T67" fmla="*/ 2147483647 h 56"/>
                <a:gd name="T68" fmla="*/ 2147483647 w 110"/>
                <a:gd name="T69" fmla="*/ 2147483647 h 56"/>
                <a:gd name="T70" fmla="*/ 2147483647 w 110"/>
                <a:gd name="T71" fmla="*/ 2147483647 h 56"/>
                <a:gd name="T72" fmla="*/ 2147483647 w 110"/>
                <a:gd name="T73" fmla="*/ 2147483647 h 56"/>
                <a:gd name="T74" fmla="*/ 2147483647 w 110"/>
                <a:gd name="T75" fmla="*/ 2147483647 h 56"/>
                <a:gd name="T76" fmla="*/ 2147483647 w 110"/>
                <a:gd name="T77" fmla="*/ 2147483647 h 56"/>
                <a:gd name="T78" fmla="*/ 2147483647 w 110"/>
                <a:gd name="T79" fmla="*/ 2147483647 h 56"/>
                <a:gd name="T80" fmla="*/ 2147483647 w 110"/>
                <a:gd name="T81" fmla="*/ 2147483647 h 56"/>
                <a:gd name="T82" fmla="*/ 2147483647 w 110"/>
                <a:gd name="T83" fmla="*/ 2147483647 h 56"/>
                <a:gd name="T84" fmla="*/ 2147483647 w 110"/>
                <a:gd name="T85" fmla="*/ 2147483647 h 56"/>
                <a:gd name="T86" fmla="*/ 2147483647 w 110"/>
                <a:gd name="T87" fmla="*/ 2147483647 h 56"/>
                <a:gd name="T88" fmla="*/ 2147483647 w 110"/>
                <a:gd name="T89" fmla="*/ 2147483647 h 56"/>
                <a:gd name="T90" fmla="*/ 2147483647 w 110"/>
                <a:gd name="T91" fmla="*/ 2147483647 h 56"/>
                <a:gd name="T92" fmla="*/ 2147483647 w 110"/>
                <a:gd name="T93" fmla="*/ 2147483647 h 56"/>
                <a:gd name="T94" fmla="*/ 2147483647 w 110"/>
                <a:gd name="T95" fmla="*/ 2147483647 h 56"/>
                <a:gd name="T96" fmla="*/ 2147483647 w 110"/>
                <a:gd name="T97" fmla="*/ 2147483647 h 56"/>
                <a:gd name="T98" fmla="*/ 2147483647 w 110"/>
                <a:gd name="T99" fmla="*/ 2147483647 h 56"/>
                <a:gd name="T100" fmla="*/ 2147483647 w 110"/>
                <a:gd name="T101" fmla="*/ 2147483647 h 56"/>
                <a:gd name="T102" fmla="*/ 2147483647 w 110"/>
                <a:gd name="T103" fmla="*/ 2147483647 h 56"/>
                <a:gd name="T104" fmla="*/ 2147483647 w 110"/>
                <a:gd name="T105" fmla="*/ 2147483647 h 56"/>
                <a:gd name="T106" fmla="*/ 2147483647 w 110"/>
                <a:gd name="T107" fmla="*/ 2147483647 h 56"/>
                <a:gd name="T108" fmla="*/ 2147483647 w 110"/>
                <a:gd name="T109" fmla="*/ 2147483647 h 56"/>
                <a:gd name="T110" fmla="*/ 2147483647 w 110"/>
                <a:gd name="T111" fmla="*/ 2147483647 h 56"/>
                <a:gd name="T112" fmla="*/ 2147483647 w 110"/>
                <a:gd name="T113" fmla="*/ 2147483647 h 56"/>
                <a:gd name="T114" fmla="*/ 2147483647 w 110"/>
                <a:gd name="T115" fmla="*/ 2147483647 h 56"/>
                <a:gd name="T116" fmla="*/ 2147483647 w 110"/>
                <a:gd name="T117" fmla="*/ 2147483647 h 56"/>
                <a:gd name="T118" fmla="*/ 0 w 110"/>
                <a:gd name="T119" fmla="*/ 2147483647 h 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
                <a:gd name="T181" fmla="*/ 0 h 56"/>
                <a:gd name="T182" fmla="*/ 110 w 110"/>
                <a:gd name="T183" fmla="*/ 56 h 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 h="56">
                  <a:moveTo>
                    <a:pt x="0" y="34"/>
                  </a:moveTo>
                  <a:lnTo>
                    <a:pt x="2" y="32"/>
                  </a:lnTo>
                  <a:lnTo>
                    <a:pt x="4" y="32"/>
                  </a:lnTo>
                  <a:lnTo>
                    <a:pt x="6" y="32"/>
                  </a:lnTo>
                  <a:lnTo>
                    <a:pt x="6" y="30"/>
                  </a:lnTo>
                  <a:lnTo>
                    <a:pt x="6" y="28"/>
                  </a:lnTo>
                  <a:lnTo>
                    <a:pt x="6" y="26"/>
                  </a:lnTo>
                  <a:lnTo>
                    <a:pt x="6" y="24"/>
                  </a:lnTo>
                  <a:lnTo>
                    <a:pt x="6" y="22"/>
                  </a:lnTo>
                  <a:lnTo>
                    <a:pt x="8" y="22"/>
                  </a:lnTo>
                  <a:lnTo>
                    <a:pt x="10" y="22"/>
                  </a:lnTo>
                  <a:lnTo>
                    <a:pt x="10" y="20"/>
                  </a:lnTo>
                  <a:lnTo>
                    <a:pt x="8" y="18"/>
                  </a:lnTo>
                  <a:lnTo>
                    <a:pt x="6" y="18"/>
                  </a:lnTo>
                  <a:lnTo>
                    <a:pt x="6" y="16"/>
                  </a:lnTo>
                  <a:lnTo>
                    <a:pt x="8" y="16"/>
                  </a:lnTo>
                  <a:lnTo>
                    <a:pt x="10" y="16"/>
                  </a:lnTo>
                  <a:lnTo>
                    <a:pt x="12" y="18"/>
                  </a:lnTo>
                  <a:lnTo>
                    <a:pt x="14" y="18"/>
                  </a:lnTo>
                  <a:lnTo>
                    <a:pt x="16" y="16"/>
                  </a:lnTo>
                  <a:lnTo>
                    <a:pt x="16" y="14"/>
                  </a:lnTo>
                  <a:lnTo>
                    <a:pt x="16" y="12"/>
                  </a:lnTo>
                  <a:lnTo>
                    <a:pt x="18" y="10"/>
                  </a:lnTo>
                  <a:lnTo>
                    <a:pt x="20" y="12"/>
                  </a:lnTo>
                  <a:lnTo>
                    <a:pt x="22" y="14"/>
                  </a:lnTo>
                  <a:lnTo>
                    <a:pt x="24" y="14"/>
                  </a:lnTo>
                  <a:lnTo>
                    <a:pt x="26" y="16"/>
                  </a:lnTo>
                  <a:lnTo>
                    <a:pt x="28" y="16"/>
                  </a:lnTo>
                  <a:lnTo>
                    <a:pt x="30" y="16"/>
                  </a:lnTo>
                  <a:lnTo>
                    <a:pt x="32" y="16"/>
                  </a:lnTo>
                  <a:lnTo>
                    <a:pt x="34" y="16"/>
                  </a:lnTo>
                  <a:lnTo>
                    <a:pt x="36" y="16"/>
                  </a:lnTo>
                  <a:lnTo>
                    <a:pt x="38" y="16"/>
                  </a:lnTo>
                  <a:lnTo>
                    <a:pt x="40" y="16"/>
                  </a:lnTo>
                  <a:lnTo>
                    <a:pt x="42" y="16"/>
                  </a:lnTo>
                  <a:lnTo>
                    <a:pt x="42" y="14"/>
                  </a:lnTo>
                  <a:lnTo>
                    <a:pt x="44" y="14"/>
                  </a:lnTo>
                  <a:lnTo>
                    <a:pt x="42" y="12"/>
                  </a:lnTo>
                  <a:lnTo>
                    <a:pt x="44" y="10"/>
                  </a:lnTo>
                  <a:lnTo>
                    <a:pt x="46" y="10"/>
                  </a:lnTo>
                  <a:lnTo>
                    <a:pt x="48" y="10"/>
                  </a:lnTo>
                  <a:lnTo>
                    <a:pt x="50" y="10"/>
                  </a:lnTo>
                  <a:lnTo>
                    <a:pt x="52" y="10"/>
                  </a:lnTo>
                  <a:lnTo>
                    <a:pt x="54" y="10"/>
                  </a:lnTo>
                  <a:lnTo>
                    <a:pt x="54" y="8"/>
                  </a:lnTo>
                  <a:lnTo>
                    <a:pt x="54" y="6"/>
                  </a:lnTo>
                  <a:lnTo>
                    <a:pt x="56" y="6"/>
                  </a:lnTo>
                  <a:lnTo>
                    <a:pt x="58" y="6"/>
                  </a:lnTo>
                  <a:lnTo>
                    <a:pt x="60" y="8"/>
                  </a:lnTo>
                  <a:lnTo>
                    <a:pt x="62" y="8"/>
                  </a:lnTo>
                  <a:lnTo>
                    <a:pt x="64" y="8"/>
                  </a:lnTo>
                  <a:lnTo>
                    <a:pt x="64" y="6"/>
                  </a:lnTo>
                  <a:lnTo>
                    <a:pt x="66" y="6"/>
                  </a:lnTo>
                  <a:lnTo>
                    <a:pt x="68" y="6"/>
                  </a:lnTo>
                  <a:lnTo>
                    <a:pt x="68" y="4"/>
                  </a:lnTo>
                  <a:lnTo>
                    <a:pt x="70" y="2"/>
                  </a:lnTo>
                  <a:lnTo>
                    <a:pt x="70" y="0"/>
                  </a:lnTo>
                  <a:lnTo>
                    <a:pt x="72" y="0"/>
                  </a:lnTo>
                  <a:lnTo>
                    <a:pt x="74" y="0"/>
                  </a:lnTo>
                  <a:lnTo>
                    <a:pt x="76" y="0"/>
                  </a:lnTo>
                  <a:lnTo>
                    <a:pt x="78" y="0"/>
                  </a:lnTo>
                  <a:lnTo>
                    <a:pt x="80" y="0"/>
                  </a:lnTo>
                  <a:lnTo>
                    <a:pt x="82" y="0"/>
                  </a:lnTo>
                  <a:lnTo>
                    <a:pt x="84" y="0"/>
                  </a:lnTo>
                  <a:lnTo>
                    <a:pt x="86" y="0"/>
                  </a:lnTo>
                  <a:lnTo>
                    <a:pt x="88" y="2"/>
                  </a:lnTo>
                  <a:lnTo>
                    <a:pt x="90" y="4"/>
                  </a:lnTo>
                  <a:lnTo>
                    <a:pt x="92" y="4"/>
                  </a:lnTo>
                  <a:lnTo>
                    <a:pt x="94" y="4"/>
                  </a:lnTo>
                  <a:lnTo>
                    <a:pt x="96" y="2"/>
                  </a:lnTo>
                  <a:lnTo>
                    <a:pt x="98" y="2"/>
                  </a:lnTo>
                  <a:lnTo>
                    <a:pt x="98" y="4"/>
                  </a:lnTo>
                  <a:lnTo>
                    <a:pt x="100" y="4"/>
                  </a:lnTo>
                  <a:lnTo>
                    <a:pt x="100" y="6"/>
                  </a:lnTo>
                  <a:lnTo>
                    <a:pt x="102" y="6"/>
                  </a:lnTo>
                  <a:lnTo>
                    <a:pt x="104" y="8"/>
                  </a:lnTo>
                  <a:lnTo>
                    <a:pt x="104" y="10"/>
                  </a:lnTo>
                  <a:lnTo>
                    <a:pt x="106" y="10"/>
                  </a:lnTo>
                  <a:lnTo>
                    <a:pt x="108" y="10"/>
                  </a:lnTo>
                  <a:lnTo>
                    <a:pt x="110" y="10"/>
                  </a:lnTo>
                  <a:lnTo>
                    <a:pt x="110" y="12"/>
                  </a:lnTo>
                  <a:lnTo>
                    <a:pt x="108" y="14"/>
                  </a:lnTo>
                  <a:lnTo>
                    <a:pt x="106" y="14"/>
                  </a:lnTo>
                  <a:lnTo>
                    <a:pt x="106" y="16"/>
                  </a:lnTo>
                  <a:lnTo>
                    <a:pt x="104" y="16"/>
                  </a:lnTo>
                  <a:lnTo>
                    <a:pt x="102" y="16"/>
                  </a:lnTo>
                  <a:lnTo>
                    <a:pt x="100" y="16"/>
                  </a:lnTo>
                  <a:lnTo>
                    <a:pt x="100" y="18"/>
                  </a:lnTo>
                  <a:lnTo>
                    <a:pt x="98" y="20"/>
                  </a:lnTo>
                  <a:lnTo>
                    <a:pt x="96" y="20"/>
                  </a:lnTo>
                  <a:lnTo>
                    <a:pt x="96" y="22"/>
                  </a:lnTo>
                  <a:lnTo>
                    <a:pt x="96" y="24"/>
                  </a:lnTo>
                  <a:lnTo>
                    <a:pt x="94" y="26"/>
                  </a:lnTo>
                  <a:lnTo>
                    <a:pt x="92" y="28"/>
                  </a:lnTo>
                  <a:lnTo>
                    <a:pt x="92" y="30"/>
                  </a:lnTo>
                  <a:lnTo>
                    <a:pt x="90" y="32"/>
                  </a:lnTo>
                  <a:lnTo>
                    <a:pt x="92" y="32"/>
                  </a:lnTo>
                  <a:lnTo>
                    <a:pt x="90" y="32"/>
                  </a:lnTo>
                  <a:lnTo>
                    <a:pt x="90" y="34"/>
                  </a:lnTo>
                  <a:lnTo>
                    <a:pt x="88" y="36"/>
                  </a:lnTo>
                  <a:lnTo>
                    <a:pt x="88" y="38"/>
                  </a:lnTo>
                  <a:lnTo>
                    <a:pt x="86" y="40"/>
                  </a:lnTo>
                  <a:lnTo>
                    <a:pt x="84" y="42"/>
                  </a:lnTo>
                  <a:lnTo>
                    <a:pt x="84" y="44"/>
                  </a:lnTo>
                  <a:lnTo>
                    <a:pt x="82" y="46"/>
                  </a:lnTo>
                  <a:lnTo>
                    <a:pt x="80" y="46"/>
                  </a:lnTo>
                  <a:lnTo>
                    <a:pt x="78" y="46"/>
                  </a:lnTo>
                  <a:lnTo>
                    <a:pt x="76" y="48"/>
                  </a:lnTo>
                  <a:lnTo>
                    <a:pt x="74" y="48"/>
                  </a:lnTo>
                  <a:lnTo>
                    <a:pt x="72" y="48"/>
                  </a:lnTo>
                  <a:lnTo>
                    <a:pt x="70" y="48"/>
                  </a:lnTo>
                  <a:lnTo>
                    <a:pt x="68" y="50"/>
                  </a:lnTo>
                  <a:lnTo>
                    <a:pt x="68" y="48"/>
                  </a:lnTo>
                  <a:lnTo>
                    <a:pt x="66" y="48"/>
                  </a:lnTo>
                  <a:lnTo>
                    <a:pt x="64" y="48"/>
                  </a:lnTo>
                  <a:lnTo>
                    <a:pt x="62" y="48"/>
                  </a:lnTo>
                  <a:lnTo>
                    <a:pt x="60" y="48"/>
                  </a:lnTo>
                  <a:lnTo>
                    <a:pt x="58" y="48"/>
                  </a:lnTo>
                  <a:lnTo>
                    <a:pt x="56" y="50"/>
                  </a:lnTo>
                  <a:lnTo>
                    <a:pt x="54" y="50"/>
                  </a:lnTo>
                  <a:lnTo>
                    <a:pt x="54" y="52"/>
                  </a:lnTo>
                  <a:lnTo>
                    <a:pt x="52" y="52"/>
                  </a:lnTo>
                  <a:lnTo>
                    <a:pt x="50" y="52"/>
                  </a:lnTo>
                  <a:lnTo>
                    <a:pt x="48" y="52"/>
                  </a:lnTo>
                  <a:lnTo>
                    <a:pt x="46" y="52"/>
                  </a:lnTo>
                  <a:lnTo>
                    <a:pt x="46" y="54"/>
                  </a:lnTo>
                  <a:lnTo>
                    <a:pt x="44" y="54"/>
                  </a:lnTo>
                  <a:lnTo>
                    <a:pt x="42" y="56"/>
                  </a:lnTo>
                  <a:lnTo>
                    <a:pt x="40" y="56"/>
                  </a:lnTo>
                  <a:lnTo>
                    <a:pt x="38" y="56"/>
                  </a:lnTo>
                  <a:lnTo>
                    <a:pt x="36" y="56"/>
                  </a:lnTo>
                  <a:lnTo>
                    <a:pt x="34" y="56"/>
                  </a:lnTo>
                  <a:lnTo>
                    <a:pt x="32" y="56"/>
                  </a:lnTo>
                  <a:lnTo>
                    <a:pt x="30" y="56"/>
                  </a:lnTo>
                  <a:lnTo>
                    <a:pt x="28" y="56"/>
                  </a:lnTo>
                  <a:lnTo>
                    <a:pt x="26" y="56"/>
                  </a:lnTo>
                  <a:lnTo>
                    <a:pt x="26" y="54"/>
                  </a:lnTo>
                  <a:lnTo>
                    <a:pt x="26" y="52"/>
                  </a:lnTo>
                  <a:lnTo>
                    <a:pt x="24" y="52"/>
                  </a:lnTo>
                  <a:lnTo>
                    <a:pt x="22" y="52"/>
                  </a:lnTo>
                  <a:lnTo>
                    <a:pt x="20" y="52"/>
                  </a:lnTo>
                  <a:lnTo>
                    <a:pt x="20" y="50"/>
                  </a:lnTo>
                  <a:lnTo>
                    <a:pt x="18" y="50"/>
                  </a:lnTo>
                  <a:lnTo>
                    <a:pt x="18" y="48"/>
                  </a:lnTo>
                  <a:lnTo>
                    <a:pt x="16" y="48"/>
                  </a:lnTo>
                  <a:lnTo>
                    <a:pt x="14" y="46"/>
                  </a:lnTo>
                  <a:lnTo>
                    <a:pt x="14" y="44"/>
                  </a:lnTo>
                  <a:lnTo>
                    <a:pt x="12" y="44"/>
                  </a:lnTo>
                  <a:lnTo>
                    <a:pt x="10" y="44"/>
                  </a:lnTo>
                  <a:lnTo>
                    <a:pt x="8" y="42"/>
                  </a:lnTo>
                  <a:lnTo>
                    <a:pt x="8" y="40"/>
                  </a:lnTo>
                  <a:lnTo>
                    <a:pt x="6" y="38"/>
                  </a:lnTo>
                  <a:lnTo>
                    <a:pt x="4" y="36"/>
                  </a:lnTo>
                  <a:lnTo>
                    <a:pt x="2" y="34"/>
                  </a:lnTo>
                  <a:lnTo>
                    <a:pt x="0" y="34"/>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grpSp>
          <p:nvGrpSpPr>
            <p:cNvPr id="667" name="Group 666"/>
            <p:cNvGrpSpPr/>
            <p:nvPr/>
          </p:nvGrpSpPr>
          <p:grpSpPr>
            <a:xfrm>
              <a:off x="1644188" y="3460903"/>
              <a:ext cx="1352440" cy="1470988"/>
              <a:chOff x="2596131" y="4116099"/>
              <a:chExt cx="1212785" cy="1468428"/>
            </a:xfrm>
          </p:grpSpPr>
          <p:sp>
            <p:nvSpPr>
              <p:cNvPr id="671" name="Freeform 1007"/>
              <p:cNvSpPr>
                <a:spLocks/>
              </p:cNvSpPr>
              <p:nvPr/>
            </p:nvSpPr>
            <p:spPr bwMode="auto">
              <a:xfrm>
                <a:off x="3707851" y="4388336"/>
                <a:ext cx="50533" cy="57747"/>
              </a:xfrm>
              <a:custGeom>
                <a:avLst/>
                <a:gdLst>
                  <a:gd name="T0" fmla="*/ 0 w 12"/>
                  <a:gd name="T1" fmla="*/ 2147483647 h 14"/>
                  <a:gd name="T2" fmla="*/ 0 w 12"/>
                  <a:gd name="T3" fmla="*/ 2147483647 h 14"/>
                  <a:gd name="T4" fmla="*/ 0 w 12"/>
                  <a:gd name="T5" fmla="*/ 2147483647 h 14"/>
                  <a:gd name="T6" fmla="*/ 2147483647 w 12"/>
                  <a:gd name="T7" fmla="*/ 2147483647 h 14"/>
                  <a:gd name="T8" fmla="*/ 0 w 12"/>
                  <a:gd name="T9" fmla="*/ 2147483647 h 14"/>
                  <a:gd name="T10" fmla="*/ 2147483647 w 12"/>
                  <a:gd name="T11" fmla="*/ 2147483647 h 14"/>
                  <a:gd name="T12" fmla="*/ 2147483647 w 12"/>
                  <a:gd name="T13" fmla="*/ 2147483647 h 14"/>
                  <a:gd name="T14" fmla="*/ 2147483647 w 12"/>
                  <a:gd name="T15" fmla="*/ 0 h 14"/>
                  <a:gd name="T16" fmla="*/ 2147483647 w 12"/>
                  <a:gd name="T17" fmla="*/ 0 h 14"/>
                  <a:gd name="T18" fmla="*/ 2147483647 w 12"/>
                  <a:gd name="T19" fmla="*/ 0 h 14"/>
                  <a:gd name="T20" fmla="*/ 2147483647 w 12"/>
                  <a:gd name="T21" fmla="*/ 0 h 14"/>
                  <a:gd name="T22" fmla="*/ 2147483647 w 12"/>
                  <a:gd name="T23" fmla="*/ 2147483647 h 14"/>
                  <a:gd name="T24" fmla="*/ 2147483647 w 12"/>
                  <a:gd name="T25" fmla="*/ 2147483647 h 14"/>
                  <a:gd name="T26" fmla="*/ 2147483647 w 12"/>
                  <a:gd name="T27" fmla="*/ 2147483647 h 14"/>
                  <a:gd name="T28" fmla="*/ 2147483647 w 12"/>
                  <a:gd name="T29" fmla="*/ 2147483647 h 14"/>
                  <a:gd name="T30" fmla="*/ 2147483647 w 12"/>
                  <a:gd name="T31" fmla="*/ 2147483647 h 14"/>
                  <a:gd name="T32" fmla="*/ 2147483647 w 12"/>
                  <a:gd name="T33" fmla="*/ 2147483647 h 14"/>
                  <a:gd name="T34" fmla="*/ 2147483647 w 12"/>
                  <a:gd name="T35" fmla="*/ 2147483647 h 14"/>
                  <a:gd name="T36" fmla="*/ 2147483647 w 12"/>
                  <a:gd name="T37" fmla="*/ 2147483647 h 14"/>
                  <a:gd name="T38" fmla="*/ 2147483647 w 12"/>
                  <a:gd name="T39" fmla="*/ 2147483647 h 14"/>
                  <a:gd name="T40" fmla="*/ 2147483647 w 12"/>
                  <a:gd name="T41" fmla="*/ 2147483647 h 14"/>
                  <a:gd name="T42" fmla="*/ 2147483647 w 12"/>
                  <a:gd name="T43" fmla="*/ 2147483647 h 14"/>
                  <a:gd name="T44" fmla="*/ 2147483647 w 12"/>
                  <a:gd name="T45" fmla="*/ 2147483647 h 14"/>
                  <a:gd name="T46" fmla="*/ 2147483647 w 12"/>
                  <a:gd name="T47" fmla="*/ 2147483647 h 14"/>
                  <a:gd name="T48" fmla="*/ 2147483647 w 12"/>
                  <a:gd name="T49" fmla="*/ 2147483647 h 14"/>
                  <a:gd name="T50" fmla="*/ 2147483647 w 12"/>
                  <a:gd name="T51" fmla="*/ 2147483647 h 14"/>
                  <a:gd name="T52" fmla="*/ 2147483647 w 12"/>
                  <a:gd name="T53" fmla="*/ 2147483647 h 14"/>
                  <a:gd name="T54" fmla="*/ 2147483647 w 12"/>
                  <a:gd name="T55" fmla="*/ 2147483647 h 14"/>
                  <a:gd name="T56" fmla="*/ 2147483647 w 12"/>
                  <a:gd name="T57" fmla="*/ 2147483647 h 14"/>
                  <a:gd name="T58" fmla="*/ 2147483647 w 12"/>
                  <a:gd name="T59" fmla="*/ 2147483647 h 14"/>
                  <a:gd name="T60" fmla="*/ 0 w 12"/>
                  <a:gd name="T61" fmla="*/ 2147483647 h 14"/>
                  <a:gd name="T62" fmla="*/ 0 w 12"/>
                  <a:gd name="T63" fmla="*/ 2147483647 h 14"/>
                  <a:gd name="T64" fmla="*/ 0 w 12"/>
                  <a:gd name="T65" fmla="*/ 2147483647 h 14"/>
                  <a:gd name="T66" fmla="*/ 0 w 12"/>
                  <a:gd name="T67" fmla="*/ 2147483647 h 14"/>
                  <a:gd name="T68" fmla="*/ 2147483647 w 12"/>
                  <a:gd name="T69" fmla="*/ 2147483647 h 14"/>
                  <a:gd name="T70" fmla="*/ 2147483647 w 12"/>
                  <a:gd name="T71" fmla="*/ 2147483647 h 14"/>
                  <a:gd name="T72" fmla="*/ 2147483647 w 12"/>
                  <a:gd name="T73" fmla="*/ 2147483647 h 14"/>
                  <a:gd name="T74" fmla="*/ 2147483647 w 12"/>
                  <a:gd name="T75" fmla="*/ 2147483647 h 14"/>
                  <a:gd name="T76" fmla="*/ 2147483647 w 12"/>
                  <a:gd name="T77" fmla="*/ 2147483647 h 14"/>
                  <a:gd name="T78" fmla="*/ 0 w 12"/>
                  <a:gd name="T79" fmla="*/ 2147483647 h 14"/>
                  <a:gd name="T80" fmla="*/ 0 w 12"/>
                  <a:gd name="T81" fmla="*/ 2147483647 h 14"/>
                  <a:gd name="T82" fmla="*/ 0 w 12"/>
                  <a:gd name="T83" fmla="*/ 2147483647 h 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
                  <a:gd name="T127" fmla="*/ 0 h 14"/>
                  <a:gd name="T128" fmla="*/ 12 w 12"/>
                  <a:gd name="T129" fmla="*/ 14 h 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 h="14">
                    <a:moveTo>
                      <a:pt x="0" y="6"/>
                    </a:moveTo>
                    <a:lnTo>
                      <a:pt x="0" y="6"/>
                    </a:lnTo>
                    <a:lnTo>
                      <a:pt x="0" y="4"/>
                    </a:lnTo>
                    <a:lnTo>
                      <a:pt x="2" y="4"/>
                    </a:lnTo>
                    <a:lnTo>
                      <a:pt x="0" y="2"/>
                    </a:lnTo>
                    <a:lnTo>
                      <a:pt x="2" y="2"/>
                    </a:lnTo>
                    <a:lnTo>
                      <a:pt x="4" y="0"/>
                    </a:lnTo>
                    <a:lnTo>
                      <a:pt x="6" y="0"/>
                    </a:lnTo>
                    <a:lnTo>
                      <a:pt x="6" y="2"/>
                    </a:lnTo>
                    <a:lnTo>
                      <a:pt x="6" y="4"/>
                    </a:lnTo>
                    <a:lnTo>
                      <a:pt x="8" y="4"/>
                    </a:lnTo>
                    <a:lnTo>
                      <a:pt x="8" y="6"/>
                    </a:lnTo>
                    <a:lnTo>
                      <a:pt x="10" y="6"/>
                    </a:lnTo>
                    <a:lnTo>
                      <a:pt x="12" y="8"/>
                    </a:lnTo>
                    <a:lnTo>
                      <a:pt x="10" y="10"/>
                    </a:lnTo>
                    <a:lnTo>
                      <a:pt x="10" y="12"/>
                    </a:lnTo>
                    <a:lnTo>
                      <a:pt x="10" y="14"/>
                    </a:lnTo>
                    <a:lnTo>
                      <a:pt x="8" y="12"/>
                    </a:lnTo>
                    <a:lnTo>
                      <a:pt x="6" y="12"/>
                    </a:lnTo>
                    <a:lnTo>
                      <a:pt x="6" y="14"/>
                    </a:lnTo>
                    <a:lnTo>
                      <a:pt x="4" y="14"/>
                    </a:lnTo>
                    <a:lnTo>
                      <a:pt x="2" y="12"/>
                    </a:lnTo>
                    <a:lnTo>
                      <a:pt x="0" y="12"/>
                    </a:lnTo>
                    <a:lnTo>
                      <a:pt x="2" y="12"/>
                    </a:lnTo>
                    <a:lnTo>
                      <a:pt x="2" y="10"/>
                    </a:lnTo>
                    <a:lnTo>
                      <a:pt x="2" y="8"/>
                    </a:lnTo>
                    <a:lnTo>
                      <a:pt x="0" y="8"/>
                    </a:lnTo>
                    <a:lnTo>
                      <a:pt x="0" y="6"/>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72" name="Freeform 1835"/>
              <p:cNvSpPr>
                <a:spLocks/>
              </p:cNvSpPr>
              <p:nvPr/>
            </p:nvSpPr>
            <p:spPr bwMode="auto">
              <a:xfrm>
                <a:off x="2596131" y="5056552"/>
                <a:ext cx="252664" cy="437228"/>
              </a:xfrm>
              <a:custGeom>
                <a:avLst/>
                <a:gdLst>
                  <a:gd name="T0" fmla="*/ 2147483647 w 60"/>
                  <a:gd name="T1" fmla="*/ 2147483647 h 106"/>
                  <a:gd name="T2" fmla="*/ 2147483647 w 60"/>
                  <a:gd name="T3" fmla="*/ 2147483647 h 106"/>
                  <a:gd name="T4" fmla="*/ 2147483647 w 60"/>
                  <a:gd name="T5" fmla="*/ 2147483647 h 106"/>
                  <a:gd name="T6" fmla="*/ 2147483647 w 60"/>
                  <a:gd name="T7" fmla="*/ 2147483647 h 106"/>
                  <a:gd name="T8" fmla="*/ 2147483647 w 60"/>
                  <a:gd name="T9" fmla="*/ 2147483647 h 106"/>
                  <a:gd name="T10" fmla="*/ 2147483647 w 60"/>
                  <a:gd name="T11" fmla="*/ 2147483647 h 106"/>
                  <a:gd name="T12" fmla="*/ 2147483647 w 60"/>
                  <a:gd name="T13" fmla="*/ 2147483647 h 106"/>
                  <a:gd name="T14" fmla="*/ 2147483647 w 60"/>
                  <a:gd name="T15" fmla="*/ 2147483647 h 106"/>
                  <a:gd name="T16" fmla="*/ 2147483647 w 60"/>
                  <a:gd name="T17" fmla="*/ 2147483647 h 106"/>
                  <a:gd name="T18" fmla="*/ 2147483647 w 60"/>
                  <a:gd name="T19" fmla="*/ 2147483647 h 106"/>
                  <a:gd name="T20" fmla="*/ 2147483647 w 60"/>
                  <a:gd name="T21" fmla="*/ 2147483647 h 106"/>
                  <a:gd name="T22" fmla="*/ 2147483647 w 60"/>
                  <a:gd name="T23" fmla="*/ 2147483647 h 106"/>
                  <a:gd name="T24" fmla="*/ 2147483647 w 60"/>
                  <a:gd name="T25" fmla="*/ 0 h 106"/>
                  <a:gd name="T26" fmla="*/ 2147483647 w 60"/>
                  <a:gd name="T27" fmla="*/ 2147483647 h 106"/>
                  <a:gd name="T28" fmla="*/ 2147483647 w 60"/>
                  <a:gd name="T29" fmla="*/ 2147483647 h 106"/>
                  <a:gd name="T30" fmla="*/ 2147483647 w 60"/>
                  <a:gd name="T31" fmla="*/ 2147483647 h 106"/>
                  <a:gd name="T32" fmla="*/ 2147483647 w 60"/>
                  <a:gd name="T33" fmla="*/ 2147483647 h 106"/>
                  <a:gd name="T34" fmla="*/ 2147483647 w 60"/>
                  <a:gd name="T35" fmla="*/ 2147483647 h 106"/>
                  <a:gd name="T36" fmla="*/ 2147483647 w 60"/>
                  <a:gd name="T37" fmla="*/ 2147483647 h 106"/>
                  <a:gd name="T38" fmla="*/ 2147483647 w 60"/>
                  <a:gd name="T39" fmla="*/ 2147483647 h 106"/>
                  <a:gd name="T40" fmla="*/ 2147483647 w 60"/>
                  <a:gd name="T41" fmla="*/ 2147483647 h 106"/>
                  <a:gd name="T42" fmla="*/ 2147483647 w 60"/>
                  <a:gd name="T43" fmla="*/ 2147483647 h 106"/>
                  <a:gd name="T44" fmla="*/ 2147483647 w 60"/>
                  <a:gd name="T45" fmla="*/ 2147483647 h 106"/>
                  <a:gd name="T46" fmla="*/ 2147483647 w 60"/>
                  <a:gd name="T47" fmla="*/ 2147483647 h 106"/>
                  <a:gd name="T48" fmla="*/ 2147483647 w 60"/>
                  <a:gd name="T49" fmla="*/ 2147483647 h 106"/>
                  <a:gd name="T50" fmla="*/ 2147483647 w 60"/>
                  <a:gd name="T51" fmla="*/ 2147483647 h 106"/>
                  <a:gd name="T52" fmla="*/ 2147483647 w 60"/>
                  <a:gd name="T53" fmla="*/ 2147483647 h 106"/>
                  <a:gd name="T54" fmla="*/ 2147483647 w 60"/>
                  <a:gd name="T55" fmla="*/ 2147483647 h 106"/>
                  <a:gd name="T56" fmla="*/ 2147483647 w 60"/>
                  <a:gd name="T57" fmla="*/ 2147483647 h 106"/>
                  <a:gd name="T58" fmla="*/ 2147483647 w 60"/>
                  <a:gd name="T59" fmla="*/ 2147483647 h 106"/>
                  <a:gd name="T60" fmla="*/ 2147483647 w 60"/>
                  <a:gd name="T61" fmla="*/ 2147483647 h 106"/>
                  <a:gd name="T62" fmla="*/ 2147483647 w 60"/>
                  <a:gd name="T63" fmla="*/ 2147483647 h 106"/>
                  <a:gd name="T64" fmla="*/ 2147483647 w 60"/>
                  <a:gd name="T65" fmla="*/ 2147483647 h 106"/>
                  <a:gd name="T66" fmla="*/ 2147483647 w 60"/>
                  <a:gd name="T67" fmla="*/ 2147483647 h 106"/>
                  <a:gd name="T68" fmla="*/ 2147483647 w 60"/>
                  <a:gd name="T69" fmla="*/ 2147483647 h 106"/>
                  <a:gd name="T70" fmla="*/ 2147483647 w 60"/>
                  <a:gd name="T71" fmla="*/ 2147483647 h 106"/>
                  <a:gd name="T72" fmla="*/ 2147483647 w 60"/>
                  <a:gd name="T73" fmla="*/ 2147483647 h 106"/>
                  <a:gd name="T74" fmla="*/ 2147483647 w 60"/>
                  <a:gd name="T75" fmla="*/ 2147483647 h 106"/>
                  <a:gd name="T76" fmla="*/ 2147483647 w 60"/>
                  <a:gd name="T77" fmla="*/ 2147483647 h 106"/>
                  <a:gd name="T78" fmla="*/ 2147483647 w 60"/>
                  <a:gd name="T79" fmla="*/ 2147483647 h 106"/>
                  <a:gd name="T80" fmla="*/ 2147483647 w 60"/>
                  <a:gd name="T81" fmla="*/ 2147483647 h 106"/>
                  <a:gd name="T82" fmla="*/ 2147483647 w 60"/>
                  <a:gd name="T83" fmla="*/ 2147483647 h 106"/>
                  <a:gd name="T84" fmla="*/ 2147483647 w 60"/>
                  <a:gd name="T85" fmla="*/ 2147483647 h 106"/>
                  <a:gd name="T86" fmla="*/ 2147483647 w 60"/>
                  <a:gd name="T87" fmla="*/ 2147483647 h 106"/>
                  <a:gd name="T88" fmla="*/ 2147483647 w 60"/>
                  <a:gd name="T89" fmla="*/ 2147483647 h 106"/>
                  <a:gd name="T90" fmla="*/ 2147483647 w 60"/>
                  <a:gd name="T91" fmla="*/ 2147483647 h 106"/>
                  <a:gd name="T92" fmla="*/ 2147483647 w 60"/>
                  <a:gd name="T93" fmla="*/ 2147483647 h 106"/>
                  <a:gd name="T94" fmla="*/ 2147483647 w 60"/>
                  <a:gd name="T95" fmla="*/ 2147483647 h 106"/>
                  <a:gd name="T96" fmla="*/ 2147483647 w 60"/>
                  <a:gd name="T97" fmla="*/ 2147483647 h 106"/>
                  <a:gd name="T98" fmla="*/ 2147483647 w 60"/>
                  <a:gd name="T99" fmla="*/ 2147483647 h 106"/>
                  <a:gd name="T100" fmla="*/ 2147483647 w 60"/>
                  <a:gd name="T101" fmla="*/ 2147483647 h 106"/>
                  <a:gd name="T102" fmla="*/ 2147483647 w 60"/>
                  <a:gd name="T103" fmla="*/ 2147483647 h 106"/>
                  <a:gd name="T104" fmla="*/ 2147483647 w 60"/>
                  <a:gd name="T105" fmla="*/ 2147483647 h 106"/>
                  <a:gd name="T106" fmla="*/ 2147483647 w 60"/>
                  <a:gd name="T107" fmla="*/ 2147483647 h 106"/>
                  <a:gd name="T108" fmla="*/ 2147483647 w 60"/>
                  <a:gd name="T109" fmla="*/ 2147483647 h 106"/>
                  <a:gd name="T110" fmla="*/ 2147483647 w 60"/>
                  <a:gd name="T111" fmla="*/ 2147483647 h 106"/>
                  <a:gd name="T112" fmla="*/ 2147483647 w 60"/>
                  <a:gd name="T113" fmla="*/ 2147483647 h 106"/>
                  <a:gd name="T114" fmla="*/ 2147483647 w 60"/>
                  <a:gd name="T115" fmla="*/ 2147483647 h 106"/>
                  <a:gd name="T116" fmla="*/ 2147483647 w 60"/>
                  <a:gd name="T117" fmla="*/ 2147483647 h 106"/>
                  <a:gd name="T118" fmla="*/ 2147483647 w 60"/>
                  <a:gd name="T119" fmla="*/ 2147483647 h 1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
                  <a:gd name="T181" fmla="*/ 0 h 106"/>
                  <a:gd name="T182" fmla="*/ 60 w 60"/>
                  <a:gd name="T183" fmla="*/ 106 h 1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 h="106">
                    <a:moveTo>
                      <a:pt x="4" y="60"/>
                    </a:moveTo>
                    <a:lnTo>
                      <a:pt x="2" y="58"/>
                    </a:lnTo>
                    <a:lnTo>
                      <a:pt x="4" y="58"/>
                    </a:lnTo>
                    <a:lnTo>
                      <a:pt x="6" y="56"/>
                    </a:lnTo>
                    <a:lnTo>
                      <a:pt x="8" y="54"/>
                    </a:lnTo>
                    <a:lnTo>
                      <a:pt x="8" y="52"/>
                    </a:lnTo>
                    <a:lnTo>
                      <a:pt x="10" y="50"/>
                    </a:lnTo>
                    <a:lnTo>
                      <a:pt x="10" y="48"/>
                    </a:lnTo>
                    <a:lnTo>
                      <a:pt x="10" y="46"/>
                    </a:lnTo>
                    <a:lnTo>
                      <a:pt x="12" y="44"/>
                    </a:lnTo>
                    <a:lnTo>
                      <a:pt x="12" y="42"/>
                    </a:lnTo>
                    <a:lnTo>
                      <a:pt x="12" y="40"/>
                    </a:lnTo>
                    <a:lnTo>
                      <a:pt x="14" y="38"/>
                    </a:lnTo>
                    <a:lnTo>
                      <a:pt x="14" y="36"/>
                    </a:lnTo>
                    <a:lnTo>
                      <a:pt x="14" y="34"/>
                    </a:lnTo>
                    <a:lnTo>
                      <a:pt x="16" y="32"/>
                    </a:lnTo>
                    <a:lnTo>
                      <a:pt x="18" y="30"/>
                    </a:lnTo>
                    <a:lnTo>
                      <a:pt x="16" y="28"/>
                    </a:lnTo>
                    <a:lnTo>
                      <a:pt x="16" y="30"/>
                    </a:lnTo>
                    <a:lnTo>
                      <a:pt x="16" y="28"/>
                    </a:lnTo>
                    <a:lnTo>
                      <a:pt x="16" y="26"/>
                    </a:lnTo>
                    <a:lnTo>
                      <a:pt x="18" y="26"/>
                    </a:lnTo>
                    <a:lnTo>
                      <a:pt x="18" y="24"/>
                    </a:lnTo>
                    <a:lnTo>
                      <a:pt x="18" y="22"/>
                    </a:lnTo>
                    <a:lnTo>
                      <a:pt x="18" y="20"/>
                    </a:lnTo>
                    <a:lnTo>
                      <a:pt x="16" y="18"/>
                    </a:lnTo>
                    <a:lnTo>
                      <a:pt x="16" y="16"/>
                    </a:lnTo>
                    <a:lnTo>
                      <a:pt x="16" y="14"/>
                    </a:lnTo>
                    <a:lnTo>
                      <a:pt x="16" y="12"/>
                    </a:lnTo>
                    <a:lnTo>
                      <a:pt x="16" y="10"/>
                    </a:lnTo>
                    <a:lnTo>
                      <a:pt x="18" y="10"/>
                    </a:lnTo>
                    <a:lnTo>
                      <a:pt x="16" y="10"/>
                    </a:lnTo>
                    <a:lnTo>
                      <a:pt x="16" y="8"/>
                    </a:lnTo>
                    <a:lnTo>
                      <a:pt x="16" y="6"/>
                    </a:lnTo>
                    <a:lnTo>
                      <a:pt x="18" y="6"/>
                    </a:lnTo>
                    <a:lnTo>
                      <a:pt x="18" y="4"/>
                    </a:lnTo>
                    <a:lnTo>
                      <a:pt x="20" y="2"/>
                    </a:lnTo>
                    <a:lnTo>
                      <a:pt x="22" y="2"/>
                    </a:lnTo>
                    <a:lnTo>
                      <a:pt x="24" y="2"/>
                    </a:lnTo>
                    <a:lnTo>
                      <a:pt x="26" y="0"/>
                    </a:lnTo>
                    <a:lnTo>
                      <a:pt x="28" y="0"/>
                    </a:lnTo>
                    <a:lnTo>
                      <a:pt x="28" y="2"/>
                    </a:lnTo>
                    <a:lnTo>
                      <a:pt x="30" y="2"/>
                    </a:lnTo>
                    <a:lnTo>
                      <a:pt x="28" y="4"/>
                    </a:lnTo>
                    <a:lnTo>
                      <a:pt x="26" y="6"/>
                    </a:lnTo>
                    <a:lnTo>
                      <a:pt x="28" y="8"/>
                    </a:lnTo>
                    <a:lnTo>
                      <a:pt x="30" y="8"/>
                    </a:lnTo>
                    <a:lnTo>
                      <a:pt x="30" y="6"/>
                    </a:lnTo>
                    <a:lnTo>
                      <a:pt x="32" y="6"/>
                    </a:lnTo>
                    <a:lnTo>
                      <a:pt x="34" y="6"/>
                    </a:lnTo>
                    <a:lnTo>
                      <a:pt x="36" y="6"/>
                    </a:lnTo>
                    <a:lnTo>
                      <a:pt x="38" y="6"/>
                    </a:lnTo>
                    <a:lnTo>
                      <a:pt x="40" y="8"/>
                    </a:lnTo>
                    <a:lnTo>
                      <a:pt x="42" y="6"/>
                    </a:lnTo>
                    <a:lnTo>
                      <a:pt x="44" y="6"/>
                    </a:lnTo>
                    <a:lnTo>
                      <a:pt x="44" y="4"/>
                    </a:lnTo>
                    <a:lnTo>
                      <a:pt x="46" y="4"/>
                    </a:lnTo>
                    <a:lnTo>
                      <a:pt x="48" y="4"/>
                    </a:lnTo>
                    <a:lnTo>
                      <a:pt x="50" y="4"/>
                    </a:lnTo>
                    <a:lnTo>
                      <a:pt x="52" y="4"/>
                    </a:lnTo>
                    <a:lnTo>
                      <a:pt x="54" y="4"/>
                    </a:lnTo>
                    <a:lnTo>
                      <a:pt x="54" y="6"/>
                    </a:lnTo>
                    <a:lnTo>
                      <a:pt x="54" y="8"/>
                    </a:lnTo>
                    <a:lnTo>
                      <a:pt x="54" y="10"/>
                    </a:lnTo>
                    <a:lnTo>
                      <a:pt x="56" y="10"/>
                    </a:lnTo>
                    <a:lnTo>
                      <a:pt x="58" y="10"/>
                    </a:lnTo>
                    <a:lnTo>
                      <a:pt x="60" y="12"/>
                    </a:lnTo>
                    <a:lnTo>
                      <a:pt x="58" y="14"/>
                    </a:lnTo>
                    <a:lnTo>
                      <a:pt x="58" y="16"/>
                    </a:lnTo>
                    <a:lnTo>
                      <a:pt x="56" y="18"/>
                    </a:lnTo>
                    <a:lnTo>
                      <a:pt x="54" y="18"/>
                    </a:lnTo>
                    <a:lnTo>
                      <a:pt x="52" y="20"/>
                    </a:lnTo>
                    <a:lnTo>
                      <a:pt x="50" y="22"/>
                    </a:lnTo>
                    <a:lnTo>
                      <a:pt x="48" y="24"/>
                    </a:lnTo>
                    <a:lnTo>
                      <a:pt x="46" y="24"/>
                    </a:lnTo>
                    <a:lnTo>
                      <a:pt x="48" y="26"/>
                    </a:lnTo>
                    <a:lnTo>
                      <a:pt x="48" y="28"/>
                    </a:lnTo>
                    <a:lnTo>
                      <a:pt x="48" y="30"/>
                    </a:lnTo>
                    <a:lnTo>
                      <a:pt x="48" y="32"/>
                    </a:lnTo>
                    <a:lnTo>
                      <a:pt x="48" y="34"/>
                    </a:lnTo>
                    <a:lnTo>
                      <a:pt x="48" y="36"/>
                    </a:lnTo>
                    <a:lnTo>
                      <a:pt x="48" y="38"/>
                    </a:lnTo>
                    <a:lnTo>
                      <a:pt x="46" y="40"/>
                    </a:lnTo>
                    <a:lnTo>
                      <a:pt x="44" y="42"/>
                    </a:lnTo>
                    <a:lnTo>
                      <a:pt x="46" y="42"/>
                    </a:lnTo>
                    <a:lnTo>
                      <a:pt x="46" y="44"/>
                    </a:lnTo>
                    <a:lnTo>
                      <a:pt x="46" y="46"/>
                    </a:lnTo>
                    <a:lnTo>
                      <a:pt x="44" y="48"/>
                    </a:lnTo>
                    <a:lnTo>
                      <a:pt x="44" y="50"/>
                    </a:lnTo>
                    <a:lnTo>
                      <a:pt x="44" y="52"/>
                    </a:lnTo>
                    <a:lnTo>
                      <a:pt x="42" y="52"/>
                    </a:lnTo>
                    <a:lnTo>
                      <a:pt x="40" y="52"/>
                    </a:lnTo>
                    <a:lnTo>
                      <a:pt x="38" y="52"/>
                    </a:lnTo>
                    <a:lnTo>
                      <a:pt x="36" y="52"/>
                    </a:lnTo>
                    <a:lnTo>
                      <a:pt x="34" y="52"/>
                    </a:lnTo>
                    <a:lnTo>
                      <a:pt x="36" y="54"/>
                    </a:lnTo>
                    <a:lnTo>
                      <a:pt x="36" y="56"/>
                    </a:lnTo>
                    <a:lnTo>
                      <a:pt x="38" y="56"/>
                    </a:lnTo>
                    <a:lnTo>
                      <a:pt x="38" y="58"/>
                    </a:lnTo>
                    <a:lnTo>
                      <a:pt x="38" y="60"/>
                    </a:lnTo>
                    <a:lnTo>
                      <a:pt x="40" y="62"/>
                    </a:lnTo>
                    <a:lnTo>
                      <a:pt x="42" y="64"/>
                    </a:lnTo>
                    <a:lnTo>
                      <a:pt x="42" y="62"/>
                    </a:lnTo>
                    <a:lnTo>
                      <a:pt x="44" y="64"/>
                    </a:lnTo>
                    <a:lnTo>
                      <a:pt x="42" y="66"/>
                    </a:lnTo>
                    <a:lnTo>
                      <a:pt x="42" y="68"/>
                    </a:lnTo>
                    <a:lnTo>
                      <a:pt x="40" y="68"/>
                    </a:lnTo>
                    <a:lnTo>
                      <a:pt x="40" y="70"/>
                    </a:lnTo>
                    <a:lnTo>
                      <a:pt x="38" y="70"/>
                    </a:lnTo>
                    <a:lnTo>
                      <a:pt x="38" y="72"/>
                    </a:lnTo>
                    <a:lnTo>
                      <a:pt x="38" y="74"/>
                    </a:lnTo>
                    <a:lnTo>
                      <a:pt x="36" y="76"/>
                    </a:lnTo>
                    <a:lnTo>
                      <a:pt x="38" y="78"/>
                    </a:lnTo>
                    <a:lnTo>
                      <a:pt x="38" y="80"/>
                    </a:lnTo>
                    <a:lnTo>
                      <a:pt x="40" y="82"/>
                    </a:lnTo>
                    <a:lnTo>
                      <a:pt x="42" y="82"/>
                    </a:lnTo>
                    <a:lnTo>
                      <a:pt x="42" y="84"/>
                    </a:lnTo>
                    <a:lnTo>
                      <a:pt x="42" y="86"/>
                    </a:lnTo>
                    <a:lnTo>
                      <a:pt x="40" y="86"/>
                    </a:lnTo>
                    <a:lnTo>
                      <a:pt x="38" y="86"/>
                    </a:lnTo>
                    <a:lnTo>
                      <a:pt x="36" y="86"/>
                    </a:lnTo>
                    <a:lnTo>
                      <a:pt x="36" y="88"/>
                    </a:lnTo>
                    <a:lnTo>
                      <a:pt x="36" y="90"/>
                    </a:lnTo>
                    <a:lnTo>
                      <a:pt x="34" y="90"/>
                    </a:lnTo>
                    <a:lnTo>
                      <a:pt x="32" y="92"/>
                    </a:lnTo>
                    <a:lnTo>
                      <a:pt x="32" y="94"/>
                    </a:lnTo>
                    <a:lnTo>
                      <a:pt x="32" y="96"/>
                    </a:lnTo>
                    <a:lnTo>
                      <a:pt x="32" y="98"/>
                    </a:lnTo>
                    <a:lnTo>
                      <a:pt x="32" y="100"/>
                    </a:lnTo>
                    <a:lnTo>
                      <a:pt x="32" y="102"/>
                    </a:lnTo>
                    <a:lnTo>
                      <a:pt x="32" y="104"/>
                    </a:lnTo>
                    <a:lnTo>
                      <a:pt x="30" y="104"/>
                    </a:lnTo>
                    <a:lnTo>
                      <a:pt x="28" y="106"/>
                    </a:lnTo>
                    <a:lnTo>
                      <a:pt x="26" y="106"/>
                    </a:lnTo>
                    <a:lnTo>
                      <a:pt x="24" y="106"/>
                    </a:lnTo>
                    <a:lnTo>
                      <a:pt x="22" y="106"/>
                    </a:lnTo>
                    <a:lnTo>
                      <a:pt x="20" y="106"/>
                    </a:lnTo>
                    <a:lnTo>
                      <a:pt x="20" y="104"/>
                    </a:lnTo>
                    <a:lnTo>
                      <a:pt x="18" y="106"/>
                    </a:lnTo>
                    <a:lnTo>
                      <a:pt x="16" y="104"/>
                    </a:lnTo>
                    <a:lnTo>
                      <a:pt x="14" y="104"/>
                    </a:lnTo>
                    <a:lnTo>
                      <a:pt x="12" y="104"/>
                    </a:lnTo>
                    <a:lnTo>
                      <a:pt x="10" y="106"/>
                    </a:lnTo>
                    <a:lnTo>
                      <a:pt x="8" y="106"/>
                    </a:lnTo>
                    <a:lnTo>
                      <a:pt x="6" y="106"/>
                    </a:lnTo>
                    <a:lnTo>
                      <a:pt x="6" y="104"/>
                    </a:lnTo>
                    <a:lnTo>
                      <a:pt x="8" y="104"/>
                    </a:lnTo>
                    <a:lnTo>
                      <a:pt x="8" y="102"/>
                    </a:lnTo>
                    <a:lnTo>
                      <a:pt x="8" y="100"/>
                    </a:lnTo>
                    <a:lnTo>
                      <a:pt x="10" y="98"/>
                    </a:lnTo>
                    <a:lnTo>
                      <a:pt x="10" y="96"/>
                    </a:lnTo>
                    <a:lnTo>
                      <a:pt x="10" y="94"/>
                    </a:lnTo>
                    <a:lnTo>
                      <a:pt x="10" y="92"/>
                    </a:lnTo>
                    <a:lnTo>
                      <a:pt x="10" y="90"/>
                    </a:lnTo>
                    <a:lnTo>
                      <a:pt x="10" y="88"/>
                    </a:lnTo>
                    <a:lnTo>
                      <a:pt x="10" y="86"/>
                    </a:lnTo>
                    <a:lnTo>
                      <a:pt x="10" y="84"/>
                    </a:lnTo>
                    <a:lnTo>
                      <a:pt x="12" y="82"/>
                    </a:lnTo>
                    <a:lnTo>
                      <a:pt x="12" y="80"/>
                    </a:lnTo>
                    <a:lnTo>
                      <a:pt x="10" y="78"/>
                    </a:lnTo>
                    <a:lnTo>
                      <a:pt x="10" y="76"/>
                    </a:lnTo>
                    <a:lnTo>
                      <a:pt x="12" y="78"/>
                    </a:lnTo>
                    <a:lnTo>
                      <a:pt x="12" y="76"/>
                    </a:lnTo>
                    <a:lnTo>
                      <a:pt x="12" y="74"/>
                    </a:lnTo>
                    <a:lnTo>
                      <a:pt x="12" y="76"/>
                    </a:lnTo>
                    <a:lnTo>
                      <a:pt x="10" y="76"/>
                    </a:lnTo>
                    <a:lnTo>
                      <a:pt x="8" y="76"/>
                    </a:lnTo>
                    <a:lnTo>
                      <a:pt x="6" y="76"/>
                    </a:lnTo>
                    <a:lnTo>
                      <a:pt x="4" y="78"/>
                    </a:lnTo>
                    <a:lnTo>
                      <a:pt x="4" y="76"/>
                    </a:lnTo>
                    <a:lnTo>
                      <a:pt x="4" y="74"/>
                    </a:lnTo>
                    <a:lnTo>
                      <a:pt x="4" y="72"/>
                    </a:lnTo>
                    <a:lnTo>
                      <a:pt x="6" y="72"/>
                    </a:lnTo>
                    <a:lnTo>
                      <a:pt x="8" y="72"/>
                    </a:lnTo>
                    <a:lnTo>
                      <a:pt x="10" y="70"/>
                    </a:lnTo>
                    <a:lnTo>
                      <a:pt x="10" y="68"/>
                    </a:lnTo>
                    <a:lnTo>
                      <a:pt x="8" y="66"/>
                    </a:lnTo>
                    <a:lnTo>
                      <a:pt x="8" y="68"/>
                    </a:lnTo>
                    <a:lnTo>
                      <a:pt x="6" y="70"/>
                    </a:lnTo>
                    <a:lnTo>
                      <a:pt x="4" y="72"/>
                    </a:lnTo>
                    <a:lnTo>
                      <a:pt x="2" y="72"/>
                    </a:lnTo>
                    <a:lnTo>
                      <a:pt x="0" y="70"/>
                    </a:lnTo>
                    <a:lnTo>
                      <a:pt x="0" y="68"/>
                    </a:lnTo>
                    <a:lnTo>
                      <a:pt x="2" y="66"/>
                    </a:lnTo>
                    <a:lnTo>
                      <a:pt x="2" y="64"/>
                    </a:lnTo>
                    <a:lnTo>
                      <a:pt x="2" y="62"/>
                    </a:lnTo>
                    <a:lnTo>
                      <a:pt x="4" y="60"/>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73" name="Freeform 1927"/>
              <p:cNvSpPr>
                <a:spLocks/>
              </p:cNvSpPr>
              <p:nvPr/>
            </p:nvSpPr>
            <p:spPr bwMode="auto">
              <a:xfrm>
                <a:off x="2646664" y="4924559"/>
                <a:ext cx="875899" cy="659968"/>
              </a:xfrm>
              <a:custGeom>
                <a:avLst/>
                <a:gdLst>
                  <a:gd name="T0" fmla="*/ 2147483647 w 208"/>
                  <a:gd name="T1" fmla="*/ 2147483647 h 160"/>
                  <a:gd name="T2" fmla="*/ 2147483647 w 208"/>
                  <a:gd name="T3" fmla="*/ 2147483647 h 160"/>
                  <a:gd name="T4" fmla="*/ 2147483647 w 208"/>
                  <a:gd name="T5" fmla="*/ 0 h 160"/>
                  <a:gd name="T6" fmla="*/ 2147483647 w 208"/>
                  <a:gd name="T7" fmla="*/ 2147483647 h 160"/>
                  <a:gd name="T8" fmla="*/ 2147483647 w 208"/>
                  <a:gd name="T9" fmla="*/ 2147483647 h 160"/>
                  <a:gd name="T10" fmla="*/ 2147483647 w 208"/>
                  <a:gd name="T11" fmla="*/ 2147483647 h 160"/>
                  <a:gd name="T12" fmla="*/ 2147483647 w 208"/>
                  <a:gd name="T13" fmla="*/ 2147483647 h 160"/>
                  <a:gd name="T14" fmla="*/ 2147483647 w 208"/>
                  <a:gd name="T15" fmla="*/ 2147483647 h 160"/>
                  <a:gd name="T16" fmla="*/ 2147483647 w 208"/>
                  <a:gd name="T17" fmla="*/ 2147483647 h 160"/>
                  <a:gd name="T18" fmla="*/ 2147483647 w 208"/>
                  <a:gd name="T19" fmla="*/ 2147483647 h 160"/>
                  <a:gd name="T20" fmla="*/ 2147483647 w 208"/>
                  <a:gd name="T21" fmla="*/ 2147483647 h 160"/>
                  <a:gd name="T22" fmla="*/ 2147483647 w 208"/>
                  <a:gd name="T23" fmla="*/ 2147483647 h 160"/>
                  <a:gd name="T24" fmla="*/ 2147483647 w 208"/>
                  <a:gd name="T25" fmla="*/ 2147483647 h 160"/>
                  <a:gd name="T26" fmla="*/ 2147483647 w 208"/>
                  <a:gd name="T27" fmla="*/ 2147483647 h 160"/>
                  <a:gd name="T28" fmla="*/ 2147483647 w 208"/>
                  <a:gd name="T29" fmla="*/ 2147483647 h 160"/>
                  <a:gd name="T30" fmla="*/ 2147483647 w 208"/>
                  <a:gd name="T31" fmla="*/ 2147483647 h 160"/>
                  <a:gd name="T32" fmla="*/ 2147483647 w 208"/>
                  <a:gd name="T33" fmla="*/ 2147483647 h 160"/>
                  <a:gd name="T34" fmla="*/ 2147483647 w 208"/>
                  <a:gd name="T35" fmla="*/ 2147483647 h 160"/>
                  <a:gd name="T36" fmla="*/ 2147483647 w 208"/>
                  <a:gd name="T37" fmla="*/ 2147483647 h 160"/>
                  <a:gd name="T38" fmla="*/ 2147483647 w 208"/>
                  <a:gd name="T39" fmla="*/ 2147483647 h 160"/>
                  <a:gd name="T40" fmla="*/ 2147483647 w 208"/>
                  <a:gd name="T41" fmla="*/ 2147483647 h 160"/>
                  <a:gd name="T42" fmla="*/ 2147483647 w 208"/>
                  <a:gd name="T43" fmla="*/ 2147483647 h 160"/>
                  <a:gd name="T44" fmla="*/ 2147483647 w 208"/>
                  <a:gd name="T45" fmla="*/ 2147483647 h 160"/>
                  <a:gd name="T46" fmla="*/ 2147483647 w 208"/>
                  <a:gd name="T47" fmla="*/ 2147483647 h 160"/>
                  <a:gd name="T48" fmla="*/ 2147483647 w 208"/>
                  <a:gd name="T49" fmla="*/ 2147483647 h 160"/>
                  <a:gd name="T50" fmla="*/ 2147483647 w 208"/>
                  <a:gd name="T51" fmla="*/ 2147483647 h 160"/>
                  <a:gd name="T52" fmla="*/ 2147483647 w 208"/>
                  <a:gd name="T53" fmla="*/ 2147483647 h 160"/>
                  <a:gd name="T54" fmla="*/ 2147483647 w 208"/>
                  <a:gd name="T55" fmla="*/ 2147483647 h 160"/>
                  <a:gd name="T56" fmla="*/ 2147483647 w 208"/>
                  <a:gd name="T57" fmla="*/ 2147483647 h 160"/>
                  <a:gd name="T58" fmla="*/ 2147483647 w 208"/>
                  <a:gd name="T59" fmla="*/ 2147483647 h 160"/>
                  <a:gd name="T60" fmla="*/ 2147483647 w 208"/>
                  <a:gd name="T61" fmla="*/ 2147483647 h 160"/>
                  <a:gd name="T62" fmla="*/ 2147483647 w 208"/>
                  <a:gd name="T63" fmla="*/ 2147483647 h 160"/>
                  <a:gd name="T64" fmla="*/ 2147483647 w 208"/>
                  <a:gd name="T65" fmla="*/ 2147483647 h 160"/>
                  <a:gd name="T66" fmla="*/ 2147483647 w 208"/>
                  <a:gd name="T67" fmla="*/ 2147483647 h 160"/>
                  <a:gd name="T68" fmla="*/ 2147483647 w 208"/>
                  <a:gd name="T69" fmla="*/ 2147483647 h 160"/>
                  <a:gd name="T70" fmla="*/ 2147483647 w 208"/>
                  <a:gd name="T71" fmla="*/ 2147483647 h 160"/>
                  <a:gd name="T72" fmla="*/ 2147483647 w 208"/>
                  <a:gd name="T73" fmla="*/ 2147483647 h 160"/>
                  <a:gd name="T74" fmla="*/ 2147483647 w 208"/>
                  <a:gd name="T75" fmla="*/ 2147483647 h 160"/>
                  <a:gd name="T76" fmla="*/ 2147483647 w 208"/>
                  <a:gd name="T77" fmla="*/ 2147483647 h 160"/>
                  <a:gd name="T78" fmla="*/ 2147483647 w 208"/>
                  <a:gd name="T79" fmla="*/ 2147483647 h 160"/>
                  <a:gd name="T80" fmla="*/ 2147483647 w 208"/>
                  <a:gd name="T81" fmla="*/ 2147483647 h 160"/>
                  <a:gd name="T82" fmla="*/ 2147483647 w 208"/>
                  <a:gd name="T83" fmla="*/ 2147483647 h 160"/>
                  <a:gd name="T84" fmla="*/ 2147483647 w 208"/>
                  <a:gd name="T85" fmla="*/ 2147483647 h 160"/>
                  <a:gd name="T86" fmla="*/ 2147483647 w 208"/>
                  <a:gd name="T87" fmla="*/ 2147483647 h 160"/>
                  <a:gd name="T88" fmla="*/ 2147483647 w 208"/>
                  <a:gd name="T89" fmla="*/ 2147483647 h 160"/>
                  <a:gd name="T90" fmla="*/ 2147483647 w 208"/>
                  <a:gd name="T91" fmla="*/ 2147483647 h 160"/>
                  <a:gd name="T92" fmla="*/ 2147483647 w 208"/>
                  <a:gd name="T93" fmla="*/ 2147483647 h 160"/>
                  <a:gd name="T94" fmla="*/ 2147483647 w 208"/>
                  <a:gd name="T95" fmla="*/ 2147483647 h 160"/>
                  <a:gd name="T96" fmla="*/ 2147483647 w 208"/>
                  <a:gd name="T97" fmla="*/ 2147483647 h 160"/>
                  <a:gd name="T98" fmla="*/ 2147483647 w 208"/>
                  <a:gd name="T99" fmla="*/ 2147483647 h 160"/>
                  <a:gd name="T100" fmla="*/ 2147483647 w 208"/>
                  <a:gd name="T101" fmla="*/ 2147483647 h 160"/>
                  <a:gd name="T102" fmla="*/ 2147483647 w 208"/>
                  <a:gd name="T103" fmla="*/ 2147483647 h 160"/>
                  <a:gd name="T104" fmla="*/ 2147483647 w 208"/>
                  <a:gd name="T105" fmla="*/ 2147483647 h 160"/>
                  <a:gd name="T106" fmla="*/ 2147483647 w 208"/>
                  <a:gd name="T107" fmla="*/ 2147483647 h 160"/>
                  <a:gd name="T108" fmla="*/ 2147483647 w 208"/>
                  <a:gd name="T109" fmla="*/ 2147483647 h 160"/>
                  <a:gd name="T110" fmla="*/ 2147483647 w 208"/>
                  <a:gd name="T111" fmla="*/ 2147483647 h 160"/>
                  <a:gd name="T112" fmla="*/ 0 w 208"/>
                  <a:gd name="T113" fmla="*/ 2147483647 h 1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8"/>
                  <a:gd name="T172" fmla="*/ 0 h 160"/>
                  <a:gd name="T173" fmla="*/ 208 w 208"/>
                  <a:gd name="T174" fmla="*/ 160 h 1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8" h="160">
                    <a:moveTo>
                      <a:pt x="0" y="18"/>
                    </a:moveTo>
                    <a:lnTo>
                      <a:pt x="2" y="16"/>
                    </a:lnTo>
                    <a:lnTo>
                      <a:pt x="0" y="16"/>
                    </a:lnTo>
                    <a:lnTo>
                      <a:pt x="0" y="14"/>
                    </a:lnTo>
                    <a:lnTo>
                      <a:pt x="0" y="12"/>
                    </a:lnTo>
                    <a:lnTo>
                      <a:pt x="2" y="12"/>
                    </a:lnTo>
                    <a:lnTo>
                      <a:pt x="4" y="10"/>
                    </a:lnTo>
                    <a:lnTo>
                      <a:pt x="6" y="8"/>
                    </a:lnTo>
                    <a:lnTo>
                      <a:pt x="8" y="8"/>
                    </a:lnTo>
                    <a:lnTo>
                      <a:pt x="8" y="10"/>
                    </a:lnTo>
                    <a:lnTo>
                      <a:pt x="10" y="8"/>
                    </a:lnTo>
                    <a:lnTo>
                      <a:pt x="12" y="8"/>
                    </a:lnTo>
                    <a:lnTo>
                      <a:pt x="14" y="8"/>
                    </a:lnTo>
                    <a:lnTo>
                      <a:pt x="16" y="8"/>
                    </a:lnTo>
                    <a:lnTo>
                      <a:pt x="18" y="6"/>
                    </a:lnTo>
                    <a:lnTo>
                      <a:pt x="16" y="6"/>
                    </a:lnTo>
                    <a:lnTo>
                      <a:pt x="18" y="6"/>
                    </a:lnTo>
                    <a:lnTo>
                      <a:pt x="18" y="4"/>
                    </a:lnTo>
                    <a:lnTo>
                      <a:pt x="18" y="6"/>
                    </a:lnTo>
                    <a:lnTo>
                      <a:pt x="16" y="6"/>
                    </a:lnTo>
                    <a:lnTo>
                      <a:pt x="16" y="4"/>
                    </a:lnTo>
                    <a:lnTo>
                      <a:pt x="18" y="2"/>
                    </a:lnTo>
                    <a:lnTo>
                      <a:pt x="20" y="2"/>
                    </a:lnTo>
                    <a:lnTo>
                      <a:pt x="20" y="0"/>
                    </a:lnTo>
                    <a:lnTo>
                      <a:pt x="22" y="0"/>
                    </a:lnTo>
                    <a:lnTo>
                      <a:pt x="22" y="2"/>
                    </a:lnTo>
                    <a:lnTo>
                      <a:pt x="24" y="0"/>
                    </a:lnTo>
                    <a:lnTo>
                      <a:pt x="26" y="0"/>
                    </a:lnTo>
                    <a:lnTo>
                      <a:pt x="28" y="0"/>
                    </a:lnTo>
                    <a:lnTo>
                      <a:pt x="30" y="0"/>
                    </a:lnTo>
                    <a:lnTo>
                      <a:pt x="32" y="2"/>
                    </a:lnTo>
                    <a:lnTo>
                      <a:pt x="34" y="4"/>
                    </a:lnTo>
                    <a:lnTo>
                      <a:pt x="36" y="4"/>
                    </a:lnTo>
                    <a:lnTo>
                      <a:pt x="38" y="4"/>
                    </a:lnTo>
                    <a:lnTo>
                      <a:pt x="40" y="4"/>
                    </a:lnTo>
                    <a:lnTo>
                      <a:pt x="42" y="4"/>
                    </a:lnTo>
                    <a:lnTo>
                      <a:pt x="44" y="4"/>
                    </a:lnTo>
                    <a:lnTo>
                      <a:pt x="46" y="4"/>
                    </a:lnTo>
                    <a:lnTo>
                      <a:pt x="48" y="4"/>
                    </a:lnTo>
                    <a:lnTo>
                      <a:pt x="50" y="4"/>
                    </a:lnTo>
                    <a:lnTo>
                      <a:pt x="52" y="4"/>
                    </a:lnTo>
                    <a:lnTo>
                      <a:pt x="54" y="4"/>
                    </a:lnTo>
                    <a:lnTo>
                      <a:pt x="56" y="2"/>
                    </a:lnTo>
                    <a:lnTo>
                      <a:pt x="58" y="2"/>
                    </a:lnTo>
                    <a:lnTo>
                      <a:pt x="60" y="4"/>
                    </a:lnTo>
                    <a:lnTo>
                      <a:pt x="62" y="4"/>
                    </a:lnTo>
                    <a:lnTo>
                      <a:pt x="64" y="4"/>
                    </a:lnTo>
                    <a:lnTo>
                      <a:pt x="66" y="4"/>
                    </a:lnTo>
                    <a:lnTo>
                      <a:pt x="66" y="6"/>
                    </a:lnTo>
                    <a:lnTo>
                      <a:pt x="68" y="6"/>
                    </a:lnTo>
                    <a:lnTo>
                      <a:pt x="70" y="6"/>
                    </a:lnTo>
                    <a:lnTo>
                      <a:pt x="72" y="6"/>
                    </a:lnTo>
                    <a:lnTo>
                      <a:pt x="74" y="6"/>
                    </a:lnTo>
                    <a:lnTo>
                      <a:pt x="76" y="6"/>
                    </a:lnTo>
                    <a:lnTo>
                      <a:pt x="78" y="6"/>
                    </a:lnTo>
                    <a:lnTo>
                      <a:pt x="80" y="6"/>
                    </a:lnTo>
                    <a:lnTo>
                      <a:pt x="82" y="6"/>
                    </a:lnTo>
                    <a:lnTo>
                      <a:pt x="84" y="6"/>
                    </a:lnTo>
                    <a:lnTo>
                      <a:pt x="86" y="6"/>
                    </a:lnTo>
                    <a:lnTo>
                      <a:pt x="88" y="6"/>
                    </a:lnTo>
                    <a:lnTo>
                      <a:pt x="90" y="6"/>
                    </a:lnTo>
                    <a:lnTo>
                      <a:pt x="92" y="6"/>
                    </a:lnTo>
                    <a:lnTo>
                      <a:pt x="94" y="4"/>
                    </a:lnTo>
                    <a:lnTo>
                      <a:pt x="96" y="6"/>
                    </a:lnTo>
                    <a:lnTo>
                      <a:pt x="98" y="6"/>
                    </a:lnTo>
                    <a:lnTo>
                      <a:pt x="100" y="8"/>
                    </a:lnTo>
                    <a:lnTo>
                      <a:pt x="102" y="8"/>
                    </a:lnTo>
                    <a:lnTo>
                      <a:pt x="104" y="8"/>
                    </a:lnTo>
                    <a:lnTo>
                      <a:pt x="104" y="6"/>
                    </a:lnTo>
                    <a:lnTo>
                      <a:pt x="106" y="6"/>
                    </a:lnTo>
                    <a:lnTo>
                      <a:pt x="108" y="6"/>
                    </a:lnTo>
                    <a:lnTo>
                      <a:pt x="110" y="6"/>
                    </a:lnTo>
                    <a:lnTo>
                      <a:pt x="112" y="8"/>
                    </a:lnTo>
                    <a:lnTo>
                      <a:pt x="114" y="8"/>
                    </a:lnTo>
                    <a:lnTo>
                      <a:pt x="116" y="8"/>
                    </a:lnTo>
                    <a:lnTo>
                      <a:pt x="118" y="8"/>
                    </a:lnTo>
                    <a:lnTo>
                      <a:pt x="120" y="8"/>
                    </a:lnTo>
                    <a:lnTo>
                      <a:pt x="122" y="8"/>
                    </a:lnTo>
                    <a:lnTo>
                      <a:pt x="124" y="8"/>
                    </a:lnTo>
                    <a:lnTo>
                      <a:pt x="126" y="8"/>
                    </a:lnTo>
                    <a:lnTo>
                      <a:pt x="128" y="10"/>
                    </a:lnTo>
                    <a:lnTo>
                      <a:pt x="130" y="10"/>
                    </a:lnTo>
                    <a:lnTo>
                      <a:pt x="130" y="12"/>
                    </a:lnTo>
                    <a:lnTo>
                      <a:pt x="128" y="14"/>
                    </a:lnTo>
                    <a:lnTo>
                      <a:pt x="130" y="14"/>
                    </a:lnTo>
                    <a:lnTo>
                      <a:pt x="132" y="12"/>
                    </a:lnTo>
                    <a:lnTo>
                      <a:pt x="134" y="14"/>
                    </a:lnTo>
                    <a:lnTo>
                      <a:pt x="136" y="14"/>
                    </a:lnTo>
                    <a:lnTo>
                      <a:pt x="136" y="16"/>
                    </a:lnTo>
                    <a:lnTo>
                      <a:pt x="138" y="16"/>
                    </a:lnTo>
                    <a:lnTo>
                      <a:pt x="140" y="16"/>
                    </a:lnTo>
                    <a:lnTo>
                      <a:pt x="142" y="18"/>
                    </a:lnTo>
                    <a:lnTo>
                      <a:pt x="144" y="20"/>
                    </a:lnTo>
                    <a:lnTo>
                      <a:pt x="144" y="18"/>
                    </a:lnTo>
                    <a:lnTo>
                      <a:pt x="146" y="20"/>
                    </a:lnTo>
                    <a:lnTo>
                      <a:pt x="148" y="18"/>
                    </a:lnTo>
                    <a:lnTo>
                      <a:pt x="150" y="20"/>
                    </a:lnTo>
                    <a:lnTo>
                      <a:pt x="152" y="20"/>
                    </a:lnTo>
                    <a:lnTo>
                      <a:pt x="152" y="22"/>
                    </a:lnTo>
                    <a:lnTo>
                      <a:pt x="154" y="20"/>
                    </a:lnTo>
                    <a:lnTo>
                      <a:pt x="156" y="20"/>
                    </a:lnTo>
                    <a:lnTo>
                      <a:pt x="158" y="22"/>
                    </a:lnTo>
                    <a:lnTo>
                      <a:pt x="160" y="22"/>
                    </a:lnTo>
                    <a:lnTo>
                      <a:pt x="162" y="22"/>
                    </a:lnTo>
                    <a:lnTo>
                      <a:pt x="164" y="22"/>
                    </a:lnTo>
                    <a:lnTo>
                      <a:pt x="164" y="20"/>
                    </a:lnTo>
                    <a:lnTo>
                      <a:pt x="164" y="18"/>
                    </a:lnTo>
                    <a:lnTo>
                      <a:pt x="166" y="18"/>
                    </a:lnTo>
                    <a:lnTo>
                      <a:pt x="168" y="20"/>
                    </a:lnTo>
                    <a:lnTo>
                      <a:pt x="170" y="20"/>
                    </a:lnTo>
                    <a:lnTo>
                      <a:pt x="172" y="20"/>
                    </a:lnTo>
                    <a:lnTo>
                      <a:pt x="174" y="20"/>
                    </a:lnTo>
                    <a:lnTo>
                      <a:pt x="176" y="22"/>
                    </a:lnTo>
                    <a:lnTo>
                      <a:pt x="176" y="24"/>
                    </a:lnTo>
                    <a:lnTo>
                      <a:pt x="178" y="24"/>
                    </a:lnTo>
                    <a:lnTo>
                      <a:pt x="178" y="26"/>
                    </a:lnTo>
                    <a:lnTo>
                      <a:pt x="180" y="26"/>
                    </a:lnTo>
                    <a:lnTo>
                      <a:pt x="182" y="26"/>
                    </a:lnTo>
                    <a:lnTo>
                      <a:pt x="184" y="26"/>
                    </a:lnTo>
                    <a:lnTo>
                      <a:pt x="186" y="26"/>
                    </a:lnTo>
                    <a:lnTo>
                      <a:pt x="186" y="28"/>
                    </a:lnTo>
                    <a:lnTo>
                      <a:pt x="188" y="26"/>
                    </a:lnTo>
                    <a:lnTo>
                      <a:pt x="190" y="26"/>
                    </a:lnTo>
                    <a:lnTo>
                      <a:pt x="192" y="28"/>
                    </a:lnTo>
                    <a:lnTo>
                      <a:pt x="194" y="28"/>
                    </a:lnTo>
                    <a:lnTo>
                      <a:pt x="196" y="28"/>
                    </a:lnTo>
                    <a:lnTo>
                      <a:pt x="198" y="28"/>
                    </a:lnTo>
                    <a:lnTo>
                      <a:pt x="200" y="26"/>
                    </a:lnTo>
                    <a:lnTo>
                      <a:pt x="202" y="26"/>
                    </a:lnTo>
                    <a:lnTo>
                      <a:pt x="204" y="26"/>
                    </a:lnTo>
                    <a:lnTo>
                      <a:pt x="206" y="26"/>
                    </a:lnTo>
                    <a:lnTo>
                      <a:pt x="206" y="28"/>
                    </a:lnTo>
                    <a:lnTo>
                      <a:pt x="208" y="28"/>
                    </a:lnTo>
                    <a:lnTo>
                      <a:pt x="206" y="30"/>
                    </a:lnTo>
                    <a:lnTo>
                      <a:pt x="204" y="32"/>
                    </a:lnTo>
                    <a:lnTo>
                      <a:pt x="204" y="34"/>
                    </a:lnTo>
                    <a:lnTo>
                      <a:pt x="206" y="34"/>
                    </a:lnTo>
                    <a:lnTo>
                      <a:pt x="206" y="36"/>
                    </a:lnTo>
                    <a:lnTo>
                      <a:pt x="204" y="38"/>
                    </a:lnTo>
                    <a:lnTo>
                      <a:pt x="202" y="40"/>
                    </a:lnTo>
                    <a:lnTo>
                      <a:pt x="200" y="42"/>
                    </a:lnTo>
                    <a:lnTo>
                      <a:pt x="198" y="42"/>
                    </a:lnTo>
                    <a:lnTo>
                      <a:pt x="196" y="44"/>
                    </a:lnTo>
                    <a:lnTo>
                      <a:pt x="194" y="44"/>
                    </a:lnTo>
                    <a:lnTo>
                      <a:pt x="192" y="46"/>
                    </a:lnTo>
                    <a:lnTo>
                      <a:pt x="190" y="46"/>
                    </a:lnTo>
                    <a:lnTo>
                      <a:pt x="188" y="48"/>
                    </a:lnTo>
                    <a:lnTo>
                      <a:pt x="188" y="50"/>
                    </a:lnTo>
                    <a:lnTo>
                      <a:pt x="186" y="50"/>
                    </a:lnTo>
                    <a:lnTo>
                      <a:pt x="184" y="50"/>
                    </a:lnTo>
                    <a:lnTo>
                      <a:pt x="182" y="52"/>
                    </a:lnTo>
                    <a:lnTo>
                      <a:pt x="180" y="52"/>
                    </a:lnTo>
                    <a:lnTo>
                      <a:pt x="178" y="52"/>
                    </a:lnTo>
                    <a:lnTo>
                      <a:pt x="176" y="52"/>
                    </a:lnTo>
                    <a:lnTo>
                      <a:pt x="174" y="54"/>
                    </a:lnTo>
                    <a:lnTo>
                      <a:pt x="172" y="54"/>
                    </a:lnTo>
                    <a:lnTo>
                      <a:pt x="170" y="54"/>
                    </a:lnTo>
                    <a:lnTo>
                      <a:pt x="168" y="56"/>
                    </a:lnTo>
                    <a:lnTo>
                      <a:pt x="166" y="56"/>
                    </a:lnTo>
                    <a:lnTo>
                      <a:pt x="164" y="58"/>
                    </a:lnTo>
                    <a:lnTo>
                      <a:pt x="162" y="60"/>
                    </a:lnTo>
                    <a:lnTo>
                      <a:pt x="164" y="62"/>
                    </a:lnTo>
                    <a:lnTo>
                      <a:pt x="166" y="62"/>
                    </a:lnTo>
                    <a:lnTo>
                      <a:pt x="164" y="64"/>
                    </a:lnTo>
                    <a:lnTo>
                      <a:pt x="162" y="66"/>
                    </a:lnTo>
                    <a:lnTo>
                      <a:pt x="160" y="64"/>
                    </a:lnTo>
                    <a:lnTo>
                      <a:pt x="160" y="66"/>
                    </a:lnTo>
                    <a:lnTo>
                      <a:pt x="158" y="68"/>
                    </a:lnTo>
                    <a:lnTo>
                      <a:pt x="158" y="70"/>
                    </a:lnTo>
                    <a:lnTo>
                      <a:pt x="156" y="72"/>
                    </a:lnTo>
                    <a:lnTo>
                      <a:pt x="154" y="72"/>
                    </a:lnTo>
                    <a:lnTo>
                      <a:pt x="154" y="74"/>
                    </a:lnTo>
                    <a:lnTo>
                      <a:pt x="152" y="76"/>
                    </a:lnTo>
                    <a:lnTo>
                      <a:pt x="150" y="76"/>
                    </a:lnTo>
                    <a:lnTo>
                      <a:pt x="150" y="78"/>
                    </a:lnTo>
                    <a:lnTo>
                      <a:pt x="148" y="80"/>
                    </a:lnTo>
                    <a:lnTo>
                      <a:pt x="148" y="82"/>
                    </a:lnTo>
                    <a:lnTo>
                      <a:pt x="146" y="82"/>
                    </a:lnTo>
                    <a:lnTo>
                      <a:pt x="146" y="84"/>
                    </a:lnTo>
                    <a:lnTo>
                      <a:pt x="146" y="86"/>
                    </a:lnTo>
                    <a:lnTo>
                      <a:pt x="144" y="88"/>
                    </a:lnTo>
                    <a:lnTo>
                      <a:pt x="144" y="90"/>
                    </a:lnTo>
                    <a:lnTo>
                      <a:pt x="146" y="92"/>
                    </a:lnTo>
                    <a:lnTo>
                      <a:pt x="146" y="94"/>
                    </a:lnTo>
                    <a:lnTo>
                      <a:pt x="146" y="96"/>
                    </a:lnTo>
                    <a:lnTo>
                      <a:pt x="146" y="98"/>
                    </a:lnTo>
                    <a:lnTo>
                      <a:pt x="148" y="100"/>
                    </a:lnTo>
                    <a:lnTo>
                      <a:pt x="150" y="100"/>
                    </a:lnTo>
                    <a:lnTo>
                      <a:pt x="152" y="102"/>
                    </a:lnTo>
                    <a:lnTo>
                      <a:pt x="152" y="104"/>
                    </a:lnTo>
                    <a:lnTo>
                      <a:pt x="150" y="104"/>
                    </a:lnTo>
                    <a:lnTo>
                      <a:pt x="150" y="106"/>
                    </a:lnTo>
                    <a:lnTo>
                      <a:pt x="148" y="106"/>
                    </a:lnTo>
                    <a:lnTo>
                      <a:pt x="146" y="108"/>
                    </a:lnTo>
                    <a:lnTo>
                      <a:pt x="144" y="108"/>
                    </a:lnTo>
                    <a:lnTo>
                      <a:pt x="142" y="108"/>
                    </a:lnTo>
                    <a:lnTo>
                      <a:pt x="142" y="110"/>
                    </a:lnTo>
                    <a:lnTo>
                      <a:pt x="140" y="112"/>
                    </a:lnTo>
                    <a:lnTo>
                      <a:pt x="140" y="114"/>
                    </a:lnTo>
                    <a:lnTo>
                      <a:pt x="138" y="114"/>
                    </a:lnTo>
                    <a:lnTo>
                      <a:pt x="138" y="116"/>
                    </a:lnTo>
                    <a:lnTo>
                      <a:pt x="138" y="118"/>
                    </a:lnTo>
                    <a:lnTo>
                      <a:pt x="136" y="120"/>
                    </a:lnTo>
                    <a:lnTo>
                      <a:pt x="136" y="122"/>
                    </a:lnTo>
                    <a:lnTo>
                      <a:pt x="134" y="124"/>
                    </a:lnTo>
                    <a:lnTo>
                      <a:pt x="136" y="126"/>
                    </a:lnTo>
                    <a:lnTo>
                      <a:pt x="136" y="124"/>
                    </a:lnTo>
                    <a:lnTo>
                      <a:pt x="136" y="126"/>
                    </a:lnTo>
                    <a:lnTo>
                      <a:pt x="134" y="126"/>
                    </a:lnTo>
                    <a:lnTo>
                      <a:pt x="132" y="128"/>
                    </a:lnTo>
                    <a:lnTo>
                      <a:pt x="130" y="126"/>
                    </a:lnTo>
                    <a:lnTo>
                      <a:pt x="130" y="128"/>
                    </a:lnTo>
                    <a:lnTo>
                      <a:pt x="128" y="128"/>
                    </a:lnTo>
                    <a:lnTo>
                      <a:pt x="126" y="128"/>
                    </a:lnTo>
                    <a:lnTo>
                      <a:pt x="124" y="128"/>
                    </a:lnTo>
                    <a:lnTo>
                      <a:pt x="122" y="130"/>
                    </a:lnTo>
                    <a:lnTo>
                      <a:pt x="120" y="132"/>
                    </a:lnTo>
                    <a:lnTo>
                      <a:pt x="118" y="132"/>
                    </a:lnTo>
                    <a:lnTo>
                      <a:pt x="116" y="134"/>
                    </a:lnTo>
                    <a:lnTo>
                      <a:pt x="116" y="136"/>
                    </a:lnTo>
                    <a:lnTo>
                      <a:pt x="116" y="138"/>
                    </a:lnTo>
                    <a:lnTo>
                      <a:pt x="114" y="140"/>
                    </a:lnTo>
                    <a:lnTo>
                      <a:pt x="114" y="142"/>
                    </a:lnTo>
                    <a:lnTo>
                      <a:pt x="112" y="144"/>
                    </a:lnTo>
                    <a:lnTo>
                      <a:pt x="110" y="144"/>
                    </a:lnTo>
                    <a:lnTo>
                      <a:pt x="108" y="142"/>
                    </a:lnTo>
                    <a:lnTo>
                      <a:pt x="106" y="142"/>
                    </a:lnTo>
                    <a:lnTo>
                      <a:pt x="104" y="142"/>
                    </a:lnTo>
                    <a:lnTo>
                      <a:pt x="102" y="144"/>
                    </a:lnTo>
                    <a:lnTo>
                      <a:pt x="100" y="146"/>
                    </a:lnTo>
                    <a:lnTo>
                      <a:pt x="100" y="144"/>
                    </a:lnTo>
                    <a:lnTo>
                      <a:pt x="98" y="144"/>
                    </a:lnTo>
                    <a:lnTo>
                      <a:pt x="96" y="144"/>
                    </a:lnTo>
                    <a:lnTo>
                      <a:pt x="94" y="144"/>
                    </a:lnTo>
                    <a:lnTo>
                      <a:pt x="92" y="144"/>
                    </a:lnTo>
                    <a:lnTo>
                      <a:pt x="90" y="144"/>
                    </a:lnTo>
                    <a:lnTo>
                      <a:pt x="88" y="146"/>
                    </a:lnTo>
                    <a:lnTo>
                      <a:pt x="86" y="144"/>
                    </a:lnTo>
                    <a:lnTo>
                      <a:pt x="84" y="144"/>
                    </a:lnTo>
                    <a:lnTo>
                      <a:pt x="82" y="144"/>
                    </a:lnTo>
                    <a:lnTo>
                      <a:pt x="80" y="144"/>
                    </a:lnTo>
                    <a:lnTo>
                      <a:pt x="78" y="144"/>
                    </a:lnTo>
                    <a:lnTo>
                      <a:pt x="76" y="144"/>
                    </a:lnTo>
                    <a:lnTo>
                      <a:pt x="74" y="144"/>
                    </a:lnTo>
                    <a:lnTo>
                      <a:pt x="72" y="144"/>
                    </a:lnTo>
                    <a:lnTo>
                      <a:pt x="72" y="146"/>
                    </a:lnTo>
                    <a:lnTo>
                      <a:pt x="70" y="148"/>
                    </a:lnTo>
                    <a:lnTo>
                      <a:pt x="68" y="148"/>
                    </a:lnTo>
                    <a:lnTo>
                      <a:pt x="66" y="150"/>
                    </a:lnTo>
                    <a:lnTo>
                      <a:pt x="64" y="150"/>
                    </a:lnTo>
                    <a:lnTo>
                      <a:pt x="62" y="150"/>
                    </a:lnTo>
                    <a:lnTo>
                      <a:pt x="60" y="150"/>
                    </a:lnTo>
                    <a:lnTo>
                      <a:pt x="58" y="152"/>
                    </a:lnTo>
                    <a:lnTo>
                      <a:pt x="56" y="154"/>
                    </a:lnTo>
                    <a:lnTo>
                      <a:pt x="56" y="156"/>
                    </a:lnTo>
                    <a:lnTo>
                      <a:pt x="54" y="156"/>
                    </a:lnTo>
                    <a:lnTo>
                      <a:pt x="54" y="158"/>
                    </a:lnTo>
                    <a:lnTo>
                      <a:pt x="52" y="160"/>
                    </a:lnTo>
                    <a:lnTo>
                      <a:pt x="50" y="160"/>
                    </a:lnTo>
                    <a:lnTo>
                      <a:pt x="48" y="158"/>
                    </a:lnTo>
                    <a:lnTo>
                      <a:pt x="46" y="158"/>
                    </a:lnTo>
                    <a:lnTo>
                      <a:pt x="46" y="156"/>
                    </a:lnTo>
                    <a:lnTo>
                      <a:pt x="44" y="156"/>
                    </a:lnTo>
                    <a:lnTo>
                      <a:pt x="42" y="154"/>
                    </a:lnTo>
                    <a:lnTo>
                      <a:pt x="42" y="152"/>
                    </a:lnTo>
                    <a:lnTo>
                      <a:pt x="40" y="152"/>
                    </a:lnTo>
                    <a:lnTo>
                      <a:pt x="40" y="150"/>
                    </a:lnTo>
                    <a:lnTo>
                      <a:pt x="42" y="150"/>
                    </a:lnTo>
                    <a:lnTo>
                      <a:pt x="42" y="148"/>
                    </a:lnTo>
                    <a:lnTo>
                      <a:pt x="40" y="148"/>
                    </a:lnTo>
                    <a:lnTo>
                      <a:pt x="38" y="146"/>
                    </a:lnTo>
                    <a:lnTo>
                      <a:pt x="38" y="144"/>
                    </a:lnTo>
                    <a:lnTo>
                      <a:pt x="38" y="142"/>
                    </a:lnTo>
                    <a:lnTo>
                      <a:pt x="40" y="140"/>
                    </a:lnTo>
                    <a:lnTo>
                      <a:pt x="38" y="142"/>
                    </a:lnTo>
                    <a:lnTo>
                      <a:pt x="38" y="140"/>
                    </a:lnTo>
                    <a:lnTo>
                      <a:pt x="36" y="140"/>
                    </a:lnTo>
                    <a:lnTo>
                      <a:pt x="34" y="138"/>
                    </a:lnTo>
                    <a:lnTo>
                      <a:pt x="32" y="136"/>
                    </a:lnTo>
                    <a:lnTo>
                      <a:pt x="30" y="136"/>
                    </a:lnTo>
                    <a:lnTo>
                      <a:pt x="30" y="134"/>
                    </a:lnTo>
                    <a:lnTo>
                      <a:pt x="28" y="132"/>
                    </a:lnTo>
                    <a:lnTo>
                      <a:pt x="28" y="134"/>
                    </a:lnTo>
                    <a:lnTo>
                      <a:pt x="26" y="134"/>
                    </a:lnTo>
                    <a:lnTo>
                      <a:pt x="24" y="134"/>
                    </a:lnTo>
                    <a:lnTo>
                      <a:pt x="22" y="136"/>
                    </a:lnTo>
                    <a:lnTo>
                      <a:pt x="22" y="134"/>
                    </a:lnTo>
                    <a:lnTo>
                      <a:pt x="20" y="134"/>
                    </a:lnTo>
                    <a:lnTo>
                      <a:pt x="20" y="132"/>
                    </a:lnTo>
                    <a:lnTo>
                      <a:pt x="20" y="130"/>
                    </a:lnTo>
                    <a:lnTo>
                      <a:pt x="20" y="128"/>
                    </a:lnTo>
                    <a:lnTo>
                      <a:pt x="20" y="126"/>
                    </a:lnTo>
                    <a:lnTo>
                      <a:pt x="20" y="124"/>
                    </a:lnTo>
                    <a:lnTo>
                      <a:pt x="22" y="122"/>
                    </a:lnTo>
                    <a:lnTo>
                      <a:pt x="24" y="122"/>
                    </a:lnTo>
                    <a:lnTo>
                      <a:pt x="24" y="120"/>
                    </a:lnTo>
                    <a:lnTo>
                      <a:pt x="24" y="118"/>
                    </a:lnTo>
                    <a:lnTo>
                      <a:pt x="26" y="118"/>
                    </a:lnTo>
                    <a:lnTo>
                      <a:pt x="28" y="118"/>
                    </a:lnTo>
                    <a:lnTo>
                      <a:pt x="30" y="118"/>
                    </a:lnTo>
                    <a:lnTo>
                      <a:pt x="30" y="116"/>
                    </a:lnTo>
                    <a:lnTo>
                      <a:pt x="30" y="114"/>
                    </a:lnTo>
                    <a:lnTo>
                      <a:pt x="28" y="114"/>
                    </a:lnTo>
                    <a:lnTo>
                      <a:pt x="26" y="112"/>
                    </a:lnTo>
                    <a:lnTo>
                      <a:pt x="26" y="110"/>
                    </a:lnTo>
                    <a:lnTo>
                      <a:pt x="24" y="108"/>
                    </a:lnTo>
                    <a:lnTo>
                      <a:pt x="26" y="106"/>
                    </a:lnTo>
                    <a:lnTo>
                      <a:pt x="26" y="104"/>
                    </a:lnTo>
                    <a:lnTo>
                      <a:pt x="26" y="102"/>
                    </a:lnTo>
                    <a:lnTo>
                      <a:pt x="28" y="102"/>
                    </a:lnTo>
                    <a:lnTo>
                      <a:pt x="28" y="100"/>
                    </a:lnTo>
                    <a:lnTo>
                      <a:pt x="30" y="100"/>
                    </a:lnTo>
                    <a:lnTo>
                      <a:pt x="30" y="98"/>
                    </a:lnTo>
                    <a:lnTo>
                      <a:pt x="32" y="96"/>
                    </a:lnTo>
                    <a:lnTo>
                      <a:pt x="30" y="94"/>
                    </a:lnTo>
                    <a:lnTo>
                      <a:pt x="30" y="96"/>
                    </a:lnTo>
                    <a:lnTo>
                      <a:pt x="28" y="94"/>
                    </a:lnTo>
                    <a:lnTo>
                      <a:pt x="26" y="92"/>
                    </a:lnTo>
                    <a:lnTo>
                      <a:pt x="26" y="90"/>
                    </a:lnTo>
                    <a:lnTo>
                      <a:pt x="26" y="88"/>
                    </a:lnTo>
                    <a:lnTo>
                      <a:pt x="24" y="88"/>
                    </a:lnTo>
                    <a:lnTo>
                      <a:pt x="24" y="86"/>
                    </a:lnTo>
                    <a:lnTo>
                      <a:pt x="22" y="84"/>
                    </a:lnTo>
                    <a:lnTo>
                      <a:pt x="24" y="84"/>
                    </a:lnTo>
                    <a:lnTo>
                      <a:pt x="26" y="84"/>
                    </a:lnTo>
                    <a:lnTo>
                      <a:pt x="28" y="84"/>
                    </a:lnTo>
                    <a:lnTo>
                      <a:pt x="30" y="84"/>
                    </a:lnTo>
                    <a:lnTo>
                      <a:pt x="32" y="84"/>
                    </a:lnTo>
                    <a:lnTo>
                      <a:pt x="32" y="82"/>
                    </a:lnTo>
                    <a:lnTo>
                      <a:pt x="32" y="80"/>
                    </a:lnTo>
                    <a:lnTo>
                      <a:pt x="34" y="78"/>
                    </a:lnTo>
                    <a:lnTo>
                      <a:pt x="34" y="76"/>
                    </a:lnTo>
                    <a:lnTo>
                      <a:pt x="34" y="74"/>
                    </a:lnTo>
                    <a:lnTo>
                      <a:pt x="32" y="74"/>
                    </a:lnTo>
                    <a:lnTo>
                      <a:pt x="34" y="72"/>
                    </a:lnTo>
                    <a:lnTo>
                      <a:pt x="36" y="70"/>
                    </a:lnTo>
                    <a:lnTo>
                      <a:pt x="36" y="68"/>
                    </a:lnTo>
                    <a:lnTo>
                      <a:pt x="36" y="66"/>
                    </a:lnTo>
                    <a:lnTo>
                      <a:pt x="36" y="64"/>
                    </a:lnTo>
                    <a:lnTo>
                      <a:pt x="36" y="62"/>
                    </a:lnTo>
                    <a:lnTo>
                      <a:pt x="36" y="60"/>
                    </a:lnTo>
                    <a:lnTo>
                      <a:pt x="36" y="58"/>
                    </a:lnTo>
                    <a:lnTo>
                      <a:pt x="34" y="56"/>
                    </a:lnTo>
                    <a:lnTo>
                      <a:pt x="36" y="56"/>
                    </a:lnTo>
                    <a:lnTo>
                      <a:pt x="38" y="54"/>
                    </a:lnTo>
                    <a:lnTo>
                      <a:pt x="40" y="52"/>
                    </a:lnTo>
                    <a:lnTo>
                      <a:pt x="42" y="50"/>
                    </a:lnTo>
                    <a:lnTo>
                      <a:pt x="44" y="50"/>
                    </a:lnTo>
                    <a:lnTo>
                      <a:pt x="46" y="48"/>
                    </a:lnTo>
                    <a:lnTo>
                      <a:pt x="46" y="46"/>
                    </a:lnTo>
                    <a:lnTo>
                      <a:pt x="48" y="44"/>
                    </a:lnTo>
                    <a:lnTo>
                      <a:pt x="46" y="42"/>
                    </a:lnTo>
                    <a:lnTo>
                      <a:pt x="44" y="42"/>
                    </a:lnTo>
                    <a:lnTo>
                      <a:pt x="42" y="42"/>
                    </a:lnTo>
                    <a:lnTo>
                      <a:pt x="42" y="40"/>
                    </a:lnTo>
                    <a:lnTo>
                      <a:pt x="42" y="38"/>
                    </a:lnTo>
                    <a:lnTo>
                      <a:pt x="42" y="36"/>
                    </a:lnTo>
                    <a:lnTo>
                      <a:pt x="40" y="36"/>
                    </a:lnTo>
                    <a:lnTo>
                      <a:pt x="38" y="36"/>
                    </a:lnTo>
                    <a:lnTo>
                      <a:pt x="36" y="36"/>
                    </a:lnTo>
                    <a:lnTo>
                      <a:pt x="34" y="36"/>
                    </a:lnTo>
                    <a:lnTo>
                      <a:pt x="32" y="36"/>
                    </a:lnTo>
                    <a:lnTo>
                      <a:pt x="32" y="38"/>
                    </a:lnTo>
                    <a:lnTo>
                      <a:pt x="30" y="38"/>
                    </a:lnTo>
                    <a:lnTo>
                      <a:pt x="28" y="40"/>
                    </a:lnTo>
                    <a:lnTo>
                      <a:pt x="26" y="38"/>
                    </a:lnTo>
                    <a:lnTo>
                      <a:pt x="24" y="38"/>
                    </a:lnTo>
                    <a:lnTo>
                      <a:pt x="22" y="38"/>
                    </a:lnTo>
                    <a:lnTo>
                      <a:pt x="20" y="38"/>
                    </a:lnTo>
                    <a:lnTo>
                      <a:pt x="18" y="38"/>
                    </a:lnTo>
                    <a:lnTo>
                      <a:pt x="18" y="40"/>
                    </a:lnTo>
                    <a:lnTo>
                      <a:pt x="16" y="40"/>
                    </a:lnTo>
                    <a:lnTo>
                      <a:pt x="14" y="38"/>
                    </a:lnTo>
                    <a:lnTo>
                      <a:pt x="16" y="36"/>
                    </a:lnTo>
                    <a:lnTo>
                      <a:pt x="18" y="34"/>
                    </a:lnTo>
                    <a:lnTo>
                      <a:pt x="16" y="34"/>
                    </a:lnTo>
                    <a:lnTo>
                      <a:pt x="16" y="32"/>
                    </a:lnTo>
                    <a:lnTo>
                      <a:pt x="14" y="32"/>
                    </a:lnTo>
                    <a:lnTo>
                      <a:pt x="12" y="34"/>
                    </a:lnTo>
                    <a:lnTo>
                      <a:pt x="10" y="34"/>
                    </a:lnTo>
                    <a:lnTo>
                      <a:pt x="8" y="34"/>
                    </a:lnTo>
                    <a:lnTo>
                      <a:pt x="6" y="36"/>
                    </a:lnTo>
                    <a:lnTo>
                      <a:pt x="4" y="38"/>
                    </a:lnTo>
                    <a:lnTo>
                      <a:pt x="4" y="36"/>
                    </a:lnTo>
                    <a:lnTo>
                      <a:pt x="4" y="34"/>
                    </a:lnTo>
                    <a:lnTo>
                      <a:pt x="4" y="32"/>
                    </a:lnTo>
                    <a:lnTo>
                      <a:pt x="6" y="30"/>
                    </a:lnTo>
                    <a:lnTo>
                      <a:pt x="8" y="30"/>
                    </a:lnTo>
                    <a:lnTo>
                      <a:pt x="8" y="28"/>
                    </a:lnTo>
                    <a:lnTo>
                      <a:pt x="8" y="30"/>
                    </a:lnTo>
                    <a:lnTo>
                      <a:pt x="6" y="30"/>
                    </a:lnTo>
                    <a:lnTo>
                      <a:pt x="4" y="30"/>
                    </a:lnTo>
                    <a:lnTo>
                      <a:pt x="4" y="28"/>
                    </a:lnTo>
                    <a:lnTo>
                      <a:pt x="6" y="28"/>
                    </a:lnTo>
                    <a:lnTo>
                      <a:pt x="8" y="26"/>
                    </a:lnTo>
                    <a:lnTo>
                      <a:pt x="6" y="28"/>
                    </a:lnTo>
                    <a:lnTo>
                      <a:pt x="4" y="28"/>
                    </a:lnTo>
                    <a:lnTo>
                      <a:pt x="4" y="26"/>
                    </a:lnTo>
                    <a:lnTo>
                      <a:pt x="6" y="24"/>
                    </a:lnTo>
                    <a:lnTo>
                      <a:pt x="8" y="22"/>
                    </a:lnTo>
                    <a:lnTo>
                      <a:pt x="6" y="22"/>
                    </a:lnTo>
                    <a:lnTo>
                      <a:pt x="4" y="22"/>
                    </a:lnTo>
                    <a:lnTo>
                      <a:pt x="2" y="24"/>
                    </a:lnTo>
                    <a:lnTo>
                      <a:pt x="2" y="22"/>
                    </a:lnTo>
                    <a:lnTo>
                      <a:pt x="2" y="20"/>
                    </a:lnTo>
                    <a:lnTo>
                      <a:pt x="4" y="20"/>
                    </a:lnTo>
                    <a:lnTo>
                      <a:pt x="6" y="18"/>
                    </a:lnTo>
                    <a:lnTo>
                      <a:pt x="4" y="20"/>
                    </a:lnTo>
                    <a:lnTo>
                      <a:pt x="2" y="20"/>
                    </a:lnTo>
                    <a:lnTo>
                      <a:pt x="2" y="18"/>
                    </a:lnTo>
                    <a:lnTo>
                      <a:pt x="0" y="18"/>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74" name="Freeform 1930"/>
              <p:cNvSpPr>
                <a:spLocks/>
              </p:cNvSpPr>
              <p:nvPr/>
            </p:nvSpPr>
            <p:spPr bwMode="auto">
              <a:xfrm>
                <a:off x="3556252" y="4116099"/>
                <a:ext cx="252664" cy="222738"/>
              </a:xfrm>
              <a:custGeom>
                <a:avLst/>
                <a:gdLst>
                  <a:gd name="T0" fmla="*/ 2147483647 w 60"/>
                  <a:gd name="T1" fmla="*/ 2147483647 h 54"/>
                  <a:gd name="T2" fmla="*/ 2147483647 w 60"/>
                  <a:gd name="T3" fmla="*/ 2147483647 h 54"/>
                  <a:gd name="T4" fmla="*/ 2147483647 w 60"/>
                  <a:gd name="T5" fmla="*/ 2147483647 h 54"/>
                  <a:gd name="T6" fmla="*/ 2147483647 w 60"/>
                  <a:gd name="T7" fmla="*/ 2147483647 h 54"/>
                  <a:gd name="T8" fmla="*/ 2147483647 w 60"/>
                  <a:gd name="T9" fmla="*/ 2147483647 h 54"/>
                  <a:gd name="T10" fmla="*/ 2147483647 w 60"/>
                  <a:gd name="T11" fmla="*/ 2147483647 h 54"/>
                  <a:gd name="T12" fmla="*/ 2147483647 w 60"/>
                  <a:gd name="T13" fmla="*/ 2147483647 h 54"/>
                  <a:gd name="T14" fmla="*/ 2147483647 w 60"/>
                  <a:gd name="T15" fmla="*/ 2147483647 h 54"/>
                  <a:gd name="T16" fmla="*/ 2147483647 w 60"/>
                  <a:gd name="T17" fmla="*/ 2147483647 h 54"/>
                  <a:gd name="T18" fmla="*/ 2147483647 w 60"/>
                  <a:gd name="T19" fmla="*/ 2147483647 h 54"/>
                  <a:gd name="T20" fmla="*/ 2147483647 w 60"/>
                  <a:gd name="T21" fmla="*/ 2147483647 h 54"/>
                  <a:gd name="T22" fmla="*/ 2147483647 w 60"/>
                  <a:gd name="T23" fmla="*/ 2147483647 h 54"/>
                  <a:gd name="T24" fmla="*/ 2147483647 w 60"/>
                  <a:gd name="T25" fmla="*/ 2147483647 h 54"/>
                  <a:gd name="T26" fmla="*/ 2147483647 w 60"/>
                  <a:gd name="T27" fmla="*/ 2147483647 h 54"/>
                  <a:gd name="T28" fmla="*/ 2147483647 w 60"/>
                  <a:gd name="T29" fmla="*/ 2147483647 h 54"/>
                  <a:gd name="T30" fmla="*/ 2147483647 w 60"/>
                  <a:gd name="T31" fmla="*/ 2147483647 h 54"/>
                  <a:gd name="T32" fmla="*/ 2147483647 w 60"/>
                  <a:gd name="T33" fmla="*/ 2147483647 h 54"/>
                  <a:gd name="T34" fmla="*/ 2147483647 w 60"/>
                  <a:gd name="T35" fmla="*/ 2147483647 h 54"/>
                  <a:gd name="T36" fmla="*/ 2147483647 w 60"/>
                  <a:gd name="T37" fmla="*/ 2147483647 h 54"/>
                  <a:gd name="T38" fmla="*/ 2147483647 w 60"/>
                  <a:gd name="T39" fmla="*/ 2147483647 h 54"/>
                  <a:gd name="T40" fmla="*/ 2147483647 w 60"/>
                  <a:gd name="T41" fmla="*/ 0 h 54"/>
                  <a:gd name="T42" fmla="*/ 2147483647 w 60"/>
                  <a:gd name="T43" fmla="*/ 0 h 54"/>
                  <a:gd name="T44" fmla="*/ 2147483647 w 60"/>
                  <a:gd name="T45" fmla="*/ 0 h 54"/>
                  <a:gd name="T46" fmla="*/ 2147483647 w 60"/>
                  <a:gd name="T47" fmla="*/ 2147483647 h 54"/>
                  <a:gd name="T48" fmla="*/ 2147483647 w 60"/>
                  <a:gd name="T49" fmla="*/ 2147483647 h 54"/>
                  <a:gd name="T50" fmla="*/ 2147483647 w 60"/>
                  <a:gd name="T51" fmla="*/ 2147483647 h 54"/>
                  <a:gd name="T52" fmla="*/ 2147483647 w 60"/>
                  <a:gd name="T53" fmla="*/ 2147483647 h 54"/>
                  <a:gd name="T54" fmla="*/ 2147483647 w 60"/>
                  <a:gd name="T55" fmla="*/ 2147483647 h 54"/>
                  <a:gd name="T56" fmla="*/ 2147483647 w 60"/>
                  <a:gd name="T57" fmla="*/ 2147483647 h 54"/>
                  <a:gd name="T58" fmla="*/ 2147483647 w 60"/>
                  <a:gd name="T59" fmla="*/ 2147483647 h 54"/>
                  <a:gd name="T60" fmla="*/ 2147483647 w 60"/>
                  <a:gd name="T61" fmla="*/ 2147483647 h 54"/>
                  <a:gd name="T62" fmla="*/ 2147483647 w 60"/>
                  <a:gd name="T63" fmla="*/ 2147483647 h 54"/>
                  <a:gd name="T64" fmla="*/ 2147483647 w 60"/>
                  <a:gd name="T65" fmla="*/ 2147483647 h 54"/>
                  <a:gd name="T66" fmla="*/ 2147483647 w 60"/>
                  <a:gd name="T67" fmla="*/ 2147483647 h 54"/>
                  <a:gd name="T68" fmla="*/ 2147483647 w 60"/>
                  <a:gd name="T69" fmla="*/ 2147483647 h 54"/>
                  <a:gd name="T70" fmla="*/ 2147483647 w 60"/>
                  <a:gd name="T71" fmla="*/ 2147483647 h 54"/>
                  <a:gd name="T72" fmla="*/ 2147483647 w 60"/>
                  <a:gd name="T73" fmla="*/ 2147483647 h 54"/>
                  <a:gd name="T74" fmla="*/ 2147483647 w 60"/>
                  <a:gd name="T75" fmla="*/ 2147483647 h 54"/>
                  <a:gd name="T76" fmla="*/ 2147483647 w 60"/>
                  <a:gd name="T77" fmla="*/ 2147483647 h 54"/>
                  <a:gd name="T78" fmla="*/ 2147483647 w 60"/>
                  <a:gd name="T79" fmla="*/ 2147483647 h 54"/>
                  <a:gd name="T80" fmla="*/ 2147483647 w 60"/>
                  <a:gd name="T81" fmla="*/ 2147483647 h 54"/>
                  <a:gd name="T82" fmla="*/ 2147483647 w 60"/>
                  <a:gd name="T83" fmla="*/ 2147483647 h 54"/>
                  <a:gd name="T84" fmla="*/ 2147483647 w 60"/>
                  <a:gd name="T85" fmla="*/ 2147483647 h 54"/>
                  <a:gd name="T86" fmla="*/ 2147483647 w 60"/>
                  <a:gd name="T87" fmla="*/ 2147483647 h 54"/>
                  <a:gd name="T88" fmla="*/ 2147483647 w 60"/>
                  <a:gd name="T89" fmla="*/ 2147483647 h 54"/>
                  <a:gd name="T90" fmla="*/ 2147483647 w 60"/>
                  <a:gd name="T91" fmla="*/ 2147483647 h 54"/>
                  <a:gd name="T92" fmla="*/ 2147483647 w 60"/>
                  <a:gd name="T93" fmla="*/ 2147483647 h 54"/>
                  <a:gd name="T94" fmla="*/ 2147483647 w 60"/>
                  <a:gd name="T95" fmla="*/ 2147483647 h 54"/>
                  <a:gd name="T96" fmla="*/ 2147483647 w 60"/>
                  <a:gd name="T97" fmla="*/ 2147483647 h 54"/>
                  <a:gd name="T98" fmla="*/ 2147483647 w 60"/>
                  <a:gd name="T99" fmla="*/ 2147483647 h 54"/>
                  <a:gd name="T100" fmla="*/ 2147483647 w 60"/>
                  <a:gd name="T101" fmla="*/ 2147483647 h 54"/>
                  <a:gd name="T102" fmla="*/ 2147483647 w 60"/>
                  <a:gd name="T103" fmla="*/ 2147483647 h 54"/>
                  <a:gd name="T104" fmla="*/ 2147483647 w 60"/>
                  <a:gd name="T105" fmla="*/ 2147483647 h 54"/>
                  <a:gd name="T106" fmla="*/ 2147483647 w 60"/>
                  <a:gd name="T107" fmla="*/ 2147483647 h 54"/>
                  <a:gd name="T108" fmla="*/ 2147483647 w 60"/>
                  <a:gd name="T109" fmla="*/ 2147483647 h 54"/>
                  <a:gd name="T110" fmla="*/ 2147483647 w 60"/>
                  <a:gd name="T111" fmla="*/ 2147483647 h 54"/>
                  <a:gd name="T112" fmla="*/ 2147483647 w 60"/>
                  <a:gd name="T113" fmla="*/ 2147483647 h 54"/>
                  <a:gd name="T114" fmla="*/ 2147483647 w 60"/>
                  <a:gd name="T115" fmla="*/ 2147483647 h 54"/>
                  <a:gd name="T116" fmla="*/ 2147483647 w 60"/>
                  <a:gd name="T117" fmla="*/ 2147483647 h 54"/>
                  <a:gd name="T118" fmla="*/ 2147483647 w 60"/>
                  <a:gd name="T119" fmla="*/ 2147483647 h 54"/>
                  <a:gd name="T120" fmla="*/ 2147483647 w 60"/>
                  <a:gd name="T121" fmla="*/ 2147483647 h 54"/>
                  <a:gd name="T122" fmla="*/ 2147483647 w 60"/>
                  <a:gd name="T123" fmla="*/ 2147483647 h 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54"/>
                  <a:gd name="T188" fmla="*/ 60 w 60"/>
                  <a:gd name="T189" fmla="*/ 54 h 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54">
                    <a:moveTo>
                      <a:pt x="6" y="36"/>
                    </a:moveTo>
                    <a:lnTo>
                      <a:pt x="8" y="38"/>
                    </a:lnTo>
                    <a:lnTo>
                      <a:pt x="10" y="40"/>
                    </a:lnTo>
                    <a:lnTo>
                      <a:pt x="12" y="40"/>
                    </a:lnTo>
                    <a:lnTo>
                      <a:pt x="14" y="40"/>
                    </a:lnTo>
                    <a:lnTo>
                      <a:pt x="12" y="38"/>
                    </a:lnTo>
                    <a:lnTo>
                      <a:pt x="10" y="38"/>
                    </a:lnTo>
                    <a:lnTo>
                      <a:pt x="8" y="38"/>
                    </a:lnTo>
                    <a:lnTo>
                      <a:pt x="10" y="36"/>
                    </a:lnTo>
                    <a:lnTo>
                      <a:pt x="12" y="36"/>
                    </a:lnTo>
                    <a:lnTo>
                      <a:pt x="10" y="36"/>
                    </a:lnTo>
                    <a:lnTo>
                      <a:pt x="12" y="36"/>
                    </a:lnTo>
                    <a:lnTo>
                      <a:pt x="14" y="36"/>
                    </a:lnTo>
                    <a:lnTo>
                      <a:pt x="16" y="36"/>
                    </a:lnTo>
                    <a:lnTo>
                      <a:pt x="16" y="34"/>
                    </a:lnTo>
                    <a:lnTo>
                      <a:pt x="18" y="36"/>
                    </a:lnTo>
                    <a:lnTo>
                      <a:pt x="20" y="34"/>
                    </a:lnTo>
                    <a:lnTo>
                      <a:pt x="22" y="34"/>
                    </a:lnTo>
                    <a:lnTo>
                      <a:pt x="22" y="32"/>
                    </a:lnTo>
                    <a:lnTo>
                      <a:pt x="20" y="34"/>
                    </a:lnTo>
                    <a:lnTo>
                      <a:pt x="18" y="34"/>
                    </a:lnTo>
                    <a:lnTo>
                      <a:pt x="16" y="34"/>
                    </a:lnTo>
                    <a:lnTo>
                      <a:pt x="14" y="34"/>
                    </a:lnTo>
                    <a:lnTo>
                      <a:pt x="12" y="34"/>
                    </a:lnTo>
                    <a:lnTo>
                      <a:pt x="12" y="32"/>
                    </a:lnTo>
                    <a:lnTo>
                      <a:pt x="10" y="32"/>
                    </a:lnTo>
                    <a:lnTo>
                      <a:pt x="10" y="30"/>
                    </a:lnTo>
                    <a:lnTo>
                      <a:pt x="12" y="28"/>
                    </a:lnTo>
                    <a:lnTo>
                      <a:pt x="14" y="26"/>
                    </a:lnTo>
                    <a:lnTo>
                      <a:pt x="16" y="24"/>
                    </a:lnTo>
                    <a:lnTo>
                      <a:pt x="18" y="22"/>
                    </a:lnTo>
                    <a:lnTo>
                      <a:pt x="18" y="20"/>
                    </a:lnTo>
                    <a:lnTo>
                      <a:pt x="20" y="18"/>
                    </a:lnTo>
                    <a:lnTo>
                      <a:pt x="20" y="16"/>
                    </a:lnTo>
                    <a:lnTo>
                      <a:pt x="20" y="14"/>
                    </a:lnTo>
                    <a:lnTo>
                      <a:pt x="20" y="12"/>
                    </a:lnTo>
                    <a:lnTo>
                      <a:pt x="22" y="10"/>
                    </a:lnTo>
                    <a:lnTo>
                      <a:pt x="24" y="10"/>
                    </a:lnTo>
                    <a:lnTo>
                      <a:pt x="26" y="10"/>
                    </a:lnTo>
                    <a:lnTo>
                      <a:pt x="28" y="10"/>
                    </a:lnTo>
                    <a:lnTo>
                      <a:pt x="28" y="8"/>
                    </a:lnTo>
                    <a:lnTo>
                      <a:pt x="30" y="8"/>
                    </a:lnTo>
                    <a:lnTo>
                      <a:pt x="32" y="6"/>
                    </a:lnTo>
                    <a:lnTo>
                      <a:pt x="34" y="4"/>
                    </a:lnTo>
                    <a:lnTo>
                      <a:pt x="36" y="2"/>
                    </a:lnTo>
                    <a:lnTo>
                      <a:pt x="38" y="2"/>
                    </a:lnTo>
                    <a:lnTo>
                      <a:pt x="40" y="2"/>
                    </a:lnTo>
                    <a:lnTo>
                      <a:pt x="42" y="0"/>
                    </a:lnTo>
                    <a:lnTo>
                      <a:pt x="44" y="0"/>
                    </a:lnTo>
                    <a:lnTo>
                      <a:pt x="46" y="2"/>
                    </a:lnTo>
                    <a:lnTo>
                      <a:pt x="48" y="0"/>
                    </a:lnTo>
                    <a:lnTo>
                      <a:pt x="50" y="0"/>
                    </a:lnTo>
                    <a:lnTo>
                      <a:pt x="52" y="0"/>
                    </a:lnTo>
                    <a:lnTo>
                      <a:pt x="54" y="0"/>
                    </a:lnTo>
                    <a:lnTo>
                      <a:pt x="56" y="2"/>
                    </a:lnTo>
                    <a:lnTo>
                      <a:pt x="58" y="4"/>
                    </a:lnTo>
                    <a:lnTo>
                      <a:pt x="60" y="4"/>
                    </a:lnTo>
                    <a:lnTo>
                      <a:pt x="60" y="6"/>
                    </a:lnTo>
                    <a:lnTo>
                      <a:pt x="60" y="8"/>
                    </a:lnTo>
                    <a:lnTo>
                      <a:pt x="60" y="10"/>
                    </a:lnTo>
                    <a:lnTo>
                      <a:pt x="58" y="12"/>
                    </a:lnTo>
                    <a:lnTo>
                      <a:pt x="58" y="14"/>
                    </a:lnTo>
                    <a:lnTo>
                      <a:pt x="58" y="16"/>
                    </a:lnTo>
                    <a:lnTo>
                      <a:pt x="56" y="16"/>
                    </a:lnTo>
                    <a:lnTo>
                      <a:pt x="54" y="16"/>
                    </a:lnTo>
                    <a:lnTo>
                      <a:pt x="52" y="16"/>
                    </a:lnTo>
                    <a:lnTo>
                      <a:pt x="52" y="18"/>
                    </a:lnTo>
                    <a:lnTo>
                      <a:pt x="54" y="20"/>
                    </a:lnTo>
                    <a:lnTo>
                      <a:pt x="56" y="20"/>
                    </a:lnTo>
                    <a:lnTo>
                      <a:pt x="58" y="22"/>
                    </a:lnTo>
                    <a:lnTo>
                      <a:pt x="56" y="22"/>
                    </a:lnTo>
                    <a:lnTo>
                      <a:pt x="58" y="24"/>
                    </a:lnTo>
                    <a:lnTo>
                      <a:pt x="56" y="24"/>
                    </a:lnTo>
                    <a:lnTo>
                      <a:pt x="54" y="26"/>
                    </a:lnTo>
                    <a:lnTo>
                      <a:pt x="52" y="26"/>
                    </a:lnTo>
                    <a:lnTo>
                      <a:pt x="52" y="28"/>
                    </a:lnTo>
                    <a:lnTo>
                      <a:pt x="54" y="30"/>
                    </a:lnTo>
                    <a:lnTo>
                      <a:pt x="52" y="30"/>
                    </a:lnTo>
                    <a:lnTo>
                      <a:pt x="50" y="32"/>
                    </a:lnTo>
                    <a:lnTo>
                      <a:pt x="48" y="32"/>
                    </a:lnTo>
                    <a:lnTo>
                      <a:pt x="46" y="32"/>
                    </a:lnTo>
                    <a:lnTo>
                      <a:pt x="44" y="32"/>
                    </a:lnTo>
                    <a:lnTo>
                      <a:pt x="42" y="30"/>
                    </a:lnTo>
                    <a:lnTo>
                      <a:pt x="44" y="32"/>
                    </a:lnTo>
                    <a:lnTo>
                      <a:pt x="42" y="32"/>
                    </a:lnTo>
                    <a:lnTo>
                      <a:pt x="40" y="32"/>
                    </a:lnTo>
                    <a:lnTo>
                      <a:pt x="40" y="34"/>
                    </a:lnTo>
                    <a:lnTo>
                      <a:pt x="42" y="34"/>
                    </a:lnTo>
                    <a:lnTo>
                      <a:pt x="42" y="36"/>
                    </a:lnTo>
                    <a:lnTo>
                      <a:pt x="44" y="38"/>
                    </a:lnTo>
                    <a:lnTo>
                      <a:pt x="44" y="40"/>
                    </a:lnTo>
                    <a:lnTo>
                      <a:pt x="44" y="42"/>
                    </a:lnTo>
                    <a:lnTo>
                      <a:pt x="42" y="44"/>
                    </a:lnTo>
                    <a:lnTo>
                      <a:pt x="42" y="46"/>
                    </a:lnTo>
                    <a:lnTo>
                      <a:pt x="40" y="48"/>
                    </a:lnTo>
                    <a:lnTo>
                      <a:pt x="40" y="50"/>
                    </a:lnTo>
                    <a:lnTo>
                      <a:pt x="42" y="50"/>
                    </a:lnTo>
                    <a:lnTo>
                      <a:pt x="42" y="52"/>
                    </a:lnTo>
                    <a:lnTo>
                      <a:pt x="40" y="52"/>
                    </a:lnTo>
                    <a:lnTo>
                      <a:pt x="40" y="54"/>
                    </a:lnTo>
                    <a:lnTo>
                      <a:pt x="38" y="54"/>
                    </a:lnTo>
                    <a:lnTo>
                      <a:pt x="36" y="54"/>
                    </a:lnTo>
                    <a:lnTo>
                      <a:pt x="36" y="52"/>
                    </a:lnTo>
                    <a:lnTo>
                      <a:pt x="34" y="52"/>
                    </a:lnTo>
                    <a:lnTo>
                      <a:pt x="36" y="50"/>
                    </a:lnTo>
                    <a:lnTo>
                      <a:pt x="36" y="48"/>
                    </a:lnTo>
                    <a:lnTo>
                      <a:pt x="38" y="46"/>
                    </a:lnTo>
                    <a:lnTo>
                      <a:pt x="36" y="46"/>
                    </a:lnTo>
                    <a:lnTo>
                      <a:pt x="34" y="44"/>
                    </a:lnTo>
                    <a:lnTo>
                      <a:pt x="32" y="44"/>
                    </a:lnTo>
                    <a:lnTo>
                      <a:pt x="30" y="44"/>
                    </a:lnTo>
                    <a:lnTo>
                      <a:pt x="28" y="44"/>
                    </a:lnTo>
                    <a:lnTo>
                      <a:pt x="28" y="42"/>
                    </a:lnTo>
                    <a:lnTo>
                      <a:pt x="26" y="42"/>
                    </a:lnTo>
                    <a:lnTo>
                      <a:pt x="26" y="40"/>
                    </a:lnTo>
                    <a:lnTo>
                      <a:pt x="24" y="40"/>
                    </a:lnTo>
                    <a:lnTo>
                      <a:pt x="22" y="40"/>
                    </a:lnTo>
                    <a:lnTo>
                      <a:pt x="20" y="40"/>
                    </a:lnTo>
                    <a:lnTo>
                      <a:pt x="18" y="40"/>
                    </a:lnTo>
                    <a:lnTo>
                      <a:pt x="16" y="40"/>
                    </a:lnTo>
                    <a:lnTo>
                      <a:pt x="16" y="42"/>
                    </a:lnTo>
                    <a:lnTo>
                      <a:pt x="14" y="42"/>
                    </a:lnTo>
                    <a:lnTo>
                      <a:pt x="12" y="42"/>
                    </a:lnTo>
                    <a:lnTo>
                      <a:pt x="10" y="40"/>
                    </a:lnTo>
                    <a:lnTo>
                      <a:pt x="8" y="40"/>
                    </a:lnTo>
                    <a:lnTo>
                      <a:pt x="6" y="40"/>
                    </a:lnTo>
                    <a:lnTo>
                      <a:pt x="4" y="40"/>
                    </a:lnTo>
                    <a:lnTo>
                      <a:pt x="2" y="40"/>
                    </a:lnTo>
                    <a:lnTo>
                      <a:pt x="0" y="38"/>
                    </a:lnTo>
                    <a:lnTo>
                      <a:pt x="2" y="36"/>
                    </a:lnTo>
                    <a:lnTo>
                      <a:pt x="4" y="36"/>
                    </a:lnTo>
                    <a:lnTo>
                      <a:pt x="6" y="36"/>
                    </a:lnTo>
                    <a:close/>
                  </a:path>
                </a:pathLst>
              </a:custGeom>
              <a:solidFill>
                <a:srgbClr val="FF0000"/>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grpSp>
        <p:sp>
          <p:nvSpPr>
            <p:cNvPr id="668" name="Freeform 1931"/>
            <p:cNvSpPr>
              <a:spLocks/>
            </p:cNvSpPr>
            <p:nvPr/>
          </p:nvSpPr>
          <p:spPr bwMode="auto">
            <a:xfrm>
              <a:off x="3724504" y="3783198"/>
              <a:ext cx="422637" cy="148752"/>
            </a:xfrm>
            <a:custGeom>
              <a:avLst/>
              <a:gdLst>
                <a:gd name="T0" fmla="*/ 2147483647 w 90"/>
                <a:gd name="T1" fmla="*/ 2147483647 h 36"/>
                <a:gd name="T2" fmla="*/ 2147483647 w 90"/>
                <a:gd name="T3" fmla="*/ 2147483647 h 36"/>
                <a:gd name="T4" fmla="*/ 2147483647 w 90"/>
                <a:gd name="T5" fmla="*/ 2147483647 h 36"/>
                <a:gd name="T6" fmla="*/ 2147483647 w 90"/>
                <a:gd name="T7" fmla="*/ 2147483647 h 36"/>
                <a:gd name="T8" fmla="*/ 2147483647 w 90"/>
                <a:gd name="T9" fmla="*/ 2147483647 h 36"/>
                <a:gd name="T10" fmla="*/ 2147483647 w 90"/>
                <a:gd name="T11" fmla="*/ 2147483647 h 36"/>
                <a:gd name="T12" fmla="*/ 2147483647 w 90"/>
                <a:gd name="T13" fmla="*/ 2147483647 h 36"/>
                <a:gd name="T14" fmla="*/ 2147483647 w 90"/>
                <a:gd name="T15" fmla="*/ 2147483647 h 36"/>
                <a:gd name="T16" fmla="*/ 2147483647 w 90"/>
                <a:gd name="T17" fmla="*/ 0 h 36"/>
                <a:gd name="T18" fmla="*/ 2147483647 w 90"/>
                <a:gd name="T19" fmla="*/ 0 h 36"/>
                <a:gd name="T20" fmla="*/ 2147483647 w 90"/>
                <a:gd name="T21" fmla="*/ 2147483647 h 36"/>
                <a:gd name="T22" fmla="*/ 2147483647 w 90"/>
                <a:gd name="T23" fmla="*/ 0 h 36"/>
                <a:gd name="T24" fmla="*/ 2147483647 w 90"/>
                <a:gd name="T25" fmla="*/ 0 h 36"/>
                <a:gd name="T26" fmla="*/ 2147483647 w 90"/>
                <a:gd name="T27" fmla="*/ 2147483647 h 36"/>
                <a:gd name="T28" fmla="*/ 2147483647 w 90"/>
                <a:gd name="T29" fmla="*/ 2147483647 h 36"/>
                <a:gd name="T30" fmla="*/ 2147483647 w 90"/>
                <a:gd name="T31" fmla="*/ 2147483647 h 36"/>
                <a:gd name="T32" fmla="*/ 2147483647 w 90"/>
                <a:gd name="T33" fmla="*/ 2147483647 h 36"/>
                <a:gd name="T34" fmla="*/ 2147483647 w 90"/>
                <a:gd name="T35" fmla="*/ 2147483647 h 36"/>
                <a:gd name="T36" fmla="*/ 2147483647 w 90"/>
                <a:gd name="T37" fmla="*/ 2147483647 h 36"/>
                <a:gd name="T38" fmla="*/ 2147483647 w 90"/>
                <a:gd name="T39" fmla="*/ 2147483647 h 36"/>
                <a:gd name="T40" fmla="*/ 2147483647 w 90"/>
                <a:gd name="T41" fmla="*/ 2147483647 h 36"/>
                <a:gd name="T42" fmla="*/ 2147483647 w 90"/>
                <a:gd name="T43" fmla="*/ 2147483647 h 36"/>
                <a:gd name="T44" fmla="*/ 2147483647 w 90"/>
                <a:gd name="T45" fmla="*/ 2147483647 h 36"/>
                <a:gd name="T46" fmla="*/ 2147483647 w 90"/>
                <a:gd name="T47" fmla="*/ 2147483647 h 36"/>
                <a:gd name="T48" fmla="*/ 2147483647 w 90"/>
                <a:gd name="T49" fmla="*/ 2147483647 h 36"/>
                <a:gd name="T50" fmla="*/ 2147483647 w 90"/>
                <a:gd name="T51" fmla="*/ 2147483647 h 36"/>
                <a:gd name="T52" fmla="*/ 2147483647 w 90"/>
                <a:gd name="T53" fmla="*/ 2147483647 h 36"/>
                <a:gd name="T54" fmla="*/ 2147483647 w 90"/>
                <a:gd name="T55" fmla="*/ 2147483647 h 36"/>
                <a:gd name="T56" fmla="*/ 2147483647 w 90"/>
                <a:gd name="T57" fmla="*/ 2147483647 h 36"/>
                <a:gd name="T58" fmla="*/ 2147483647 w 90"/>
                <a:gd name="T59" fmla="*/ 2147483647 h 36"/>
                <a:gd name="T60" fmla="*/ 2147483647 w 90"/>
                <a:gd name="T61" fmla="*/ 2147483647 h 36"/>
                <a:gd name="T62" fmla="*/ 2147483647 w 90"/>
                <a:gd name="T63" fmla="*/ 2147483647 h 36"/>
                <a:gd name="T64" fmla="*/ 2147483647 w 90"/>
                <a:gd name="T65" fmla="*/ 2147483647 h 36"/>
                <a:gd name="T66" fmla="*/ 2147483647 w 90"/>
                <a:gd name="T67" fmla="*/ 2147483647 h 36"/>
                <a:gd name="T68" fmla="*/ 2147483647 w 90"/>
                <a:gd name="T69" fmla="*/ 2147483647 h 36"/>
                <a:gd name="T70" fmla="*/ 2147483647 w 90"/>
                <a:gd name="T71" fmla="*/ 2147483647 h 36"/>
                <a:gd name="T72" fmla="*/ 2147483647 w 90"/>
                <a:gd name="T73" fmla="*/ 2147483647 h 36"/>
                <a:gd name="T74" fmla="*/ 2147483647 w 90"/>
                <a:gd name="T75" fmla="*/ 2147483647 h 36"/>
                <a:gd name="T76" fmla="*/ 2147483647 w 90"/>
                <a:gd name="T77" fmla="*/ 2147483647 h 36"/>
                <a:gd name="T78" fmla="*/ 2147483647 w 90"/>
                <a:gd name="T79" fmla="*/ 2147483647 h 36"/>
                <a:gd name="T80" fmla="*/ 2147483647 w 90"/>
                <a:gd name="T81" fmla="*/ 2147483647 h 36"/>
                <a:gd name="T82" fmla="*/ 2147483647 w 90"/>
                <a:gd name="T83" fmla="*/ 2147483647 h 36"/>
                <a:gd name="T84" fmla="*/ 2147483647 w 90"/>
                <a:gd name="T85" fmla="*/ 2147483647 h 36"/>
                <a:gd name="T86" fmla="*/ 2147483647 w 90"/>
                <a:gd name="T87" fmla="*/ 2147483647 h 36"/>
                <a:gd name="T88" fmla="*/ 2147483647 w 90"/>
                <a:gd name="T89" fmla="*/ 2147483647 h 36"/>
                <a:gd name="T90" fmla="*/ 2147483647 w 90"/>
                <a:gd name="T91" fmla="*/ 2147483647 h 36"/>
                <a:gd name="T92" fmla="*/ 2147483647 w 90"/>
                <a:gd name="T93" fmla="*/ 2147483647 h 36"/>
                <a:gd name="T94" fmla="*/ 2147483647 w 90"/>
                <a:gd name="T95" fmla="*/ 2147483647 h 36"/>
                <a:gd name="T96" fmla="*/ 2147483647 w 90"/>
                <a:gd name="T97" fmla="*/ 2147483647 h 36"/>
                <a:gd name="T98" fmla="*/ 2147483647 w 90"/>
                <a:gd name="T99" fmla="*/ 2147483647 h 36"/>
                <a:gd name="T100" fmla="*/ 2147483647 w 90"/>
                <a:gd name="T101" fmla="*/ 2147483647 h 36"/>
                <a:gd name="T102" fmla="*/ 2147483647 w 90"/>
                <a:gd name="T103" fmla="*/ 2147483647 h 36"/>
                <a:gd name="T104" fmla="*/ 2147483647 w 90"/>
                <a:gd name="T105" fmla="*/ 2147483647 h 36"/>
                <a:gd name="T106" fmla="*/ 2147483647 w 90"/>
                <a:gd name="T107" fmla="*/ 2147483647 h 36"/>
                <a:gd name="T108" fmla="*/ 2147483647 w 90"/>
                <a:gd name="T109" fmla="*/ 2147483647 h 36"/>
                <a:gd name="T110" fmla="*/ 2147483647 w 90"/>
                <a:gd name="T111" fmla="*/ 2147483647 h 36"/>
                <a:gd name="T112" fmla="*/ 2147483647 w 90"/>
                <a:gd name="T113" fmla="*/ 2147483647 h 36"/>
                <a:gd name="T114" fmla="*/ 2147483647 w 90"/>
                <a:gd name="T115" fmla="*/ 2147483647 h 36"/>
                <a:gd name="T116" fmla="*/ 0 w 90"/>
                <a:gd name="T117" fmla="*/ 2147483647 h 36"/>
                <a:gd name="T118" fmla="*/ 2147483647 w 90"/>
                <a:gd name="T119" fmla="*/ 2147483647 h 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
                <a:gd name="T181" fmla="*/ 0 h 36"/>
                <a:gd name="T182" fmla="*/ 90 w 90"/>
                <a:gd name="T183" fmla="*/ 36 h 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 h="36">
                  <a:moveTo>
                    <a:pt x="2" y="18"/>
                  </a:moveTo>
                  <a:lnTo>
                    <a:pt x="2" y="18"/>
                  </a:lnTo>
                  <a:lnTo>
                    <a:pt x="2" y="16"/>
                  </a:lnTo>
                  <a:lnTo>
                    <a:pt x="4" y="14"/>
                  </a:lnTo>
                  <a:lnTo>
                    <a:pt x="6" y="14"/>
                  </a:lnTo>
                  <a:lnTo>
                    <a:pt x="8" y="14"/>
                  </a:lnTo>
                  <a:lnTo>
                    <a:pt x="10" y="14"/>
                  </a:lnTo>
                  <a:lnTo>
                    <a:pt x="12" y="14"/>
                  </a:lnTo>
                  <a:lnTo>
                    <a:pt x="14" y="12"/>
                  </a:lnTo>
                  <a:lnTo>
                    <a:pt x="16" y="12"/>
                  </a:lnTo>
                  <a:lnTo>
                    <a:pt x="16" y="10"/>
                  </a:lnTo>
                  <a:lnTo>
                    <a:pt x="18" y="10"/>
                  </a:lnTo>
                  <a:lnTo>
                    <a:pt x="20" y="8"/>
                  </a:lnTo>
                  <a:lnTo>
                    <a:pt x="20" y="6"/>
                  </a:lnTo>
                  <a:lnTo>
                    <a:pt x="22" y="4"/>
                  </a:lnTo>
                  <a:lnTo>
                    <a:pt x="24" y="2"/>
                  </a:lnTo>
                  <a:lnTo>
                    <a:pt x="26" y="2"/>
                  </a:lnTo>
                  <a:lnTo>
                    <a:pt x="28" y="0"/>
                  </a:lnTo>
                  <a:lnTo>
                    <a:pt x="30" y="0"/>
                  </a:lnTo>
                  <a:lnTo>
                    <a:pt x="32" y="0"/>
                  </a:lnTo>
                  <a:lnTo>
                    <a:pt x="32" y="2"/>
                  </a:lnTo>
                  <a:lnTo>
                    <a:pt x="34" y="2"/>
                  </a:lnTo>
                  <a:lnTo>
                    <a:pt x="36" y="2"/>
                  </a:lnTo>
                  <a:lnTo>
                    <a:pt x="38" y="0"/>
                  </a:lnTo>
                  <a:lnTo>
                    <a:pt x="40" y="0"/>
                  </a:lnTo>
                  <a:lnTo>
                    <a:pt x="42" y="0"/>
                  </a:lnTo>
                  <a:lnTo>
                    <a:pt x="42" y="2"/>
                  </a:lnTo>
                  <a:lnTo>
                    <a:pt x="44" y="2"/>
                  </a:lnTo>
                  <a:lnTo>
                    <a:pt x="46" y="2"/>
                  </a:lnTo>
                  <a:lnTo>
                    <a:pt x="46" y="4"/>
                  </a:lnTo>
                  <a:lnTo>
                    <a:pt x="46" y="6"/>
                  </a:lnTo>
                  <a:lnTo>
                    <a:pt x="48" y="6"/>
                  </a:lnTo>
                  <a:lnTo>
                    <a:pt x="50" y="6"/>
                  </a:lnTo>
                  <a:lnTo>
                    <a:pt x="52" y="6"/>
                  </a:lnTo>
                  <a:lnTo>
                    <a:pt x="54" y="4"/>
                  </a:lnTo>
                  <a:lnTo>
                    <a:pt x="54" y="2"/>
                  </a:lnTo>
                  <a:lnTo>
                    <a:pt x="56" y="2"/>
                  </a:lnTo>
                  <a:lnTo>
                    <a:pt x="58" y="4"/>
                  </a:lnTo>
                  <a:lnTo>
                    <a:pt x="60" y="2"/>
                  </a:lnTo>
                  <a:lnTo>
                    <a:pt x="62" y="4"/>
                  </a:lnTo>
                  <a:lnTo>
                    <a:pt x="64" y="4"/>
                  </a:lnTo>
                  <a:lnTo>
                    <a:pt x="66" y="4"/>
                  </a:lnTo>
                  <a:lnTo>
                    <a:pt x="68" y="2"/>
                  </a:lnTo>
                  <a:lnTo>
                    <a:pt x="70" y="2"/>
                  </a:lnTo>
                  <a:lnTo>
                    <a:pt x="72" y="2"/>
                  </a:lnTo>
                  <a:lnTo>
                    <a:pt x="74" y="2"/>
                  </a:lnTo>
                  <a:lnTo>
                    <a:pt x="76" y="2"/>
                  </a:lnTo>
                  <a:lnTo>
                    <a:pt x="78" y="4"/>
                  </a:lnTo>
                  <a:lnTo>
                    <a:pt x="80" y="4"/>
                  </a:lnTo>
                  <a:lnTo>
                    <a:pt x="82" y="6"/>
                  </a:lnTo>
                  <a:lnTo>
                    <a:pt x="84" y="6"/>
                  </a:lnTo>
                  <a:lnTo>
                    <a:pt x="86" y="8"/>
                  </a:lnTo>
                  <a:lnTo>
                    <a:pt x="88" y="10"/>
                  </a:lnTo>
                  <a:lnTo>
                    <a:pt x="90" y="10"/>
                  </a:lnTo>
                  <a:lnTo>
                    <a:pt x="88" y="12"/>
                  </a:lnTo>
                  <a:lnTo>
                    <a:pt x="88" y="14"/>
                  </a:lnTo>
                  <a:lnTo>
                    <a:pt x="88" y="16"/>
                  </a:lnTo>
                  <a:lnTo>
                    <a:pt x="86" y="18"/>
                  </a:lnTo>
                  <a:lnTo>
                    <a:pt x="84" y="20"/>
                  </a:lnTo>
                  <a:lnTo>
                    <a:pt x="84" y="22"/>
                  </a:lnTo>
                  <a:lnTo>
                    <a:pt x="82" y="24"/>
                  </a:lnTo>
                  <a:lnTo>
                    <a:pt x="80" y="24"/>
                  </a:lnTo>
                  <a:lnTo>
                    <a:pt x="78" y="24"/>
                  </a:lnTo>
                  <a:lnTo>
                    <a:pt x="76" y="22"/>
                  </a:lnTo>
                  <a:lnTo>
                    <a:pt x="74" y="20"/>
                  </a:lnTo>
                  <a:lnTo>
                    <a:pt x="72" y="20"/>
                  </a:lnTo>
                  <a:lnTo>
                    <a:pt x="70" y="20"/>
                  </a:lnTo>
                  <a:lnTo>
                    <a:pt x="68" y="20"/>
                  </a:lnTo>
                  <a:lnTo>
                    <a:pt x="66" y="20"/>
                  </a:lnTo>
                  <a:lnTo>
                    <a:pt x="64" y="20"/>
                  </a:lnTo>
                  <a:lnTo>
                    <a:pt x="62" y="20"/>
                  </a:lnTo>
                  <a:lnTo>
                    <a:pt x="60" y="20"/>
                  </a:lnTo>
                  <a:lnTo>
                    <a:pt x="58" y="20"/>
                  </a:lnTo>
                  <a:lnTo>
                    <a:pt x="58" y="22"/>
                  </a:lnTo>
                  <a:lnTo>
                    <a:pt x="56" y="24"/>
                  </a:lnTo>
                  <a:lnTo>
                    <a:pt x="56" y="26"/>
                  </a:lnTo>
                  <a:lnTo>
                    <a:pt x="54" y="26"/>
                  </a:lnTo>
                  <a:lnTo>
                    <a:pt x="52" y="26"/>
                  </a:lnTo>
                  <a:lnTo>
                    <a:pt x="52" y="28"/>
                  </a:lnTo>
                  <a:lnTo>
                    <a:pt x="50" y="28"/>
                  </a:lnTo>
                  <a:lnTo>
                    <a:pt x="48" y="28"/>
                  </a:lnTo>
                  <a:lnTo>
                    <a:pt x="46" y="26"/>
                  </a:lnTo>
                  <a:lnTo>
                    <a:pt x="44" y="26"/>
                  </a:lnTo>
                  <a:lnTo>
                    <a:pt x="42" y="26"/>
                  </a:lnTo>
                  <a:lnTo>
                    <a:pt x="42" y="28"/>
                  </a:lnTo>
                  <a:lnTo>
                    <a:pt x="42" y="30"/>
                  </a:lnTo>
                  <a:lnTo>
                    <a:pt x="40" y="30"/>
                  </a:lnTo>
                  <a:lnTo>
                    <a:pt x="38" y="30"/>
                  </a:lnTo>
                  <a:lnTo>
                    <a:pt x="36" y="30"/>
                  </a:lnTo>
                  <a:lnTo>
                    <a:pt x="34" y="30"/>
                  </a:lnTo>
                  <a:lnTo>
                    <a:pt x="32" y="30"/>
                  </a:lnTo>
                  <a:lnTo>
                    <a:pt x="30" y="32"/>
                  </a:lnTo>
                  <a:lnTo>
                    <a:pt x="32" y="34"/>
                  </a:lnTo>
                  <a:lnTo>
                    <a:pt x="30" y="34"/>
                  </a:lnTo>
                  <a:lnTo>
                    <a:pt x="30" y="36"/>
                  </a:lnTo>
                  <a:lnTo>
                    <a:pt x="28" y="36"/>
                  </a:lnTo>
                  <a:lnTo>
                    <a:pt x="26" y="36"/>
                  </a:lnTo>
                  <a:lnTo>
                    <a:pt x="24" y="36"/>
                  </a:lnTo>
                  <a:lnTo>
                    <a:pt x="22" y="36"/>
                  </a:lnTo>
                  <a:lnTo>
                    <a:pt x="20" y="36"/>
                  </a:lnTo>
                  <a:lnTo>
                    <a:pt x="18" y="36"/>
                  </a:lnTo>
                  <a:lnTo>
                    <a:pt x="16" y="36"/>
                  </a:lnTo>
                  <a:lnTo>
                    <a:pt x="14" y="36"/>
                  </a:lnTo>
                  <a:lnTo>
                    <a:pt x="12" y="34"/>
                  </a:lnTo>
                  <a:lnTo>
                    <a:pt x="10" y="34"/>
                  </a:lnTo>
                  <a:lnTo>
                    <a:pt x="8" y="32"/>
                  </a:lnTo>
                  <a:lnTo>
                    <a:pt x="6" y="30"/>
                  </a:lnTo>
                  <a:lnTo>
                    <a:pt x="4" y="30"/>
                  </a:lnTo>
                  <a:lnTo>
                    <a:pt x="4" y="28"/>
                  </a:lnTo>
                  <a:lnTo>
                    <a:pt x="2" y="28"/>
                  </a:lnTo>
                  <a:lnTo>
                    <a:pt x="2" y="26"/>
                  </a:lnTo>
                  <a:lnTo>
                    <a:pt x="0" y="24"/>
                  </a:lnTo>
                  <a:lnTo>
                    <a:pt x="0" y="22"/>
                  </a:lnTo>
                  <a:lnTo>
                    <a:pt x="2" y="20"/>
                  </a:lnTo>
                  <a:lnTo>
                    <a:pt x="2" y="18"/>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69" name="Freeform 1932"/>
            <p:cNvSpPr>
              <a:spLocks/>
            </p:cNvSpPr>
            <p:nvPr/>
          </p:nvSpPr>
          <p:spPr bwMode="auto">
            <a:xfrm>
              <a:off x="4006262" y="4436053"/>
              <a:ext cx="507166" cy="454519"/>
            </a:xfrm>
            <a:custGeom>
              <a:avLst/>
              <a:gdLst>
                <a:gd name="T0" fmla="*/ 2147483647 w 108"/>
                <a:gd name="T1" fmla="*/ 2147483647 h 110"/>
                <a:gd name="T2" fmla="*/ 2147483647 w 108"/>
                <a:gd name="T3" fmla="*/ 2147483647 h 110"/>
                <a:gd name="T4" fmla="*/ 2147483647 w 108"/>
                <a:gd name="T5" fmla="*/ 2147483647 h 110"/>
                <a:gd name="T6" fmla="*/ 2147483647 w 108"/>
                <a:gd name="T7" fmla="*/ 2147483647 h 110"/>
                <a:gd name="T8" fmla="*/ 2147483647 w 108"/>
                <a:gd name="T9" fmla="*/ 2147483647 h 110"/>
                <a:gd name="T10" fmla="*/ 2147483647 w 108"/>
                <a:gd name="T11" fmla="*/ 2147483647 h 110"/>
                <a:gd name="T12" fmla="*/ 2147483647 w 108"/>
                <a:gd name="T13" fmla="*/ 2147483647 h 110"/>
                <a:gd name="T14" fmla="*/ 2147483647 w 108"/>
                <a:gd name="T15" fmla="*/ 2147483647 h 110"/>
                <a:gd name="T16" fmla="*/ 2147483647 w 108"/>
                <a:gd name="T17" fmla="*/ 2147483647 h 110"/>
                <a:gd name="T18" fmla="*/ 2147483647 w 108"/>
                <a:gd name="T19" fmla="*/ 2147483647 h 110"/>
                <a:gd name="T20" fmla="*/ 2147483647 w 108"/>
                <a:gd name="T21" fmla="*/ 2147483647 h 110"/>
                <a:gd name="T22" fmla="*/ 2147483647 w 108"/>
                <a:gd name="T23" fmla="*/ 2147483647 h 110"/>
                <a:gd name="T24" fmla="*/ 2147483647 w 108"/>
                <a:gd name="T25" fmla="*/ 2147483647 h 110"/>
                <a:gd name="T26" fmla="*/ 2147483647 w 108"/>
                <a:gd name="T27" fmla="*/ 2147483647 h 110"/>
                <a:gd name="T28" fmla="*/ 2147483647 w 108"/>
                <a:gd name="T29" fmla="*/ 2147483647 h 110"/>
                <a:gd name="T30" fmla="*/ 2147483647 w 108"/>
                <a:gd name="T31" fmla="*/ 2147483647 h 110"/>
                <a:gd name="T32" fmla="*/ 2147483647 w 108"/>
                <a:gd name="T33" fmla="*/ 2147483647 h 110"/>
                <a:gd name="T34" fmla="*/ 2147483647 w 108"/>
                <a:gd name="T35" fmla="*/ 2147483647 h 110"/>
                <a:gd name="T36" fmla="*/ 2147483647 w 108"/>
                <a:gd name="T37" fmla="*/ 2147483647 h 110"/>
                <a:gd name="T38" fmla="*/ 2147483647 w 108"/>
                <a:gd name="T39" fmla="*/ 2147483647 h 110"/>
                <a:gd name="T40" fmla="*/ 2147483647 w 108"/>
                <a:gd name="T41" fmla="*/ 2147483647 h 110"/>
                <a:gd name="T42" fmla="*/ 2147483647 w 108"/>
                <a:gd name="T43" fmla="*/ 2147483647 h 110"/>
                <a:gd name="T44" fmla="*/ 2147483647 w 108"/>
                <a:gd name="T45" fmla="*/ 2147483647 h 110"/>
                <a:gd name="T46" fmla="*/ 2147483647 w 108"/>
                <a:gd name="T47" fmla="*/ 2147483647 h 110"/>
                <a:gd name="T48" fmla="*/ 2147483647 w 108"/>
                <a:gd name="T49" fmla="*/ 2147483647 h 110"/>
                <a:gd name="T50" fmla="*/ 2147483647 w 108"/>
                <a:gd name="T51" fmla="*/ 2147483647 h 110"/>
                <a:gd name="T52" fmla="*/ 2147483647 w 108"/>
                <a:gd name="T53" fmla="*/ 2147483647 h 110"/>
                <a:gd name="T54" fmla="*/ 2147483647 w 108"/>
                <a:gd name="T55" fmla="*/ 2147483647 h 110"/>
                <a:gd name="T56" fmla="*/ 2147483647 w 108"/>
                <a:gd name="T57" fmla="*/ 2147483647 h 110"/>
                <a:gd name="T58" fmla="*/ 2147483647 w 108"/>
                <a:gd name="T59" fmla="*/ 2147483647 h 110"/>
                <a:gd name="T60" fmla="*/ 2147483647 w 108"/>
                <a:gd name="T61" fmla="*/ 2147483647 h 110"/>
                <a:gd name="T62" fmla="*/ 2147483647 w 108"/>
                <a:gd name="T63" fmla="*/ 2147483647 h 110"/>
                <a:gd name="T64" fmla="*/ 2147483647 w 108"/>
                <a:gd name="T65" fmla="*/ 2147483647 h 110"/>
                <a:gd name="T66" fmla="*/ 2147483647 w 108"/>
                <a:gd name="T67" fmla="*/ 2147483647 h 110"/>
                <a:gd name="T68" fmla="*/ 2147483647 w 108"/>
                <a:gd name="T69" fmla="*/ 2147483647 h 110"/>
                <a:gd name="T70" fmla="*/ 2147483647 w 108"/>
                <a:gd name="T71" fmla="*/ 2147483647 h 110"/>
                <a:gd name="T72" fmla="*/ 2147483647 w 108"/>
                <a:gd name="T73" fmla="*/ 2147483647 h 110"/>
                <a:gd name="T74" fmla="*/ 2147483647 w 108"/>
                <a:gd name="T75" fmla="*/ 2147483647 h 110"/>
                <a:gd name="T76" fmla="*/ 2147483647 w 108"/>
                <a:gd name="T77" fmla="*/ 2147483647 h 110"/>
                <a:gd name="T78" fmla="*/ 2147483647 w 108"/>
                <a:gd name="T79" fmla="*/ 2147483647 h 110"/>
                <a:gd name="T80" fmla="*/ 2147483647 w 108"/>
                <a:gd name="T81" fmla="*/ 2147483647 h 110"/>
                <a:gd name="T82" fmla="*/ 2147483647 w 108"/>
                <a:gd name="T83" fmla="*/ 2147483647 h 110"/>
                <a:gd name="T84" fmla="*/ 2147483647 w 108"/>
                <a:gd name="T85" fmla="*/ 2147483647 h 110"/>
                <a:gd name="T86" fmla="*/ 2147483647 w 108"/>
                <a:gd name="T87" fmla="*/ 2147483647 h 110"/>
                <a:gd name="T88" fmla="*/ 2147483647 w 108"/>
                <a:gd name="T89" fmla="*/ 2147483647 h 110"/>
                <a:gd name="T90" fmla="*/ 2147483647 w 108"/>
                <a:gd name="T91" fmla="*/ 2147483647 h 110"/>
                <a:gd name="T92" fmla="*/ 2147483647 w 108"/>
                <a:gd name="T93" fmla="*/ 2147483647 h 110"/>
                <a:gd name="T94" fmla="*/ 2147483647 w 108"/>
                <a:gd name="T95" fmla="*/ 2147483647 h 110"/>
                <a:gd name="T96" fmla="*/ 2147483647 w 108"/>
                <a:gd name="T97" fmla="*/ 2147483647 h 110"/>
                <a:gd name="T98" fmla="*/ 2147483647 w 108"/>
                <a:gd name="T99" fmla="*/ 2147483647 h 110"/>
                <a:gd name="T100" fmla="*/ 2147483647 w 108"/>
                <a:gd name="T101" fmla="*/ 2147483647 h 110"/>
                <a:gd name="T102" fmla="*/ 2147483647 w 108"/>
                <a:gd name="T103" fmla="*/ 2147483647 h 110"/>
                <a:gd name="T104" fmla="*/ 2147483647 w 108"/>
                <a:gd name="T105" fmla="*/ 2147483647 h 110"/>
                <a:gd name="T106" fmla="*/ 2147483647 w 108"/>
                <a:gd name="T107" fmla="*/ 2147483647 h 110"/>
                <a:gd name="T108" fmla="*/ 2147483647 w 108"/>
                <a:gd name="T109" fmla="*/ 2147483647 h 110"/>
                <a:gd name="T110" fmla="*/ 2147483647 w 108"/>
                <a:gd name="T111" fmla="*/ 2147483647 h 110"/>
                <a:gd name="T112" fmla="*/ 2147483647 w 108"/>
                <a:gd name="T113" fmla="*/ 2147483647 h 110"/>
                <a:gd name="T114" fmla="*/ 2147483647 w 108"/>
                <a:gd name="T115" fmla="*/ 2147483647 h 110"/>
                <a:gd name="T116" fmla="*/ 2147483647 w 108"/>
                <a:gd name="T117" fmla="*/ 2147483647 h 110"/>
                <a:gd name="T118" fmla="*/ 2147483647 w 108"/>
                <a:gd name="T119" fmla="*/ 2147483647 h 110"/>
                <a:gd name="T120" fmla="*/ 2147483647 w 108"/>
                <a:gd name="T121" fmla="*/ 2147483647 h 110"/>
                <a:gd name="T122" fmla="*/ 2147483647 w 108"/>
                <a:gd name="T123" fmla="*/ 2147483647 h 1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8"/>
                <a:gd name="T187" fmla="*/ 0 h 110"/>
                <a:gd name="T188" fmla="*/ 108 w 108"/>
                <a:gd name="T189" fmla="*/ 110 h 1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8" h="110">
                  <a:moveTo>
                    <a:pt x="0" y="44"/>
                  </a:moveTo>
                  <a:lnTo>
                    <a:pt x="0" y="44"/>
                  </a:lnTo>
                  <a:lnTo>
                    <a:pt x="2" y="44"/>
                  </a:lnTo>
                  <a:lnTo>
                    <a:pt x="4" y="42"/>
                  </a:lnTo>
                  <a:lnTo>
                    <a:pt x="4" y="40"/>
                  </a:lnTo>
                  <a:lnTo>
                    <a:pt x="6" y="40"/>
                  </a:lnTo>
                  <a:lnTo>
                    <a:pt x="4" y="40"/>
                  </a:lnTo>
                  <a:lnTo>
                    <a:pt x="4" y="38"/>
                  </a:lnTo>
                  <a:lnTo>
                    <a:pt x="4" y="36"/>
                  </a:lnTo>
                  <a:lnTo>
                    <a:pt x="6" y="36"/>
                  </a:lnTo>
                  <a:lnTo>
                    <a:pt x="8" y="36"/>
                  </a:lnTo>
                  <a:lnTo>
                    <a:pt x="8" y="34"/>
                  </a:lnTo>
                  <a:lnTo>
                    <a:pt x="10" y="34"/>
                  </a:lnTo>
                  <a:lnTo>
                    <a:pt x="10" y="32"/>
                  </a:lnTo>
                  <a:lnTo>
                    <a:pt x="12" y="30"/>
                  </a:lnTo>
                  <a:lnTo>
                    <a:pt x="12" y="28"/>
                  </a:lnTo>
                  <a:lnTo>
                    <a:pt x="14" y="26"/>
                  </a:lnTo>
                  <a:lnTo>
                    <a:pt x="16" y="24"/>
                  </a:lnTo>
                  <a:lnTo>
                    <a:pt x="16" y="22"/>
                  </a:lnTo>
                  <a:lnTo>
                    <a:pt x="14" y="20"/>
                  </a:lnTo>
                  <a:lnTo>
                    <a:pt x="16" y="18"/>
                  </a:lnTo>
                  <a:lnTo>
                    <a:pt x="18" y="18"/>
                  </a:lnTo>
                  <a:lnTo>
                    <a:pt x="20" y="18"/>
                  </a:lnTo>
                  <a:lnTo>
                    <a:pt x="22" y="18"/>
                  </a:lnTo>
                  <a:lnTo>
                    <a:pt x="24" y="18"/>
                  </a:lnTo>
                  <a:lnTo>
                    <a:pt x="26" y="18"/>
                  </a:lnTo>
                  <a:lnTo>
                    <a:pt x="28" y="18"/>
                  </a:lnTo>
                  <a:lnTo>
                    <a:pt x="28" y="16"/>
                  </a:lnTo>
                  <a:lnTo>
                    <a:pt x="30" y="14"/>
                  </a:lnTo>
                  <a:lnTo>
                    <a:pt x="32" y="14"/>
                  </a:lnTo>
                  <a:lnTo>
                    <a:pt x="34" y="14"/>
                  </a:lnTo>
                  <a:lnTo>
                    <a:pt x="34" y="12"/>
                  </a:lnTo>
                  <a:lnTo>
                    <a:pt x="36" y="12"/>
                  </a:lnTo>
                  <a:lnTo>
                    <a:pt x="36" y="14"/>
                  </a:lnTo>
                  <a:lnTo>
                    <a:pt x="38" y="14"/>
                  </a:lnTo>
                  <a:lnTo>
                    <a:pt x="40" y="14"/>
                  </a:lnTo>
                  <a:lnTo>
                    <a:pt x="42" y="12"/>
                  </a:lnTo>
                  <a:lnTo>
                    <a:pt x="44" y="12"/>
                  </a:lnTo>
                  <a:lnTo>
                    <a:pt x="44" y="10"/>
                  </a:lnTo>
                  <a:lnTo>
                    <a:pt x="46" y="10"/>
                  </a:lnTo>
                  <a:lnTo>
                    <a:pt x="48" y="10"/>
                  </a:lnTo>
                  <a:lnTo>
                    <a:pt x="50" y="10"/>
                  </a:lnTo>
                  <a:lnTo>
                    <a:pt x="52" y="8"/>
                  </a:lnTo>
                  <a:lnTo>
                    <a:pt x="54" y="8"/>
                  </a:lnTo>
                  <a:lnTo>
                    <a:pt x="56" y="8"/>
                  </a:lnTo>
                  <a:lnTo>
                    <a:pt x="58" y="8"/>
                  </a:lnTo>
                  <a:lnTo>
                    <a:pt x="60" y="8"/>
                  </a:lnTo>
                  <a:lnTo>
                    <a:pt x="62" y="8"/>
                  </a:lnTo>
                  <a:lnTo>
                    <a:pt x="64" y="6"/>
                  </a:lnTo>
                  <a:lnTo>
                    <a:pt x="66" y="4"/>
                  </a:lnTo>
                  <a:lnTo>
                    <a:pt x="68" y="4"/>
                  </a:lnTo>
                  <a:lnTo>
                    <a:pt x="70" y="4"/>
                  </a:lnTo>
                  <a:lnTo>
                    <a:pt x="72" y="4"/>
                  </a:lnTo>
                  <a:lnTo>
                    <a:pt x="74" y="6"/>
                  </a:lnTo>
                  <a:lnTo>
                    <a:pt x="76" y="8"/>
                  </a:lnTo>
                  <a:lnTo>
                    <a:pt x="78" y="8"/>
                  </a:lnTo>
                  <a:lnTo>
                    <a:pt x="80" y="8"/>
                  </a:lnTo>
                  <a:lnTo>
                    <a:pt x="82" y="8"/>
                  </a:lnTo>
                  <a:lnTo>
                    <a:pt x="82" y="10"/>
                  </a:lnTo>
                  <a:lnTo>
                    <a:pt x="84" y="10"/>
                  </a:lnTo>
                  <a:lnTo>
                    <a:pt x="86" y="10"/>
                  </a:lnTo>
                  <a:lnTo>
                    <a:pt x="86" y="12"/>
                  </a:lnTo>
                  <a:lnTo>
                    <a:pt x="88" y="10"/>
                  </a:lnTo>
                  <a:lnTo>
                    <a:pt x="90" y="10"/>
                  </a:lnTo>
                  <a:lnTo>
                    <a:pt x="92" y="10"/>
                  </a:lnTo>
                  <a:lnTo>
                    <a:pt x="94" y="10"/>
                  </a:lnTo>
                  <a:lnTo>
                    <a:pt x="96" y="10"/>
                  </a:lnTo>
                  <a:lnTo>
                    <a:pt x="98" y="10"/>
                  </a:lnTo>
                  <a:lnTo>
                    <a:pt x="98" y="8"/>
                  </a:lnTo>
                  <a:lnTo>
                    <a:pt x="100" y="8"/>
                  </a:lnTo>
                  <a:lnTo>
                    <a:pt x="100" y="6"/>
                  </a:lnTo>
                  <a:lnTo>
                    <a:pt x="100" y="4"/>
                  </a:lnTo>
                  <a:lnTo>
                    <a:pt x="98" y="2"/>
                  </a:lnTo>
                  <a:lnTo>
                    <a:pt x="100" y="0"/>
                  </a:lnTo>
                  <a:lnTo>
                    <a:pt x="102" y="0"/>
                  </a:lnTo>
                  <a:lnTo>
                    <a:pt x="102" y="2"/>
                  </a:lnTo>
                  <a:lnTo>
                    <a:pt x="104" y="2"/>
                  </a:lnTo>
                  <a:lnTo>
                    <a:pt x="106" y="2"/>
                  </a:lnTo>
                  <a:lnTo>
                    <a:pt x="106" y="4"/>
                  </a:lnTo>
                  <a:lnTo>
                    <a:pt x="108" y="4"/>
                  </a:lnTo>
                  <a:lnTo>
                    <a:pt x="108" y="6"/>
                  </a:lnTo>
                  <a:lnTo>
                    <a:pt x="108" y="8"/>
                  </a:lnTo>
                  <a:lnTo>
                    <a:pt x="106" y="10"/>
                  </a:lnTo>
                  <a:lnTo>
                    <a:pt x="104" y="12"/>
                  </a:lnTo>
                  <a:lnTo>
                    <a:pt x="104" y="14"/>
                  </a:lnTo>
                  <a:lnTo>
                    <a:pt x="104" y="16"/>
                  </a:lnTo>
                  <a:lnTo>
                    <a:pt x="104" y="18"/>
                  </a:lnTo>
                  <a:lnTo>
                    <a:pt x="102" y="18"/>
                  </a:lnTo>
                  <a:lnTo>
                    <a:pt x="102" y="20"/>
                  </a:lnTo>
                  <a:lnTo>
                    <a:pt x="100" y="22"/>
                  </a:lnTo>
                  <a:lnTo>
                    <a:pt x="100" y="20"/>
                  </a:lnTo>
                  <a:lnTo>
                    <a:pt x="98" y="20"/>
                  </a:lnTo>
                  <a:lnTo>
                    <a:pt x="96" y="20"/>
                  </a:lnTo>
                  <a:lnTo>
                    <a:pt x="94" y="20"/>
                  </a:lnTo>
                  <a:lnTo>
                    <a:pt x="92" y="18"/>
                  </a:lnTo>
                  <a:lnTo>
                    <a:pt x="90" y="18"/>
                  </a:lnTo>
                  <a:lnTo>
                    <a:pt x="88" y="18"/>
                  </a:lnTo>
                  <a:lnTo>
                    <a:pt x="86" y="18"/>
                  </a:lnTo>
                  <a:lnTo>
                    <a:pt x="84" y="16"/>
                  </a:lnTo>
                  <a:lnTo>
                    <a:pt x="82" y="16"/>
                  </a:lnTo>
                  <a:lnTo>
                    <a:pt x="80" y="18"/>
                  </a:lnTo>
                  <a:lnTo>
                    <a:pt x="78" y="18"/>
                  </a:lnTo>
                  <a:lnTo>
                    <a:pt x="78" y="20"/>
                  </a:lnTo>
                  <a:lnTo>
                    <a:pt x="76" y="20"/>
                  </a:lnTo>
                  <a:lnTo>
                    <a:pt x="74" y="18"/>
                  </a:lnTo>
                  <a:lnTo>
                    <a:pt x="72" y="18"/>
                  </a:lnTo>
                  <a:lnTo>
                    <a:pt x="70" y="20"/>
                  </a:lnTo>
                  <a:lnTo>
                    <a:pt x="68" y="20"/>
                  </a:lnTo>
                  <a:lnTo>
                    <a:pt x="68" y="22"/>
                  </a:lnTo>
                  <a:lnTo>
                    <a:pt x="66" y="22"/>
                  </a:lnTo>
                  <a:lnTo>
                    <a:pt x="64" y="22"/>
                  </a:lnTo>
                  <a:lnTo>
                    <a:pt x="64" y="20"/>
                  </a:lnTo>
                  <a:lnTo>
                    <a:pt x="62" y="20"/>
                  </a:lnTo>
                  <a:lnTo>
                    <a:pt x="60" y="22"/>
                  </a:lnTo>
                  <a:lnTo>
                    <a:pt x="62" y="24"/>
                  </a:lnTo>
                  <a:lnTo>
                    <a:pt x="64" y="26"/>
                  </a:lnTo>
                  <a:lnTo>
                    <a:pt x="62" y="28"/>
                  </a:lnTo>
                  <a:lnTo>
                    <a:pt x="64" y="28"/>
                  </a:lnTo>
                  <a:lnTo>
                    <a:pt x="66" y="28"/>
                  </a:lnTo>
                  <a:lnTo>
                    <a:pt x="68" y="30"/>
                  </a:lnTo>
                  <a:lnTo>
                    <a:pt x="70" y="30"/>
                  </a:lnTo>
                  <a:lnTo>
                    <a:pt x="70" y="32"/>
                  </a:lnTo>
                  <a:lnTo>
                    <a:pt x="72" y="34"/>
                  </a:lnTo>
                  <a:lnTo>
                    <a:pt x="70" y="32"/>
                  </a:lnTo>
                  <a:lnTo>
                    <a:pt x="68" y="30"/>
                  </a:lnTo>
                  <a:lnTo>
                    <a:pt x="66" y="30"/>
                  </a:lnTo>
                  <a:lnTo>
                    <a:pt x="64" y="30"/>
                  </a:lnTo>
                  <a:lnTo>
                    <a:pt x="62" y="30"/>
                  </a:lnTo>
                  <a:lnTo>
                    <a:pt x="60" y="30"/>
                  </a:lnTo>
                  <a:lnTo>
                    <a:pt x="60" y="32"/>
                  </a:lnTo>
                  <a:lnTo>
                    <a:pt x="62" y="32"/>
                  </a:lnTo>
                  <a:lnTo>
                    <a:pt x="64" y="34"/>
                  </a:lnTo>
                  <a:lnTo>
                    <a:pt x="66" y="34"/>
                  </a:lnTo>
                  <a:lnTo>
                    <a:pt x="66" y="36"/>
                  </a:lnTo>
                  <a:lnTo>
                    <a:pt x="64" y="36"/>
                  </a:lnTo>
                  <a:lnTo>
                    <a:pt x="62" y="36"/>
                  </a:lnTo>
                  <a:lnTo>
                    <a:pt x="62" y="34"/>
                  </a:lnTo>
                  <a:lnTo>
                    <a:pt x="60" y="32"/>
                  </a:lnTo>
                  <a:lnTo>
                    <a:pt x="58" y="32"/>
                  </a:lnTo>
                  <a:lnTo>
                    <a:pt x="56" y="30"/>
                  </a:lnTo>
                  <a:lnTo>
                    <a:pt x="54" y="32"/>
                  </a:lnTo>
                  <a:lnTo>
                    <a:pt x="56" y="34"/>
                  </a:lnTo>
                  <a:lnTo>
                    <a:pt x="58" y="36"/>
                  </a:lnTo>
                  <a:lnTo>
                    <a:pt x="60" y="36"/>
                  </a:lnTo>
                  <a:lnTo>
                    <a:pt x="60" y="38"/>
                  </a:lnTo>
                  <a:lnTo>
                    <a:pt x="58" y="38"/>
                  </a:lnTo>
                  <a:lnTo>
                    <a:pt x="56" y="38"/>
                  </a:lnTo>
                  <a:lnTo>
                    <a:pt x="56" y="36"/>
                  </a:lnTo>
                  <a:lnTo>
                    <a:pt x="54" y="34"/>
                  </a:lnTo>
                  <a:lnTo>
                    <a:pt x="52" y="32"/>
                  </a:lnTo>
                  <a:lnTo>
                    <a:pt x="50" y="30"/>
                  </a:lnTo>
                  <a:lnTo>
                    <a:pt x="48" y="28"/>
                  </a:lnTo>
                  <a:lnTo>
                    <a:pt x="46" y="26"/>
                  </a:lnTo>
                  <a:lnTo>
                    <a:pt x="48" y="26"/>
                  </a:lnTo>
                  <a:lnTo>
                    <a:pt x="48" y="24"/>
                  </a:lnTo>
                  <a:lnTo>
                    <a:pt x="46" y="24"/>
                  </a:lnTo>
                  <a:lnTo>
                    <a:pt x="44" y="26"/>
                  </a:lnTo>
                  <a:lnTo>
                    <a:pt x="42" y="26"/>
                  </a:lnTo>
                  <a:lnTo>
                    <a:pt x="42" y="28"/>
                  </a:lnTo>
                  <a:lnTo>
                    <a:pt x="42" y="30"/>
                  </a:lnTo>
                  <a:lnTo>
                    <a:pt x="42" y="32"/>
                  </a:lnTo>
                  <a:lnTo>
                    <a:pt x="42" y="34"/>
                  </a:lnTo>
                  <a:lnTo>
                    <a:pt x="42" y="36"/>
                  </a:lnTo>
                  <a:lnTo>
                    <a:pt x="44" y="38"/>
                  </a:lnTo>
                  <a:lnTo>
                    <a:pt x="44" y="40"/>
                  </a:lnTo>
                  <a:lnTo>
                    <a:pt x="46" y="40"/>
                  </a:lnTo>
                  <a:lnTo>
                    <a:pt x="48" y="42"/>
                  </a:lnTo>
                  <a:lnTo>
                    <a:pt x="48" y="44"/>
                  </a:lnTo>
                  <a:lnTo>
                    <a:pt x="48" y="46"/>
                  </a:lnTo>
                  <a:lnTo>
                    <a:pt x="50" y="46"/>
                  </a:lnTo>
                  <a:lnTo>
                    <a:pt x="52" y="48"/>
                  </a:lnTo>
                  <a:lnTo>
                    <a:pt x="54" y="50"/>
                  </a:lnTo>
                  <a:lnTo>
                    <a:pt x="54" y="52"/>
                  </a:lnTo>
                  <a:lnTo>
                    <a:pt x="56" y="54"/>
                  </a:lnTo>
                  <a:lnTo>
                    <a:pt x="54" y="54"/>
                  </a:lnTo>
                  <a:lnTo>
                    <a:pt x="52" y="56"/>
                  </a:lnTo>
                  <a:lnTo>
                    <a:pt x="54" y="54"/>
                  </a:lnTo>
                  <a:lnTo>
                    <a:pt x="54" y="52"/>
                  </a:lnTo>
                  <a:lnTo>
                    <a:pt x="52" y="50"/>
                  </a:lnTo>
                  <a:lnTo>
                    <a:pt x="50" y="50"/>
                  </a:lnTo>
                  <a:lnTo>
                    <a:pt x="48" y="50"/>
                  </a:lnTo>
                  <a:lnTo>
                    <a:pt x="48" y="52"/>
                  </a:lnTo>
                  <a:lnTo>
                    <a:pt x="48" y="54"/>
                  </a:lnTo>
                  <a:lnTo>
                    <a:pt x="48" y="56"/>
                  </a:lnTo>
                  <a:lnTo>
                    <a:pt x="50" y="56"/>
                  </a:lnTo>
                  <a:lnTo>
                    <a:pt x="52" y="56"/>
                  </a:lnTo>
                  <a:lnTo>
                    <a:pt x="50" y="58"/>
                  </a:lnTo>
                  <a:lnTo>
                    <a:pt x="48" y="60"/>
                  </a:lnTo>
                  <a:lnTo>
                    <a:pt x="46" y="60"/>
                  </a:lnTo>
                  <a:lnTo>
                    <a:pt x="44" y="60"/>
                  </a:lnTo>
                  <a:lnTo>
                    <a:pt x="46" y="60"/>
                  </a:lnTo>
                  <a:lnTo>
                    <a:pt x="46" y="62"/>
                  </a:lnTo>
                  <a:lnTo>
                    <a:pt x="48" y="62"/>
                  </a:lnTo>
                  <a:lnTo>
                    <a:pt x="50" y="62"/>
                  </a:lnTo>
                  <a:lnTo>
                    <a:pt x="52" y="62"/>
                  </a:lnTo>
                  <a:lnTo>
                    <a:pt x="52" y="64"/>
                  </a:lnTo>
                  <a:lnTo>
                    <a:pt x="54" y="64"/>
                  </a:lnTo>
                  <a:lnTo>
                    <a:pt x="56" y="64"/>
                  </a:lnTo>
                  <a:lnTo>
                    <a:pt x="56" y="66"/>
                  </a:lnTo>
                  <a:lnTo>
                    <a:pt x="56" y="68"/>
                  </a:lnTo>
                  <a:lnTo>
                    <a:pt x="58" y="68"/>
                  </a:lnTo>
                  <a:lnTo>
                    <a:pt x="60" y="68"/>
                  </a:lnTo>
                  <a:lnTo>
                    <a:pt x="62" y="70"/>
                  </a:lnTo>
                  <a:lnTo>
                    <a:pt x="64" y="70"/>
                  </a:lnTo>
                  <a:lnTo>
                    <a:pt x="66" y="72"/>
                  </a:lnTo>
                  <a:lnTo>
                    <a:pt x="68" y="74"/>
                  </a:lnTo>
                  <a:lnTo>
                    <a:pt x="70" y="76"/>
                  </a:lnTo>
                  <a:lnTo>
                    <a:pt x="68" y="78"/>
                  </a:lnTo>
                  <a:lnTo>
                    <a:pt x="68" y="80"/>
                  </a:lnTo>
                  <a:lnTo>
                    <a:pt x="70" y="82"/>
                  </a:lnTo>
                  <a:lnTo>
                    <a:pt x="70" y="84"/>
                  </a:lnTo>
                  <a:lnTo>
                    <a:pt x="70" y="86"/>
                  </a:lnTo>
                  <a:lnTo>
                    <a:pt x="68" y="84"/>
                  </a:lnTo>
                  <a:lnTo>
                    <a:pt x="66" y="82"/>
                  </a:lnTo>
                  <a:lnTo>
                    <a:pt x="64" y="82"/>
                  </a:lnTo>
                  <a:lnTo>
                    <a:pt x="64" y="80"/>
                  </a:lnTo>
                  <a:lnTo>
                    <a:pt x="62" y="78"/>
                  </a:lnTo>
                  <a:lnTo>
                    <a:pt x="60" y="78"/>
                  </a:lnTo>
                  <a:lnTo>
                    <a:pt x="58" y="78"/>
                  </a:lnTo>
                  <a:lnTo>
                    <a:pt x="56" y="78"/>
                  </a:lnTo>
                  <a:lnTo>
                    <a:pt x="54" y="78"/>
                  </a:lnTo>
                  <a:lnTo>
                    <a:pt x="52" y="80"/>
                  </a:lnTo>
                  <a:lnTo>
                    <a:pt x="52" y="82"/>
                  </a:lnTo>
                  <a:lnTo>
                    <a:pt x="54" y="82"/>
                  </a:lnTo>
                  <a:lnTo>
                    <a:pt x="54" y="84"/>
                  </a:lnTo>
                  <a:lnTo>
                    <a:pt x="54" y="86"/>
                  </a:lnTo>
                  <a:lnTo>
                    <a:pt x="56" y="86"/>
                  </a:lnTo>
                  <a:lnTo>
                    <a:pt x="56" y="88"/>
                  </a:lnTo>
                  <a:lnTo>
                    <a:pt x="58" y="86"/>
                  </a:lnTo>
                  <a:lnTo>
                    <a:pt x="58" y="88"/>
                  </a:lnTo>
                  <a:lnTo>
                    <a:pt x="60" y="88"/>
                  </a:lnTo>
                  <a:lnTo>
                    <a:pt x="60" y="90"/>
                  </a:lnTo>
                  <a:lnTo>
                    <a:pt x="58" y="90"/>
                  </a:lnTo>
                  <a:lnTo>
                    <a:pt x="56" y="90"/>
                  </a:lnTo>
                  <a:lnTo>
                    <a:pt x="56" y="92"/>
                  </a:lnTo>
                  <a:lnTo>
                    <a:pt x="54" y="92"/>
                  </a:lnTo>
                  <a:lnTo>
                    <a:pt x="54" y="90"/>
                  </a:lnTo>
                  <a:lnTo>
                    <a:pt x="52" y="88"/>
                  </a:lnTo>
                  <a:lnTo>
                    <a:pt x="50" y="88"/>
                  </a:lnTo>
                  <a:lnTo>
                    <a:pt x="48" y="88"/>
                  </a:lnTo>
                  <a:lnTo>
                    <a:pt x="48" y="86"/>
                  </a:lnTo>
                  <a:lnTo>
                    <a:pt x="48" y="88"/>
                  </a:lnTo>
                  <a:lnTo>
                    <a:pt x="48" y="90"/>
                  </a:lnTo>
                  <a:lnTo>
                    <a:pt x="48" y="92"/>
                  </a:lnTo>
                  <a:lnTo>
                    <a:pt x="50" y="94"/>
                  </a:lnTo>
                  <a:lnTo>
                    <a:pt x="50" y="96"/>
                  </a:lnTo>
                  <a:lnTo>
                    <a:pt x="52" y="96"/>
                  </a:lnTo>
                  <a:lnTo>
                    <a:pt x="52" y="98"/>
                  </a:lnTo>
                  <a:lnTo>
                    <a:pt x="52" y="100"/>
                  </a:lnTo>
                  <a:lnTo>
                    <a:pt x="54" y="102"/>
                  </a:lnTo>
                  <a:lnTo>
                    <a:pt x="54" y="104"/>
                  </a:lnTo>
                  <a:lnTo>
                    <a:pt x="54" y="106"/>
                  </a:lnTo>
                  <a:lnTo>
                    <a:pt x="56" y="108"/>
                  </a:lnTo>
                  <a:lnTo>
                    <a:pt x="56" y="110"/>
                  </a:lnTo>
                  <a:lnTo>
                    <a:pt x="54" y="108"/>
                  </a:lnTo>
                  <a:lnTo>
                    <a:pt x="52" y="108"/>
                  </a:lnTo>
                  <a:lnTo>
                    <a:pt x="50" y="106"/>
                  </a:lnTo>
                  <a:lnTo>
                    <a:pt x="50" y="104"/>
                  </a:lnTo>
                  <a:lnTo>
                    <a:pt x="48" y="102"/>
                  </a:lnTo>
                  <a:lnTo>
                    <a:pt x="46" y="104"/>
                  </a:lnTo>
                  <a:lnTo>
                    <a:pt x="44" y="106"/>
                  </a:lnTo>
                  <a:lnTo>
                    <a:pt x="44" y="108"/>
                  </a:lnTo>
                  <a:lnTo>
                    <a:pt x="44" y="110"/>
                  </a:lnTo>
                  <a:lnTo>
                    <a:pt x="42" y="110"/>
                  </a:lnTo>
                  <a:lnTo>
                    <a:pt x="42" y="108"/>
                  </a:lnTo>
                  <a:lnTo>
                    <a:pt x="42" y="106"/>
                  </a:lnTo>
                  <a:lnTo>
                    <a:pt x="42" y="104"/>
                  </a:lnTo>
                  <a:lnTo>
                    <a:pt x="40" y="104"/>
                  </a:lnTo>
                  <a:lnTo>
                    <a:pt x="40" y="102"/>
                  </a:lnTo>
                  <a:lnTo>
                    <a:pt x="38" y="102"/>
                  </a:lnTo>
                  <a:lnTo>
                    <a:pt x="38" y="100"/>
                  </a:lnTo>
                  <a:lnTo>
                    <a:pt x="36" y="98"/>
                  </a:lnTo>
                  <a:lnTo>
                    <a:pt x="34" y="100"/>
                  </a:lnTo>
                  <a:lnTo>
                    <a:pt x="34" y="102"/>
                  </a:lnTo>
                  <a:lnTo>
                    <a:pt x="34" y="104"/>
                  </a:lnTo>
                  <a:lnTo>
                    <a:pt x="32" y="104"/>
                  </a:lnTo>
                  <a:lnTo>
                    <a:pt x="30" y="102"/>
                  </a:lnTo>
                  <a:lnTo>
                    <a:pt x="30" y="100"/>
                  </a:lnTo>
                  <a:lnTo>
                    <a:pt x="28" y="98"/>
                  </a:lnTo>
                  <a:lnTo>
                    <a:pt x="28" y="96"/>
                  </a:lnTo>
                  <a:lnTo>
                    <a:pt x="28" y="94"/>
                  </a:lnTo>
                  <a:lnTo>
                    <a:pt x="30" y="92"/>
                  </a:lnTo>
                  <a:lnTo>
                    <a:pt x="30" y="90"/>
                  </a:lnTo>
                  <a:lnTo>
                    <a:pt x="28" y="88"/>
                  </a:lnTo>
                  <a:lnTo>
                    <a:pt x="26" y="88"/>
                  </a:lnTo>
                  <a:lnTo>
                    <a:pt x="26" y="86"/>
                  </a:lnTo>
                  <a:lnTo>
                    <a:pt x="24" y="84"/>
                  </a:lnTo>
                  <a:lnTo>
                    <a:pt x="22" y="84"/>
                  </a:lnTo>
                  <a:lnTo>
                    <a:pt x="20" y="82"/>
                  </a:lnTo>
                  <a:lnTo>
                    <a:pt x="20" y="80"/>
                  </a:lnTo>
                  <a:lnTo>
                    <a:pt x="22" y="78"/>
                  </a:lnTo>
                  <a:lnTo>
                    <a:pt x="24" y="76"/>
                  </a:lnTo>
                  <a:lnTo>
                    <a:pt x="26" y="74"/>
                  </a:lnTo>
                  <a:lnTo>
                    <a:pt x="28" y="74"/>
                  </a:lnTo>
                  <a:lnTo>
                    <a:pt x="30" y="72"/>
                  </a:lnTo>
                  <a:lnTo>
                    <a:pt x="32" y="72"/>
                  </a:lnTo>
                  <a:lnTo>
                    <a:pt x="34" y="72"/>
                  </a:lnTo>
                  <a:lnTo>
                    <a:pt x="36" y="74"/>
                  </a:lnTo>
                  <a:lnTo>
                    <a:pt x="38" y="74"/>
                  </a:lnTo>
                  <a:lnTo>
                    <a:pt x="40" y="74"/>
                  </a:lnTo>
                  <a:lnTo>
                    <a:pt x="40" y="76"/>
                  </a:lnTo>
                  <a:lnTo>
                    <a:pt x="42" y="76"/>
                  </a:lnTo>
                  <a:lnTo>
                    <a:pt x="44" y="76"/>
                  </a:lnTo>
                  <a:lnTo>
                    <a:pt x="46" y="78"/>
                  </a:lnTo>
                  <a:lnTo>
                    <a:pt x="48" y="78"/>
                  </a:lnTo>
                  <a:lnTo>
                    <a:pt x="50" y="80"/>
                  </a:lnTo>
                  <a:lnTo>
                    <a:pt x="50" y="78"/>
                  </a:lnTo>
                  <a:lnTo>
                    <a:pt x="52" y="76"/>
                  </a:lnTo>
                  <a:lnTo>
                    <a:pt x="54" y="76"/>
                  </a:lnTo>
                  <a:lnTo>
                    <a:pt x="54" y="74"/>
                  </a:lnTo>
                  <a:lnTo>
                    <a:pt x="52" y="74"/>
                  </a:lnTo>
                  <a:lnTo>
                    <a:pt x="50" y="74"/>
                  </a:lnTo>
                  <a:lnTo>
                    <a:pt x="48" y="74"/>
                  </a:lnTo>
                  <a:lnTo>
                    <a:pt x="46" y="72"/>
                  </a:lnTo>
                  <a:lnTo>
                    <a:pt x="44" y="70"/>
                  </a:lnTo>
                  <a:lnTo>
                    <a:pt x="44" y="72"/>
                  </a:lnTo>
                  <a:lnTo>
                    <a:pt x="42" y="70"/>
                  </a:lnTo>
                  <a:lnTo>
                    <a:pt x="40" y="68"/>
                  </a:lnTo>
                  <a:lnTo>
                    <a:pt x="40" y="70"/>
                  </a:lnTo>
                  <a:lnTo>
                    <a:pt x="38" y="70"/>
                  </a:lnTo>
                  <a:lnTo>
                    <a:pt x="36" y="72"/>
                  </a:lnTo>
                  <a:lnTo>
                    <a:pt x="36" y="70"/>
                  </a:lnTo>
                  <a:lnTo>
                    <a:pt x="34" y="70"/>
                  </a:lnTo>
                  <a:lnTo>
                    <a:pt x="32" y="70"/>
                  </a:lnTo>
                  <a:lnTo>
                    <a:pt x="30" y="70"/>
                  </a:lnTo>
                  <a:lnTo>
                    <a:pt x="28" y="70"/>
                  </a:lnTo>
                  <a:lnTo>
                    <a:pt x="26" y="72"/>
                  </a:lnTo>
                  <a:lnTo>
                    <a:pt x="24" y="72"/>
                  </a:lnTo>
                  <a:lnTo>
                    <a:pt x="24" y="70"/>
                  </a:lnTo>
                  <a:lnTo>
                    <a:pt x="22" y="68"/>
                  </a:lnTo>
                  <a:lnTo>
                    <a:pt x="22" y="70"/>
                  </a:lnTo>
                  <a:lnTo>
                    <a:pt x="20" y="72"/>
                  </a:lnTo>
                  <a:lnTo>
                    <a:pt x="18" y="70"/>
                  </a:lnTo>
                  <a:lnTo>
                    <a:pt x="18" y="68"/>
                  </a:lnTo>
                  <a:lnTo>
                    <a:pt x="16" y="66"/>
                  </a:lnTo>
                  <a:lnTo>
                    <a:pt x="16" y="64"/>
                  </a:lnTo>
                  <a:lnTo>
                    <a:pt x="14" y="62"/>
                  </a:lnTo>
                  <a:lnTo>
                    <a:pt x="12" y="62"/>
                  </a:lnTo>
                  <a:lnTo>
                    <a:pt x="12" y="60"/>
                  </a:lnTo>
                  <a:lnTo>
                    <a:pt x="12" y="58"/>
                  </a:lnTo>
                  <a:lnTo>
                    <a:pt x="14" y="58"/>
                  </a:lnTo>
                  <a:lnTo>
                    <a:pt x="16" y="58"/>
                  </a:lnTo>
                  <a:lnTo>
                    <a:pt x="16" y="60"/>
                  </a:lnTo>
                  <a:lnTo>
                    <a:pt x="18" y="60"/>
                  </a:lnTo>
                  <a:lnTo>
                    <a:pt x="18" y="58"/>
                  </a:lnTo>
                  <a:lnTo>
                    <a:pt x="18" y="56"/>
                  </a:lnTo>
                  <a:lnTo>
                    <a:pt x="16" y="58"/>
                  </a:lnTo>
                  <a:lnTo>
                    <a:pt x="14" y="56"/>
                  </a:lnTo>
                  <a:lnTo>
                    <a:pt x="12" y="56"/>
                  </a:lnTo>
                  <a:lnTo>
                    <a:pt x="12" y="58"/>
                  </a:lnTo>
                  <a:lnTo>
                    <a:pt x="12" y="56"/>
                  </a:lnTo>
                  <a:lnTo>
                    <a:pt x="10" y="56"/>
                  </a:lnTo>
                  <a:lnTo>
                    <a:pt x="8" y="54"/>
                  </a:lnTo>
                  <a:lnTo>
                    <a:pt x="8" y="52"/>
                  </a:lnTo>
                  <a:lnTo>
                    <a:pt x="6" y="52"/>
                  </a:lnTo>
                  <a:lnTo>
                    <a:pt x="4" y="52"/>
                  </a:lnTo>
                  <a:lnTo>
                    <a:pt x="4" y="50"/>
                  </a:lnTo>
                  <a:lnTo>
                    <a:pt x="2" y="48"/>
                  </a:lnTo>
                  <a:lnTo>
                    <a:pt x="2" y="46"/>
                  </a:lnTo>
                  <a:lnTo>
                    <a:pt x="2" y="44"/>
                  </a:lnTo>
                  <a:lnTo>
                    <a:pt x="0" y="44"/>
                  </a:lnTo>
                  <a:close/>
                </a:path>
              </a:pathLst>
            </a:custGeom>
            <a:solidFill>
              <a:srgbClr val="FC8A2C"/>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670" name="Freeform 1933"/>
            <p:cNvSpPr>
              <a:spLocks/>
            </p:cNvSpPr>
            <p:nvPr/>
          </p:nvSpPr>
          <p:spPr bwMode="auto">
            <a:xfrm>
              <a:off x="3456832" y="4006327"/>
              <a:ext cx="248889" cy="123960"/>
            </a:xfrm>
            <a:custGeom>
              <a:avLst/>
              <a:gdLst>
                <a:gd name="T0" fmla="*/ 2147483647 w 53"/>
                <a:gd name="T1" fmla="*/ 2147483647 h 30"/>
                <a:gd name="T2" fmla="*/ 0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2147483647 w 53"/>
                <a:gd name="T25" fmla="*/ 2147483647 h 30"/>
                <a:gd name="T26" fmla="*/ 2147483647 w 53"/>
                <a:gd name="T27" fmla="*/ 2147483647 h 30"/>
                <a:gd name="T28" fmla="*/ 2147483647 w 53"/>
                <a:gd name="T29" fmla="*/ 0 h 30"/>
                <a:gd name="T30" fmla="*/ 2147483647 w 53"/>
                <a:gd name="T31" fmla="*/ 0 h 30"/>
                <a:gd name="T32" fmla="*/ 2147483647 w 53"/>
                <a:gd name="T33" fmla="*/ 2147483647 h 30"/>
                <a:gd name="T34" fmla="*/ 2147483647 w 53"/>
                <a:gd name="T35" fmla="*/ 2147483647 h 30"/>
                <a:gd name="T36" fmla="*/ 2147483647 w 53"/>
                <a:gd name="T37" fmla="*/ 2147483647 h 30"/>
                <a:gd name="T38" fmla="*/ 2147483647 w 53"/>
                <a:gd name="T39" fmla="*/ 2147483647 h 30"/>
                <a:gd name="T40" fmla="*/ 2147483647 w 53"/>
                <a:gd name="T41" fmla="*/ 2147483647 h 30"/>
                <a:gd name="T42" fmla="*/ 2147483647 w 53"/>
                <a:gd name="T43" fmla="*/ 2147483647 h 30"/>
                <a:gd name="T44" fmla="*/ 2147483647 w 53"/>
                <a:gd name="T45" fmla="*/ 2147483647 h 30"/>
                <a:gd name="T46" fmla="*/ 2147483647 w 53"/>
                <a:gd name="T47" fmla="*/ 2147483647 h 30"/>
                <a:gd name="T48" fmla="*/ 2147483647 w 53"/>
                <a:gd name="T49" fmla="*/ 2147483647 h 30"/>
                <a:gd name="T50" fmla="*/ 2147483647 w 53"/>
                <a:gd name="T51" fmla="*/ 2147483647 h 30"/>
                <a:gd name="T52" fmla="*/ 2147483647 w 53"/>
                <a:gd name="T53" fmla="*/ 2147483647 h 30"/>
                <a:gd name="T54" fmla="*/ 2147483647 w 53"/>
                <a:gd name="T55" fmla="*/ 2147483647 h 30"/>
                <a:gd name="T56" fmla="*/ 2147483647 w 53"/>
                <a:gd name="T57" fmla="*/ 2147483647 h 30"/>
                <a:gd name="T58" fmla="*/ 2147483647 w 53"/>
                <a:gd name="T59" fmla="*/ 2147483647 h 30"/>
                <a:gd name="T60" fmla="*/ 2147483647 w 53"/>
                <a:gd name="T61" fmla="*/ 2147483647 h 30"/>
                <a:gd name="T62" fmla="*/ 2147483647 w 53"/>
                <a:gd name="T63" fmla="*/ 2147483647 h 30"/>
                <a:gd name="T64" fmla="*/ 2147483647 w 53"/>
                <a:gd name="T65" fmla="*/ 2147483647 h 30"/>
                <a:gd name="T66" fmla="*/ 2147483647 w 53"/>
                <a:gd name="T67" fmla="*/ 2147483647 h 30"/>
                <a:gd name="T68" fmla="*/ 2147483647 w 53"/>
                <a:gd name="T69" fmla="*/ 2147483647 h 30"/>
                <a:gd name="T70" fmla="*/ 2147483647 w 53"/>
                <a:gd name="T71" fmla="*/ 2147483647 h 30"/>
                <a:gd name="T72" fmla="*/ 2147483647 w 53"/>
                <a:gd name="T73" fmla="*/ 2147483647 h 30"/>
                <a:gd name="T74" fmla="*/ 2147483647 w 53"/>
                <a:gd name="T75" fmla="*/ 2147483647 h 30"/>
                <a:gd name="T76" fmla="*/ 2147483647 w 53"/>
                <a:gd name="T77" fmla="*/ 2147483647 h 30"/>
                <a:gd name="T78" fmla="*/ 2147483647 w 53"/>
                <a:gd name="T79" fmla="*/ 2147483647 h 30"/>
                <a:gd name="T80" fmla="*/ 2147483647 w 53"/>
                <a:gd name="T81" fmla="*/ 2147483647 h 30"/>
                <a:gd name="T82" fmla="*/ 2147483647 w 53"/>
                <a:gd name="T83" fmla="*/ 2147483647 h 30"/>
                <a:gd name="T84" fmla="*/ 2147483647 w 53"/>
                <a:gd name="T85" fmla="*/ 2147483647 h 30"/>
                <a:gd name="T86" fmla="*/ 2147483647 w 53"/>
                <a:gd name="T87" fmla="*/ 2147483647 h 30"/>
                <a:gd name="T88" fmla="*/ 2147483647 w 53"/>
                <a:gd name="T89" fmla="*/ 2147483647 h 30"/>
                <a:gd name="T90" fmla="*/ 2147483647 w 53"/>
                <a:gd name="T91" fmla="*/ 2147483647 h 30"/>
                <a:gd name="T92" fmla="*/ 2147483647 w 53"/>
                <a:gd name="T93" fmla="*/ 2147483647 h 30"/>
                <a:gd name="T94" fmla="*/ 2147483647 w 53"/>
                <a:gd name="T95" fmla="*/ 2147483647 h 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3"/>
                <a:gd name="T145" fmla="*/ 0 h 30"/>
                <a:gd name="T146" fmla="*/ 53 w 53"/>
                <a:gd name="T147" fmla="*/ 30 h 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3" h="30">
                  <a:moveTo>
                    <a:pt x="2" y="16"/>
                  </a:moveTo>
                  <a:lnTo>
                    <a:pt x="4" y="16"/>
                  </a:lnTo>
                  <a:lnTo>
                    <a:pt x="6" y="14"/>
                  </a:lnTo>
                  <a:lnTo>
                    <a:pt x="4" y="14"/>
                  </a:lnTo>
                  <a:lnTo>
                    <a:pt x="2" y="14"/>
                  </a:lnTo>
                  <a:lnTo>
                    <a:pt x="0" y="12"/>
                  </a:lnTo>
                  <a:lnTo>
                    <a:pt x="2" y="10"/>
                  </a:lnTo>
                  <a:lnTo>
                    <a:pt x="4" y="8"/>
                  </a:lnTo>
                  <a:lnTo>
                    <a:pt x="6" y="8"/>
                  </a:lnTo>
                  <a:lnTo>
                    <a:pt x="8" y="8"/>
                  </a:lnTo>
                  <a:lnTo>
                    <a:pt x="10" y="8"/>
                  </a:lnTo>
                  <a:lnTo>
                    <a:pt x="12" y="8"/>
                  </a:lnTo>
                  <a:lnTo>
                    <a:pt x="14" y="8"/>
                  </a:lnTo>
                  <a:lnTo>
                    <a:pt x="16" y="8"/>
                  </a:lnTo>
                  <a:lnTo>
                    <a:pt x="18" y="10"/>
                  </a:lnTo>
                  <a:lnTo>
                    <a:pt x="20" y="10"/>
                  </a:lnTo>
                  <a:lnTo>
                    <a:pt x="22" y="8"/>
                  </a:lnTo>
                  <a:lnTo>
                    <a:pt x="24" y="6"/>
                  </a:lnTo>
                  <a:lnTo>
                    <a:pt x="26" y="6"/>
                  </a:lnTo>
                  <a:lnTo>
                    <a:pt x="26" y="4"/>
                  </a:lnTo>
                  <a:lnTo>
                    <a:pt x="26" y="6"/>
                  </a:lnTo>
                  <a:lnTo>
                    <a:pt x="26" y="4"/>
                  </a:lnTo>
                  <a:lnTo>
                    <a:pt x="28" y="4"/>
                  </a:lnTo>
                  <a:lnTo>
                    <a:pt x="31" y="4"/>
                  </a:lnTo>
                  <a:lnTo>
                    <a:pt x="33" y="4"/>
                  </a:lnTo>
                  <a:lnTo>
                    <a:pt x="35" y="4"/>
                  </a:lnTo>
                  <a:lnTo>
                    <a:pt x="37" y="4"/>
                  </a:lnTo>
                  <a:lnTo>
                    <a:pt x="39" y="4"/>
                  </a:lnTo>
                  <a:lnTo>
                    <a:pt x="41" y="4"/>
                  </a:lnTo>
                  <a:lnTo>
                    <a:pt x="43" y="4"/>
                  </a:lnTo>
                  <a:lnTo>
                    <a:pt x="45" y="4"/>
                  </a:lnTo>
                  <a:lnTo>
                    <a:pt x="43" y="2"/>
                  </a:lnTo>
                  <a:lnTo>
                    <a:pt x="45" y="0"/>
                  </a:lnTo>
                  <a:lnTo>
                    <a:pt x="47" y="0"/>
                  </a:lnTo>
                  <a:lnTo>
                    <a:pt x="49" y="2"/>
                  </a:lnTo>
                  <a:lnTo>
                    <a:pt x="51" y="4"/>
                  </a:lnTo>
                  <a:lnTo>
                    <a:pt x="53" y="6"/>
                  </a:lnTo>
                  <a:lnTo>
                    <a:pt x="53" y="8"/>
                  </a:lnTo>
                  <a:lnTo>
                    <a:pt x="51" y="8"/>
                  </a:lnTo>
                  <a:lnTo>
                    <a:pt x="51" y="6"/>
                  </a:lnTo>
                  <a:lnTo>
                    <a:pt x="49" y="6"/>
                  </a:lnTo>
                  <a:lnTo>
                    <a:pt x="49" y="8"/>
                  </a:lnTo>
                  <a:lnTo>
                    <a:pt x="49" y="10"/>
                  </a:lnTo>
                  <a:lnTo>
                    <a:pt x="47" y="10"/>
                  </a:lnTo>
                  <a:lnTo>
                    <a:pt x="45" y="10"/>
                  </a:lnTo>
                  <a:lnTo>
                    <a:pt x="45" y="12"/>
                  </a:lnTo>
                  <a:lnTo>
                    <a:pt x="43" y="12"/>
                  </a:lnTo>
                  <a:lnTo>
                    <a:pt x="41" y="12"/>
                  </a:lnTo>
                  <a:lnTo>
                    <a:pt x="41" y="14"/>
                  </a:lnTo>
                  <a:lnTo>
                    <a:pt x="39" y="14"/>
                  </a:lnTo>
                  <a:lnTo>
                    <a:pt x="37" y="14"/>
                  </a:lnTo>
                  <a:lnTo>
                    <a:pt x="39" y="16"/>
                  </a:lnTo>
                  <a:lnTo>
                    <a:pt x="39" y="18"/>
                  </a:lnTo>
                  <a:lnTo>
                    <a:pt x="39" y="20"/>
                  </a:lnTo>
                  <a:lnTo>
                    <a:pt x="37" y="22"/>
                  </a:lnTo>
                  <a:lnTo>
                    <a:pt x="35" y="22"/>
                  </a:lnTo>
                  <a:lnTo>
                    <a:pt x="33" y="22"/>
                  </a:lnTo>
                  <a:lnTo>
                    <a:pt x="33" y="24"/>
                  </a:lnTo>
                  <a:lnTo>
                    <a:pt x="35" y="24"/>
                  </a:lnTo>
                  <a:lnTo>
                    <a:pt x="33" y="26"/>
                  </a:lnTo>
                  <a:lnTo>
                    <a:pt x="33" y="28"/>
                  </a:lnTo>
                  <a:lnTo>
                    <a:pt x="31" y="30"/>
                  </a:lnTo>
                  <a:lnTo>
                    <a:pt x="28" y="28"/>
                  </a:lnTo>
                  <a:lnTo>
                    <a:pt x="26" y="28"/>
                  </a:lnTo>
                  <a:lnTo>
                    <a:pt x="24" y="28"/>
                  </a:lnTo>
                  <a:lnTo>
                    <a:pt x="22" y="28"/>
                  </a:lnTo>
                  <a:lnTo>
                    <a:pt x="20" y="26"/>
                  </a:lnTo>
                  <a:lnTo>
                    <a:pt x="20" y="24"/>
                  </a:lnTo>
                  <a:lnTo>
                    <a:pt x="20" y="26"/>
                  </a:lnTo>
                  <a:lnTo>
                    <a:pt x="18" y="28"/>
                  </a:lnTo>
                  <a:lnTo>
                    <a:pt x="16" y="28"/>
                  </a:lnTo>
                  <a:lnTo>
                    <a:pt x="14" y="28"/>
                  </a:lnTo>
                  <a:lnTo>
                    <a:pt x="12" y="28"/>
                  </a:lnTo>
                  <a:lnTo>
                    <a:pt x="10" y="28"/>
                  </a:lnTo>
                  <a:lnTo>
                    <a:pt x="8" y="30"/>
                  </a:lnTo>
                  <a:lnTo>
                    <a:pt x="6" y="28"/>
                  </a:lnTo>
                  <a:lnTo>
                    <a:pt x="4" y="28"/>
                  </a:lnTo>
                  <a:lnTo>
                    <a:pt x="6" y="26"/>
                  </a:lnTo>
                  <a:lnTo>
                    <a:pt x="8" y="26"/>
                  </a:lnTo>
                  <a:lnTo>
                    <a:pt x="10" y="26"/>
                  </a:lnTo>
                  <a:lnTo>
                    <a:pt x="8" y="24"/>
                  </a:lnTo>
                  <a:lnTo>
                    <a:pt x="6" y="22"/>
                  </a:lnTo>
                  <a:lnTo>
                    <a:pt x="4" y="22"/>
                  </a:lnTo>
                  <a:lnTo>
                    <a:pt x="4" y="20"/>
                  </a:lnTo>
                  <a:lnTo>
                    <a:pt x="4" y="18"/>
                  </a:lnTo>
                  <a:lnTo>
                    <a:pt x="2" y="16"/>
                  </a:lnTo>
                  <a:close/>
                </a:path>
              </a:pathLst>
            </a:custGeom>
            <a:solidFill>
              <a:srgbClr val="7F7F7F"/>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grpSp>
      <p:sp>
        <p:nvSpPr>
          <p:cNvPr id="398" name="Freeform 29"/>
          <p:cNvSpPr>
            <a:spLocks/>
          </p:cNvSpPr>
          <p:nvPr/>
        </p:nvSpPr>
        <p:spPr bwMode="auto">
          <a:xfrm>
            <a:off x="5699318" y="2770721"/>
            <a:ext cx="685611" cy="396671"/>
          </a:xfrm>
          <a:custGeom>
            <a:avLst/>
            <a:gdLst>
              <a:gd name="T0" fmla="*/ 2147483647 w 146"/>
              <a:gd name="T1" fmla="*/ 2147483647 h 96"/>
              <a:gd name="T2" fmla="*/ 2147483647 w 146"/>
              <a:gd name="T3" fmla="*/ 2147483647 h 96"/>
              <a:gd name="T4" fmla="*/ 2147483647 w 146"/>
              <a:gd name="T5" fmla="*/ 2147483647 h 96"/>
              <a:gd name="T6" fmla="*/ 2147483647 w 146"/>
              <a:gd name="T7" fmla="*/ 2147483647 h 96"/>
              <a:gd name="T8" fmla="*/ 2147483647 w 146"/>
              <a:gd name="T9" fmla="*/ 2147483647 h 96"/>
              <a:gd name="T10" fmla="*/ 2147483647 w 146"/>
              <a:gd name="T11" fmla="*/ 2147483647 h 96"/>
              <a:gd name="T12" fmla="*/ 2147483647 w 146"/>
              <a:gd name="T13" fmla="*/ 2147483647 h 96"/>
              <a:gd name="T14" fmla="*/ 2147483647 w 146"/>
              <a:gd name="T15" fmla="*/ 2147483647 h 96"/>
              <a:gd name="T16" fmla="*/ 2147483647 w 146"/>
              <a:gd name="T17" fmla="*/ 2147483647 h 96"/>
              <a:gd name="T18" fmla="*/ 2147483647 w 146"/>
              <a:gd name="T19" fmla="*/ 2147483647 h 96"/>
              <a:gd name="T20" fmla="*/ 2147483647 w 146"/>
              <a:gd name="T21" fmla="*/ 2147483647 h 96"/>
              <a:gd name="T22" fmla="*/ 2147483647 w 146"/>
              <a:gd name="T23" fmla="*/ 2147483647 h 96"/>
              <a:gd name="T24" fmla="*/ 2147483647 w 146"/>
              <a:gd name="T25" fmla="*/ 2147483647 h 96"/>
              <a:gd name="T26" fmla="*/ 2147483647 w 146"/>
              <a:gd name="T27" fmla="*/ 2147483647 h 96"/>
              <a:gd name="T28" fmla="*/ 2147483647 w 146"/>
              <a:gd name="T29" fmla="*/ 2147483647 h 96"/>
              <a:gd name="T30" fmla="*/ 2147483647 w 146"/>
              <a:gd name="T31" fmla="*/ 2147483647 h 96"/>
              <a:gd name="T32" fmla="*/ 2147483647 w 146"/>
              <a:gd name="T33" fmla="*/ 2147483647 h 96"/>
              <a:gd name="T34" fmla="*/ 2147483647 w 146"/>
              <a:gd name="T35" fmla="*/ 0 h 96"/>
              <a:gd name="T36" fmla="*/ 2147483647 w 146"/>
              <a:gd name="T37" fmla="*/ 0 h 96"/>
              <a:gd name="T38" fmla="*/ 2147483647 w 146"/>
              <a:gd name="T39" fmla="*/ 2147483647 h 96"/>
              <a:gd name="T40" fmla="*/ 2147483647 w 146"/>
              <a:gd name="T41" fmla="*/ 2147483647 h 96"/>
              <a:gd name="T42" fmla="*/ 2147483647 w 146"/>
              <a:gd name="T43" fmla="*/ 2147483647 h 96"/>
              <a:gd name="T44" fmla="*/ 2147483647 w 146"/>
              <a:gd name="T45" fmla="*/ 2147483647 h 96"/>
              <a:gd name="T46" fmla="*/ 2147483647 w 146"/>
              <a:gd name="T47" fmla="*/ 2147483647 h 96"/>
              <a:gd name="T48" fmla="*/ 2147483647 w 146"/>
              <a:gd name="T49" fmla="*/ 2147483647 h 96"/>
              <a:gd name="T50" fmla="*/ 2147483647 w 146"/>
              <a:gd name="T51" fmla="*/ 2147483647 h 96"/>
              <a:gd name="T52" fmla="*/ 2147483647 w 146"/>
              <a:gd name="T53" fmla="*/ 2147483647 h 96"/>
              <a:gd name="T54" fmla="*/ 2147483647 w 146"/>
              <a:gd name="T55" fmla="*/ 2147483647 h 96"/>
              <a:gd name="T56" fmla="*/ 2147483647 w 146"/>
              <a:gd name="T57" fmla="*/ 2147483647 h 96"/>
              <a:gd name="T58" fmla="*/ 2147483647 w 146"/>
              <a:gd name="T59" fmla="*/ 2147483647 h 96"/>
              <a:gd name="T60" fmla="*/ 2147483647 w 146"/>
              <a:gd name="T61" fmla="*/ 2147483647 h 96"/>
              <a:gd name="T62" fmla="*/ 2147483647 w 146"/>
              <a:gd name="T63" fmla="*/ 2147483647 h 96"/>
              <a:gd name="T64" fmla="*/ 2147483647 w 146"/>
              <a:gd name="T65" fmla="*/ 2147483647 h 96"/>
              <a:gd name="T66" fmla="*/ 2147483647 w 146"/>
              <a:gd name="T67" fmla="*/ 2147483647 h 96"/>
              <a:gd name="T68" fmla="*/ 2147483647 w 146"/>
              <a:gd name="T69" fmla="*/ 2147483647 h 96"/>
              <a:gd name="T70" fmla="*/ 2147483647 w 146"/>
              <a:gd name="T71" fmla="*/ 2147483647 h 96"/>
              <a:gd name="T72" fmla="*/ 2147483647 w 146"/>
              <a:gd name="T73" fmla="*/ 2147483647 h 96"/>
              <a:gd name="T74" fmla="*/ 2147483647 w 146"/>
              <a:gd name="T75" fmla="*/ 2147483647 h 96"/>
              <a:gd name="T76" fmla="*/ 2147483647 w 146"/>
              <a:gd name="T77" fmla="*/ 2147483647 h 96"/>
              <a:gd name="T78" fmla="*/ 2147483647 w 146"/>
              <a:gd name="T79" fmla="*/ 2147483647 h 96"/>
              <a:gd name="T80" fmla="*/ 2147483647 w 146"/>
              <a:gd name="T81" fmla="*/ 2147483647 h 96"/>
              <a:gd name="T82" fmla="*/ 2147483647 w 146"/>
              <a:gd name="T83" fmla="*/ 2147483647 h 96"/>
              <a:gd name="T84" fmla="*/ 2147483647 w 146"/>
              <a:gd name="T85" fmla="*/ 2147483647 h 96"/>
              <a:gd name="T86" fmla="*/ 2147483647 w 146"/>
              <a:gd name="T87" fmla="*/ 2147483647 h 96"/>
              <a:gd name="T88" fmla="*/ 2147483647 w 146"/>
              <a:gd name="T89" fmla="*/ 2147483647 h 96"/>
              <a:gd name="T90" fmla="*/ 2147483647 w 146"/>
              <a:gd name="T91" fmla="*/ 2147483647 h 96"/>
              <a:gd name="T92" fmla="*/ 2147483647 w 146"/>
              <a:gd name="T93" fmla="*/ 2147483647 h 96"/>
              <a:gd name="T94" fmla="*/ 2147483647 w 146"/>
              <a:gd name="T95" fmla="*/ 2147483647 h 96"/>
              <a:gd name="T96" fmla="*/ 2147483647 w 146"/>
              <a:gd name="T97" fmla="*/ 2147483647 h 96"/>
              <a:gd name="T98" fmla="*/ 2147483647 w 146"/>
              <a:gd name="T99" fmla="*/ 2147483647 h 96"/>
              <a:gd name="T100" fmla="*/ 2147483647 w 146"/>
              <a:gd name="T101" fmla="*/ 2147483647 h 96"/>
              <a:gd name="T102" fmla="*/ 2147483647 w 146"/>
              <a:gd name="T103" fmla="*/ 2147483647 h 96"/>
              <a:gd name="T104" fmla="*/ 2147483647 w 146"/>
              <a:gd name="T105" fmla="*/ 2147483647 h 96"/>
              <a:gd name="T106" fmla="*/ 2147483647 w 146"/>
              <a:gd name="T107" fmla="*/ 2147483647 h 96"/>
              <a:gd name="T108" fmla="*/ 2147483647 w 146"/>
              <a:gd name="T109" fmla="*/ 2147483647 h 96"/>
              <a:gd name="T110" fmla="*/ 2147483647 w 146"/>
              <a:gd name="T111" fmla="*/ 2147483647 h 96"/>
              <a:gd name="T112" fmla="*/ 0 w 146"/>
              <a:gd name="T113" fmla="*/ 2147483647 h 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6"/>
              <a:gd name="T172" fmla="*/ 0 h 96"/>
              <a:gd name="T173" fmla="*/ 146 w 146"/>
              <a:gd name="T174" fmla="*/ 96 h 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6" h="96">
                <a:moveTo>
                  <a:pt x="0" y="76"/>
                </a:moveTo>
                <a:lnTo>
                  <a:pt x="0" y="74"/>
                </a:lnTo>
                <a:lnTo>
                  <a:pt x="2" y="72"/>
                </a:lnTo>
                <a:lnTo>
                  <a:pt x="2" y="70"/>
                </a:lnTo>
                <a:lnTo>
                  <a:pt x="4" y="70"/>
                </a:lnTo>
                <a:lnTo>
                  <a:pt x="6" y="68"/>
                </a:lnTo>
                <a:lnTo>
                  <a:pt x="8" y="68"/>
                </a:lnTo>
                <a:lnTo>
                  <a:pt x="10" y="68"/>
                </a:lnTo>
                <a:lnTo>
                  <a:pt x="10" y="66"/>
                </a:lnTo>
                <a:lnTo>
                  <a:pt x="10" y="64"/>
                </a:lnTo>
                <a:lnTo>
                  <a:pt x="10" y="62"/>
                </a:lnTo>
                <a:lnTo>
                  <a:pt x="10" y="60"/>
                </a:lnTo>
                <a:lnTo>
                  <a:pt x="10" y="58"/>
                </a:lnTo>
                <a:lnTo>
                  <a:pt x="8" y="56"/>
                </a:lnTo>
                <a:lnTo>
                  <a:pt x="8" y="54"/>
                </a:lnTo>
                <a:lnTo>
                  <a:pt x="6" y="54"/>
                </a:lnTo>
                <a:lnTo>
                  <a:pt x="6" y="52"/>
                </a:lnTo>
                <a:lnTo>
                  <a:pt x="6" y="50"/>
                </a:lnTo>
                <a:lnTo>
                  <a:pt x="4" y="50"/>
                </a:lnTo>
                <a:lnTo>
                  <a:pt x="4" y="48"/>
                </a:lnTo>
                <a:lnTo>
                  <a:pt x="4" y="46"/>
                </a:lnTo>
                <a:lnTo>
                  <a:pt x="2" y="44"/>
                </a:lnTo>
                <a:lnTo>
                  <a:pt x="2" y="42"/>
                </a:lnTo>
                <a:lnTo>
                  <a:pt x="4" y="42"/>
                </a:lnTo>
                <a:lnTo>
                  <a:pt x="6" y="42"/>
                </a:lnTo>
                <a:lnTo>
                  <a:pt x="8" y="42"/>
                </a:lnTo>
                <a:lnTo>
                  <a:pt x="10" y="42"/>
                </a:lnTo>
                <a:lnTo>
                  <a:pt x="12" y="42"/>
                </a:lnTo>
                <a:lnTo>
                  <a:pt x="14" y="42"/>
                </a:lnTo>
                <a:lnTo>
                  <a:pt x="14" y="44"/>
                </a:lnTo>
                <a:lnTo>
                  <a:pt x="16" y="42"/>
                </a:lnTo>
                <a:lnTo>
                  <a:pt x="18" y="42"/>
                </a:lnTo>
                <a:lnTo>
                  <a:pt x="20" y="42"/>
                </a:lnTo>
                <a:lnTo>
                  <a:pt x="22" y="40"/>
                </a:lnTo>
                <a:lnTo>
                  <a:pt x="22" y="38"/>
                </a:lnTo>
                <a:lnTo>
                  <a:pt x="24" y="38"/>
                </a:lnTo>
                <a:lnTo>
                  <a:pt x="26" y="38"/>
                </a:lnTo>
                <a:lnTo>
                  <a:pt x="28" y="38"/>
                </a:lnTo>
                <a:lnTo>
                  <a:pt x="28" y="36"/>
                </a:lnTo>
                <a:lnTo>
                  <a:pt x="30" y="36"/>
                </a:lnTo>
                <a:lnTo>
                  <a:pt x="32" y="36"/>
                </a:lnTo>
                <a:lnTo>
                  <a:pt x="34" y="36"/>
                </a:lnTo>
                <a:lnTo>
                  <a:pt x="34" y="38"/>
                </a:lnTo>
                <a:lnTo>
                  <a:pt x="36" y="38"/>
                </a:lnTo>
                <a:lnTo>
                  <a:pt x="36" y="36"/>
                </a:lnTo>
                <a:lnTo>
                  <a:pt x="34" y="34"/>
                </a:lnTo>
                <a:lnTo>
                  <a:pt x="32" y="34"/>
                </a:lnTo>
                <a:lnTo>
                  <a:pt x="34" y="32"/>
                </a:lnTo>
                <a:lnTo>
                  <a:pt x="34" y="30"/>
                </a:lnTo>
                <a:lnTo>
                  <a:pt x="36" y="30"/>
                </a:lnTo>
                <a:lnTo>
                  <a:pt x="36" y="28"/>
                </a:lnTo>
                <a:lnTo>
                  <a:pt x="34" y="26"/>
                </a:lnTo>
                <a:lnTo>
                  <a:pt x="36" y="24"/>
                </a:lnTo>
                <a:lnTo>
                  <a:pt x="38" y="22"/>
                </a:lnTo>
                <a:lnTo>
                  <a:pt x="40" y="22"/>
                </a:lnTo>
                <a:lnTo>
                  <a:pt x="42" y="22"/>
                </a:lnTo>
                <a:lnTo>
                  <a:pt x="42" y="20"/>
                </a:lnTo>
                <a:lnTo>
                  <a:pt x="42" y="18"/>
                </a:lnTo>
                <a:lnTo>
                  <a:pt x="44" y="18"/>
                </a:lnTo>
                <a:lnTo>
                  <a:pt x="46" y="18"/>
                </a:lnTo>
                <a:lnTo>
                  <a:pt x="48" y="18"/>
                </a:lnTo>
                <a:lnTo>
                  <a:pt x="50" y="16"/>
                </a:lnTo>
                <a:lnTo>
                  <a:pt x="48" y="16"/>
                </a:lnTo>
                <a:lnTo>
                  <a:pt x="46" y="16"/>
                </a:lnTo>
                <a:lnTo>
                  <a:pt x="44" y="14"/>
                </a:lnTo>
                <a:lnTo>
                  <a:pt x="46" y="12"/>
                </a:lnTo>
                <a:lnTo>
                  <a:pt x="46" y="10"/>
                </a:lnTo>
                <a:lnTo>
                  <a:pt x="46" y="8"/>
                </a:lnTo>
                <a:lnTo>
                  <a:pt x="48" y="8"/>
                </a:lnTo>
                <a:lnTo>
                  <a:pt x="50" y="6"/>
                </a:lnTo>
                <a:lnTo>
                  <a:pt x="52" y="6"/>
                </a:lnTo>
                <a:lnTo>
                  <a:pt x="54" y="4"/>
                </a:lnTo>
                <a:lnTo>
                  <a:pt x="56" y="6"/>
                </a:lnTo>
                <a:lnTo>
                  <a:pt x="58" y="6"/>
                </a:lnTo>
                <a:lnTo>
                  <a:pt x="60" y="6"/>
                </a:lnTo>
                <a:lnTo>
                  <a:pt x="62" y="6"/>
                </a:lnTo>
                <a:lnTo>
                  <a:pt x="62" y="4"/>
                </a:lnTo>
                <a:lnTo>
                  <a:pt x="64" y="2"/>
                </a:lnTo>
                <a:lnTo>
                  <a:pt x="66" y="0"/>
                </a:lnTo>
                <a:lnTo>
                  <a:pt x="68" y="0"/>
                </a:lnTo>
                <a:lnTo>
                  <a:pt x="70" y="0"/>
                </a:lnTo>
                <a:lnTo>
                  <a:pt x="72" y="0"/>
                </a:lnTo>
                <a:lnTo>
                  <a:pt x="74" y="0"/>
                </a:lnTo>
                <a:lnTo>
                  <a:pt x="76" y="0"/>
                </a:lnTo>
                <a:lnTo>
                  <a:pt x="78" y="2"/>
                </a:lnTo>
                <a:lnTo>
                  <a:pt x="80" y="2"/>
                </a:lnTo>
                <a:lnTo>
                  <a:pt x="82" y="2"/>
                </a:lnTo>
                <a:lnTo>
                  <a:pt x="84" y="2"/>
                </a:lnTo>
                <a:lnTo>
                  <a:pt x="86" y="2"/>
                </a:lnTo>
                <a:lnTo>
                  <a:pt x="88" y="4"/>
                </a:lnTo>
                <a:lnTo>
                  <a:pt x="88" y="6"/>
                </a:lnTo>
                <a:lnTo>
                  <a:pt x="90" y="8"/>
                </a:lnTo>
                <a:lnTo>
                  <a:pt x="92" y="8"/>
                </a:lnTo>
                <a:lnTo>
                  <a:pt x="94" y="6"/>
                </a:lnTo>
                <a:lnTo>
                  <a:pt x="96" y="4"/>
                </a:lnTo>
                <a:lnTo>
                  <a:pt x="98" y="4"/>
                </a:lnTo>
                <a:lnTo>
                  <a:pt x="100" y="4"/>
                </a:lnTo>
                <a:lnTo>
                  <a:pt x="102" y="4"/>
                </a:lnTo>
                <a:lnTo>
                  <a:pt x="102" y="6"/>
                </a:lnTo>
                <a:lnTo>
                  <a:pt x="104" y="6"/>
                </a:lnTo>
                <a:lnTo>
                  <a:pt x="106" y="6"/>
                </a:lnTo>
                <a:lnTo>
                  <a:pt x="108" y="8"/>
                </a:lnTo>
                <a:lnTo>
                  <a:pt x="110" y="10"/>
                </a:lnTo>
                <a:lnTo>
                  <a:pt x="112" y="10"/>
                </a:lnTo>
                <a:lnTo>
                  <a:pt x="112" y="12"/>
                </a:lnTo>
                <a:lnTo>
                  <a:pt x="112" y="14"/>
                </a:lnTo>
                <a:lnTo>
                  <a:pt x="112" y="16"/>
                </a:lnTo>
                <a:lnTo>
                  <a:pt x="114" y="18"/>
                </a:lnTo>
                <a:lnTo>
                  <a:pt x="114" y="20"/>
                </a:lnTo>
                <a:lnTo>
                  <a:pt x="114" y="22"/>
                </a:lnTo>
                <a:lnTo>
                  <a:pt x="112" y="22"/>
                </a:lnTo>
                <a:lnTo>
                  <a:pt x="112" y="24"/>
                </a:lnTo>
                <a:lnTo>
                  <a:pt x="114" y="26"/>
                </a:lnTo>
                <a:lnTo>
                  <a:pt x="116" y="26"/>
                </a:lnTo>
                <a:lnTo>
                  <a:pt x="116" y="28"/>
                </a:lnTo>
                <a:lnTo>
                  <a:pt x="118" y="28"/>
                </a:lnTo>
                <a:lnTo>
                  <a:pt x="118" y="30"/>
                </a:lnTo>
                <a:lnTo>
                  <a:pt x="120" y="32"/>
                </a:lnTo>
                <a:lnTo>
                  <a:pt x="120" y="34"/>
                </a:lnTo>
                <a:lnTo>
                  <a:pt x="122" y="36"/>
                </a:lnTo>
                <a:lnTo>
                  <a:pt x="124" y="36"/>
                </a:lnTo>
                <a:lnTo>
                  <a:pt x="126" y="38"/>
                </a:lnTo>
                <a:lnTo>
                  <a:pt x="128" y="38"/>
                </a:lnTo>
                <a:lnTo>
                  <a:pt x="130" y="40"/>
                </a:lnTo>
                <a:lnTo>
                  <a:pt x="132" y="42"/>
                </a:lnTo>
                <a:lnTo>
                  <a:pt x="130" y="42"/>
                </a:lnTo>
                <a:lnTo>
                  <a:pt x="130" y="44"/>
                </a:lnTo>
                <a:lnTo>
                  <a:pt x="130" y="46"/>
                </a:lnTo>
                <a:lnTo>
                  <a:pt x="132" y="46"/>
                </a:lnTo>
                <a:lnTo>
                  <a:pt x="134" y="46"/>
                </a:lnTo>
                <a:lnTo>
                  <a:pt x="136" y="44"/>
                </a:lnTo>
                <a:lnTo>
                  <a:pt x="136" y="46"/>
                </a:lnTo>
                <a:lnTo>
                  <a:pt x="138" y="46"/>
                </a:lnTo>
                <a:lnTo>
                  <a:pt x="140" y="46"/>
                </a:lnTo>
                <a:lnTo>
                  <a:pt x="140" y="48"/>
                </a:lnTo>
                <a:lnTo>
                  <a:pt x="142" y="50"/>
                </a:lnTo>
                <a:lnTo>
                  <a:pt x="144" y="52"/>
                </a:lnTo>
                <a:lnTo>
                  <a:pt x="146" y="52"/>
                </a:lnTo>
                <a:lnTo>
                  <a:pt x="146" y="54"/>
                </a:lnTo>
                <a:lnTo>
                  <a:pt x="144" y="54"/>
                </a:lnTo>
                <a:lnTo>
                  <a:pt x="142" y="54"/>
                </a:lnTo>
                <a:lnTo>
                  <a:pt x="142" y="56"/>
                </a:lnTo>
                <a:lnTo>
                  <a:pt x="140" y="58"/>
                </a:lnTo>
                <a:lnTo>
                  <a:pt x="138" y="58"/>
                </a:lnTo>
                <a:lnTo>
                  <a:pt x="136" y="60"/>
                </a:lnTo>
                <a:lnTo>
                  <a:pt x="134" y="58"/>
                </a:lnTo>
                <a:lnTo>
                  <a:pt x="132" y="56"/>
                </a:lnTo>
                <a:lnTo>
                  <a:pt x="130" y="56"/>
                </a:lnTo>
                <a:lnTo>
                  <a:pt x="128" y="56"/>
                </a:lnTo>
                <a:lnTo>
                  <a:pt x="126" y="56"/>
                </a:lnTo>
                <a:lnTo>
                  <a:pt x="126" y="58"/>
                </a:lnTo>
                <a:lnTo>
                  <a:pt x="124" y="60"/>
                </a:lnTo>
                <a:lnTo>
                  <a:pt x="126" y="62"/>
                </a:lnTo>
                <a:lnTo>
                  <a:pt x="128" y="64"/>
                </a:lnTo>
                <a:lnTo>
                  <a:pt x="130" y="64"/>
                </a:lnTo>
                <a:lnTo>
                  <a:pt x="130" y="66"/>
                </a:lnTo>
                <a:lnTo>
                  <a:pt x="130" y="68"/>
                </a:lnTo>
                <a:lnTo>
                  <a:pt x="130" y="70"/>
                </a:lnTo>
                <a:lnTo>
                  <a:pt x="132" y="72"/>
                </a:lnTo>
                <a:lnTo>
                  <a:pt x="132" y="74"/>
                </a:lnTo>
                <a:lnTo>
                  <a:pt x="132" y="76"/>
                </a:lnTo>
                <a:lnTo>
                  <a:pt x="134" y="76"/>
                </a:lnTo>
                <a:lnTo>
                  <a:pt x="134" y="78"/>
                </a:lnTo>
                <a:lnTo>
                  <a:pt x="132" y="78"/>
                </a:lnTo>
                <a:lnTo>
                  <a:pt x="130" y="78"/>
                </a:lnTo>
                <a:lnTo>
                  <a:pt x="128" y="78"/>
                </a:lnTo>
                <a:lnTo>
                  <a:pt x="126" y="80"/>
                </a:lnTo>
                <a:lnTo>
                  <a:pt x="124" y="80"/>
                </a:lnTo>
                <a:lnTo>
                  <a:pt x="122" y="80"/>
                </a:lnTo>
                <a:lnTo>
                  <a:pt x="120" y="82"/>
                </a:lnTo>
                <a:lnTo>
                  <a:pt x="118" y="84"/>
                </a:lnTo>
                <a:lnTo>
                  <a:pt x="118" y="86"/>
                </a:lnTo>
                <a:lnTo>
                  <a:pt x="116" y="88"/>
                </a:lnTo>
                <a:lnTo>
                  <a:pt x="118" y="90"/>
                </a:lnTo>
                <a:lnTo>
                  <a:pt x="118" y="92"/>
                </a:lnTo>
                <a:lnTo>
                  <a:pt x="118" y="94"/>
                </a:lnTo>
                <a:lnTo>
                  <a:pt x="118" y="96"/>
                </a:lnTo>
                <a:lnTo>
                  <a:pt x="116" y="96"/>
                </a:lnTo>
                <a:lnTo>
                  <a:pt x="114" y="94"/>
                </a:lnTo>
                <a:lnTo>
                  <a:pt x="112" y="92"/>
                </a:lnTo>
                <a:lnTo>
                  <a:pt x="110" y="90"/>
                </a:lnTo>
                <a:lnTo>
                  <a:pt x="108" y="90"/>
                </a:lnTo>
                <a:lnTo>
                  <a:pt x="108" y="92"/>
                </a:lnTo>
                <a:lnTo>
                  <a:pt x="106" y="92"/>
                </a:lnTo>
                <a:lnTo>
                  <a:pt x="104" y="90"/>
                </a:lnTo>
                <a:lnTo>
                  <a:pt x="102" y="90"/>
                </a:lnTo>
                <a:lnTo>
                  <a:pt x="100" y="92"/>
                </a:lnTo>
                <a:lnTo>
                  <a:pt x="98" y="92"/>
                </a:lnTo>
                <a:lnTo>
                  <a:pt x="98" y="94"/>
                </a:lnTo>
                <a:lnTo>
                  <a:pt x="96" y="92"/>
                </a:lnTo>
                <a:lnTo>
                  <a:pt x="96" y="90"/>
                </a:lnTo>
                <a:lnTo>
                  <a:pt x="96" y="88"/>
                </a:lnTo>
                <a:lnTo>
                  <a:pt x="94" y="88"/>
                </a:lnTo>
                <a:lnTo>
                  <a:pt x="92" y="90"/>
                </a:lnTo>
                <a:lnTo>
                  <a:pt x="90" y="90"/>
                </a:lnTo>
                <a:lnTo>
                  <a:pt x="88" y="92"/>
                </a:lnTo>
                <a:lnTo>
                  <a:pt x="86" y="92"/>
                </a:lnTo>
                <a:lnTo>
                  <a:pt x="86" y="90"/>
                </a:lnTo>
                <a:lnTo>
                  <a:pt x="84" y="90"/>
                </a:lnTo>
                <a:lnTo>
                  <a:pt x="82" y="90"/>
                </a:lnTo>
                <a:lnTo>
                  <a:pt x="80" y="88"/>
                </a:lnTo>
                <a:lnTo>
                  <a:pt x="78" y="90"/>
                </a:lnTo>
                <a:lnTo>
                  <a:pt x="76" y="90"/>
                </a:lnTo>
                <a:lnTo>
                  <a:pt x="74" y="88"/>
                </a:lnTo>
                <a:lnTo>
                  <a:pt x="74" y="90"/>
                </a:lnTo>
                <a:lnTo>
                  <a:pt x="72" y="90"/>
                </a:lnTo>
                <a:lnTo>
                  <a:pt x="70" y="88"/>
                </a:lnTo>
                <a:lnTo>
                  <a:pt x="68" y="88"/>
                </a:lnTo>
                <a:lnTo>
                  <a:pt x="66" y="88"/>
                </a:lnTo>
                <a:lnTo>
                  <a:pt x="64" y="88"/>
                </a:lnTo>
                <a:lnTo>
                  <a:pt x="62" y="86"/>
                </a:lnTo>
                <a:lnTo>
                  <a:pt x="60" y="86"/>
                </a:lnTo>
                <a:lnTo>
                  <a:pt x="58" y="86"/>
                </a:lnTo>
                <a:lnTo>
                  <a:pt x="56" y="86"/>
                </a:lnTo>
                <a:lnTo>
                  <a:pt x="56" y="84"/>
                </a:lnTo>
                <a:lnTo>
                  <a:pt x="54" y="84"/>
                </a:lnTo>
                <a:lnTo>
                  <a:pt x="52" y="84"/>
                </a:lnTo>
                <a:lnTo>
                  <a:pt x="50" y="84"/>
                </a:lnTo>
                <a:lnTo>
                  <a:pt x="48" y="84"/>
                </a:lnTo>
                <a:lnTo>
                  <a:pt x="46" y="82"/>
                </a:lnTo>
                <a:lnTo>
                  <a:pt x="44" y="82"/>
                </a:lnTo>
                <a:lnTo>
                  <a:pt x="42" y="82"/>
                </a:lnTo>
                <a:lnTo>
                  <a:pt x="40" y="82"/>
                </a:lnTo>
                <a:lnTo>
                  <a:pt x="38" y="82"/>
                </a:lnTo>
                <a:lnTo>
                  <a:pt x="36" y="82"/>
                </a:lnTo>
                <a:lnTo>
                  <a:pt x="34" y="82"/>
                </a:lnTo>
                <a:lnTo>
                  <a:pt x="32" y="82"/>
                </a:lnTo>
                <a:lnTo>
                  <a:pt x="30" y="82"/>
                </a:lnTo>
                <a:lnTo>
                  <a:pt x="28" y="82"/>
                </a:lnTo>
                <a:lnTo>
                  <a:pt x="26" y="82"/>
                </a:lnTo>
                <a:lnTo>
                  <a:pt x="24" y="82"/>
                </a:lnTo>
                <a:lnTo>
                  <a:pt x="22" y="82"/>
                </a:lnTo>
                <a:lnTo>
                  <a:pt x="20" y="84"/>
                </a:lnTo>
                <a:lnTo>
                  <a:pt x="18" y="84"/>
                </a:lnTo>
                <a:lnTo>
                  <a:pt x="18" y="86"/>
                </a:lnTo>
                <a:lnTo>
                  <a:pt x="16" y="88"/>
                </a:lnTo>
                <a:lnTo>
                  <a:pt x="14" y="88"/>
                </a:lnTo>
                <a:lnTo>
                  <a:pt x="12" y="88"/>
                </a:lnTo>
                <a:lnTo>
                  <a:pt x="10" y="88"/>
                </a:lnTo>
                <a:lnTo>
                  <a:pt x="8" y="88"/>
                </a:lnTo>
                <a:lnTo>
                  <a:pt x="8" y="90"/>
                </a:lnTo>
                <a:lnTo>
                  <a:pt x="6" y="90"/>
                </a:lnTo>
                <a:lnTo>
                  <a:pt x="6" y="88"/>
                </a:lnTo>
                <a:lnTo>
                  <a:pt x="6" y="86"/>
                </a:lnTo>
                <a:lnTo>
                  <a:pt x="6" y="84"/>
                </a:lnTo>
                <a:lnTo>
                  <a:pt x="8" y="82"/>
                </a:lnTo>
                <a:lnTo>
                  <a:pt x="8" y="80"/>
                </a:lnTo>
                <a:lnTo>
                  <a:pt x="6" y="80"/>
                </a:lnTo>
                <a:lnTo>
                  <a:pt x="6" y="78"/>
                </a:lnTo>
                <a:lnTo>
                  <a:pt x="4" y="78"/>
                </a:lnTo>
                <a:lnTo>
                  <a:pt x="2" y="76"/>
                </a:lnTo>
                <a:lnTo>
                  <a:pt x="0" y="76"/>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399" name="Freeform 212"/>
          <p:cNvSpPr>
            <a:spLocks/>
          </p:cNvSpPr>
          <p:nvPr/>
        </p:nvSpPr>
        <p:spPr bwMode="auto">
          <a:xfrm>
            <a:off x="5642966" y="3076489"/>
            <a:ext cx="1352439" cy="661119"/>
          </a:xfrm>
          <a:custGeom>
            <a:avLst/>
            <a:gdLst>
              <a:gd name="T0" fmla="*/ 2147483647 w 288"/>
              <a:gd name="T1" fmla="*/ 2147483647 h 160"/>
              <a:gd name="T2" fmla="*/ 2147483647 w 288"/>
              <a:gd name="T3" fmla="*/ 2147483647 h 160"/>
              <a:gd name="T4" fmla="*/ 2147483647 w 288"/>
              <a:gd name="T5" fmla="*/ 2147483647 h 160"/>
              <a:gd name="T6" fmla="*/ 2147483647 w 288"/>
              <a:gd name="T7" fmla="*/ 2147483647 h 160"/>
              <a:gd name="T8" fmla="*/ 2147483647 w 288"/>
              <a:gd name="T9" fmla="*/ 2147483647 h 160"/>
              <a:gd name="T10" fmla="*/ 2147483647 w 288"/>
              <a:gd name="T11" fmla="*/ 2147483647 h 160"/>
              <a:gd name="T12" fmla="*/ 2147483647 w 288"/>
              <a:gd name="T13" fmla="*/ 2147483647 h 160"/>
              <a:gd name="T14" fmla="*/ 2147483647 w 288"/>
              <a:gd name="T15" fmla="*/ 2147483647 h 160"/>
              <a:gd name="T16" fmla="*/ 2147483647 w 288"/>
              <a:gd name="T17" fmla="*/ 2147483647 h 160"/>
              <a:gd name="T18" fmla="*/ 2147483647 w 288"/>
              <a:gd name="T19" fmla="*/ 2147483647 h 160"/>
              <a:gd name="T20" fmla="*/ 2147483647 w 288"/>
              <a:gd name="T21" fmla="*/ 2147483647 h 160"/>
              <a:gd name="T22" fmla="*/ 2147483647 w 288"/>
              <a:gd name="T23" fmla="*/ 2147483647 h 160"/>
              <a:gd name="T24" fmla="*/ 2147483647 w 288"/>
              <a:gd name="T25" fmla="*/ 2147483647 h 160"/>
              <a:gd name="T26" fmla="*/ 2147483647 w 288"/>
              <a:gd name="T27" fmla="*/ 0 h 160"/>
              <a:gd name="T28" fmla="*/ 2147483647 w 288"/>
              <a:gd name="T29" fmla="*/ 2147483647 h 160"/>
              <a:gd name="T30" fmla="*/ 2147483647 w 288"/>
              <a:gd name="T31" fmla="*/ 2147483647 h 160"/>
              <a:gd name="T32" fmla="*/ 2147483647 w 288"/>
              <a:gd name="T33" fmla="*/ 2147483647 h 160"/>
              <a:gd name="T34" fmla="*/ 2147483647 w 288"/>
              <a:gd name="T35" fmla="*/ 2147483647 h 160"/>
              <a:gd name="T36" fmla="*/ 2147483647 w 288"/>
              <a:gd name="T37" fmla="*/ 2147483647 h 160"/>
              <a:gd name="T38" fmla="*/ 2147483647 w 288"/>
              <a:gd name="T39" fmla="*/ 2147483647 h 160"/>
              <a:gd name="T40" fmla="*/ 2147483647 w 288"/>
              <a:gd name="T41" fmla="*/ 2147483647 h 160"/>
              <a:gd name="T42" fmla="*/ 2147483647 w 288"/>
              <a:gd name="T43" fmla="*/ 2147483647 h 160"/>
              <a:gd name="T44" fmla="*/ 2147483647 w 288"/>
              <a:gd name="T45" fmla="*/ 2147483647 h 160"/>
              <a:gd name="T46" fmla="*/ 2147483647 w 288"/>
              <a:gd name="T47" fmla="*/ 2147483647 h 160"/>
              <a:gd name="T48" fmla="*/ 2147483647 w 288"/>
              <a:gd name="T49" fmla="*/ 2147483647 h 160"/>
              <a:gd name="T50" fmla="*/ 2147483647 w 288"/>
              <a:gd name="T51" fmla="*/ 2147483647 h 160"/>
              <a:gd name="T52" fmla="*/ 2147483647 w 288"/>
              <a:gd name="T53" fmla="*/ 2147483647 h 160"/>
              <a:gd name="T54" fmla="*/ 2147483647 w 288"/>
              <a:gd name="T55" fmla="*/ 2147483647 h 160"/>
              <a:gd name="T56" fmla="*/ 2147483647 w 288"/>
              <a:gd name="T57" fmla="*/ 2147483647 h 160"/>
              <a:gd name="T58" fmla="*/ 2147483647 w 288"/>
              <a:gd name="T59" fmla="*/ 2147483647 h 160"/>
              <a:gd name="T60" fmla="*/ 2147483647 w 288"/>
              <a:gd name="T61" fmla="*/ 2147483647 h 160"/>
              <a:gd name="T62" fmla="*/ 2147483647 w 288"/>
              <a:gd name="T63" fmla="*/ 2147483647 h 160"/>
              <a:gd name="T64" fmla="*/ 2147483647 w 288"/>
              <a:gd name="T65" fmla="*/ 2147483647 h 160"/>
              <a:gd name="T66" fmla="*/ 2147483647 w 288"/>
              <a:gd name="T67" fmla="*/ 2147483647 h 160"/>
              <a:gd name="T68" fmla="*/ 2147483647 w 288"/>
              <a:gd name="T69" fmla="*/ 2147483647 h 160"/>
              <a:gd name="T70" fmla="*/ 2147483647 w 288"/>
              <a:gd name="T71" fmla="*/ 2147483647 h 160"/>
              <a:gd name="T72" fmla="*/ 2147483647 w 288"/>
              <a:gd name="T73" fmla="*/ 2147483647 h 160"/>
              <a:gd name="T74" fmla="*/ 2147483647 w 288"/>
              <a:gd name="T75" fmla="*/ 2147483647 h 160"/>
              <a:gd name="T76" fmla="*/ 2147483647 w 288"/>
              <a:gd name="T77" fmla="*/ 2147483647 h 160"/>
              <a:gd name="T78" fmla="*/ 2147483647 w 288"/>
              <a:gd name="T79" fmla="*/ 2147483647 h 160"/>
              <a:gd name="T80" fmla="*/ 2147483647 w 288"/>
              <a:gd name="T81" fmla="*/ 2147483647 h 160"/>
              <a:gd name="T82" fmla="*/ 2147483647 w 288"/>
              <a:gd name="T83" fmla="*/ 2147483647 h 160"/>
              <a:gd name="T84" fmla="*/ 2147483647 w 288"/>
              <a:gd name="T85" fmla="*/ 2147483647 h 160"/>
              <a:gd name="T86" fmla="*/ 2147483647 w 288"/>
              <a:gd name="T87" fmla="*/ 2147483647 h 160"/>
              <a:gd name="T88" fmla="*/ 2147483647 w 288"/>
              <a:gd name="T89" fmla="*/ 2147483647 h 160"/>
              <a:gd name="T90" fmla="*/ 2147483647 w 288"/>
              <a:gd name="T91" fmla="*/ 2147483647 h 160"/>
              <a:gd name="T92" fmla="*/ 2147483647 w 288"/>
              <a:gd name="T93" fmla="*/ 2147483647 h 160"/>
              <a:gd name="T94" fmla="*/ 2147483647 w 288"/>
              <a:gd name="T95" fmla="*/ 2147483647 h 160"/>
              <a:gd name="T96" fmla="*/ 2147483647 w 288"/>
              <a:gd name="T97" fmla="*/ 2147483647 h 160"/>
              <a:gd name="T98" fmla="*/ 2147483647 w 288"/>
              <a:gd name="T99" fmla="*/ 2147483647 h 160"/>
              <a:gd name="T100" fmla="*/ 2147483647 w 288"/>
              <a:gd name="T101" fmla="*/ 2147483647 h 160"/>
              <a:gd name="T102" fmla="*/ 2147483647 w 288"/>
              <a:gd name="T103" fmla="*/ 2147483647 h 160"/>
              <a:gd name="T104" fmla="*/ 2147483647 w 288"/>
              <a:gd name="T105" fmla="*/ 2147483647 h 160"/>
              <a:gd name="T106" fmla="*/ 2147483647 w 288"/>
              <a:gd name="T107" fmla="*/ 2147483647 h 160"/>
              <a:gd name="T108" fmla="*/ 2147483647 w 288"/>
              <a:gd name="T109" fmla="*/ 2147483647 h 160"/>
              <a:gd name="T110" fmla="*/ 2147483647 w 288"/>
              <a:gd name="T111" fmla="*/ 2147483647 h 160"/>
              <a:gd name="T112" fmla="*/ 2147483647 w 288"/>
              <a:gd name="T113" fmla="*/ 2147483647 h 160"/>
              <a:gd name="T114" fmla="*/ 2147483647 w 288"/>
              <a:gd name="T115" fmla="*/ 2147483647 h 160"/>
              <a:gd name="T116" fmla="*/ 2147483647 w 288"/>
              <a:gd name="T117" fmla="*/ 2147483647 h 160"/>
              <a:gd name="T118" fmla="*/ 2147483647 w 288"/>
              <a:gd name="T119" fmla="*/ 2147483647 h 160"/>
              <a:gd name="T120" fmla="*/ 2147483647 w 288"/>
              <a:gd name="T121" fmla="*/ 2147483647 h 1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8"/>
              <a:gd name="T184" fmla="*/ 0 h 160"/>
              <a:gd name="T185" fmla="*/ 288 w 288"/>
              <a:gd name="T186" fmla="*/ 160 h 1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8" h="160">
                <a:moveTo>
                  <a:pt x="0" y="78"/>
                </a:moveTo>
                <a:lnTo>
                  <a:pt x="0" y="78"/>
                </a:lnTo>
                <a:lnTo>
                  <a:pt x="0" y="76"/>
                </a:lnTo>
                <a:lnTo>
                  <a:pt x="2" y="74"/>
                </a:lnTo>
                <a:lnTo>
                  <a:pt x="4" y="72"/>
                </a:lnTo>
                <a:lnTo>
                  <a:pt x="4" y="70"/>
                </a:lnTo>
                <a:lnTo>
                  <a:pt x="4" y="68"/>
                </a:lnTo>
                <a:lnTo>
                  <a:pt x="6" y="66"/>
                </a:lnTo>
                <a:lnTo>
                  <a:pt x="8" y="66"/>
                </a:lnTo>
                <a:lnTo>
                  <a:pt x="10" y="66"/>
                </a:lnTo>
                <a:lnTo>
                  <a:pt x="12" y="66"/>
                </a:lnTo>
                <a:lnTo>
                  <a:pt x="10" y="64"/>
                </a:lnTo>
                <a:lnTo>
                  <a:pt x="8" y="62"/>
                </a:lnTo>
                <a:lnTo>
                  <a:pt x="10" y="60"/>
                </a:lnTo>
                <a:lnTo>
                  <a:pt x="8" y="58"/>
                </a:lnTo>
                <a:lnTo>
                  <a:pt x="8" y="56"/>
                </a:lnTo>
                <a:lnTo>
                  <a:pt x="10" y="54"/>
                </a:lnTo>
                <a:lnTo>
                  <a:pt x="10" y="52"/>
                </a:lnTo>
                <a:lnTo>
                  <a:pt x="12" y="52"/>
                </a:lnTo>
                <a:lnTo>
                  <a:pt x="12" y="50"/>
                </a:lnTo>
                <a:lnTo>
                  <a:pt x="14" y="48"/>
                </a:lnTo>
                <a:lnTo>
                  <a:pt x="16" y="46"/>
                </a:lnTo>
                <a:lnTo>
                  <a:pt x="16" y="44"/>
                </a:lnTo>
                <a:lnTo>
                  <a:pt x="18" y="44"/>
                </a:lnTo>
                <a:lnTo>
                  <a:pt x="20" y="42"/>
                </a:lnTo>
                <a:lnTo>
                  <a:pt x="22" y="42"/>
                </a:lnTo>
                <a:lnTo>
                  <a:pt x="22" y="40"/>
                </a:lnTo>
                <a:lnTo>
                  <a:pt x="24" y="38"/>
                </a:lnTo>
                <a:lnTo>
                  <a:pt x="26" y="38"/>
                </a:lnTo>
                <a:lnTo>
                  <a:pt x="28" y="36"/>
                </a:lnTo>
                <a:lnTo>
                  <a:pt x="30" y="36"/>
                </a:lnTo>
                <a:lnTo>
                  <a:pt x="28" y="34"/>
                </a:lnTo>
                <a:lnTo>
                  <a:pt x="28" y="32"/>
                </a:lnTo>
                <a:lnTo>
                  <a:pt x="26" y="30"/>
                </a:lnTo>
                <a:lnTo>
                  <a:pt x="28" y="30"/>
                </a:lnTo>
                <a:lnTo>
                  <a:pt x="30" y="30"/>
                </a:lnTo>
                <a:lnTo>
                  <a:pt x="28" y="28"/>
                </a:lnTo>
                <a:lnTo>
                  <a:pt x="26" y="28"/>
                </a:lnTo>
                <a:lnTo>
                  <a:pt x="26" y="26"/>
                </a:lnTo>
                <a:lnTo>
                  <a:pt x="24" y="26"/>
                </a:lnTo>
                <a:lnTo>
                  <a:pt x="24" y="24"/>
                </a:lnTo>
                <a:lnTo>
                  <a:pt x="22" y="24"/>
                </a:lnTo>
                <a:lnTo>
                  <a:pt x="22" y="22"/>
                </a:lnTo>
                <a:lnTo>
                  <a:pt x="20" y="20"/>
                </a:lnTo>
                <a:lnTo>
                  <a:pt x="20" y="18"/>
                </a:lnTo>
                <a:lnTo>
                  <a:pt x="20" y="16"/>
                </a:lnTo>
                <a:lnTo>
                  <a:pt x="20" y="14"/>
                </a:lnTo>
                <a:lnTo>
                  <a:pt x="22" y="14"/>
                </a:lnTo>
                <a:lnTo>
                  <a:pt x="24" y="14"/>
                </a:lnTo>
                <a:lnTo>
                  <a:pt x="26" y="14"/>
                </a:lnTo>
                <a:lnTo>
                  <a:pt x="28" y="14"/>
                </a:lnTo>
                <a:lnTo>
                  <a:pt x="30" y="12"/>
                </a:lnTo>
                <a:lnTo>
                  <a:pt x="30" y="10"/>
                </a:lnTo>
                <a:lnTo>
                  <a:pt x="32" y="10"/>
                </a:lnTo>
                <a:lnTo>
                  <a:pt x="34" y="8"/>
                </a:lnTo>
                <a:lnTo>
                  <a:pt x="36" y="8"/>
                </a:lnTo>
                <a:lnTo>
                  <a:pt x="38" y="8"/>
                </a:lnTo>
                <a:lnTo>
                  <a:pt x="40" y="8"/>
                </a:lnTo>
                <a:lnTo>
                  <a:pt x="42" y="8"/>
                </a:lnTo>
                <a:lnTo>
                  <a:pt x="44" y="8"/>
                </a:lnTo>
                <a:lnTo>
                  <a:pt x="46" y="8"/>
                </a:lnTo>
                <a:lnTo>
                  <a:pt x="48" y="8"/>
                </a:lnTo>
                <a:lnTo>
                  <a:pt x="50" y="8"/>
                </a:lnTo>
                <a:lnTo>
                  <a:pt x="52" y="8"/>
                </a:lnTo>
                <a:lnTo>
                  <a:pt x="54" y="8"/>
                </a:lnTo>
                <a:lnTo>
                  <a:pt x="56" y="8"/>
                </a:lnTo>
                <a:lnTo>
                  <a:pt x="58" y="8"/>
                </a:lnTo>
                <a:lnTo>
                  <a:pt x="60" y="10"/>
                </a:lnTo>
                <a:lnTo>
                  <a:pt x="62" y="10"/>
                </a:lnTo>
                <a:lnTo>
                  <a:pt x="64" y="10"/>
                </a:lnTo>
                <a:lnTo>
                  <a:pt x="66" y="10"/>
                </a:lnTo>
                <a:lnTo>
                  <a:pt x="68" y="10"/>
                </a:lnTo>
                <a:lnTo>
                  <a:pt x="68" y="12"/>
                </a:lnTo>
                <a:lnTo>
                  <a:pt x="70" y="12"/>
                </a:lnTo>
                <a:lnTo>
                  <a:pt x="72" y="12"/>
                </a:lnTo>
                <a:lnTo>
                  <a:pt x="74" y="12"/>
                </a:lnTo>
                <a:lnTo>
                  <a:pt x="76" y="14"/>
                </a:lnTo>
                <a:lnTo>
                  <a:pt x="78" y="14"/>
                </a:lnTo>
                <a:lnTo>
                  <a:pt x="80" y="14"/>
                </a:lnTo>
                <a:lnTo>
                  <a:pt x="82" y="14"/>
                </a:lnTo>
                <a:lnTo>
                  <a:pt x="84" y="16"/>
                </a:lnTo>
                <a:lnTo>
                  <a:pt x="86" y="16"/>
                </a:lnTo>
                <a:lnTo>
                  <a:pt x="86" y="14"/>
                </a:lnTo>
                <a:lnTo>
                  <a:pt x="88" y="16"/>
                </a:lnTo>
                <a:lnTo>
                  <a:pt x="90" y="16"/>
                </a:lnTo>
                <a:lnTo>
                  <a:pt x="92" y="14"/>
                </a:lnTo>
                <a:lnTo>
                  <a:pt x="94" y="16"/>
                </a:lnTo>
                <a:lnTo>
                  <a:pt x="96" y="16"/>
                </a:lnTo>
                <a:lnTo>
                  <a:pt x="98" y="16"/>
                </a:lnTo>
                <a:lnTo>
                  <a:pt x="98" y="18"/>
                </a:lnTo>
                <a:lnTo>
                  <a:pt x="100" y="18"/>
                </a:lnTo>
                <a:lnTo>
                  <a:pt x="102" y="16"/>
                </a:lnTo>
                <a:lnTo>
                  <a:pt x="104" y="16"/>
                </a:lnTo>
                <a:lnTo>
                  <a:pt x="106" y="14"/>
                </a:lnTo>
                <a:lnTo>
                  <a:pt x="108" y="14"/>
                </a:lnTo>
                <a:lnTo>
                  <a:pt x="108" y="16"/>
                </a:lnTo>
                <a:lnTo>
                  <a:pt x="108" y="18"/>
                </a:lnTo>
                <a:lnTo>
                  <a:pt x="110" y="20"/>
                </a:lnTo>
                <a:lnTo>
                  <a:pt x="110" y="18"/>
                </a:lnTo>
                <a:lnTo>
                  <a:pt x="112" y="18"/>
                </a:lnTo>
                <a:lnTo>
                  <a:pt x="114" y="16"/>
                </a:lnTo>
                <a:lnTo>
                  <a:pt x="116" y="16"/>
                </a:lnTo>
                <a:lnTo>
                  <a:pt x="118" y="18"/>
                </a:lnTo>
                <a:lnTo>
                  <a:pt x="120" y="18"/>
                </a:lnTo>
                <a:lnTo>
                  <a:pt x="120" y="16"/>
                </a:lnTo>
                <a:lnTo>
                  <a:pt x="122" y="16"/>
                </a:lnTo>
                <a:lnTo>
                  <a:pt x="124" y="18"/>
                </a:lnTo>
                <a:lnTo>
                  <a:pt x="126" y="20"/>
                </a:lnTo>
                <a:lnTo>
                  <a:pt x="128" y="22"/>
                </a:lnTo>
                <a:lnTo>
                  <a:pt x="130" y="22"/>
                </a:lnTo>
                <a:lnTo>
                  <a:pt x="130" y="20"/>
                </a:lnTo>
                <a:lnTo>
                  <a:pt x="130" y="18"/>
                </a:lnTo>
                <a:lnTo>
                  <a:pt x="130" y="16"/>
                </a:lnTo>
                <a:lnTo>
                  <a:pt x="128" y="14"/>
                </a:lnTo>
                <a:lnTo>
                  <a:pt x="130" y="12"/>
                </a:lnTo>
                <a:lnTo>
                  <a:pt x="130" y="10"/>
                </a:lnTo>
                <a:lnTo>
                  <a:pt x="132" y="8"/>
                </a:lnTo>
                <a:lnTo>
                  <a:pt x="134" y="6"/>
                </a:lnTo>
                <a:lnTo>
                  <a:pt x="136" y="6"/>
                </a:lnTo>
                <a:lnTo>
                  <a:pt x="138" y="6"/>
                </a:lnTo>
                <a:lnTo>
                  <a:pt x="140" y="4"/>
                </a:lnTo>
                <a:lnTo>
                  <a:pt x="142" y="4"/>
                </a:lnTo>
                <a:lnTo>
                  <a:pt x="144" y="4"/>
                </a:lnTo>
                <a:lnTo>
                  <a:pt x="146" y="4"/>
                </a:lnTo>
                <a:lnTo>
                  <a:pt x="148" y="4"/>
                </a:lnTo>
                <a:lnTo>
                  <a:pt x="150" y="6"/>
                </a:lnTo>
                <a:lnTo>
                  <a:pt x="152" y="6"/>
                </a:lnTo>
                <a:lnTo>
                  <a:pt x="154" y="6"/>
                </a:lnTo>
                <a:lnTo>
                  <a:pt x="156" y="4"/>
                </a:lnTo>
                <a:lnTo>
                  <a:pt x="156" y="2"/>
                </a:lnTo>
                <a:lnTo>
                  <a:pt x="156" y="0"/>
                </a:lnTo>
                <a:lnTo>
                  <a:pt x="158" y="0"/>
                </a:lnTo>
                <a:lnTo>
                  <a:pt x="160" y="2"/>
                </a:lnTo>
                <a:lnTo>
                  <a:pt x="162" y="2"/>
                </a:lnTo>
                <a:lnTo>
                  <a:pt x="164" y="2"/>
                </a:lnTo>
                <a:lnTo>
                  <a:pt x="166" y="0"/>
                </a:lnTo>
                <a:lnTo>
                  <a:pt x="168" y="0"/>
                </a:lnTo>
                <a:lnTo>
                  <a:pt x="170" y="0"/>
                </a:lnTo>
                <a:lnTo>
                  <a:pt x="172" y="0"/>
                </a:lnTo>
                <a:lnTo>
                  <a:pt x="174" y="0"/>
                </a:lnTo>
                <a:lnTo>
                  <a:pt x="176" y="0"/>
                </a:lnTo>
                <a:lnTo>
                  <a:pt x="178" y="0"/>
                </a:lnTo>
                <a:lnTo>
                  <a:pt x="180" y="0"/>
                </a:lnTo>
                <a:lnTo>
                  <a:pt x="180" y="2"/>
                </a:lnTo>
                <a:lnTo>
                  <a:pt x="182" y="2"/>
                </a:lnTo>
                <a:lnTo>
                  <a:pt x="182" y="4"/>
                </a:lnTo>
                <a:lnTo>
                  <a:pt x="182" y="6"/>
                </a:lnTo>
                <a:lnTo>
                  <a:pt x="184" y="8"/>
                </a:lnTo>
                <a:lnTo>
                  <a:pt x="186" y="10"/>
                </a:lnTo>
                <a:lnTo>
                  <a:pt x="188" y="10"/>
                </a:lnTo>
                <a:lnTo>
                  <a:pt x="190" y="12"/>
                </a:lnTo>
                <a:lnTo>
                  <a:pt x="188" y="12"/>
                </a:lnTo>
                <a:lnTo>
                  <a:pt x="186" y="12"/>
                </a:lnTo>
                <a:lnTo>
                  <a:pt x="186" y="14"/>
                </a:lnTo>
                <a:lnTo>
                  <a:pt x="184" y="14"/>
                </a:lnTo>
                <a:lnTo>
                  <a:pt x="186" y="16"/>
                </a:lnTo>
                <a:lnTo>
                  <a:pt x="188" y="16"/>
                </a:lnTo>
                <a:lnTo>
                  <a:pt x="186" y="18"/>
                </a:lnTo>
                <a:lnTo>
                  <a:pt x="188" y="20"/>
                </a:lnTo>
                <a:lnTo>
                  <a:pt x="188" y="22"/>
                </a:lnTo>
                <a:lnTo>
                  <a:pt x="190" y="22"/>
                </a:lnTo>
                <a:lnTo>
                  <a:pt x="192" y="22"/>
                </a:lnTo>
                <a:lnTo>
                  <a:pt x="194" y="22"/>
                </a:lnTo>
                <a:lnTo>
                  <a:pt x="196" y="24"/>
                </a:lnTo>
                <a:lnTo>
                  <a:pt x="198" y="24"/>
                </a:lnTo>
                <a:lnTo>
                  <a:pt x="198" y="22"/>
                </a:lnTo>
                <a:lnTo>
                  <a:pt x="200" y="22"/>
                </a:lnTo>
                <a:lnTo>
                  <a:pt x="202" y="24"/>
                </a:lnTo>
                <a:lnTo>
                  <a:pt x="204" y="26"/>
                </a:lnTo>
                <a:lnTo>
                  <a:pt x="206" y="26"/>
                </a:lnTo>
                <a:lnTo>
                  <a:pt x="206" y="28"/>
                </a:lnTo>
                <a:lnTo>
                  <a:pt x="208" y="30"/>
                </a:lnTo>
                <a:lnTo>
                  <a:pt x="208" y="32"/>
                </a:lnTo>
                <a:lnTo>
                  <a:pt x="208" y="34"/>
                </a:lnTo>
                <a:lnTo>
                  <a:pt x="208" y="36"/>
                </a:lnTo>
                <a:lnTo>
                  <a:pt x="210" y="38"/>
                </a:lnTo>
                <a:lnTo>
                  <a:pt x="212" y="38"/>
                </a:lnTo>
                <a:lnTo>
                  <a:pt x="212" y="40"/>
                </a:lnTo>
                <a:lnTo>
                  <a:pt x="214" y="40"/>
                </a:lnTo>
                <a:lnTo>
                  <a:pt x="216" y="38"/>
                </a:lnTo>
                <a:lnTo>
                  <a:pt x="218" y="38"/>
                </a:lnTo>
                <a:lnTo>
                  <a:pt x="220" y="38"/>
                </a:lnTo>
                <a:lnTo>
                  <a:pt x="222" y="40"/>
                </a:lnTo>
                <a:lnTo>
                  <a:pt x="224" y="42"/>
                </a:lnTo>
                <a:lnTo>
                  <a:pt x="224" y="40"/>
                </a:lnTo>
                <a:lnTo>
                  <a:pt x="226" y="40"/>
                </a:lnTo>
                <a:lnTo>
                  <a:pt x="228" y="42"/>
                </a:lnTo>
                <a:lnTo>
                  <a:pt x="230" y="42"/>
                </a:lnTo>
                <a:lnTo>
                  <a:pt x="232" y="40"/>
                </a:lnTo>
                <a:lnTo>
                  <a:pt x="234" y="40"/>
                </a:lnTo>
                <a:lnTo>
                  <a:pt x="236" y="40"/>
                </a:lnTo>
                <a:lnTo>
                  <a:pt x="238" y="40"/>
                </a:lnTo>
                <a:lnTo>
                  <a:pt x="240" y="38"/>
                </a:lnTo>
                <a:lnTo>
                  <a:pt x="242" y="38"/>
                </a:lnTo>
                <a:lnTo>
                  <a:pt x="242" y="40"/>
                </a:lnTo>
                <a:lnTo>
                  <a:pt x="244" y="42"/>
                </a:lnTo>
                <a:lnTo>
                  <a:pt x="246" y="44"/>
                </a:lnTo>
                <a:lnTo>
                  <a:pt x="248" y="46"/>
                </a:lnTo>
                <a:lnTo>
                  <a:pt x="250" y="46"/>
                </a:lnTo>
                <a:lnTo>
                  <a:pt x="252" y="48"/>
                </a:lnTo>
                <a:lnTo>
                  <a:pt x="254" y="46"/>
                </a:lnTo>
                <a:lnTo>
                  <a:pt x="256" y="46"/>
                </a:lnTo>
                <a:lnTo>
                  <a:pt x="258" y="48"/>
                </a:lnTo>
                <a:lnTo>
                  <a:pt x="260" y="48"/>
                </a:lnTo>
                <a:lnTo>
                  <a:pt x="262" y="48"/>
                </a:lnTo>
                <a:lnTo>
                  <a:pt x="264" y="48"/>
                </a:lnTo>
                <a:lnTo>
                  <a:pt x="264" y="50"/>
                </a:lnTo>
                <a:lnTo>
                  <a:pt x="266" y="50"/>
                </a:lnTo>
                <a:lnTo>
                  <a:pt x="268" y="50"/>
                </a:lnTo>
                <a:lnTo>
                  <a:pt x="270" y="50"/>
                </a:lnTo>
                <a:lnTo>
                  <a:pt x="272" y="50"/>
                </a:lnTo>
                <a:lnTo>
                  <a:pt x="274" y="52"/>
                </a:lnTo>
                <a:lnTo>
                  <a:pt x="276" y="52"/>
                </a:lnTo>
                <a:lnTo>
                  <a:pt x="278" y="54"/>
                </a:lnTo>
                <a:lnTo>
                  <a:pt x="280" y="54"/>
                </a:lnTo>
                <a:lnTo>
                  <a:pt x="282" y="56"/>
                </a:lnTo>
                <a:lnTo>
                  <a:pt x="284" y="56"/>
                </a:lnTo>
                <a:lnTo>
                  <a:pt x="284" y="54"/>
                </a:lnTo>
                <a:lnTo>
                  <a:pt x="286" y="54"/>
                </a:lnTo>
                <a:lnTo>
                  <a:pt x="286" y="56"/>
                </a:lnTo>
                <a:lnTo>
                  <a:pt x="286" y="58"/>
                </a:lnTo>
                <a:lnTo>
                  <a:pt x="288" y="60"/>
                </a:lnTo>
                <a:lnTo>
                  <a:pt x="288" y="62"/>
                </a:lnTo>
                <a:lnTo>
                  <a:pt x="286" y="64"/>
                </a:lnTo>
                <a:lnTo>
                  <a:pt x="286" y="66"/>
                </a:lnTo>
                <a:lnTo>
                  <a:pt x="284" y="66"/>
                </a:lnTo>
                <a:lnTo>
                  <a:pt x="282" y="66"/>
                </a:lnTo>
                <a:lnTo>
                  <a:pt x="282" y="68"/>
                </a:lnTo>
                <a:lnTo>
                  <a:pt x="284" y="70"/>
                </a:lnTo>
                <a:lnTo>
                  <a:pt x="286" y="70"/>
                </a:lnTo>
                <a:lnTo>
                  <a:pt x="286" y="72"/>
                </a:lnTo>
                <a:lnTo>
                  <a:pt x="286" y="70"/>
                </a:lnTo>
                <a:lnTo>
                  <a:pt x="284" y="70"/>
                </a:lnTo>
                <a:lnTo>
                  <a:pt x="282" y="72"/>
                </a:lnTo>
                <a:lnTo>
                  <a:pt x="282" y="74"/>
                </a:lnTo>
                <a:lnTo>
                  <a:pt x="282" y="76"/>
                </a:lnTo>
                <a:lnTo>
                  <a:pt x="284" y="76"/>
                </a:lnTo>
                <a:lnTo>
                  <a:pt x="286" y="78"/>
                </a:lnTo>
                <a:lnTo>
                  <a:pt x="288" y="80"/>
                </a:lnTo>
                <a:lnTo>
                  <a:pt x="286" y="80"/>
                </a:lnTo>
                <a:lnTo>
                  <a:pt x="286" y="82"/>
                </a:lnTo>
                <a:lnTo>
                  <a:pt x="288" y="82"/>
                </a:lnTo>
                <a:lnTo>
                  <a:pt x="288" y="84"/>
                </a:lnTo>
                <a:lnTo>
                  <a:pt x="286" y="86"/>
                </a:lnTo>
                <a:lnTo>
                  <a:pt x="288" y="86"/>
                </a:lnTo>
                <a:lnTo>
                  <a:pt x="286" y="88"/>
                </a:lnTo>
                <a:lnTo>
                  <a:pt x="286" y="90"/>
                </a:lnTo>
                <a:lnTo>
                  <a:pt x="284" y="90"/>
                </a:lnTo>
                <a:lnTo>
                  <a:pt x="282" y="90"/>
                </a:lnTo>
                <a:lnTo>
                  <a:pt x="280" y="90"/>
                </a:lnTo>
                <a:lnTo>
                  <a:pt x="278" y="90"/>
                </a:lnTo>
                <a:lnTo>
                  <a:pt x="276" y="90"/>
                </a:lnTo>
                <a:lnTo>
                  <a:pt x="274" y="90"/>
                </a:lnTo>
                <a:lnTo>
                  <a:pt x="272" y="90"/>
                </a:lnTo>
                <a:lnTo>
                  <a:pt x="270" y="90"/>
                </a:lnTo>
                <a:lnTo>
                  <a:pt x="270" y="92"/>
                </a:lnTo>
                <a:lnTo>
                  <a:pt x="270" y="94"/>
                </a:lnTo>
                <a:lnTo>
                  <a:pt x="268" y="94"/>
                </a:lnTo>
                <a:lnTo>
                  <a:pt x="266" y="94"/>
                </a:lnTo>
                <a:lnTo>
                  <a:pt x="264" y="96"/>
                </a:lnTo>
                <a:lnTo>
                  <a:pt x="264" y="98"/>
                </a:lnTo>
                <a:lnTo>
                  <a:pt x="264" y="100"/>
                </a:lnTo>
                <a:lnTo>
                  <a:pt x="262" y="102"/>
                </a:lnTo>
                <a:lnTo>
                  <a:pt x="264" y="102"/>
                </a:lnTo>
                <a:lnTo>
                  <a:pt x="262" y="104"/>
                </a:lnTo>
                <a:lnTo>
                  <a:pt x="264" y="104"/>
                </a:lnTo>
                <a:lnTo>
                  <a:pt x="264" y="106"/>
                </a:lnTo>
                <a:lnTo>
                  <a:pt x="262" y="106"/>
                </a:lnTo>
                <a:lnTo>
                  <a:pt x="260" y="106"/>
                </a:lnTo>
                <a:lnTo>
                  <a:pt x="258" y="106"/>
                </a:lnTo>
                <a:lnTo>
                  <a:pt x="256" y="106"/>
                </a:lnTo>
                <a:lnTo>
                  <a:pt x="254" y="106"/>
                </a:lnTo>
                <a:lnTo>
                  <a:pt x="252" y="106"/>
                </a:lnTo>
                <a:lnTo>
                  <a:pt x="252" y="108"/>
                </a:lnTo>
                <a:lnTo>
                  <a:pt x="250" y="108"/>
                </a:lnTo>
                <a:lnTo>
                  <a:pt x="248" y="108"/>
                </a:lnTo>
                <a:lnTo>
                  <a:pt x="246" y="110"/>
                </a:lnTo>
                <a:lnTo>
                  <a:pt x="244" y="110"/>
                </a:lnTo>
                <a:lnTo>
                  <a:pt x="242" y="112"/>
                </a:lnTo>
                <a:lnTo>
                  <a:pt x="242" y="114"/>
                </a:lnTo>
                <a:lnTo>
                  <a:pt x="240" y="112"/>
                </a:lnTo>
                <a:lnTo>
                  <a:pt x="238" y="112"/>
                </a:lnTo>
                <a:lnTo>
                  <a:pt x="236" y="112"/>
                </a:lnTo>
                <a:lnTo>
                  <a:pt x="234" y="114"/>
                </a:lnTo>
                <a:lnTo>
                  <a:pt x="232" y="114"/>
                </a:lnTo>
                <a:lnTo>
                  <a:pt x="230" y="114"/>
                </a:lnTo>
                <a:lnTo>
                  <a:pt x="228" y="114"/>
                </a:lnTo>
                <a:lnTo>
                  <a:pt x="226" y="114"/>
                </a:lnTo>
                <a:lnTo>
                  <a:pt x="224" y="116"/>
                </a:lnTo>
                <a:lnTo>
                  <a:pt x="222" y="118"/>
                </a:lnTo>
                <a:lnTo>
                  <a:pt x="220" y="118"/>
                </a:lnTo>
                <a:lnTo>
                  <a:pt x="218" y="120"/>
                </a:lnTo>
                <a:lnTo>
                  <a:pt x="218" y="122"/>
                </a:lnTo>
                <a:lnTo>
                  <a:pt x="218" y="124"/>
                </a:lnTo>
                <a:lnTo>
                  <a:pt x="216" y="126"/>
                </a:lnTo>
                <a:lnTo>
                  <a:pt x="214" y="126"/>
                </a:lnTo>
                <a:lnTo>
                  <a:pt x="214" y="124"/>
                </a:lnTo>
                <a:lnTo>
                  <a:pt x="216" y="124"/>
                </a:lnTo>
                <a:lnTo>
                  <a:pt x="218" y="122"/>
                </a:lnTo>
                <a:lnTo>
                  <a:pt x="218" y="120"/>
                </a:lnTo>
                <a:lnTo>
                  <a:pt x="218" y="118"/>
                </a:lnTo>
                <a:lnTo>
                  <a:pt x="216" y="118"/>
                </a:lnTo>
                <a:lnTo>
                  <a:pt x="216" y="120"/>
                </a:lnTo>
                <a:lnTo>
                  <a:pt x="214" y="122"/>
                </a:lnTo>
                <a:lnTo>
                  <a:pt x="212" y="122"/>
                </a:lnTo>
                <a:lnTo>
                  <a:pt x="210" y="124"/>
                </a:lnTo>
                <a:lnTo>
                  <a:pt x="210" y="126"/>
                </a:lnTo>
                <a:lnTo>
                  <a:pt x="212" y="128"/>
                </a:lnTo>
                <a:lnTo>
                  <a:pt x="212" y="130"/>
                </a:lnTo>
                <a:lnTo>
                  <a:pt x="214" y="132"/>
                </a:lnTo>
                <a:lnTo>
                  <a:pt x="214" y="134"/>
                </a:lnTo>
                <a:lnTo>
                  <a:pt x="216" y="136"/>
                </a:lnTo>
                <a:lnTo>
                  <a:pt x="218" y="136"/>
                </a:lnTo>
                <a:lnTo>
                  <a:pt x="218" y="138"/>
                </a:lnTo>
                <a:lnTo>
                  <a:pt x="220" y="140"/>
                </a:lnTo>
                <a:lnTo>
                  <a:pt x="222" y="142"/>
                </a:lnTo>
                <a:lnTo>
                  <a:pt x="224" y="142"/>
                </a:lnTo>
                <a:lnTo>
                  <a:pt x="226" y="142"/>
                </a:lnTo>
                <a:lnTo>
                  <a:pt x="228" y="140"/>
                </a:lnTo>
                <a:lnTo>
                  <a:pt x="228" y="138"/>
                </a:lnTo>
                <a:lnTo>
                  <a:pt x="230" y="140"/>
                </a:lnTo>
                <a:lnTo>
                  <a:pt x="232" y="140"/>
                </a:lnTo>
                <a:lnTo>
                  <a:pt x="234" y="138"/>
                </a:lnTo>
                <a:lnTo>
                  <a:pt x="236" y="138"/>
                </a:lnTo>
                <a:lnTo>
                  <a:pt x="238" y="138"/>
                </a:lnTo>
                <a:lnTo>
                  <a:pt x="238" y="140"/>
                </a:lnTo>
                <a:lnTo>
                  <a:pt x="240" y="140"/>
                </a:lnTo>
                <a:lnTo>
                  <a:pt x="242" y="142"/>
                </a:lnTo>
                <a:lnTo>
                  <a:pt x="240" y="142"/>
                </a:lnTo>
                <a:lnTo>
                  <a:pt x="238" y="144"/>
                </a:lnTo>
                <a:lnTo>
                  <a:pt x="240" y="146"/>
                </a:lnTo>
                <a:lnTo>
                  <a:pt x="238" y="148"/>
                </a:lnTo>
                <a:lnTo>
                  <a:pt x="236" y="148"/>
                </a:lnTo>
                <a:lnTo>
                  <a:pt x="234" y="148"/>
                </a:lnTo>
                <a:lnTo>
                  <a:pt x="232" y="148"/>
                </a:lnTo>
                <a:lnTo>
                  <a:pt x="230" y="148"/>
                </a:lnTo>
                <a:lnTo>
                  <a:pt x="228" y="146"/>
                </a:lnTo>
                <a:lnTo>
                  <a:pt x="226" y="146"/>
                </a:lnTo>
                <a:lnTo>
                  <a:pt x="224" y="146"/>
                </a:lnTo>
                <a:lnTo>
                  <a:pt x="222" y="146"/>
                </a:lnTo>
                <a:lnTo>
                  <a:pt x="224" y="148"/>
                </a:lnTo>
                <a:lnTo>
                  <a:pt x="222" y="148"/>
                </a:lnTo>
                <a:lnTo>
                  <a:pt x="220" y="150"/>
                </a:lnTo>
                <a:lnTo>
                  <a:pt x="218" y="152"/>
                </a:lnTo>
                <a:lnTo>
                  <a:pt x="216" y="152"/>
                </a:lnTo>
                <a:lnTo>
                  <a:pt x="214" y="152"/>
                </a:lnTo>
                <a:lnTo>
                  <a:pt x="212" y="152"/>
                </a:lnTo>
                <a:lnTo>
                  <a:pt x="210" y="154"/>
                </a:lnTo>
                <a:lnTo>
                  <a:pt x="208" y="154"/>
                </a:lnTo>
                <a:lnTo>
                  <a:pt x="206" y="156"/>
                </a:lnTo>
                <a:lnTo>
                  <a:pt x="206" y="158"/>
                </a:lnTo>
                <a:lnTo>
                  <a:pt x="204" y="158"/>
                </a:lnTo>
                <a:lnTo>
                  <a:pt x="202" y="160"/>
                </a:lnTo>
                <a:lnTo>
                  <a:pt x="200" y="160"/>
                </a:lnTo>
                <a:lnTo>
                  <a:pt x="198" y="160"/>
                </a:lnTo>
                <a:lnTo>
                  <a:pt x="196" y="160"/>
                </a:lnTo>
                <a:lnTo>
                  <a:pt x="194" y="158"/>
                </a:lnTo>
                <a:lnTo>
                  <a:pt x="192" y="158"/>
                </a:lnTo>
                <a:lnTo>
                  <a:pt x="190" y="156"/>
                </a:lnTo>
                <a:lnTo>
                  <a:pt x="192" y="156"/>
                </a:lnTo>
                <a:lnTo>
                  <a:pt x="194" y="154"/>
                </a:lnTo>
                <a:lnTo>
                  <a:pt x="192" y="152"/>
                </a:lnTo>
                <a:lnTo>
                  <a:pt x="194" y="150"/>
                </a:lnTo>
                <a:lnTo>
                  <a:pt x="194" y="148"/>
                </a:lnTo>
                <a:lnTo>
                  <a:pt x="192" y="146"/>
                </a:lnTo>
                <a:lnTo>
                  <a:pt x="190" y="146"/>
                </a:lnTo>
                <a:lnTo>
                  <a:pt x="190" y="144"/>
                </a:lnTo>
                <a:lnTo>
                  <a:pt x="188" y="144"/>
                </a:lnTo>
                <a:lnTo>
                  <a:pt x="186" y="144"/>
                </a:lnTo>
                <a:lnTo>
                  <a:pt x="184" y="144"/>
                </a:lnTo>
                <a:lnTo>
                  <a:pt x="182" y="142"/>
                </a:lnTo>
                <a:lnTo>
                  <a:pt x="182" y="140"/>
                </a:lnTo>
                <a:lnTo>
                  <a:pt x="180" y="140"/>
                </a:lnTo>
                <a:lnTo>
                  <a:pt x="178" y="142"/>
                </a:lnTo>
                <a:lnTo>
                  <a:pt x="176" y="142"/>
                </a:lnTo>
                <a:lnTo>
                  <a:pt x="174" y="140"/>
                </a:lnTo>
                <a:lnTo>
                  <a:pt x="176" y="138"/>
                </a:lnTo>
                <a:lnTo>
                  <a:pt x="178" y="138"/>
                </a:lnTo>
                <a:lnTo>
                  <a:pt x="180" y="136"/>
                </a:lnTo>
                <a:lnTo>
                  <a:pt x="182" y="134"/>
                </a:lnTo>
                <a:lnTo>
                  <a:pt x="184" y="134"/>
                </a:lnTo>
                <a:lnTo>
                  <a:pt x="186" y="132"/>
                </a:lnTo>
                <a:lnTo>
                  <a:pt x="188" y="132"/>
                </a:lnTo>
                <a:lnTo>
                  <a:pt x="190" y="132"/>
                </a:lnTo>
                <a:lnTo>
                  <a:pt x="190" y="130"/>
                </a:lnTo>
                <a:lnTo>
                  <a:pt x="192" y="130"/>
                </a:lnTo>
                <a:lnTo>
                  <a:pt x="194" y="128"/>
                </a:lnTo>
                <a:lnTo>
                  <a:pt x="192" y="128"/>
                </a:lnTo>
                <a:lnTo>
                  <a:pt x="192" y="126"/>
                </a:lnTo>
                <a:lnTo>
                  <a:pt x="190" y="126"/>
                </a:lnTo>
                <a:lnTo>
                  <a:pt x="188" y="126"/>
                </a:lnTo>
                <a:lnTo>
                  <a:pt x="186" y="126"/>
                </a:lnTo>
                <a:lnTo>
                  <a:pt x="184" y="124"/>
                </a:lnTo>
                <a:lnTo>
                  <a:pt x="182" y="124"/>
                </a:lnTo>
                <a:lnTo>
                  <a:pt x="180" y="126"/>
                </a:lnTo>
                <a:lnTo>
                  <a:pt x="178" y="124"/>
                </a:lnTo>
                <a:lnTo>
                  <a:pt x="176" y="126"/>
                </a:lnTo>
                <a:lnTo>
                  <a:pt x="174" y="126"/>
                </a:lnTo>
                <a:lnTo>
                  <a:pt x="172" y="126"/>
                </a:lnTo>
                <a:lnTo>
                  <a:pt x="170" y="126"/>
                </a:lnTo>
                <a:lnTo>
                  <a:pt x="168" y="124"/>
                </a:lnTo>
                <a:lnTo>
                  <a:pt x="166" y="124"/>
                </a:lnTo>
                <a:lnTo>
                  <a:pt x="164" y="122"/>
                </a:lnTo>
                <a:lnTo>
                  <a:pt x="162" y="122"/>
                </a:lnTo>
                <a:lnTo>
                  <a:pt x="160" y="122"/>
                </a:lnTo>
                <a:lnTo>
                  <a:pt x="162" y="120"/>
                </a:lnTo>
                <a:lnTo>
                  <a:pt x="164" y="120"/>
                </a:lnTo>
                <a:lnTo>
                  <a:pt x="164" y="118"/>
                </a:lnTo>
                <a:lnTo>
                  <a:pt x="162" y="118"/>
                </a:lnTo>
                <a:lnTo>
                  <a:pt x="160" y="118"/>
                </a:lnTo>
                <a:lnTo>
                  <a:pt x="158" y="118"/>
                </a:lnTo>
                <a:lnTo>
                  <a:pt x="156" y="116"/>
                </a:lnTo>
                <a:lnTo>
                  <a:pt x="158" y="116"/>
                </a:lnTo>
                <a:lnTo>
                  <a:pt x="160" y="116"/>
                </a:lnTo>
                <a:lnTo>
                  <a:pt x="162" y="118"/>
                </a:lnTo>
                <a:lnTo>
                  <a:pt x="164" y="118"/>
                </a:lnTo>
                <a:lnTo>
                  <a:pt x="166" y="118"/>
                </a:lnTo>
                <a:lnTo>
                  <a:pt x="168" y="118"/>
                </a:lnTo>
                <a:lnTo>
                  <a:pt x="170" y="118"/>
                </a:lnTo>
                <a:lnTo>
                  <a:pt x="170" y="116"/>
                </a:lnTo>
                <a:lnTo>
                  <a:pt x="172" y="116"/>
                </a:lnTo>
                <a:lnTo>
                  <a:pt x="174" y="114"/>
                </a:lnTo>
                <a:lnTo>
                  <a:pt x="172" y="116"/>
                </a:lnTo>
                <a:lnTo>
                  <a:pt x="170" y="116"/>
                </a:lnTo>
                <a:lnTo>
                  <a:pt x="168" y="116"/>
                </a:lnTo>
                <a:lnTo>
                  <a:pt x="166" y="116"/>
                </a:lnTo>
                <a:lnTo>
                  <a:pt x="164" y="114"/>
                </a:lnTo>
                <a:lnTo>
                  <a:pt x="162" y="112"/>
                </a:lnTo>
                <a:lnTo>
                  <a:pt x="162" y="110"/>
                </a:lnTo>
                <a:lnTo>
                  <a:pt x="162" y="108"/>
                </a:lnTo>
                <a:lnTo>
                  <a:pt x="160" y="106"/>
                </a:lnTo>
                <a:lnTo>
                  <a:pt x="162" y="108"/>
                </a:lnTo>
                <a:lnTo>
                  <a:pt x="162" y="110"/>
                </a:lnTo>
                <a:lnTo>
                  <a:pt x="160" y="112"/>
                </a:lnTo>
                <a:lnTo>
                  <a:pt x="162" y="114"/>
                </a:lnTo>
                <a:lnTo>
                  <a:pt x="160" y="114"/>
                </a:lnTo>
                <a:lnTo>
                  <a:pt x="158" y="114"/>
                </a:lnTo>
                <a:lnTo>
                  <a:pt x="156" y="116"/>
                </a:lnTo>
                <a:lnTo>
                  <a:pt x="156" y="114"/>
                </a:lnTo>
                <a:lnTo>
                  <a:pt x="156" y="112"/>
                </a:lnTo>
                <a:lnTo>
                  <a:pt x="154" y="112"/>
                </a:lnTo>
                <a:lnTo>
                  <a:pt x="154" y="114"/>
                </a:lnTo>
                <a:lnTo>
                  <a:pt x="152" y="116"/>
                </a:lnTo>
                <a:lnTo>
                  <a:pt x="150" y="114"/>
                </a:lnTo>
                <a:lnTo>
                  <a:pt x="148" y="116"/>
                </a:lnTo>
                <a:lnTo>
                  <a:pt x="146" y="116"/>
                </a:lnTo>
                <a:lnTo>
                  <a:pt x="144" y="116"/>
                </a:lnTo>
                <a:lnTo>
                  <a:pt x="144" y="118"/>
                </a:lnTo>
                <a:lnTo>
                  <a:pt x="144" y="120"/>
                </a:lnTo>
                <a:lnTo>
                  <a:pt x="142" y="122"/>
                </a:lnTo>
                <a:lnTo>
                  <a:pt x="140" y="124"/>
                </a:lnTo>
                <a:lnTo>
                  <a:pt x="140" y="126"/>
                </a:lnTo>
                <a:lnTo>
                  <a:pt x="138" y="124"/>
                </a:lnTo>
                <a:lnTo>
                  <a:pt x="138" y="122"/>
                </a:lnTo>
                <a:lnTo>
                  <a:pt x="136" y="122"/>
                </a:lnTo>
                <a:lnTo>
                  <a:pt x="136" y="120"/>
                </a:lnTo>
                <a:lnTo>
                  <a:pt x="134" y="120"/>
                </a:lnTo>
                <a:lnTo>
                  <a:pt x="134" y="122"/>
                </a:lnTo>
                <a:lnTo>
                  <a:pt x="136" y="124"/>
                </a:lnTo>
                <a:lnTo>
                  <a:pt x="138" y="124"/>
                </a:lnTo>
                <a:lnTo>
                  <a:pt x="140" y="126"/>
                </a:lnTo>
                <a:lnTo>
                  <a:pt x="138" y="128"/>
                </a:lnTo>
                <a:lnTo>
                  <a:pt x="136" y="130"/>
                </a:lnTo>
                <a:lnTo>
                  <a:pt x="134" y="132"/>
                </a:lnTo>
                <a:lnTo>
                  <a:pt x="132" y="134"/>
                </a:lnTo>
                <a:lnTo>
                  <a:pt x="130" y="134"/>
                </a:lnTo>
                <a:lnTo>
                  <a:pt x="130" y="136"/>
                </a:lnTo>
                <a:lnTo>
                  <a:pt x="130" y="134"/>
                </a:lnTo>
                <a:lnTo>
                  <a:pt x="132" y="132"/>
                </a:lnTo>
                <a:lnTo>
                  <a:pt x="134" y="132"/>
                </a:lnTo>
                <a:lnTo>
                  <a:pt x="134" y="130"/>
                </a:lnTo>
                <a:lnTo>
                  <a:pt x="132" y="130"/>
                </a:lnTo>
                <a:lnTo>
                  <a:pt x="132" y="132"/>
                </a:lnTo>
                <a:lnTo>
                  <a:pt x="130" y="134"/>
                </a:lnTo>
                <a:lnTo>
                  <a:pt x="128" y="134"/>
                </a:lnTo>
                <a:lnTo>
                  <a:pt x="128" y="132"/>
                </a:lnTo>
                <a:lnTo>
                  <a:pt x="126" y="134"/>
                </a:lnTo>
                <a:lnTo>
                  <a:pt x="126" y="136"/>
                </a:lnTo>
                <a:lnTo>
                  <a:pt x="128" y="136"/>
                </a:lnTo>
                <a:lnTo>
                  <a:pt x="126" y="138"/>
                </a:lnTo>
                <a:lnTo>
                  <a:pt x="128" y="138"/>
                </a:lnTo>
                <a:lnTo>
                  <a:pt x="130" y="140"/>
                </a:lnTo>
                <a:lnTo>
                  <a:pt x="130" y="142"/>
                </a:lnTo>
                <a:lnTo>
                  <a:pt x="130" y="144"/>
                </a:lnTo>
                <a:lnTo>
                  <a:pt x="128" y="144"/>
                </a:lnTo>
                <a:lnTo>
                  <a:pt x="128" y="142"/>
                </a:lnTo>
                <a:lnTo>
                  <a:pt x="126" y="140"/>
                </a:lnTo>
                <a:lnTo>
                  <a:pt x="124" y="140"/>
                </a:lnTo>
                <a:lnTo>
                  <a:pt x="122" y="140"/>
                </a:lnTo>
                <a:lnTo>
                  <a:pt x="120" y="140"/>
                </a:lnTo>
                <a:lnTo>
                  <a:pt x="118" y="140"/>
                </a:lnTo>
                <a:lnTo>
                  <a:pt x="116" y="142"/>
                </a:lnTo>
                <a:lnTo>
                  <a:pt x="114" y="142"/>
                </a:lnTo>
                <a:lnTo>
                  <a:pt x="114" y="144"/>
                </a:lnTo>
                <a:lnTo>
                  <a:pt x="112" y="144"/>
                </a:lnTo>
                <a:lnTo>
                  <a:pt x="110" y="144"/>
                </a:lnTo>
                <a:lnTo>
                  <a:pt x="110" y="142"/>
                </a:lnTo>
                <a:lnTo>
                  <a:pt x="108" y="142"/>
                </a:lnTo>
                <a:lnTo>
                  <a:pt x="106" y="140"/>
                </a:lnTo>
                <a:lnTo>
                  <a:pt x="104" y="138"/>
                </a:lnTo>
                <a:lnTo>
                  <a:pt x="106" y="138"/>
                </a:lnTo>
                <a:lnTo>
                  <a:pt x="108" y="138"/>
                </a:lnTo>
                <a:lnTo>
                  <a:pt x="110" y="138"/>
                </a:lnTo>
                <a:lnTo>
                  <a:pt x="108" y="136"/>
                </a:lnTo>
                <a:lnTo>
                  <a:pt x="108" y="134"/>
                </a:lnTo>
                <a:lnTo>
                  <a:pt x="110" y="134"/>
                </a:lnTo>
                <a:lnTo>
                  <a:pt x="110" y="132"/>
                </a:lnTo>
                <a:lnTo>
                  <a:pt x="112" y="132"/>
                </a:lnTo>
                <a:lnTo>
                  <a:pt x="112" y="130"/>
                </a:lnTo>
                <a:lnTo>
                  <a:pt x="114" y="128"/>
                </a:lnTo>
                <a:lnTo>
                  <a:pt x="114" y="126"/>
                </a:lnTo>
                <a:lnTo>
                  <a:pt x="116" y="124"/>
                </a:lnTo>
                <a:lnTo>
                  <a:pt x="116" y="122"/>
                </a:lnTo>
                <a:lnTo>
                  <a:pt x="114" y="122"/>
                </a:lnTo>
                <a:lnTo>
                  <a:pt x="114" y="120"/>
                </a:lnTo>
                <a:lnTo>
                  <a:pt x="114" y="118"/>
                </a:lnTo>
                <a:lnTo>
                  <a:pt x="116" y="118"/>
                </a:lnTo>
                <a:lnTo>
                  <a:pt x="118" y="116"/>
                </a:lnTo>
                <a:lnTo>
                  <a:pt x="118" y="118"/>
                </a:lnTo>
                <a:lnTo>
                  <a:pt x="120" y="120"/>
                </a:lnTo>
                <a:lnTo>
                  <a:pt x="120" y="118"/>
                </a:lnTo>
                <a:lnTo>
                  <a:pt x="122" y="118"/>
                </a:lnTo>
                <a:lnTo>
                  <a:pt x="124" y="120"/>
                </a:lnTo>
                <a:lnTo>
                  <a:pt x="126" y="120"/>
                </a:lnTo>
                <a:lnTo>
                  <a:pt x="126" y="118"/>
                </a:lnTo>
                <a:lnTo>
                  <a:pt x="128" y="118"/>
                </a:lnTo>
                <a:lnTo>
                  <a:pt x="130" y="120"/>
                </a:lnTo>
                <a:lnTo>
                  <a:pt x="132" y="120"/>
                </a:lnTo>
                <a:lnTo>
                  <a:pt x="134" y="120"/>
                </a:lnTo>
                <a:lnTo>
                  <a:pt x="132" y="118"/>
                </a:lnTo>
                <a:lnTo>
                  <a:pt x="130" y="116"/>
                </a:lnTo>
                <a:lnTo>
                  <a:pt x="130" y="114"/>
                </a:lnTo>
                <a:lnTo>
                  <a:pt x="130" y="112"/>
                </a:lnTo>
                <a:lnTo>
                  <a:pt x="128" y="110"/>
                </a:lnTo>
                <a:lnTo>
                  <a:pt x="126" y="110"/>
                </a:lnTo>
                <a:lnTo>
                  <a:pt x="124" y="110"/>
                </a:lnTo>
                <a:lnTo>
                  <a:pt x="124" y="108"/>
                </a:lnTo>
                <a:lnTo>
                  <a:pt x="122" y="106"/>
                </a:lnTo>
                <a:lnTo>
                  <a:pt x="122" y="104"/>
                </a:lnTo>
                <a:lnTo>
                  <a:pt x="124" y="102"/>
                </a:lnTo>
                <a:lnTo>
                  <a:pt x="122" y="100"/>
                </a:lnTo>
                <a:lnTo>
                  <a:pt x="120" y="102"/>
                </a:lnTo>
                <a:lnTo>
                  <a:pt x="118" y="100"/>
                </a:lnTo>
                <a:lnTo>
                  <a:pt x="116" y="98"/>
                </a:lnTo>
                <a:lnTo>
                  <a:pt x="116" y="96"/>
                </a:lnTo>
                <a:lnTo>
                  <a:pt x="116" y="94"/>
                </a:lnTo>
                <a:lnTo>
                  <a:pt x="116" y="92"/>
                </a:lnTo>
                <a:lnTo>
                  <a:pt x="116" y="90"/>
                </a:lnTo>
                <a:lnTo>
                  <a:pt x="114" y="88"/>
                </a:lnTo>
                <a:lnTo>
                  <a:pt x="112" y="88"/>
                </a:lnTo>
                <a:lnTo>
                  <a:pt x="110" y="86"/>
                </a:lnTo>
                <a:lnTo>
                  <a:pt x="108" y="86"/>
                </a:lnTo>
                <a:lnTo>
                  <a:pt x="108" y="84"/>
                </a:lnTo>
                <a:lnTo>
                  <a:pt x="106" y="84"/>
                </a:lnTo>
                <a:lnTo>
                  <a:pt x="104" y="84"/>
                </a:lnTo>
                <a:lnTo>
                  <a:pt x="104" y="86"/>
                </a:lnTo>
                <a:lnTo>
                  <a:pt x="102" y="86"/>
                </a:lnTo>
                <a:lnTo>
                  <a:pt x="102" y="84"/>
                </a:lnTo>
                <a:lnTo>
                  <a:pt x="100" y="84"/>
                </a:lnTo>
                <a:lnTo>
                  <a:pt x="100" y="82"/>
                </a:lnTo>
                <a:lnTo>
                  <a:pt x="98" y="82"/>
                </a:lnTo>
                <a:lnTo>
                  <a:pt x="96" y="82"/>
                </a:lnTo>
                <a:lnTo>
                  <a:pt x="96" y="80"/>
                </a:lnTo>
                <a:lnTo>
                  <a:pt x="94" y="80"/>
                </a:lnTo>
                <a:lnTo>
                  <a:pt x="92" y="78"/>
                </a:lnTo>
                <a:lnTo>
                  <a:pt x="90" y="78"/>
                </a:lnTo>
                <a:lnTo>
                  <a:pt x="88" y="78"/>
                </a:lnTo>
                <a:lnTo>
                  <a:pt x="86" y="78"/>
                </a:lnTo>
                <a:lnTo>
                  <a:pt x="84" y="78"/>
                </a:lnTo>
                <a:lnTo>
                  <a:pt x="82" y="80"/>
                </a:lnTo>
                <a:lnTo>
                  <a:pt x="80" y="80"/>
                </a:lnTo>
                <a:lnTo>
                  <a:pt x="78" y="80"/>
                </a:lnTo>
                <a:lnTo>
                  <a:pt x="76" y="80"/>
                </a:lnTo>
                <a:lnTo>
                  <a:pt x="76" y="82"/>
                </a:lnTo>
                <a:lnTo>
                  <a:pt x="74" y="82"/>
                </a:lnTo>
                <a:lnTo>
                  <a:pt x="72" y="82"/>
                </a:lnTo>
                <a:lnTo>
                  <a:pt x="70" y="84"/>
                </a:lnTo>
                <a:lnTo>
                  <a:pt x="68" y="84"/>
                </a:lnTo>
                <a:lnTo>
                  <a:pt x="68" y="86"/>
                </a:lnTo>
                <a:lnTo>
                  <a:pt x="66" y="88"/>
                </a:lnTo>
                <a:lnTo>
                  <a:pt x="64" y="88"/>
                </a:lnTo>
                <a:lnTo>
                  <a:pt x="62" y="88"/>
                </a:lnTo>
                <a:lnTo>
                  <a:pt x="60" y="88"/>
                </a:lnTo>
                <a:lnTo>
                  <a:pt x="58" y="88"/>
                </a:lnTo>
                <a:lnTo>
                  <a:pt x="56" y="88"/>
                </a:lnTo>
                <a:lnTo>
                  <a:pt x="54" y="88"/>
                </a:lnTo>
                <a:lnTo>
                  <a:pt x="52" y="88"/>
                </a:lnTo>
                <a:lnTo>
                  <a:pt x="50" y="90"/>
                </a:lnTo>
                <a:lnTo>
                  <a:pt x="50" y="92"/>
                </a:lnTo>
                <a:lnTo>
                  <a:pt x="48" y="92"/>
                </a:lnTo>
                <a:lnTo>
                  <a:pt x="46" y="92"/>
                </a:lnTo>
                <a:lnTo>
                  <a:pt x="44" y="90"/>
                </a:lnTo>
                <a:lnTo>
                  <a:pt x="42" y="90"/>
                </a:lnTo>
                <a:lnTo>
                  <a:pt x="40" y="88"/>
                </a:lnTo>
                <a:lnTo>
                  <a:pt x="38" y="88"/>
                </a:lnTo>
                <a:lnTo>
                  <a:pt x="36" y="88"/>
                </a:lnTo>
                <a:lnTo>
                  <a:pt x="34" y="88"/>
                </a:lnTo>
                <a:lnTo>
                  <a:pt x="32" y="88"/>
                </a:lnTo>
                <a:lnTo>
                  <a:pt x="30" y="88"/>
                </a:lnTo>
                <a:lnTo>
                  <a:pt x="28" y="88"/>
                </a:lnTo>
                <a:lnTo>
                  <a:pt x="26" y="88"/>
                </a:lnTo>
                <a:lnTo>
                  <a:pt x="24" y="86"/>
                </a:lnTo>
                <a:lnTo>
                  <a:pt x="24" y="88"/>
                </a:lnTo>
                <a:lnTo>
                  <a:pt x="22" y="88"/>
                </a:lnTo>
                <a:lnTo>
                  <a:pt x="20" y="86"/>
                </a:lnTo>
                <a:lnTo>
                  <a:pt x="18" y="86"/>
                </a:lnTo>
                <a:lnTo>
                  <a:pt x="16" y="86"/>
                </a:lnTo>
                <a:lnTo>
                  <a:pt x="16" y="88"/>
                </a:lnTo>
                <a:lnTo>
                  <a:pt x="14" y="88"/>
                </a:lnTo>
                <a:lnTo>
                  <a:pt x="14" y="86"/>
                </a:lnTo>
                <a:lnTo>
                  <a:pt x="12" y="86"/>
                </a:lnTo>
                <a:lnTo>
                  <a:pt x="10" y="86"/>
                </a:lnTo>
                <a:lnTo>
                  <a:pt x="8" y="86"/>
                </a:lnTo>
                <a:lnTo>
                  <a:pt x="8" y="84"/>
                </a:lnTo>
                <a:lnTo>
                  <a:pt x="6" y="82"/>
                </a:lnTo>
                <a:lnTo>
                  <a:pt x="4" y="82"/>
                </a:lnTo>
                <a:lnTo>
                  <a:pt x="4" y="80"/>
                </a:lnTo>
                <a:lnTo>
                  <a:pt x="2" y="80"/>
                </a:lnTo>
                <a:lnTo>
                  <a:pt x="2" y="78"/>
                </a:lnTo>
                <a:lnTo>
                  <a:pt x="0" y="78"/>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00" name="Freeform 241"/>
          <p:cNvSpPr>
            <a:spLocks/>
          </p:cNvSpPr>
          <p:nvPr/>
        </p:nvSpPr>
        <p:spPr bwMode="auto">
          <a:xfrm>
            <a:off x="6798173" y="4679700"/>
            <a:ext cx="338110" cy="355351"/>
          </a:xfrm>
          <a:custGeom>
            <a:avLst/>
            <a:gdLst>
              <a:gd name="T0" fmla="*/ 0 w 72"/>
              <a:gd name="T1" fmla="*/ 2147483647 h 86"/>
              <a:gd name="T2" fmla="*/ 0 w 72"/>
              <a:gd name="T3" fmla="*/ 2147483647 h 86"/>
              <a:gd name="T4" fmla="*/ 2147483647 w 72"/>
              <a:gd name="T5" fmla="*/ 2147483647 h 86"/>
              <a:gd name="T6" fmla="*/ 2147483647 w 72"/>
              <a:gd name="T7" fmla="*/ 2147483647 h 86"/>
              <a:gd name="T8" fmla="*/ 2147483647 w 72"/>
              <a:gd name="T9" fmla="*/ 2147483647 h 86"/>
              <a:gd name="T10" fmla="*/ 2147483647 w 72"/>
              <a:gd name="T11" fmla="*/ 2147483647 h 86"/>
              <a:gd name="T12" fmla="*/ 2147483647 w 72"/>
              <a:gd name="T13" fmla="*/ 2147483647 h 86"/>
              <a:gd name="T14" fmla="*/ 2147483647 w 72"/>
              <a:gd name="T15" fmla="*/ 2147483647 h 86"/>
              <a:gd name="T16" fmla="*/ 2147483647 w 72"/>
              <a:gd name="T17" fmla="*/ 2147483647 h 86"/>
              <a:gd name="T18" fmla="*/ 2147483647 w 72"/>
              <a:gd name="T19" fmla="*/ 2147483647 h 86"/>
              <a:gd name="T20" fmla="*/ 2147483647 w 72"/>
              <a:gd name="T21" fmla="*/ 2147483647 h 86"/>
              <a:gd name="T22" fmla="*/ 2147483647 w 72"/>
              <a:gd name="T23" fmla="*/ 2147483647 h 86"/>
              <a:gd name="T24" fmla="*/ 2147483647 w 72"/>
              <a:gd name="T25" fmla="*/ 2147483647 h 86"/>
              <a:gd name="T26" fmla="*/ 2147483647 w 72"/>
              <a:gd name="T27" fmla="*/ 2147483647 h 86"/>
              <a:gd name="T28" fmla="*/ 2147483647 w 72"/>
              <a:gd name="T29" fmla="*/ 2147483647 h 86"/>
              <a:gd name="T30" fmla="*/ 2147483647 w 72"/>
              <a:gd name="T31" fmla="*/ 2147483647 h 86"/>
              <a:gd name="T32" fmla="*/ 2147483647 w 72"/>
              <a:gd name="T33" fmla="*/ 2147483647 h 86"/>
              <a:gd name="T34" fmla="*/ 2147483647 w 72"/>
              <a:gd name="T35" fmla="*/ 2147483647 h 86"/>
              <a:gd name="T36" fmla="*/ 2147483647 w 72"/>
              <a:gd name="T37" fmla="*/ 2147483647 h 86"/>
              <a:gd name="T38" fmla="*/ 2147483647 w 72"/>
              <a:gd name="T39" fmla="*/ 2147483647 h 86"/>
              <a:gd name="T40" fmla="*/ 2147483647 w 72"/>
              <a:gd name="T41" fmla="*/ 2147483647 h 86"/>
              <a:gd name="T42" fmla="*/ 2147483647 w 72"/>
              <a:gd name="T43" fmla="*/ 2147483647 h 86"/>
              <a:gd name="T44" fmla="*/ 2147483647 w 72"/>
              <a:gd name="T45" fmla="*/ 2147483647 h 86"/>
              <a:gd name="T46" fmla="*/ 2147483647 w 72"/>
              <a:gd name="T47" fmla="*/ 2147483647 h 86"/>
              <a:gd name="T48" fmla="*/ 2147483647 w 72"/>
              <a:gd name="T49" fmla="*/ 2147483647 h 86"/>
              <a:gd name="T50" fmla="*/ 2147483647 w 72"/>
              <a:gd name="T51" fmla="*/ 0 h 86"/>
              <a:gd name="T52" fmla="*/ 2147483647 w 72"/>
              <a:gd name="T53" fmla="*/ 2147483647 h 86"/>
              <a:gd name="T54" fmla="*/ 2147483647 w 72"/>
              <a:gd name="T55" fmla="*/ 2147483647 h 86"/>
              <a:gd name="T56" fmla="*/ 2147483647 w 72"/>
              <a:gd name="T57" fmla="*/ 2147483647 h 86"/>
              <a:gd name="T58" fmla="*/ 2147483647 w 72"/>
              <a:gd name="T59" fmla="*/ 2147483647 h 86"/>
              <a:gd name="T60" fmla="*/ 2147483647 w 72"/>
              <a:gd name="T61" fmla="*/ 2147483647 h 86"/>
              <a:gd name="T62" fmla="*/ 2147483647 w 72"/>
              <a:gd name="T63" fmla="*/ 2147483647 h 86"/>
              <a:gd name="T64" fmla="*/ 2147483647 w 72"/>
              <a:gd name="T65" fmla="*/ 2147483647 h 86"/>
              <a:gd name="T66" fmla="*/ 2147483647 w 72"/>
              <a:gd name="T67" fmla="*/ 2147483647 h 86"/>
              <a:gd name="T68" fmla="*/ 2147483647 w 72"/>
              <a:gd name="T69" fmla="*/ 2147483647 h 86"/>
              <a:gd name="T70" fmla="*/ 2147483647 w 72"/>
              <a:gd name="T71" fmla="*/ 2147483647 h 86"/>
              <a:gd name="T72" fmla="*/ 2147483647 w 72"/>
              <a:gd name="T73" fmla="*/ 2147483647 h 86"/>
              <a:gd name="T74" fmla="*/ 2147483647 w 72"/>
              <a:gd name="T75" fmla="*/ 2147483647 h 86"/>
              <a:gd name="T76" fmla="*/ 2147483647 w 72"/>
              <a:gd name="T77" fmla="*/ 2147483647 h 86"/>
              <a:gd name="T78" fmla="*/ 2147483647 w 72"/>
              <a:gd name="T79" fmla="*/ 2147483647 h 86"/>
              <a:gd name="T80" fmla="*/ 2147483647 w 72"/>
              <a:gd name="T81" fmla="*/ 2147483647 h 86"/>
              <a:gd name="T82" fmla="*/ 2147483647 w 72"/>
              <a:gd name="T83" fmla="*/ 2147483647 h 86"/>
              <a:gd name="T84" fmla="*/ 2147483647 w 72"/>
              <a:gd name="T85" fmla="*/ 2147483647 h 86"/>
              <a:gd name="T86" fmla="*/ 2147483647 w 72"/>
              <a:gd name="T87" fmla="*/ 2147483647 h 86"/>
              <a:gd name="T88" fmla="*/ 2147483647 w 72"/>
              <a:gd name="T89" fmla="*/ 2147483647 h 86"/>
              <a:gd name="T90" fmla="*/ 2147483647 w 72"/>
              <a:gd name="T91" fmla="*/ 2147483647 h 86"/>
              <a:gd name="T92" fmla="*/ 2147483647 w 72"/>
              <a:gd name="T93" fmla="*/ 2147483647 h 86"/>
              <a:gd name="T94" fmla="*/ 2147483647 w 72"/>
              <a:gd name="T95" fmla="*/ 2147483647 h 86"/>
              <a:gd name="T96" fmla="*/ 2147483647 w 72"/>
              <a:gd name="T97" fmla="*/ 2147483647 h 86"/>
              <a:gd name="T98" fmla="*/ 2147483647 w 72"/>
              <a:gd name="T99" fmla="*/ 2147483647 h 86"/>
              <a:gd name="T100" fmla="*/ 2147483647 w 72"/>
              <a:gd name="T101" fmla="*/ 2147483647 h 86"/>
              <a:gd name="T102" fmla="*/ 0 w 72"/>
              <a:gd name="T103" fmla="*/ 2147483647 h 86"/>
              <a:gd name="T104" fmla="*/ 0 w 72"/>
              <a:gd name="T105" fmla="*/ 2147483647 h 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2"/>
              <a:gd name="T160" fmla="*/ 0 h 86"/>
              <a:gd name="T161" fmla="*/ 72 w 72"/>
              <a:gd name="T162" fmla="*/ 86 h 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2" h="86">
                <a:moveTo>
                  <a:pt x="0" y="84"/>
                </a:moveTo>
                <a:lnTo>
                  <a:pt x="0" y="82"/>
                </a:lnTo>
                <a:lnTo>
                  <a:pt x="0" y="80"/>
                </a:lnTo>
                <a:lnTo>
                  <a:pt x="0" y="78"/>
                </a:lnTo>
                <a:lnTo>
                  <a:pt x="0" y="76"/>
                </a:lnTo>
                <a:lnTo>
                  <a:pt x="0" y="74"/>
                </a:lnTo>
                <a:lnTo>
                  <a:pt x="0" y="72"/>
                </a:lnTo>
                <a:lnTo>
                  <a:pt x="2" y="70"/>
                </a:lnTo>
                <a:lnTo>
                  <a:pt x="2" y="68"/>
                </a:lnTo>
                <a:lnTo>
                  <a:pt x="2" y="66"/>
                </a:lnTo>
                <a:lnTo>
                  <a:pt x="2" y="64"/>
                </a:lnTo>
                <a:lnTo>
                  <a:pt x="2" y="62"/>
                </a:lnTo>
                <a:lnTo>
                  <a:pt x="2" y="60"/>
                </a:lnTo>
                <a:lnTo>
                  <a:pt x="2" y="58"/>
                </a:lnTo>
                <a:lnTo>
                  <a:pt x="2" y="56"/>
                </a:lnTo>
                <a:lnTo>
                  <a:pt x="4" y="54"/>
                </a:lnTo>
                <a:lnTo>
                  <a:pt x="4" y="52"/>
                </a:lnTo>
                <a:lnTo>
                  <a:pt x="4" y="50"/>
                </a:lnTo>
                <a:lnTo>
                  <a:pt x="6" y="50"/>
                </a:lnTo>
                <a:lnTo>
                  <a:pt x="6" y="48"/>
                </a:lnTo>
                <a:lnTo>
                  <a:pt x="6" y="46"/>
                </a:lnTo>
                <a:lnTo>
                  <a:pt x="6" y="44"/>
                </a:lnTo>
                <a:lnTo>
                  <a:pt x="4" y="44"/>
                </a:lnTo>
                <a:lnTo>
                  <a:pt x="6" y="42"/>
                </a:lnTo>
                <a:lnTo>
                  <a:pt x="6" y="40"/>
                </a:lnTo>
                <a:lnTo>
                  <a:pt x="6" y="38"/>
                </a:lnTo>
                <a:lnTo>
                  <a:pt x="6" y="36"/>
                </a:lnTo>
                <a:lnTo>
                  <a:pt x="6" y="34"/>
                </a:lnTo>
                <a:lnTo>
                  <a:pt x="6" y="32"/>
                </a:lnTo>
                <a:lnTo>
                  <a:pt x="6" y="30"/>
                </a:lnTo>
                <a:lnTo>
                  <a:pt x="6" y="28"/>
                </a:lnTo>
                <a:lnTo>
                  <a:pt x="6" y="26"/>
                </a:lnTo>
                <a:lnTo>
                  <a:pt x="6" y="24"/>
                </a:lnTo>
                <a:lnTo>
                  <a:pt x="6" y="22"/>
                </a:lnTo>
                <a:lnTo>
                  <a:pt x="6" y="20"/>
                </a:lnTo>
                <a:lnTo>
                  <a:pt x="6" y="18"/>
                </a:lnTo>
                <a:lnTo>
                  <a:pt x="6" y="16"/>
                </a:lnTo>
                <a:lnTo>
                  <a:pt x="6" y="14"/>
                </a:lnTo>
                <a:lnTo>
                  <a:pt x="8" y="14"/>
                </a:lnTo>
                <a:lnTo>
                  <a:pt x="8" y="12"/>
                </a:lnTo>
                <a:lnTo>
                  <a:pt x="10" y="12"/>
                </a:lnTo>
                <a:lnTo>
                  <a:pt x="10" y="14"/>
                </a:lnTo>
                <a:lnTo>
                  <a:pt x="12" y="14"/>
                </a:lnTo>
                <a:lnTo>
                  <a:pt x="14" y="16"/>
                </a:lnTo>
                <a:lnTo>
                  <a:pt x="16" y="18"/>
                </a:lnTo>
                <a:lnTo>
                  <a:pt x="18" y="18"/>
                </a:lnTo>
                <a:lnTo>
                  <a:pt x="20" y="20"/>
                </a:lnTo>
                <a:lnTo>
                  <a:pt x="22" y="20"/>
                </a:lnTo>
                <a:lnTo>
                  <a:pt x="24" y="22"/>
                </a:lnTo>
                <a:lnTo>
                  <a:pt x="26" y="22"/>
                </a:lnTo>
                <a:lnTo>
                  <a:pt x="28" y="22"/>
                </a:lnTo>
                <a:lnTo>
                  <a:pt x="30" y="22"/>
                </a:lnTo>
                <a:lnTo>
                  <a:pt x="30" y="20"/>
                </a:lnTo>
                <a:lnTo>
                  <a:pt x="32" y="18"/>
                </a:lnTo>
                <a:lnTo>
                  <a:pt x="34" y="18"/>
                </a:lnTo>
                <a:lnTo>
                  <a:pt x="36" y="16"/>
                </a:lnTo>
                <a:lnTo>
                  <a:pt x="38" y="14"/>
                </a:lnTo>
                <a:lnTo>
                  <a:pt x="40" y="14"/>
                </a:lnTo>
                <a:lnTo>
                  <a:pt x="40" y="12"/>
                </a:lnTo>
                <a:lnTo>
                  <a:pt x="42" y="12"/>
                </a:lnTo>
                <a:lnTo>
                  <a:pt x="44" y="10"/>
                </a:lnTo>
                <a:lnTo>
                  <a:pt x="46" y="10"/>
                </a:lnTo>
                <a:lnTo>
                  <a:pt x="46" y="8"/>
                </a:lnTo>
                <a:lnTo>
                  <a:pt x="48" y="8"/>
                </a:lnTo>
                <a:lnTo>
                  <a:pt x="50" y="6"/>
                </a:lnTo>
                <a:lnTo>
                  <a:pt x="52" y="6"/>
                </a:lnTo>
                <a:lnTo>
                  <a:pt x="52" y="4"/>
                </a:lnTo>
                <a:lnTo>
                  <a:pt x="54" y="4"/>
                </a:lnTo>
                <a:lnTo>
                  <a:pt x="56" y="2"/>
                </a:lnTo>
                <a:lnTo>
                  <a:pt x="58" y="2"/>
                </a:lnTo>
                <a:lnTo>
                  <a:pt x="60" y="0"/>
                </a:lnTo>
                <a:lnTo>
                  <a:pt x="62" y="2"/>
                </a:lnTo>
                <a:lnTo>
                  <a:pt x="62" y="6"/>
                </a:lnTo>
                <a:lnTo>
                  <a:pt x="64" y="8"/>
                </a:lnTo>
                <a:lnTo>
                  <a:pt x="66" y="12"/>
                </a:lnTo>
                <a:lnTo>
                  <a:pt x="66" y="14"/>
                </a:lnTo>
                <a:lnTo>
                  <a:pt x="66" y="16"/>
                </a:lnTo>
                <a:lnTo>
                  <a:pt x="66" y="18"/>
                </a:lnTo>
                <a:lnTo>
                  <a:pt x="68" y="18"/>
                </a:lnTo>
                <a:lnTo>
                  <a:pt x="66" y="18"/>
                </a:lnTo>
                <a:lnTo>
                  <a:pt x="66" y="20"/>
                </a:lnTo>
                <a:lnTo>
                  <a:pt x="68" y="22"/>
                </a:lnTo>
                <a:lnTo>
                  <a:pt x="70" y="22"/>
                </a:lnTo>
                <a:lnTo>
                  <a:pt x="72" y="24"/>
                </a:lnTo>
                <a:lnTo>
                  <a:pt x="70" y="26"/>
                </a:lnTo>
                <a:lnTo>
                  <a:pt x="68" y="28"/>
                </a:lnTo>
                <a:lnTo>
                  <a:pt x="66" y="28"/>
                </a:lnTo>
                <a:lnTo>
                  <a:pt x="64" y="30"/>
                </a:lnTo>
                <a:lnTo>
                  <a:pt x="62" y="30"/>
                </a:lnTo>
                <a:lnTo>
                  <a:pt x="60" y="30"/>
                </a:lnTo>
                <a:lnTo>
                  <a:pt x="58" y="30"/>
                </a:lnTo>
                <a:lnTo>
                  <a:pt x="58" y="32"/>
                </a:lnTo>
                <a:lnTo>
                  <a:pt x="56" y="32"/>
                </a:lnTo>
                <a:lnTo>
                  <a:pt x="54" y="32"/>
                </a:lnTo>
                <a:lnTo>
                  <a:pt x="52" y="32"/>
                </a:lnTo>
                <a:lnTo>
                  <a:pt x="52" y="34"/>
                </a:lnTo>
                <a:lnTo>
                  <a:pt x="50" y="34"/>
                </a:lnTo>
                <a:lnTo>
                  <a:pt x="48" y="34"/>
                </a:lnTo>
                <a:lnTo>
                  <a:pt x="46" y="34"/>
                </a:lnTo>
                <a:lnTo>
                  <a:pt x="44" y="36"/>
                </a:lnTo>
                <a:lnTo>
                  <a:pt x="42" y="36"/>
                </a:lnTo>
                <a:lnTo>
                  <a:pt x="40" y="36"/>
                </a:lnTo>
                <a:lnTo>
                  <a:pt x="38" y="36"/>
                </a:lnTo>
                <a:lnTo>
                  <a:pt x="36" y="38"/>
                </a:lnTo>
                <a:lnTo>
                  <a:pt x="34" y="38"/>
                </a:lnTo>
                <a:lnTo>
                  <a:pt x="34" y="40"/>
                </a:lnTo>
                <a:lnTo>
                  <a:pt x="34" y="42"/>
                </a:lnTo>
                <a:lnTo>
                  <a:pt x="36" y="44"/>
                </a:lnTo>
                <a:lnTo>
                  <a:pt x="38" y="44"/>
                </a:lnTo>
                <a:lnTo>
                  <a:pt x="38" y="46"/>
                </a:lnTo>
                <a:lnTo>
                  <a:pt x="40" y="48"/>
                </a:lnTo>
                <a:lnTo>
                  <a:pt x="42" y="48"/>
                </a:lnTo>
                <a:lnTo>
                  <a:pt x="44" y="50"/>
                </a:lnTo>
                <a:lnTo>
                  <a:pt x="44" y="52"/>
                </a:lnTo>
                <a:lnTo>
                  <a:pt x="46" y="52"/>
                </a:lnTo>
                <a:lnTo>
                  <a:pt x="46" y="54"/>
                </a:lnTo>
                <a:lnTo>
                  <a:pt x="48" y="56"/>
                </a:lnTo>
                <a:lnTo>
                  <a:pt x="50" y="58"/>
                </a:lnTo>
                <a:lnTo>
                  <a:pt x="52" y="60"/>
                </a:lnTo>
                <a:lnTo>
                  <a:pt x="50" y="60"/>
                </a:lnTo>
                <a:lnTo>
                  <a:pt x="48" y="62"/>
                </a:lnTo>
                <a:lnTo>
                  <a:pt x="46" y="64"/>
                </a:lnTo>
                <a:lnTo>
                  <a:pt x="44" y="66"/>
                </a:lnTo>
                <a:lnTo>
                  <a:pt x="44" y="68"/>
                </a:lnTo>
                <a:lnTo>
                  <a:pt x="44" y="70"/>
                </a:lnTo>
                <a:lnTo>
                  <a:pt x="42" y="70"/>
                </a:lnTo>
                <a:lnTo>
                  <a:pt x="40" y="70"/>
                </a:lnTo>
                <a:lnTo>
                  <a:pt x="38" y="72"/>
                </a:lnTo>
                <a:lnTo>
                  <a:pt x="36" y="72"/>
                </a:lnTo>
                <a:lnTo>
                  <a:pt x="34" y="72"/>
                </a:lnTo>
                <a:lnTo>
                  <a:pt x="32" y="72"/>
                </a:lnTo>
                <a:lnTo>
                  <a:pt x="30" y="74"/>
                </a:lnTo>
                <a:lnTo>
                  <a:pt x="30" y="76"/>
                </a:lnTo>
                <a:lnTo>
                  <a:pt x="28" y="78"/>
                </a:lnTo>
                <a:lnTo>
                  <a:pt x="26" y="80"/>
                </a:lnTo>
                <a:lnTo>
                  <a:pt x="24" y="82"/>
                </a:lnTo>
                <a:lnTo>
                  <a:pt x="22" y="84"/>
                </a:lnTo>
                <a:lnTo>
                  <a:pt x="22" y="86"/>
                </a:lnTo>
                <a:lnTo>
                  <a:pt x="20" y="86"/>
                </a:lnTo>
                <a:lnTo>
                  <a:pt x="18" y="86"/>
                </a:lnTo>
                <a:lnTo>
                  <a:pt x="16" y="86"/>
                </a:lnTo>
                <a:lnTo>
                  <a:pt x="14" y="86"/>
                </a:lnTo>
                <a:lnTo>
                  <a:pt x="12" y="86"/>
                </a:lnTo>
                <a:lnTo>
                  <a:pt x="10" y="86"/>
                </a:lnTo>
                <a:lnTo>
                  <a:pt x="8" y="84"/>
                </a:lnTo>
                <a:lnTo>
                  <a:pt x="6" y="84"/>
                </a:lnTo>
                <a:lnTo>
                  <a:pt x="4" y="84"/>
                </a:lnTo>
                <a:lnTo>
                  <a:pt x="2" y="84"/>
                </a:lnTo>
                <a:lnTo>
                  <a:pt x="0" y="84"/>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17" name="Freeform 481"/>
          <p:cNvSpPr>
            <a:spLocks/>
          </p:cNvSpPr>
          <p:nvPr/>
        </p:nvSpPr>
        <p:spPr bwMode="auto">
          <a:xfrm>
            <a:off x="6535199" y="4481365"/>
            <a:ext cx="187838" cy="99168"/>
          </a:xfrm>
          <a:custGeom>
            <a:avLst/>
            <a:gdLst>
              <a:gd name="T0" fmla="*/ 0 w 40"/>
              <a:gd name="T1" fmla="*/ 2147483647 h 24"/>
              <a:gd name="T2" fmla="*/ 2147483647 w 40"/>
              <a:gd name="T3" fmla="*/ 2147483647 h 24"/>
              <a:gd name="T4" fmla="*/ 2147483647 w 40"/>
              <a:gd name="T5" fmla="*/ 2147483647 h 24"/>
              <a:gd name="T6" fmla="*/ 2147483647 w 40"/>
              <a:gd name="T7" fmla="*/ 2147483647 h 24"/>
              <a:gd name="T8" fmla="*/ 2147483647 w 40"/>
              <a:gd name="T9" fmla="*/ 2147483647 h 24"/>
              <a:gd name="T10" fmla="*/ 2147483647 w 40"/>
              <a:gd name="T11" fmla="*/ 2147483647 h 24"/>
              <a:gd name="T12" fmla="*/ 2147483647 w 40"/>
              <a:gd name="T13" fmla="*/ 2147483647 h 24"/>
              <a:gd name="T14" fmla="*/ 2147483647 w 40"/>
              <a:gd name="T15" fmla="*/ 2147483647 h 24"/>
              <a:gd name="T16" fmla="*/ 2147483647 w 40"/>
              <a:gd name="T17" fmla="*/ 2147483647 h 24"/>
              <a:gd name="T18" fmla="*/ 2147483647 w 40"/>
              <a:gd name="T19" fmla="*/ 2147483647 h 24"/>
              <a:gd name="T20" fmla="*/ 2147483647 w 40"/>
              <a:gd name="T21" fmla="*/ 2147483647 h 24"/>
              <a:gd name="T22" fmla="*/ 2147483647 w 40"/>
              <a:gd name="T23" fmla="*/ 2147483647 h 24"/>
              <a:gd name="T24" fmla="*/ 2147483647 w 40"/>
              <a:gd name="T25" fmla="*/ 2147483647 h 24"/>
              <a:gd name="T26" fmla="*/ 2147483647 w 40"/>
              <a:gd name="T27" fmla="*/ 2147483647 h 24"/>
              <a:gd name="T28" fmla="*/ 2147483647 w 40"/>
              <a:gd name="T29" fmla="*/ 2147483647 h 24"/>
              <a:gd name="T30" fmla="*/ 2147483647 w 40"/>
              <a:gd name="T31" fmla="*/ 0 h 24"/>
              <a:gd name="T32" fmla="*/ 2147483647 w 40"/>
              <a:gd name="T33" fmla="*/ 2147483647 h 24"/>
              <a:gd name="T34" fmla="*/ 2147483647 w 40"/>
              <a:gd name="T35" fmla="*/ 2147483647 h 24"/>
              <a:gd name="T36" fmla="*/ 2147483647 w 40"/>
              <a:gd name="T37" fmla="*/ 2147483647 h 24"/>
              <a:gd name="T38" fmla="*/ 2147483647 w 40"/>
              <a:gd name="T39" fmla="*/ 2147483647 h 24"/>
              <a:gd name="T40" fmla="*/ 2147483647 w 40"/>
              <a:gd name="T41" fmla="*/ 2147483647 h 24"/>
              <a:gd name="T42" fmla="*/ 2147483647 w 40"/>
              <a:gd name="T43" fmla="*/ 2147483647 h 24"/>
              <a:gd name="T44" fmla="*/ 2147483647 w 40"/>
              <a:gd name="T45" fmla="*/ 2147483647 h 24"/>
              <a:gd name="T46" fmla="*/ 2147483647 w 40"/>
              <a:gd name="T47" fmla="*/ 2147483647 h 24"/>
              <a:gd name="T48" fmla="*/ 2147483647 w 40"/>
              <a:gd name="T49" fmla="*/ 2147483647 h 24"/>
              <a:gd name="T50" fmla="*/ 2147483647 w 40"/>
              <a:gd name="T51" fmla="*/ 2147483647 h 24"/>
              <a:gd name="T52" fmla="*/ 2147483647 w 40"/>
              <a:gd name="T53" fmla="*/ 2147483647 h 24"/>
              <a:gd name="T54" fmla="*/ 2147483647 w 40"/>
              <a:gd name="T55" fmla="*/ 2147483647 h 24"/>
              <a:gd name="T56" fmla="*/ 2147483647 w 40"/>
              <a:gd name="T57" fmla="*/ 2147483647 h 24"/>
              <a:gd name="T58" fmla="*/ 2147483647 w 40"/>
              <a:gd name="T59" fmla="*/ 2147483647 h 24"/>
              <a:gd name="T60" fmla="*/ 2147483647 w 40"/>
              <a:gd name="T61" fmla="*/ 2147483647 h 24"/>
              <a:gd name="T62" fmla="*/ 2147483647 w 40"/>
              <a:gd name="T63" fmla="*/ 2147483647 h 24"/>
              <a:gd name="T64" fmla="*/ 2147483647 w 40"/>
              <a:gd name="T65" fmla="*/ 2147483647 h 24"/>
              <a:gd name="T66" fmla="*/ 2147483647 w 40"/>
              <a:gd name="T67" fmla="*/ 2147483647 h 24"/>
              <a:gd name="T68" fmla="*/ 0 w 40"/>
              <a:gd name="T69" fmla="*/ 2147483647 h 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24"/>
              <a:gd name="T107" fmla="*/ 40 w 40"/>
              <a:gd name="T108" fmla="*/ 24 h 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24">
                <a:moveTo>
                  <a:pt x="0" y="14"/>
                </a:moveTo>
                <a:lnTo>
                  <a:pt x="0" y="12"/>
                </a:lnTo>
                <a:lnTo>
                  <a:pt x="2" y="14"/>
                </a:lnTo>
                <a:lnTo>
                  <a:pt x="4" y="12"/>
                </a:lnTo>
                <a:lnTo>
                  <a:pt x="4" y="10"/>
                </a:lnTo>
                <a:lnTo>
                  <a:pt x="6" y="10"/>
                </a:lnTo>
                <a:lnTo>
                  <a:pt x="8" y="10"/>
                </a:lnTo>
                <a:lnTo>
                  <a:pt x="10" y="12"/>
                </a:lnTo>
                <a:lnTo>
                  <a:pt x="12" y="10"/>
                </a:lnTo>
                <a:lnTo>
                  <a:pt x="12" y="8"/>
                </a:lnTo>
                <a:lnTo>
                  <a:pt x="14" y="6"/>
                </a:lnTo>
                <a:lnTo>
                  <a:pt x="16" y="8"/>
                </a:lnTo>
                <a:lnTo>
                  <a:pt x="18" y="8"/>
                </a:lnTo>
                <a:lnTo>
                  <a:pt x="20" y="8"/>
                </a:lnTo>
                <a:lnTo>
                  <a:pt x="22" y="8"/>
                </a:lnTo>
                <a:lnTo>
                  <a:pt x="24" y="6"/>
                </a:lnTo>
                <a:lnTo>
                  <a:pt x="26" y="6"/>
                </a:lnTo>
                <a:lnTo>
                  <a:pt x="28" y="6"/>
                </a:lnTo>
                <a:lnTo>
                  <a:pt x="30" y="6"/>
                </a:lnTo>
                <a:lnTo>
                  <a:pt x="30" y="4"/>
                </a:lnTo>
                <a:lnTo>
                  <a:pt x="32" y="2"/>
                </a:lnTo>
                <a:lnTo>
                  <a:pt x="34" y="2"/>
                </a:lnTo>
                <a:lnTo>
                  <a:pt x="36" y="0"/>
                </a:lnTo>
                <a:lnTo>
                  <a:pt x="38" y="0"/>
                </a:lnTo>
                <a:lnTo>
                  <a:pt x="40" y="0"/>
                </a:lnTo>
                <a:lnTo>
                  <a:pt x="38" y="2"/>
                </a:lnTo>
                <a:lnTo>
                  <a:pt x="36" y="4"/>
                </a:lnTo>
                <a:lnTo>
                  <a:pt x="34" y="4"/>
                </a:lnTo>
                <a:lnTo>
                  <a:pt x="32" y="6"/>
                </a:lnTo>
                <a:lnTo>
                  <a:pt x="30" y="8"/>
                </a:lnTo>
                <a:lnTo>
                  <a:pt x="28" y="10"/>
                </a:lnTo>
                <a:lnTo>
                  <a:pt x="28" y="12"/>
                </a:lnTo>
                <a:lnTo>
                  <a:pt x="30" y="12"/>
                </a:lnTo>
                <a:lnTo>
                  <a:pt x="32" y="14"/>
                </a:lnTo>
                <a:lnTo>
                  <a:pt x="30" y="14"/>
                </a:lnTo>
                <a:lnTo>
                  <a:pt x="28" y="14"/>
                </a:lnTo>
                <a:lnTo>
                  <a:pt x="26" y="14"/>
                </a:lnTo>
                <a:lnTo>
                  <a:pt x="24" y="16"/>
                </a:lnTo>
                <a:lnTo>
                  <a:pt x="22" y="18"/>
                </a:lnTo>
                <a:lnTo>
                  <a:pt x="20" y="20"/>
                </a:lnTo>
                <a:lnTo>
                  <a:pt x="18" y="20"/>
                </a:lnTo>
                <a:lnTo>
                  <a:pt x="16" y="20"/>
                </a:lnTo>
                <a:lnTo>
                  <a:pt x="14" y="20"/>
                </a:lnTo>
                <a:lnTo>
                  <a:pt x="14" y="22"/>
                </a:lnTo>
                <a:lnTo>
                  <a:pt x="14" y="24"/>
                </a:lnTo>
                <a:lnTo>
                  <a:pt x="12" y="22"/>
                </a:lnTo>
                <a:lnTo>
                  <a:pt x="10" y="22"/>
                </a:lnTo>
                <a:lnTo>
                  <a:pt x="8" y="22"/>
                </a:lnTo>
                <a:lnTo>
                  <a:pt x="6" y="20"/>
                </a:lnTo>
                <a:lnTo>
                  <a:pt x="4" y="20"/>
                </a:lnTo>
                <a:lnTo>
                  <a:pt x="2" y="18"/>
                </a:lnTo>
                <a:lnTo>
                  <a:pt x="2" y="16"/>
                </a:lnTo>
                <a:lnTo>
                  <a:pt x="0" y="14"/>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18" name="Freeform 520"/>
          <p:cNvSpPr>
            <a:spLocks/>
          </p:cNvSpPr>
          <p:nvPr/>
        </p:nvSpPr>
        <p:spPr bwMode="auto">
          <a:xfrm>
            <a:off x="6009251" y="3935942"/>
            <a:ext cx="1521495" cy="537159"/>
          </a:xfrm>
          <a:custGeom>
            <a:avLst/>
            <a:gdLst>
              <a:gd name="T0" fmla="*/ 2147483647 w 324"/>
              <a:gd name="T1" fmla="*/ 2147483647 h 130"/>
              <a:gd name="T2" fmla="*/ 2147483647 w 324"/>
              <a:gd name="T3" fmla="*/ 2147483647 h 130"/>
              <a:gd name="T4" fmla="*/ 2147483647 w 324"/>
              <a:gd name="T5" fmla="*/ 2147483647 h 130"/>
              <a:gd name="T6" fmla="*/ 2147483647 w 324"/>
              <a:gd name="T7" fmla="*/ 2147483647 h 130"/>
              <a:gd name="T8" fmla="*/ 2147483647 w 324"/>
              <a:gd name="T9" fmla="*/ 2147483647 h 130"/>
              <a:gd name="T10" fmla="*/ 2147483647 w 324"/>
              <a:gd name="T11" fmla="*/ 2147483647 h 130"/>
              <a:gd name="T12" fmla="*/ 2147483647 w 324"/>
              <a:gd name="T13" fmla="*/ 2147483647 h 130"/>
              <a:gd name="T14" fmla="*/ 2147483647 w 324"/>
              <a:gd name="T15" fmla="*/ 2147483647 h 130"/>
              <a:gd name="T16" fmla="*/ 2147483647 w 324"/>
              <a:gd name="T17" fmla="*/ 2147483647 h 130"/>
              <a:gd name="T18" fmla="*/ 2147483647 w 324"/>
              <a:gd name="T19" fmla="*/ 2147483647 h 130"/>
              <a:gd name="T20" fmla="*/ 2147483647 w 324"/>
              <a:gd name="T21" fmla="*/ 2147483647 h 130"/>
              <a:gd name="T22" fmla="*/ 2147483647 w 324"/>
              <a:gd name="T23" fmla="*/ 2147483647 h 130"/>
              <a:gd name="T24" fmla="*/ 2147483647 w 324"/>
              <a:gd name="T25" fmla="*/ 2147483647 h 130"/>
              <a:gd name="T26" fmla="*/ 2147483647 w 324"/>
              <a:gd name="T27" fmla="*/ 2147483647 h 130"/>
              <a:gd name="T28" fmla="*/ 2147483647 w 324"/>
              <a:gd name="T29" fmla="*/ 2147483647 h 130"/>
              <a:gd name="T30" fmla="*/ 2147483647 w 324"/>
              <a:gd name="T31" fmla="*/ 2147483647 h 130"/>
              <a:gd name="T32" fmla="*/ 2147483647 w 324"/>
              <a:gd name="T33" fmla="*/ 2147483647 h 130"/>
              <a:gd name="T34" fmla="*/ 2147483647 w 324"/>
              <a:gd name="T35" fmla="*/ 2147483647 h 130"/>
              <a:gd name="T36" fmla="*/ 2147483647 w 324"/>
              <a:gd name="T37" fmla="*/ 2147483647 h 130"/>
              <a:gd name="T38" fmla="*/ 2147483647 w 324"/>
              <a:gd name="T39" fmla="*/ 2147483647 h 130"/>
              <a:gd name="T40" fmla="*/ 2147483647 w 324"/>
              <a:gd name="T41" fmla="*/ 2147483647 h 130"/>
              <a:gd name="T42" fmla="*/ 2147483647 w 324"/>
              <a:gd name="T43" fmla="*/ 2147483647 h 130"/>
              <a:gd name="T44" fmla="*/ 2147483647 w 324"/>
              <a:gd name="T45" fmla="*/ 2147483647 h 130"/>
              <a:gd name="T46" fmla="*/ 2147483647 w 324"/>
              <a:gd name="T47" fmla="*/ 2147483647 h 130"/>
              <a:gd name="T48" fmla="*/ 2147483647 w 324"/>
              <a:gd name="T49" fmla="*/ 2147483647 h 130"/>
              <a:gd name="T50" fmla="*/ 2147483647 w 324"/>
              <a:gd name="T51" fmla="*/ 2147483647 h 130"/>
              <a:gd name="T52" fmla="*/ 2147483647 w 324"/>
              <a:gd name="T53" fmla="*/ 2147483647 h 130"/>
              <a:gd name="T54" fmla="*/ 2147483647 w 324"/>
              <a:gd name="T55" fmla="*/ 2147483647 h 130"/>
              <a:gd name="T56" fmla="*/ 2147483647 w 324"/>
              <a:gd name="T57" fmla="*/ 2147483647 h 130"/>
              <a:gd name="T58" fmla="*/ 2147483647 w 324"/>
              <a:gd name="T59" fmla="*/ 2147483647 h 130"/>
              <a:gd name="T60" fmla="*/ 2147483647 w 324"/>
              <a:gd name="T61" fmla="*/ 2147483647 h 130"/>
              <a:gd name="T62" fmla="*/ 2147483647 w 324"/>
              <a:gd name="T63" fmla="*/ 2147483647 h 130"/>
              <a:gd name="T64" fmla="*/ 2147483647 w 324"/>
              <a:gd name="T65" fmla="*/ 2147483647 h 130"/>
              <a:gd name="T66" fmla="*/ 2147483647 w 324"/>
              <a:gd name="T67" fmla="*/ 2147483647 h 130"/>
              <a:gd name="T68" fmla="*/ 2147483647 w 324"/>
              <a:gd name="T69" fmla="*/ 2147483647 h 130"/>
              <a:gd name="T70" fmla="*/ 2147483647 w 324"/>
              <a:gd name="T71" fmla="*/ 2147483647 h 130"/>
              <a:gd name="T72" fmla="*/ 2147483647 w 324"/>
              <a:gd name="T73" fmla="*/ 2147483647 h 130"/>
              <a:gd name="T74" fmla="*/ 2147483647 w 324"/>
              <a:gd name="T75" fmla="*/ 2147483647 h 130"/>
              <a:gd name="T76" fmla="*/ 2147483647 w 324"/>
              <a:gd name="T77" fmla="*/ 2147483647 h 130"/>
              <a:gd name="T78" fmla="*/ 2147483647 w 324"/>
              <a:gd name="T79" fmla="*/ 2147483647 h 130"/>
              <a:gd name="T80" fmla="*/ 2147483647 w 324"/>
              <a:gd name="T81" fmla="*/ 2147483647 h 130"/>
              <a:gd name="T82" fmla="*/ 2147483647 w 324"/>
              <a:gd name="T83" fmla="*/ 2147483647 h 130"/>
              <a:gd name="T84" fmla="*/ 2147483647 w 324"/>
              <a:gd name="T85" fmla="*/ 2147483647 h 130"/>
              <a:gd name="T86" fmla="*/ 2147483647 w 324"/>
              <a:gd name="T87" fmla="*/ 2147483647 h 130"/>
              <a:gd name="T88" fmla="*/ 2147483647 w 324"/>
              <a:gd name="T89" fmla="*/ 2147483647 h 130"/>
              <a:gd name="T90" fmla="*/ 2147483647 w 324"/>
              <a:gd name="T91" fmla="*/ 2147483647 h 130"/>
              <a:gd name="T92" fmla="*/ 2147483647 w 324"/>
              <a:gd name="T93" fmla="*/ 2147483647 h 130"/>
              <a:gd name="T94" fmla="*/ 2147483647 w 324"/>
              <a:gd name="T95" fmla="*/ 2147483647 h 130"/>
              <a:gd name="T96" fmla="*/ 2147483647 w 324"/>
              <a:gd name="T97" fmla="*/ 2147483647 h 130"/>
              <a:gd name="T98" fmla="*/ 2147483647 w 324"/>
              <a:gd name="T99" fmla="*/ 2147483647 h 130"/>
              <a:gd name="T100" fmla="*/ 2147483647 w 324"/>
              <a:gd name="T101" fmla="*/ 2147483647 h 130"/>
              <a:gd name="T102" fmla="*/ 2147483647 w 324"/>
              <a:gd name="T103" fmla="*/ 2147483647 h 130"/>
              <a:gd name="T104" fmla="*/ 2147483647 w 324"/>
              <a:gd name="T105" fmla="*/ 2147483647 h 130"/>
              <a:gd name="T106" fmla="*/ 2147483647 w 324"/>
              <a:gd name="T107" fmla="*/ 2147483647 h 130"/>
              <a:gd name="T108" fmla="*/ 2147483647 w 324"/>
              <a:gd name="T109" fmla="*/ 2147483647 h 130"/>
              <a:gd name="T110" fmla="*/ 2147483647 w 324"/>
              <a:gd name="T111" fmla="*/ 2147483647 h 130"/>
              <a:gd name="T112" fmla="*/ 2147483647 w 324"/>
              <a:gd name="T113" fmla="*/ 2147483647 h 130"/>
              <a:gd name="T114" fmla="*/ 2147483647 w 324"/>
              <a:gd name="T115" fmla="*/ 2147483647 h 130"/>
              <a:gd name="T116" fmla="*/ 2147483647 w 324"/>
              <a:gd name="T117" fmla="*/ 2147483647 h 130"/>
              <a:gd name="T118" fmla="*/ 2147483647 w 324"/>
              <a:gd name="T119" fmla="*/ 2147483647 h 130"/>
              <a:gd name="T120" fmla="*/ 2147483647 w 324"/>
              <a:gd name="T121" fmla="*/ 2147483647 h 1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4"/>
              <a:gd name="T184" fmla="*/ 0 h 130"/>
              <a:gd name="T185" fmla="*/ 324 w 324"/>
              <a:gd name="T186" fmla="*/ 130 h 13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4" h="130">
                <a:moveTo>
                  <a:pt x="0" y="54"/>
                </a:moveTo>
                <a:lnTo>
                  <a:pt x="0" y="52"/>
                </a:lnTo>
                <a:lnTo>
                  <a:pt x="0" y="50"/>
                </a:lnTo>
                <a:lnTo>
                  <a:pt x="0" y="48"/>
                </a:lnTo>
                <a:lnTo>
                  <a:pt x="0" y="46"/>
                </a:lnTo>
                <a:lnTo>
                  <a:pt x="0" y="44"/>
                </a:lnTo>
                <a:lnTo>
                  <a:pt x="0" y="42"/>
                </a:lnTo>
                <a:lnTo>
                  <a:pt x="2" y="42"/>
                </a:lnTo>
                <a:lnTo>
                  <a:pt x="4" y="40"/>
                </a:lnTo>
                <a:lnTo>
                  <a:pt x="6" y="38"/>
                </a:lnTo>
                <a:lnTo>
                  <a:pt x="8" y="36"/>
                </a:lnTo>
                <a:lnTo>
                  <a:pt x="10" y="34"/>
                </a:lnTo>
                <a:lnTo>
                  <a:pt x="12" y="34"/>
                </a:lnTo>
                <a:lnTo>
                  <a:pt x="14" y="34"/>
                </a:lnTo>
                <a:lnTo>
                  <a:pt x="16" y="34"/>
                </a:lnTo>
                <a:lnTo>
                  <a:pt x="18" y="34"/>
                </a:lnTo>
                <a:lnTo>
                  <a:pt x="20" y="34"/>
                </a:lnTo>
                <a:lnTo>
                  <a:pt x="22" y="36"/>
                </a:lnTo>
                <a:lnTo>
                  <a:pt x="24" y="36"/>
                </a:lnTo>
                <a:lnTo>
                  <a:pt x="26" y="36"/>
                </a:lnTo>
                <a:lnTo>
                  <a:pt x="28" y="36"/>
                </a:lnTo>
                <a:lnTo>
                  <a:pt x="28" y="34"/>
                </a:lnTo>
                <a:lnTo>
                  <a:pt x="26" y="32"/>
                </a:lnTo>
                <a:lnTo>
                  <a:pt x="28" y="32"/>
                </a:lnTo>
                <a:lnTo>
                  <a:pt x="30" y="32"/>
                </a:lnTo>
                <a:lnTo>
                  <a:pt x="32" y="32"/>
                </a:lnTo>
                <a:lnTo>
                  <a:pt x="30" y="34"/>
                </a:lnTo>
                <a:lnTo>
                  <a:pt x="30" y="36"/>
                </a:lnTo>
                <a:lnTo>
                  <a:pt x="32" y="34"/>
                </a:lnTo>
                <a:lnTo>
                  <a:pt x="34" y="34"/>
                </a:lnTo>
                <a:lnTo>
                  <a:pt x="36" y="34"/>
                </a:lnTo>
                <a:lnTo>
                  <a:pt x="38" y="34"/>
                </a:lnTo>
                <a:lnTo>
                  <a:pt x="40" y="34"/>
                </a:lnTo>
                <a:lnTo>
                  <a:pt x="42" y="36"/>
                </a:lnTo>
                <a:lnTo>
                  <a:pt x="44" y="36"/>
                </a:lnTo>
                <a:lnTo>
                  <a:pt x="44" y="34"/>
                </a:lnTo>
                <a:lnTo>
                  <a:pt x="46" y="36"/>
                </a:lnTo>
                <a:lnTo>
                  <a:pt x="48" y="36"/>
                </a:lnTo>
                <a:lnTo>
                  <a:pt x="50" y="34"/>
                </a:lnTo>
                <a:lnTo>
                  <a:pt x="48" y="32"/>
                </a:lnTo>
                <a:lnTo>
                  <a:pt x="46" y="34"/>
                </a:lnTo>
                <a:lnTo>
                  <a:pt x="46" y="32"/>
                </a:lnTo>
                <a:lnTo>
                  <a:pt x="46" y="30"/>
                </a:lnTo>
                <a:lnTo>
                  <a:pt x="48" y="30"/>
                </a:lnTo>
                <a:lnTo>
                  <a:pt x="50" y="30"/>
                </a:lnTo>
                <a:lnTo>
                  <a:pt x="52" y="30"/>
                </a:lnTo>
                <a:lnTo>
                  <a:pt x="54" y="28"/>
                </a:lnTo>
                <a:lnTo>
                  <a:pt x="56" y="28"/>
                </a:lnTo>
                <a:lnTo>
                  <a:pt x="58" y="28"/>
                </a:lnTo>
                <a:lnTo>
                  <a:pt x="60" y="28"/>
                </a:lnTo>
                <a:lnTo>
                  <a:pt x="62" y="28"/>
                </a:lnTo>
                <a:lnTo>
                  <a:pt x="60" y="28"/>
                </a:lnTo>
                <a:lnTo>
                  <a:pt x="58" y="26"/>
                </a:lnTo>
                <a:lnTo>
                  <a:pt x="56" y="26"/>
                </a:lnTo>
                <a:lnTo>
                  <a:pt x="54" y="26"/>
                </a:lnTo>
                <a:lnTo>
                  <a:pt x="52" y="26"/>
                </a:lnTo>
                <a:lnTo>
                  <a:pt x="52" y="24"/>
                </a:lnTo>
                <a:lnTo>
                  <a:pt x="50" y="24"/>
                </a:lnTo>
                <a:lnTo>
                  <a:pt x="48" y="22"/>
                </a:lnTo>
                <a:lnTo>
                  <a:pt x="48" y="20"/>
                </a:lnTo>
                <a:lnTo>
                  <a:pt x="48" y="18"/>
                </a:lnTo>
                <a:lnTo>
                  <a:pt x="50" y="18"/>
                </a:lnTo>
                <a:lnTo>
                  <a:pt x="52" y="18"/>
                </a:lnTo>
                <a:lnTo>
                  <a:pt x="54" y="18"/>
                </a:lnTo>
                <a:lnTo>
                  <a:pt x="56" y="18"/>
                </a:lnTo>
                <a:lnTo>
                  <a:pt x="58" y="18"/>
                </a:lnTo>
                <a:lnTo>
                  <a:pt x="60" y="18"/>
                </a:lnTo>
                <a:lnTo>
                  <a:pt x="60" y="20"/>
                </a:lnTo>
                <a:lnTo>
                  <a:pt x="62" y="20"/>
                </a:lnTo>
                <a:lnTo>
                  <a:pt x="64" y="20"/>
                </a:lnTo>
                <a:lnTo>
                  <a:pt x="66" y="20"/>
                </a:lnTo>
                <a:lnTo>
                  <a:pt x="66" y="18"/>
                </a:lnTo>
                <a:lnTo>
                  <a:pt x="68" y="18"/>
                </a:lnTo>
                <a:lnTo>
                  <a:pt x="70" y="18"/>
                </a:lnTo>
                <a:lnTo>
                  <a:pt x="72" y="20"/>
                </a:lnTo>
                <a:lnTo>
                  <a:pt x="74" y="20"/>
                </a:lnTo>
                <a:lnTo>
                  <a:pt x="76" y="20"/>
                </a:lnTo>
                <a:lnTo>
                  <a:pt x="78" y="20"/>
                </a:lnTo>
                <a:lnTo>
                  <a:pt x="80" y="20"/>
                </a:lnTo>
                <a:lnTo>
                  <a:pt x="82" y="20"/>
                </a:lnTo>
                <a:lnTo>
                  <a:pt x="84" y="20"/>
                </a:lnTo>
                <a:lnTo>
                  <a:pt x="86" y="20"/>
                </a:lnTo>
                <a:lnTo>
                  <a:pt x="86" y="18"/>
                </a:lnTo>
                <a:lnTo>
                  <a:pt x="86" y="16"/>
                </a:lnTo>
                <a:lnTo>
                  <a:pt x="88" y="14"/>
                </a:lnTo>
                <a:lnTo>
                  <a:pt x="90" y="14"/>
                </a:lnTo>
                <a:lnTo>
                  <a:pt x="92" y="14"/>
                </a:lnTo>
                <a:lnTo>
                  <a:pt x="94" y="12"/>
                </a:lnTo>
                <a:lnTo>
                  <a:pt x="96" y="12"/>
                </a:lnTo>
                <a:lnTo>
                  <a:pt x="98" y="10"/>
                </a:lnTo>
                <a:lnTo>
                  <a:pt x="100" y="8"/>
                </a:lnTo>
                <a:lnTo>
                  <a:pt x="102" y="8"/>
                </a:lnTo>
                <a:lnTo>
                  <a:pt x="104" y="6"/>
                </a:lnTo>
                <a:lnTo>
                  <a:pt x="106" y="4"/>
                </a:lnTo>
                <a:lnTo>
                  <a:pt x="108" y="4"/>
                </a:lnTo>
                <a:lnTo>
                  <a:pt x="110" y="4"/>
                </a:lnTo>
                <a:lnTo>
                  <a:pt x="112" y="4"/>
                </a:lnTo>
                <a:lnTo>
                  <a:pt x="114" y="2"/>
                </a:lnTo>
                <a:lnTo>
                  <a:pt x="116" y="2"/>
                </a:lnTo>
                <a:lnTo>
                  <a:pt x="118" y="2"/>
                </a:lnTo>
                <a:lnTo>
                  <a:pt x="120" y="2"/>
                </a:lnTo>
                <a:lnTo>
                  <a:pt x="122" y="2"/>
                </a:lnTo>
                <a:lnTo>
                  <a:pt x="124" y="2"/>
                </a:lnTo>
                <a:lnTo>
                  <a:pt x="126" y="2"/>
                </a:lnTo>
                <a:lnTo>
                  <a:pt x="128" y="2"/>
                </a:lnTo>
                <a:lnTo>
                  <a:pt x="130" y="2"/>
                </a:lnTo>
                <a:lnTo>
                  <a:pt x="132" y="2"/>
                </a:lnTo>
                <a:lnTo>
                  <a:pt x="134" y="2"/>
                </a:lnTo>
                <a:lnTo>
                  <a:pt x="136" y="2"/>
                </a:lnTo>
                <a:lnTo>
                  <a:pt x="138" y="2"/>
                </a:lnTo>
                <a:lnTo>
                  <a:pt x="140" y="2"/>
                </a:lnTo>
                <a:lnTo>
                  <a:pt x="142" y="2"/>
                </a:lnTo>
                <a:lnTo>
                  <a:pt x="144" y="0"/>
                </a:lnTo>
                <a:lnTo>
                  <a:pt x="146" y="0"/>
                </a:lnTo>
                <a:lnTo>
                  <a:pt x="148" y="0"/>
                </a:lnTo>
                <a:lnTo>
                  <a:pt x="148" y="2"/>
                </a:lnTo>
                <a:lnTo>
                  <a:pt x="148" y="4"/>
                </a:lnTo>
                <a:lnTo>
                  <a:pt x="150" y="6"/>
                </a:lnTo>
                <a:lnTo>
                  <a:pt x="152" y="8"/>
                </a:lnTo>
                <a:lnTo>
                  <a:pt x="154" y="8"/>
                </a:lnTo>
                <a:lnTo>
                  <a:pt x="156" y="10"/>
                </a:lnTo>
                <a:lnTo>
                  <a:pt x="158" y="8"/>
                </a:lnTo>
                <a:lnTo>
                  <a:pt x="160" y="8"/>
                </a:lnTo>
                <a:lnTo>
                  <a:pt x="162" y="8"/>
                </a:lnTo>
                <a:lnTo>
                  <a:pt x="164" y="8"/>
                </a:lnTo>
                <a:lnTo>
                  <a:pt x="166" y="10"/>
                </a:lnTo>
                <a:lnTo>
                  <a:pt x="166" y="12"/>
                </a:lnTo>
                <a:lnTo>
                  <a:pt x="168" y="14"/>
                </a:lnTo>
                <a:lnTo>
                  <a:pt x="168" y="16"/>
                </a:lnTo>
                <a:lnTo>
                  <a:pt x="170" y="16"/>
                </a:lnTo>
                <a:lnTo>
                  <a:pt x="172" y="16"/>
                </a:lnTo>
                <a:lnTo>
                  <a:pt x="174" y="16"/>
                </a:lnTo>
                <a:lnTo>
                  <a:pt x="174" y="14"/>
                </a:lnTo>
                <a:lnTo>
                  <a:pt x="176" y="14"/>
                </a:lnTo>
                <a:lnTo>
                  <a:pt x="178" y="14"/>
                </a:lnTo>
                <a:lnTo>
                  <a:pt x="180" y="16"/>
                </a:lnTo>
                <a:lnTo>
                  <a:pt x="182" y="18"/>
                </a:lnTo>
                <a:lnTo>
                  <a:pt x="184" y="20"/>
                </a:lnTo>
                <a:lnTo>
                  <a:pt x="186" y="20"/>
                </a:lnTo>
                <a:lnTo>
                  <a:pt x="188" y="20"/>
                </a:lnTo>
                <a:lnTo>
                  <a:pt x="190" y="22"/>
                </a:lnTo>
                <a:lnTo>
                  <a:pt x="192" y="20"/>
                </a:lnTo>
                <a:lnTo>
                  <a:pt x="194" y="20"/>
                </a:lnTo>
                <a:lnTo>
                  <a:pt x="196" y="22"/>
                </a:lnTo>
                <a:lnTo>
                  <a:pt x="198" y="22"/>
                </a:lnTo>
                <a:lnTo>
                  <a:pt x="200" y="24"/>
                </a:lnTo>
                <a:lnTo>
                  <a:pt x="202" y="24"/>
                </a:lnTo>
                <a:lnTo>
                  <a:pt x="204" y="24"/>
                </a:lnTo>
                <a:lnTo>
                  <a:pt x="206" y="24"/>
                </a:lnTo>
                <a:lnTo>
                  <a:pt x="208" y="24"/>
                </a:lnTo>
                <a:lnTo>
                  <a:pt x="210" y="22"/>
                </a:lnTo>
                <a:lnTo>
                  <a:pt x="212" y="22"/>
                </a:lnTo>
                <a:lnTo>
                  <a:pt x="214" y="22"/>
                </a:lnTo>
                <a:lnTo>
                  <a:pt x="216" y="22"/>
                </a:lnTo>
                <a:lnTo>
                  <a:pt x="218" y="20"/>
                </a:lnTo>
                <a:lnTo>
                  <a:pt x="220" y="22"/>
                </a:lnTo>
                <a:lnTo>
                  <a:pt x="220" y="20"/>
                </a:lnTo>
                <a:lnTo>
                  <a:pt x="222" y="20"/>
                </a:lnTo>
                <a:lnTo>
                  <a:pt x="224" y="22"/>
                </a:lnTo>
                <a:lnTo>
                  <a:pt x="226" y="22"/>
                </a:lnTo>
                <a:lnTo>
                  <a:pt x="228" y="22"/>
                </a:lnTo>
                <a:lnTo>
                  <a:pt x="230" y="24"/>
                </a:lnTo>
                <a:lnTo>
                  <a:pt x="232" y="22"/>
                </a:lnTo>
                <a:lnTo>
                  <a:pt x="234" y="24"/>
                </a:lnTo>
                <a:lnTo>
                  <a:pt x="236" y="24"/>
                </a:lnTo>
                <a:lnTo>
                  <a:pt x="238" y="22"/>
                </a:lnTo>
                <a:lnTo>
                  <a:pt x="240" y="22"/>
                </a:lnTo>
                <a:lnTo>
                  <a:pt x="242" y="20"/>
                </a:lnTo>
                <a:lnTo>
                  <a:pt x="244" y="18"/>
                </a:lnTo>
                <a:lnTo>
                  <a:pt x="246" y="18"/>
                </a:lnTo>
                <a:lnTo>
                  <a:pt x="248" y="18"/>
                </a:lnTo>
                <a:lnTo>
                  <a:pt x="250" y="16"/>
                </a:lnTo>
                <a:lnTo>
                  <a:pt x="252" y="16"/>
                </a:lnTo>
                <a:lnTo>
                  <a:pt x="252" y="14"/>
                </a:lnTo>
                <a:lnTo>
                  <a:pt x="254" y="14"/>
                </a:lnTo>
                <a:lnTo>
                  <a:pt x="256" y="12"/>
                </a:lnTo>
                <a:lnTo>
                  <a:pt x="258" y="12"/>
                </a:lnTo>
                <a:lnTo>
                  <a:pt x="260" y="12"/>
                </a:lnTo>
                <a:lnTo>
                  <a:pt x="262" y="14"/>
                </a:lnTo>
                <a:lnTo>
                  <a:pt x="264" y="12"/>
                </a:lnTo>
                <a:lnTo>
                  <a:pt x="266" y="12"/>
                </a:lnTo>
                <a:lnTo>
                  <a:pt x="268" y="12"/>
                </a:lnTo>
                <a:lnTo>
                  <a:pt x="270" y="12"/>
                </a:lnTo>
                <a:lnTo>
                  <a:pt x="272" y="14"/>
                </a:lnTo>
                <a:lnTo>
                  <a:pt x="274" y="12"/>
                </a:lnTo>
                <a:lnTo>
                  <a:pt x="274" y="10"/>
                </a:lnTo>
                <a:lnTo>
                  <a:pt x="276" y="10"/>
                </a:lnTo>
                <a:lnTo>
                  <a:pt x="278" y="10"/>
                </a:lnTo>
                <a:lnTo>
                  <a:pt x="278" y="12"/>
                </a:lnTo>
                <a:lnTo>
                  <a:pt x="280" y="14"/>
                </a:lnTo>
                <a:lnTo>
                  <a:pt x="282" y="14"/>
                </a:lnTo>
                <a:lnTo>
                  <a:pt x="284" y="16"/>
                </a:lnTo>
                <a:lnTo>
                  <a:pt x="286" y="16"/>
                </a:lnTo>
                <a:lnTo>
                  <a:pt x="284" y="18"/>
                </a:lnTo>
                <a:lnTo>
                  <a:pt x="286" y="18"/>
                </a:lnTo>
                <a:lnTo>
                  <a:pt x="288" y="18"/>
                </a:lnTo>
                <a:lnTo>
                  <a:pt x="290" y="18"/>
                </a:lnTo>
                <a:lnTo>
                  <a:pt x="290" y="20"/>
                </a:lnTo>
                <a:lnTo>
                  <a:pt x="290" y="22"/>
                </a:lnTo>
                <a:lnTo>
                  <a:pt x="292" y="22"/>
                </a:lnTo>
                <a:lnTo>
                  <a:pt x="294" y="24"/>
                </a:lnTo>
                <a:lnTo>
                  <a:pt x="294" y="26"/>
                </a:lnTo>
                <a:lnTo>
                  <a:pt x="296" y="28"/>
                </a:lnTo>
                <a:lnTo>
                  <a:pt x="296" y="30"/>
                </a:lnTo>
                <a:lnTo>
                  <a:pt x="294" y="32"/>
                </a:lnTo>
                <a:lnTo>
                  <a:pt x="294" y="34"/>
                </a:lnTo>
                <a:lnTo>
                  <a:pt x="294" y="36"/>
                </a:lnTo>
                <a:lnTo>
                  <a:pt x="296" y="38"/>
                </a:lnTo>
                <a:lnTo>
                  <a:pt x="296" y="40"/>
                </a:lnTo>
                <a:lnTo>
                  <a:pt x="298" y="42"/>
                </a:lnTo>
                <a:lnTo>
                  <a:pt x="300" y="42"/>
                </a:lnTo>
                <a:lnTo>
                  <a:pt x="302" y="42"/>
                </a:lnTo>
                <a:lnTo>
                  <a:pt x="304" y="42"/>
                </a:lnTo>
                <a:lnTo>
                  <a:pt x="306" y="42"/>
                </a:lnTo>
                <a:lnTo>
                  <a:pt x="308" y="42"/>
                </a:lnTo>
                <a:lnTo>
                  <a:pt x="310" y="44"/>
                </a:lnTo>
                <a:lnTo>
                  <a:pt x="312" y="46"/>
                </a:lnTo>
                <a:lnTo>
                  <a:pt x="314" y="46"/>
                </a:lnTo>
                <a:lnTo>
                  <a:pt x="316" y="48"/>
                </a:lnTo>
                <a:lnTo>
                  <a:pt x="318" y="50"/>
                </a:lnTo>
                <a:lnTo>
                  <a:pt x="316" y="50"/>
                </a:lnTo>
                <a:lnTo>
                  <a:pt x="314" y="48"/>
                </a:lnTo>
                <a:lnTo>
                  <a:pt x="312" y="48"/>
                </a:lnTo>
                <a:lnTo>
                  <a:pt x="310" y="50"/>
                </a:lnTo>
                <a:lnTo>
                  <a:pt x="312" y="50"/>
                </a:lnTo>
                <a:lnTo>
                  <a:pt x="310" y="52"/>
                </a:lnTo>
                <a:lnTo>
                  <a:pt x="310" y="54"/>
                </a:lnTo>
                <a:lnTo>
                  <a:pt x="310" y="56"/>
                </a:lnTo>
                <a:lnTo>
                  <a:pt x="308" y="56"/>
                </a:lnTo>
                <a:lnTo>
                  <a:pt x="306" y="56"/>
                </a:lnTo>
                <a:lnTo>
                  <a:pt x="304" y="56"/>
                </a:lnTo>
                <a:lnTo>
                  <a:pt x="306" y="58"/>
                </a:lnTo>
                <a:lnTo>
                  <a:pt x="306" y="60"/>
                </a:lnTo>
                <a:lnTo>
                  <a:pt x="308" y="62"/>
                </a:lnTo>
                <a:lnTo>
                  <a:pt x="308" y="64"/>
                </a:lnTo>
                <a:lnTo>
                  <a:pt x="308" y="66"/>
                </a:lnTo>
                <a:lnTo>
                  <a:pt x="310" y="66"/>
                </a:lnTo>
                <a:lnTo>
                  <a:pt x="310" y="68"/>
                </a:lnTo>
                <a:lnTo>
                  <a:pt x="310" y="70"/>
                </a:lnTo>
                <a:lnTo>
                  <a:pt x="312" y="72"/>
                </a:lnTo>
                <a:lnTo>
                  <a:pt x="312" y="74"/>
                </a:lnTo>
                <a:lnTo>
                  <a:pt x="314" y="76"/>
                </a:lnTo>
                <a:lnTo>
                  <a:pt x="314" y="78"/>
                </a:lnTo>
                <a:lnTo>
                  <a:pt x="314" y="80"/>
                </a:lnTo>
                <a:lnTo>
                  <a:pt x="312" y="82"/>
                </a:lnTo>
                <a:lnTo>
                  <a:pt x="312" y="84"/>
                </a:lnTo>
                <a:lnTo>
                  <a:pt x="312" y="86"/>
                </a:lnTo>
                <a:lnTo>
                  <a:pt x="314" y="86"/>
                </a:lnTo>
                <a:lnTo>
                  <a:pt x="316" y="88"/>
                </a:lnTo>
                <a:lnTo>
                  <a:pt x="318" y="88"/>
                </a:lnTo>
                <a:lnTo>
                  <a:pt x="318" y="90"/>
                </a:lnTo>
                <a:lnTo>
                  <a:pt x="320" y="92"/>
                </a:lnTo>
                <a:lnTo>
                  <a:pt x="320" y="94"/>
                </a:lnTo>
                <a:lnTo>
                  <a:pt x="320" y="96"/>
                </a:lnTo>
                <a:lnTo>
                  <a:pt x="322" y="96"/>
                </a:lnTo>
                <a:lnTo>
                  <a:pt x="324" y="98"/>
                </a:lnTo>
                <a:lnTo>
                  <a:pt x="322" y="100"/>
                </a:lnTo>
                <a:lnTo>
                  <a:pt x="324" y="102"/>
                </a:lnTo>
                <a:lnTo>
                  <a:pt x="322" y="102"/>
                </a:lnTo>
                <a:lnTo>
                  <a:pt x="320" y="100"/>
                </a:lnTo>
                <a:lnTo>
                  <a:pt x="318" y="102"/>
                </a:lnTo>
                <a:lnTo>
                  <a:pt x="318" y="104"/>
                </a:lnTo>
                <a:lnTo>
                  <a:pt x="316" y="106"/>
                </a:lnTo>
                <a:lnTo>
                  <a:pt x="314" y="104"/>
                </a:lnTo>
                <a:lnTo>
                  <a:pt x="314" y="102"/>
                </a:lnTo>
                <a:lnTo>
                  <a:pt x="314" y="100"/>
                </a:lnTo>
                <a:lnTo>
                  <a:pt x="312" y="98"/>
                </a:lnTo>
                <a:lnTo>
                  <a:pt x="310" y="98"/>
                </a:lnTo>
                <a:lnTo>
                  <a:pt x="308" y="100"/>
                </a:lnTo>
                <a:lnTo>
                  <a:pt x="306" y="100"/>
                </a:lnTo>
                <a:lnTo>
                  <a:pt x="304" y="100"/>
                </a:lnTo>
                <a:lnTo>
                  <a:pt x="302" y="100"/>
                </a:lnTo>
                <a:lnTo>
                  <a:pt x="300" y="100"/>
                </a:lnTo>
                <a:lnTo>
                  <a:pt x="298" y="98"/>
                </a:lnTo>
                <a:lnTo>
                  <a:pt x="296" y="98"/>
                </a:lnTo>
                <a:lnTo>
                  <a:pt x="294" y="98"/>
                </a:lnTo>
                <a:lnTo>
                  <a:pt x="292" y="98"/>
                </a:lnTo>
                <a:lnTo>
                  <a:pt x="290" y="98"/>
                </a:lnTo>
                <a:lnTo>
                  <a:pt x="288" y="98"/>
                </a:lnTo>
                <a:lnTo>
                  <a:pt x="286" y="100"/>
                </a:lnTo>
                <a:lnTo>
                  <a:pt x="286" y="102"/>
                </a:lnTo>
                <a:lnTo>
                  <a:pt x="284" y="102"/>
                </a:lnTo>
                <a:lnTo>
                  <a:pt x="282" y="102"/>
                </a:lnTo>
                <a:lnTo>
                  <a:pt x="280" y="100"/>
                </a:lnTo>
                <a:lnTo>
                  <a:pt x="278" y="98"/>
                </a:lnTo>
                <a:lnTo>
                  <a:pt x="278" y="100"/>
                </a:lnTo>
                <a:lnTo>
                  <a:pt x="276" y="102"/>
                </a:lnTo>
                <a:lnTo>
                  <a:pt x="274" y="102"/>
                </a:lnTo>
                <a:lnTo>
                  <a:pt x="272" y="102"/>
                </a:lnTo>
                <a:lnTo>
                  <a:pt x="270" y="102"/>
                </a:lnTo>
                <a:lnTo>
                  <a:pt x="268" y="102"/>
                </a:lnTo>
                <a:lnTo>
                  <a:pt x="268" y="104"/>
                </a:lnTo>
                <a:lnTo>
                  <a:pt x="266" y="104"/>
                </a:lnTo>
                <a:lnTo>
                  <a:pt x="264" y="104"/>
                </a:lnTo>
                <a:lnTo>
                  <a:pt x="262" y="104"/>
                </a:lnTo>
                <a:lnTo>
                  <a:pt x="260" y="102"/>
                </a:lnTo>
                <a:lnTo>
                  <a:pt x="258" y="102"/>
                </a:lnTo>
                <a:lnTo>
                  <a:pt x="256" y="102"/>
                </a:lnTo>
                <a:lnTo>
                  <a:pt x="254" y="102"/>
                </a:lnTo>
                <a:lnTo>
                  <a:pt x="252" y="104"/>
                </a:lnTo>
                <a:lnTo>
                  <a:pt x="250" y="104"/>
                </a:lnTo>
                <a:lnTo>
                  <a:pt x="248" y="106"/>
                </a:lnTo>
                <a:lnTo>
                  <a:pt x="246" y="106"/>
                </a:lnTo>
                <a:lnTo>
                  <a:pt x="244" y="108"/>
                </a:lnTo>
                <a:lnTo>
                  <a:pt x="242" y="108"/>
                </a:lnTo>
                <a:lnTo>
                  <a:pt x="240" y="110"/>
                </a:lnTo>
                <a:lnTo>
                  <a:pt x="238" y="110"/>
                </a:lnTo>
                <a:lnTo>
                  <a:pt x="236" y="110"/>
                </a:lnTo>
                <a:lnTo>
                  <a:pt x="234" y="110"/>
                </a:lnTo>
                <a:lnTo>
                  <a:pt x="232" y="112"/>
                </a:lnTo>
                <a:lnTo>
                  <a:pt x="230" y="112"/>
                </a:lnTo>
                <a:lnTo>
                  <a:pt x="228" y="112"/>
                </a:lnTo>
                <a:lnTo>
                  <a:pt x="226" y="110"/>
                </a:lnTo>
                <a:lnTo>
                  <a:pt x="224" y="112"/>
                </a:lnTo>
                <a:lnTo>
                  <a:pt x="222" y="112"/>
                </a:lnTo>
                <a:lnTo>
                  <a:pt x="220" y="112"/>
                </a:lnTo>
                <a:lnTo>
                  <a:pt x="220" y="110"/>
                </a:lnTo>
                <a:lnTo>
                  <a:pt x="218" y="110"/>
                </a:lnTo>
                <a:lnTo>
                  <a:pt x="216" y="108"/>
                </a:lnTo>
                <a:lnTo>
                  <a:pt x="214" y="106"/>
                </a:lnTo>
                <a:lnTo>
                  <a:pt x="212" y="106"/>
                </a:lnTo>
                <a:lnTo>
                  <a:pt x="210" y="108"/>
                </a:lnTo>
                <a:lnTo>
                  <a:pt x="208" y="108"/>
                </a:lnTo>
                <a:lnTo>
                  <a:pt x="206" y="110"/>
                </a:lnTo>
                <a:lnTo>
                  <a:pt x="204" y="110"/>
                </a:lnTo>
                <a:lnTo>
                  <a:pt x="202" y="110"/>
                </a:lnTo>
                <a:lnTo>
                  <a:pt x="200" y="110"/>
                </a:lnTo>
                <a:lnTo>
                  <a:pt x="200" y="112"/>
                </a:lnTo>
                <a:lnTo>
                  <a:pt x="198" y="112"/>
                </a:lnTo>
                <a:lnTo>
                  <a:pt x="196" y="112"/>
                </a:lnTo>
                <a:lnTo>
                  <a:pt x="194" y="112"/>
                </a:lnTo>
                <a:lnTo>
                  <a:pt x="192" y="112"/>
                </a:lnTo>
                <a:lnTo>
                  <a:pt x="192" y="110"/>
                </a:lnTo>
                <a:lnTo>
                  <a:pt x="190" y="110"/>
                </a:lnTo>
                <a:lnTo>
                  <a:pt x="188" y="110"/>
                </a:lnTo>
                <a:lnTo>
                  <a:pt x="186" y="108"/>
                </a:lnTo>
                <a:lnTo>
                  <a:pt x="184" y="108"/>
                </a:lnTo>
                <a:lnTo>
                  <a:pt x="184" y="110"/>
                </a:lnTo>
                <a:lnTo>
                  <a:pt x="184" y="112"/>
                </a:lnTo>
                <a:lnTo>
                  <a:pt x="184" y="114"/>
                </a:lnTo>
                <a:lnTo>
                  <a:pt x="184" y="116"/>
                </a:lnTo>
                <a:lnTo>
                  <a:pt x="184" y="118"/>
                </a:lnTo>
                <a:lnTo>
                  <a:pt x="186" y="118"/>
                </a:lnTo>
                <a:lnTo>
                  <a:pt x="186" y="120"/>
                </a:lnTo>
                <a:lnTo>
                  <a:pt x="184" y="120"/>
                </a:lnTo>
                <a:lnTo>
                  <a:pt x="182" y="122"/>
                </a:lnTo>
                <a:lnTo>
                  <a:pt x="182" y="120"/>
                </a:lnTo>
                <a:lnTo>
                  <a:pt x="182" y="122"/>
                </a:lnTo>
                <a:lnTo>
                  <a:pt x="182" y="124"/>
                </a:lnTo>
                <a:lnTo>
                  <a:pt x="182" y="126"/>
                </a:lnTo>
                <a:lnTo>
                  <a:pt x="180" y="126"/>
                </a:lnTo>
                <a:lnTo>
                  <a:pt x="178" y="128"/>
                </a:lnTo>
                <a:lnTo>
                  <a:pt x="178" y="130"/>
                </a:lnTo>
                <a:lnTo>
                  <a:pt x="176" y="128"/>
                </a:lnTo>
                <a:lnTo>
                  <a:pt x="174" y="126"/>
                </a:lnTo>
                <a:lnTo>
                  <a:pt x="174" y="124"/>
                </a:lnTo>
                <a:lnTo>
                  <a:pt x="174" y="122"/>
                </a:lnTo>
                <a:lnTo>
                  <a:pt x="172" y="122"/>
                </a:lnTo>
                <a:lnTo>
                  <a:pt x="170" y="120"/>
                </a:lnTo>
                <a:lnTo>
                  <a:pt x="172" y="118"/>
                </a:lnTo>
                <a:lnTo>
                  <a:pt x="174" y="116"/>
                </a:lnTo>
                <a:lnTo>
                  <a:pt x="176" y="114"/>
                </a:lnTo>
                <a:lnTo>
                  <a:pt x="178" y="112"/>
                </a:lnTo>
                <a:lnTo>
                  <a:pt x="178" y="110"/>
                </a:lnTo>
                <a:lnTo>
                  <a:pt x="176" y="108"/>
                </a:lnTo>
                <a:lnTo>
                  <a:pt x="174" y="108"/>
                </a:lnTo>
                <a:lnTo>
                  <a:pt x="174" y="106"/>
                </a:lnTo>
                <a:lnTo>
                  <a:pt x="172" y="108"/>
                </a:lnTo>
                <a:lnTo>
                  <a:pt x="170" y="110"/>
                </a:lnTo>
                <a:lnTo>
                  <a:pt x="168" y="110"/>
                </a:lnTo>
                <a:lnTo>
                  <a:pt x="166" y="110"/>
                </a:lnTo>
                <a:lnTo>
                  <a:pt x="168" y="110"/>
                </a:lnTo>
                <a:lnTo>
                  <a:pt x="168" y="112"/>
                </a:lnTo>
                <a:lnTo>
                  <a:pt x="166" y="114"/>
                </a:lnTo>
                <a:lnTo>
                  <a:pt x="164" y="114"/>
                </a:lnTo>
                <a:lnTo>
                  <a:pt x="162" y="114"/>
                </a:lnTo>
                <a:lnTo>
                  <a:pt x="160" y="112"/>
                </a:lnTo>
                <a:lnTo>
                  <a:pt x="158" y="112"/>
                </a:lnTo>
                <a:lnTo>
                  <a:pt x="156" y="110"/>
                </a:lnTo>
                <a:lnTo>
                  <a:pt x="154" y="110"/>
                </a:lnTo>
                <a:lnTo>
                  <a:pt x="152" y="108"/>
                </a:lnTo>
                <a:lnTo>
                  <a:pt x="150" y="108"/>
                </a:lnTo>
                <a:lnTo>
                  <a:pt x="150" y="110"/>
                </a:lnTo>
                <a:lnTo>
                  <a:pt x="148" y="110"/>
                </a:lnTo>
                <a:lnTo>
                  <a:pt x="146" y="112"/>
                </a:lnTo>
                <a:lnTo>
                  <a:pt x="144" y="114"/>
                </a:lnTo>
                <a:lnTo>
                  <a:pt x="144" y="116"/>
                </a:lnTo>
                <a:lnTo>
                  <a:pt x="142" y="116"/>
                </a:lnTo>
                <a:lnTo>
                  <a:pt x="142" y="118"/>
                </a:lnTo>
                <a:lnTo>
                  <a:pt x="140" y="120"/>
                </a:lnTo>
                <a:lnTo>
                  <a:pt x="138" y="120"/>
                </a:lnTo>
                <a:lnTo>
                  <a:pt x="136" y="120"/>
                </a:lnTo>
                <a:lnTo>
                  <a:pt x="136" y="122"/>
                </a:lnTo>
                <a:lnTo>
                  <a:pt x="134" y="122"/>
                </a:lnTo>
                <a:lnTo>
                  <a:pt x="132" y="122"/>
                </a:lnTo>
                <a:lnTo>
                  <a:pt x="130" y="122"/>
                </a:lnTo>
                <a:lnTo>
                  <a:pt x="128" y="122"/>
                </a:lnTo>
                <a:lnTo>
                  <a:pt x="126" y="122"/>
                </a:lnTo>
                <a:lnTo>
                  <a:pt x="124" y="124"/>
                </a:lnTo>
                <a:lnTo>
                  <a:pt x="122" y="124"/>
                </a:lnTo>
                <a:lnTo>
                  <a:pt x="120" y="126"/>
                </a:lnTo>
                <a:lnTo>
                  <a:pt x="118" y="124"/>
                </a:lnTo>
                <a:lnTo>
                  <a:pt x="116" y="124"/>
                </a:lnTo>
                <a:lnTo>
                  <a:pt x="114" y="122"/>
                </a:lnTo>
                <a:lnTo>
                  <a:pt x="112" y="122"/>
                </a:lnTo>
                <a:lnTo>
                  <a:pt x="110" y="120"/>
                </a:lnTo>
                <a:lnTo>
                  <a:pt x="110" y="118"/>
                </a:lnTo>
                <a:lnTo>
                  <a:pt x="108" y="116"/>
                </a:lnTo>
                <a:lnTo>
                  <a:pt x="106" y="116"/>
                </a:lnTo>
                <a:lnTo>
                  <a:pt x="104" y="114"/>
                </a:lnTo>
                <a:lnTo>
                  <a:pt x="102" y="114"/>
                </a:lnTo>
                <a:lnTo>
                  <a:pt x="100" y="112"/>
                </a:lnTo>
                <a:lnTo>
                  <a:pt x="98" y="110"/>
                </a:lnTo>
                <a:lnTo>
                  <a:pt x="96" y="110"/>
                </a:lnTo>
                <a:lnTo>
                  <a:pt x="94" y="108"/>
                </a:lnTo>
                <a:lnTo>
                  <a:pt x="92" y="108"/>
                </a:lnTo>
                <a:lnTo>
                  <a:pt x="90" y="108"/>
                </a:lnTo>
                <a:lnTo>
                  <a:pt x="88" y="108"/>
                </a:lnTo>
                <a:lnTo>
                  <a:pt x="86" y="108"/>
                </a:lnTo>
                <a:lnTo>
                  <a:pt x="84" y="108"/>
                </a:lnTo>
                <a:lnTo>
                  <a:pt x="82" y="108"/>
                </a:lnTo>
                <a:lnTo>
                  <a:pt x="80" y="108"/>
                </a:lnTo>
                <a:lnTo>
                  <a:pt x="80" y="110"/>
                </a:lnTo>
                <a:lnTo>
                  <a:pt x="80" y="112"/>
                </a:lnTo>
                <a:lnTo>
                  <a:pt x="80" y="114"/>
                </a:lnTo>
                <a:lnTo>
                  <a:pt x="80" y="116"/>
                </a:lnTo>
                <a:lnTo>
                  <a:pt x="80" y="118"/>
                </a:lnTo>
                <a:lnTo>
                  <a:pt x="80" y="120"/>
                </a:lnTo>
                <a:lnTo>
                  <a:pt x="78" y="122"/>
                </a:lnTo>
                <a:lnTo>
                  <a:pt x="76" y="120"/>
                </a:lnTo>
                <a:lnTo>
                  <a:pt x="74" y="120"/>
                </a:lnTo>
                <a:lnTo>
                  <a:pt x="72" y="120"/>
                </a:lnTo>
                <a:lnTo>
                  <a:pt x="70" y="122"/>
                </a:lnTo>
                <a:lnTo>
                  <a:pt x="68" y="122"/>
                </a:lnTo>
                <a:lnTo>
                  <a:pt x="66" y="122"/>
                </a:lnTo>
                <a:lnTo>
                  <a:pt x="64" y="122"/>
                </a:lnTo>
                <a:lnTo>
                  <a:pt x="62" y="122"/>
                </a:lnTo>
                <a:lnTo>
                  <a:pt x="60" y="120"/>
                </a:lnTo>
                <a:lnTo>
                  <a:pt x="58" y="120"/>
                </a:lnTo>
                <a:lnTo>
                  <a:pt x="56" y="118"/>
                </a:lnTo>
                <a:lnTo>
                  <a:pt x="56" y="116"/>
                </a:lnTo>
                <a:lnTo>
                  <a:pt x="56" y="114"/>
                </a:lnTo>
                <a:lnTo>
                  <a:pt x="54" y="114"/>
                </a:lnTo>
                <a:lnTo>
                  <a:pt x="54" y="112"/>
                </a:lnTo>
                <a:lnTo>
                  <a:pt x="54" y="110"/>
                </a:lnTo>
                <a:lnTo>
                  <a:pt x="52" y="110"/>
                </a:lnTo>
                <a:lnTo>
                  <a:pt x="52" y="112"/>
                </a:lnTo>
                <a:lnTo>
                  <a:pt x="50" y="112"/>
                </a:lnTo>
                <a:lnTo>
                  <a:pt x="48" y="112"/>
                </a:lnTo>
                <a:lnTo>
                  <a:pt x="46" y="110"/>
                </a:lnTo>
                <a:lnTo>
                  <a:pt x="46" y="108"/>
                </a:lnTo>
                <a:lnTo>
                  <a:pt x="44" y="108"/>
                </a:lnTo>
                <a:lnTo>
                  <a:pt x="42" y="110"/>
                </a:lnTo>
                <a:lnTo>
                  <a:pt x="40" y="110"/>
                </a:lnTo>
                <a:lnTo>
                  <a:pt x="38" y="112"/>
                </a:lnTo>
                <a:lnTo>
                  <a:pt x="38" y="114"/>
                </a:lnTo>
                <a:lnTo>
                  <a:pt x="38" y="112"/>
                </a:lnTo>
                <a:lnTo>
                  <a:pt x="36" y="112"/>
                </a:lnTo>
                <a:lnTo>
                  <a:pt x="38" y="110"/>
                </a:lnTo>
                <a:lnTo>
                  <a:pt x="38" y="108"/>
                </a:lnTo>
                <a:lnTo>
                  <a:pt x="36" y="110"/>
                </a:lnTo>
                <a:lnTo>
                  <a:pt x="34" y="110"/>
                </a:lnTo>
                <a:lnTo>
                  <a:pt x="32" y="110"/>
                </a:lnTo>
                <a:lnTo>
                  <a:pt x="30" y="112"/>
                </a:lnTo>
                <a:lnTo>
                  <a:pt x="28" y="112"/>
                </a:lnTo>
                <a:lnTo>
                  <a:pt x="26" y="112"/>
                </a:lnTo>
                <a:lnTo>
                  <a:pt x="28" y="110"/>
                </a:lnTo>
                <a:lnTo>
                  <a:pt x="30" y="110"/>
                </a:lnTo>
                <a:lnTo>
                  <a:pt x="32" y="110"/>
                </a:lnTo>
                <a:lnTo>
                  <a:pt x="34" y="108"/>
                </a:lnTo>
                <a:lnTo>
                  <a:pt x="34" y="110"/>
                </a:lnTo>
                <a:lnTo>
                  <a:pt x="36" y="110"/>
                </a:lnTo>
                <a:lnTo>
                  <a:pt x="36" y="108"/>
                </a:lnTo>
                <a:lnTo>
                  <a:pt x="38" y="106"/>
                </a:lnTo>
                <a:lnTo>
                  <a:pt x="40" y="104"/>
                </a:lnTo>
                <a:lnTo>
                  <a:pt x="38" y="104"/>
                </a:lnTo>
                <a:lnTo>
                  <a:pt x="36" y="104"/>
                </a:lnTo>
                <a:lnTo>
                  <a:pt x="34" y="104"/>
                </a:lnTo>
                <a:lnTo>
                  <a:pt x="32" y="104"/>
                </a:lnTo>
                <a:lnTo>
                  <a:pt x="30" y="104"/>
                </a:lnTo>
                <a:lnTo>
                  <a:pt x="28" y="106"/>
                </a:lnTo>
                <a:lnTo>
                  <a:pt x="26" y="104"/>
                </a:lnTo>
                <a:lnTo>
                  <a:pt x="24" y="106"/>
                </a:lnTo>
                <a:lnTo>
                  <a:pt x="22" y="104"/>
                </a:lnTo>
                <a:lnTo>
                  <a:pt x="24" y="102"/>
                </a:lnTo>
                <a:lnTo>
                  <a:pt x="26" y="104"/>
                </a:lnTo>
                <a:lnTo>
                  <a:pt x="28" y="102"/>
                </a:lnTo>
                <a:lnTo>
                  <a:pt x="28" y="100"/>
                </a:lnTo>
                <a:lnTo>
                  <a:pt x="26" y="98"/>
                </a:lnTo>
                <a:lnTo>
                  <a:pt x="26" y="96"/>
                </a:lnTo>
                <a:lnTo>
                  <a:pt x="24" y="98"/>
                </a:lnTo>
                <a:lnTo>
                  <a:pt x="22" y="98"/>
                </a:lnTo>
                <a:lnTo>
                  <a:pt x="22" y="96"/>
                </a:lnTo>
                <a:lnTo>
                  <a:pt x="22" y="94"/>
                </a:lnTo>
                <a:lnTo>
                  <a:pt x="20" y="92"/>
                </a:lnTo>
                <a:lnTo>
                  <a:pt x="18" y="92"/>
                </a:lnTo>
                <a:lnTo>
                  <a:pt x="20" y="90"/>
                </a:lnTo>
                <a:lnTo>
                  <a:pt x="22" y="90"/>
                </a:lnTo>
                <a:lnTo>
                  <a:pt x="22" y="88"/>
                </a:lnTo>
                <a:lnTo>
                  <a:pt x="22" y="86"/>
                </a:lnTo>
                <a:lnTo>
                  <a:pt x="22" y="84"/>
                </a:lnTo>
                <a:lnTo>
                  <a:pt x="20" y="84"/>
                </a:lnTo>
                <a:lnTo>
                  <a:pt x="18" y="84"/>
                </a:lnTo>
                <a:lnTo>
                  <a:pt x="16" y="82"/>
                </a:lnTo>
                <a:lnTo>
                  <a:pt x="14" y="84"/>
                </a:lnTo>
                <a:lnTo>
                  <a:pt x="14" y="82"/>
                </a:lnTo>
                <a:lnTo>
                  <a:pt x="14" y="80"/>
                </a:lnTo>
                <a:lnTo>
                  <a:pt x="12" y="80"/>
                </a:lnTo>
                <a:lnTo>
                  <a:pt x="10" y="82"/>
                </a:lnTo>
                <a:lnTo>
                  <a:pt x="8" y="80"/>
                </a:lnTo>
                <a:lnTo>
                  <a:pt x="6" y="80"/>
                </a:lnTo>
                <a:lnTo>
                  <a:pt x="4" y="78"/>
                </a:lnTo>
                <a:lnTo>
                  <a:pt x="6" y="78"/>
                </a:lnTo>
                <a:lnTo>
                  <a:pt x="8" y="76"/>
                </a:lnTo>
                <a:lnTo>
                  <a:pt x="6" y="74"/>
                </a:lnTo>
                <a:lnTo>
                  <a:pt x="6" y="72"/>
                </a:lnTo>
                <a:lnTo>
                  <a:pt x="6" y="70"/>
                </a:lnTo>
                <a:lnTo>
                  <a:pt x="8" y="70"/>
                </a:lnTo>
                <a:lnTo>
                  <a:pt x="10" y="72"/>
                </a:lnTo>
                <a:lnTo>
                  <a:pt x="10" y="74"/>
                </a:lnTo>
                <a:lnTo>
                  <a:pt x="10" y="76"/>
                </a:lnTo>
                <a:lnTo>
                  <a:pt x="12" y="78"/>
                </a:lnTo>
                <a:lnTo>
                  <a:pt x="12" y="76"/>
                </a:lnTo>
                <a:lnTo>
                  <a:pt x="14" y="76"/>
                </a:lnTo>
                <a:lnTo>
                  <a:pt x="16" y="76"/>
                </a:lnTo>
                <a:lnTo>
                  <a:pt x="18" y="76"/>
                </a:lnTo>
                <a:lnTo>
                  <a:pt x="18" y="74"/>
                </a:lnTo>
                <a:lnTo>
                  <a:pt x="16" y="74"/>
                </a:lnTo>
                <a:lnTo>
                  <a:pt x="14" y="72"/>
                </a:lnTo>
                <a:lnTo>
                  <a:pt x="12" y="70"/>
                </a:lnTo>
                <a:lnTo>
                  <a:pt x="14" y="68"/>
                </a:lnTo>
                <a:lnTo>
                  <a:pt x="16" y="68"/>
                </a:lnTo>
                <a:lnTo>
                  <a:pt x="16" y="66"/>
                </a:lnTo>
                <a:lnTo>
                  <a:pt x="16" y="64"/>
                </a:lnTo>
                <a:lnTo>
                  <a:pt x="14" y="66"/>
                </a:lnTo>
                <a:lnTo>
                  <a:pt x="14" y="64"/>
                </a:lnTo>
                <a:lnTo>
                  <a:pt x="14" y="62"/>
                </a:lnTo>
                <a:lnTo>
                  <a:pt x="14" y="60"/>
                </a:lnTo>
                <a:lnTo>
                  <a:pt x="12" y="60"/>
                </a:lnTo>
                <a:lnTo>
                  <a:pt x="10" y="58"/>
                </a:lnTo>
                <a:lnTo>
                  <a:pt x="12" y="56"/>
                </a:lnTo>
                <a:lnTo>
                  <a:pt x="12" y="54"/>
                </a:lnTo>
                <a:lnTo>
                  <a:pt x="14" y="52"/>
                </a:lnTo>
                <a:lnTo>
                  <a:pt x="12" y="52"/>
                </a:lnTo>
                <a:lnTo>
                  <a:pt x="10" y="52"/>
                </a:lnTo>
                <a:lnTo>
                  <a:pt x="8" y="52"/>
                </a:lnTo>
                <a:lnTo>
                  <a:pt x="6" y="52"/>
                </a:lnTo>
                <a:lnTo>
                  <a:pt x="4" y="54"/>
                </a:lnTo>
                <a:lnTo>
                  <a:pt x="2" y="54"/>
                </a:lnTo>
                <a:lnTo>
                  <a:pt x="0" y="54"/>
                </a:lnTo>
                <a:close/>
              </a:path>
            </a:pathLst>
          </a:custGeom>
          <a:solidFill>
            <a:schemeClr val="bg1"/>
          </a:solidFill>
          <a:ln w="3175" cap="flat" cmpd="sng">
            <a:solidFill>
              <a:schemeClr val="bg1">
                <a:lumMod val="50000"/>
              </a:schemeClr>
            </a:solidFill>
            <a:prstDash val="solid"/>
            <a:round/>
            <a:headEnd type="none" w="med" len="med"/>
            <a:tailEnd type="none" w="med" len="med"/>
          </a:ln>
        </p:spPr>
        <p:txBody>
          <a:bodyPr/>
          <a:lstStyle/>
          <a:p>
            <a:endParaRPr lang="en-GB" dirty="0">
              <a:solidFill>
                <a:prstClr val="black"/>
              </a:solidFill>
              <a:cs typeface="Arial" charset="0"/>
            </a:endParaRPr>
          </a:p>
        </p:txBody>
      </p:sp>
      <p:sp>
        <p:nvSpPr>
          <p:cNvPr id="419" name="Freeform 721"/>
          <p:cNvSpPr>
            <a:spLocks/>
          </p:cNvSpPr>
          <p:nvPr/>
        </p:nvSpPr>
        <p:spPr bwMode="auto">
          <a:xfrm>
            <a:off x="7079932" y="4340876"/>
            <a:ext cx="835882" cy="710702"/>
          </a:xfrm>
          <a:custGeom>
            <a:avLst/>
            <a:gdLst>
              <a:gd name="T0" fmla="*/ 2147483647 w 178"/>
              <a:gd name="T1" fmla="*/ 2147483647 h 172"/>
              <a:gd name="T2" fmla="*/ 2147483647 w 178"/>
              <a:gd name="T3" fmla="*/ 2147483647 h 172"/>
              <a:gd name="T4" fmla="*/ 2147483647 w 178"/>
              <a:gd name="T5" fmla="*/ 2147483647 h 172"/>
              <a:gd name="T6" fmla="*/ 2147483647 w 178"/>
              <a:gd name="T7" fmla="*/ 2147483647 h 172"/>
              <a:gd name="T8" fmla="*/ 2147483647 w 178"/>
              <a:gd name="T9" fmla="*/ 2147483647 h 172"/>
              <a:gd name="T10" fmla="*/ 2147483647 w 178"/>
              <a:gd name="T11" fmla="*/ 2147483647 h 172"/>
              <a:gd name="T12" fmla="*/ 2147483647 w 178"/>
              <a:gd name="T13" fmla="*/ 2147483647 h 172"/>
              <a:gd name="T14" fmla="*/ 2147483647 w 178"/>
              <a:gd name="T15" fmla="*/ 2147483647 h 172"/>
              <a:gd name="T16" fmla="*/ 2147483647 w 178"/>
              <a:gd name="T17" fmla="*/ 2147483647 h 172"/>
              <a:gd name="T18" fmla="*/ 2147483647 w 178"/>
              <a:gd name="T19" fmla="*/ 2147483647 h 172"/>
              <a:gd name="T20" fmla="*/ 2147483647 w 178"/>
              <a:gd name="T21" fmla="*/ 2147483647 h 172"/>
              <a:gd name="T22" fmla="*/ 2147483647 w 178"/>
              <a:gd name="T23" fmla="*/ 2147483647 h 172"/>
              <a:gd name="T24" fmla="*/ 2147483647 w 178"/>
              <a:gd name="T25" fmla="*/ 0 h 172"/>
              <a:gd name="T26" fmla="*/ 2147483647 w 178"/>
              <a:gd name="T27" fmla="*/ 2147483647 h 172"/>
              <a:gd name="T28" fmla="*/ 2147483647 w 178"/>
              <a:gd name="T29" fmla="*/ 2147483647 h 172"/>
              <a:gd name="T30" fmla="*/ 2147483647 w 178"/>
              <a:gd name="T31" fmla="*/ 2147483647 h 172"/>
              <a:gd name="T32" fmla="*/ 2147483647 w 178"/>
              <a:gd name="T33" fmla="*/ 2147483647 h 172"/>
              <a:gd name="T34" fmla="*/ 2147483647 w 178"/>
              <a:gd name="T35" fmla="*/ 2147483647 h 172"/>
              <a:gd name="T36" fmla="*/ 2147483647 w 178"/>
              <a:gd name="T37" fmla="*/ 2147483647 h 172"/>
              <a:gd name="T38" fmla="*/ 2147483647 w 178"/>
              <a:gd name="T39" fmla="*/ 2147483647 h 172"/>
              <a:gd name="T40" fmla="*/ 2147483647 w 178"/>
              <a:gd name="T41" fmla="*/ 2147483647 h 172"/>
              <a:gd name="T42" fmla="*/ 2147483647 w 178"/>
              <a:gd name="T43" fmla="*/ 2147483647 h 172"/>
              <a:gd name="T44" fmla="*/ 2147483647 w 178"/>
              <a:gd name="T45" fmla="*/ 2147483647 h 172"/>
              <a:gd name="T46" fmla="*/ 2147483647 w 178"/>
              <a:gd name="T47" fmla="*/ 2147483647 h 172"/>
              <a:gd name="T48" fmla="*/ 2147483647 w 178"/>
              <a:gd name="T49" fmla="*/ 2147483647 h 172"/>
              <a:gd name="T50" fmla="*/ 2147483647 w 178"/>
              <a:gd name="T51" fmla="*/ 2147483647 h 172"/>
              <a:gd name="T52" fmla="*/ 2147483647 w 178"/>
              <a:gd name="T53" fmla="*/ 2147483647 h 172"/>
              <a:gd name="T54" fmla="*/ 2147483647 w 178"/>
              <a:gd name="T55" fmla="*/ 2147483647 h 172"/>
              <a:gd name="T56" fmla="*/ 2147483647 w 178"/>
              <a:gd name="T57" fmla="*/ 2147483647 h 172"/>
              <a:gd name="T58" fmla="*/ 2147483647 w 178"/>
              <a:gd name="T59" fmla="*/ 2147483647 h 172"/>
              <a:gd name="T60" fmla="*/ 2147483647 w 178"/>
              <a:gd name="T61" fmla="*/ 2147483647 h 172"/>
              <a:gd name="T62" fmla="*/ 2147483647 w 178"/>
              <a:gd name="T63" fmla="*/ 2147483647 h 172"/>
              <a:gd name="T64" fmla="*/ 2147483647 w 178"/>
              <a:gd name="T65" fmla="*/ 2147483647 h 172"/>
              <a:gd name="T66" fmla="*/ 2147483647 w 178"/>
              <a:gd name="T67" fmla="*/ 2147483647 h 172"/>
              <a:gd name="T68" fmla="*/ 2147483647 w 178"/>
              <a:gd name="T69" fmla="*/ 2147483647 h 172"/>
              <a:gd name="T70" fmla="*/ 2147483647 w 178"/>
              <a:gd name="T71" fmla="*/ 2147483647 h 172"/>
              <a:gd name="T72" fmla="*/ 2147483647 w 178"/>
              <a:gd name="T73" fmla="*/ 2147483647 h 172"/>
              <a:gd name="T74" fmla="*/ 2147483647 w 178"/>
              <a:gd name="T75" fmla="*/ 2147483647 h 172"/>
              <a:gd name="T76" fmla="*/ 2147483647 w 178"/>
              <a:gd name="T77" fmla="*/ 2147483647 h 172"/>
              <a:gd name="T78" fmla="*/ 2147483647 w 178"/>
              <a:gd name="T79" fmla="*/ 2147483647 h 172"/>
              <a:gd name="T80" fmla="*/ 2147483647 w 178"/>
              <a:gd name="T81" fmla="*/ 2147483647 h 172"/>
              <a:gd name="T82" fmla="*/ 2147483647 w 178"/>
              <a:gd name="T83" fmla="*/ 2147483647 h 172"/>
              <a:gd name="T84" fmla="*/ 2147483647 w 178"/>
              <a:gd name="T85" fmla="*/ 2147483647 h 172"/>
              <a:gd name="T86" fmla="*/ 2147483647 w 178"/>
              <a:gd name="T87" fmla="*/ 2147483647 h 172"/>
              <a:gd name="T88" fmla="*/ 2147483647 w 178"/>
              <a:gd name="T89" fmla="*/ 2147483647 h 172"/>
              <a:gd name="T90" fmla="*/ 2147483647 w 178"/>
              <a:gd name="T91" fmla="*/ 2147483647 h 172"/>
              <a:gd name="T92" fmla="*/ 2147483647 w 178"/>
              <a:gd name="T93" fmla="*/ 2147483647 h 172"/>
              <a:gd name="T94" fmla="*/ 2147483647 w 178"/>
              <a:gd name="T95" fmla="*/ 2147483647 h 172"/>
              <a:gd name="T96" fmla="*/ 2147483647 w 178"/>
              <a:gd name="T97" fmla="*/ 2147483647 h 172"/>
              <a:gd name="T98" fmla="*/ 2147483647 w 178"/>
              <a:gd name="T99" fmla="*/ 2147483647 h 172"/>
              <a:gd name="T100" fmla="*/ 2147483647 w 178"/>
              <a:gd name="T101" fmla="*/ 2147483647 h 172"/>
              <a:gd name="T102" fmla="*/ 2147483647 w 178"/>
              <a:gd name="T103" fmla="*/ 2147483647 h 172"/>
              <a:gd name="T104" fmla="*/ 2147483647 w 178"/>
              <a:gd name="T105" fmla="*/ 2147483647 h 172"/>
              <a:gd name="T106" fmla="*/ 2147483647 w 178"/>
              <a:gd name="T107" fmla="*/ 2147483647 h 172"/>
              <a:gd name="T108" fmla="*/ 2147483647 w 178"/>
              <a:gd name="T109" fmla="*/ 2147483647 h 172"/>
              <a:gd name="T110" fmla="*/ 2147483647 w 178"/>
              <a:gd name="T111" fmla="*/ 2147483647 h 172"/>
              <a:gd name="T112" fmla="*/ 2147483647 w 178"/>
              <a:gd name="T113" fmla="*/ 2147483647 h 172"/>
              <a:gd name="T114" fmla="*/ 2147483647 w 178"/>
              <a:gd name="T115" fmla="*/ 2147483647 h 172"/>
              <a:gd name="T116" fmla="*/ 2147483647 w 178"/>
              <a:gd name="T117" fmla="*/ 2147483647 h 172"/>
              <a:gd name="T118" fmla="*/ 2147483647 w 178"/>
              <a:gd name="T119" fmla="*/ 2147483647 h 1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8"/>
              <a:gd name="T181" fmla="*/ 0 h 172"/>
              <a:gd name="T182" fmla="*/ 178 w 178"/>
              <a:gd name="T183" fmla="*/ 172 h 1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8" h="172">
                <a:moveTo>
                  <a:pt x="0" y="82"/>
                </a:moveTo>
                <a:lnTo>
                  <a:pt x="2" y="80"/>
                </a:lnTo>
                <a:lnTo>
                  <a:pt x="4" y="80"/>
                </a:lnTo>
                <a:lnTo>
                  <a:pt x="6" y="78"/>
                </a:lnTo>
                <a:lnTo>
                  <a:pt x="8" y="78"/>
                </a:lnTo>
                <a:lnTo>
                  <a:pt x="10" y="76"/>
                </a:lnTo>
                <a:lnTo>
                  <a:pt x="12" y="76"/>
                </a:lnTo>
                <a:lnTo>
                  <a:pt x="14" y="74"/>
                </a:lnTo>
                <a:lnTo>
                  <a:pt x="16" y="74"/>
                </a:lnTo>
                <a:lnTo>
                  <a:pt x="16" y="72"/>
                </a:lnTo>
                <a:lnTo>
                  <a:pt x="18" y="72"/>
                </a:lnTo>
                <a:lnTo>
                  <a:pt x="20" y="70"/>
                </a:lnTo>
                <a:lnTo>
                  <a:pt x="22" y="70"/>
                </a:lnTo>
                <a:lnTo>
                  <a:pt x="24" y="68"/>
                </a:lnTo>
                <a:lnTo>
                  <a:pt x="26" y="68"/>
                </a:lnTo>
                <a:lnTo>
                  <a:pt x="28" y="66"/>
                </a:lnTo>
                <a:lnTo>
                  <a:pt x="28" y="64"/>
                </a:lnTo>
                <a:lnTo>
                  <a:pt x="30" y="64"/>
                </a:lnTo>
                <a:lnTo>
                  <a:pt x="32" y="64"/>
                </a:lnTo>
                <a:lnTo>
                  <a:pt x="32" y="62"/>
                </a:lnTo>
                <a:lnTo>
                  <a:pt x="34" y="62"/>
                </a:lnTo>
                <a:lnTo>
                  <a:pt x="36" y="60"/>
                </a:lnTo>
                <a:lnTo>
                  <a:pt x="38" y="58"/>
                </a:lnTo>
                <a:lnTo>
                  <a:pt x="38" y="56"/>
                </a:lnTo>
                <a:lnTo>
                  <a:pt x="38" y="54"/>
                </a:lnTo>
                <a:lnTo>
                  <a:pt x="40" y="52"/>
                </a:lnTo>
                <a:lnTo>
                  <a:pt x="40" y="50"/>
                </a:lnTo>
                <a:lnTo>
                  <a:pt x="40" y="48"/>
                </a:lnTo>
                <a:lnTo>
                  <a:pt x="38" y="46"/>
                </a:lnTo>
                <a:lnTo>
                  <a:pt x="38" y="44"/>
                </a:lnTo>
                <a:lnTo>
                  <a:pt x="38" y="42"/>
                </a:lnTo>
                <a:lnTo>
                  <a:pt x="40" y="40"/>
                </a:lnTo>
                <a:lnTo>
                  <a:pt x="40" y="38"/>
                </a:lnTo>
                <a:lnTo>
                  <a:pt x="40" y="36"/>
                </a:lnTo>
                <a:lnTo>
                  <a:pt x="40" y="34"/>
                </a:lnTo>
                <a:lnTo>
                  <a:pt x="40" y="32"/>
                </a:lnTo>
                <a:lnTo>
                  <a:pt x="40" y="30"/>
                </a:lnTo>
                <a:lnTo>
                  <a:pt x="38" y="28"/>
                </a:lnTo>
                <a:lnTo>
                  <a:pt x="38" y="26"/>
                </a:lnTo>
                <a:lnTo>
                  <a:pt x="38" y="24"/>
                </a:lnTo>
                <a:lnTo>
                  <a:pt x="38" y="22"/>
                </a:lnTo>
                <a:lnTo>
                  <a:pt x="38" y="20"/>
                </a:lnTo>
                <a:lnTo>
                  <a:pt x="38" y="18"/>
                </a:lnTo>
                <a:lnTo>
                  <a:pt x="40" y="16"/>
                </a:lnTo>
                <a:lnTo>
                  <a:pt x="42" y="16"/>
                </a:lnTo>
                <a:lnTo>
                  <a:pt x="44" y="16"/>
                </a:lnTo>
                <a:lnTo>
                  <a:pt x="46" y="16"/>
                </a:lnTo>
                <a:lnTo>
                  <a:pt x="48" y="14"/>
                </a:lnTo>
                <a:lnTo>
                  <a:pt x="50" y="12"/>
                </a:lnTo>
                <a:lnTo>
                  <a:pt x="50" y="10"/>
                </a:lnTo>
                <a:lnTo>
                  <a:pt x="52" y="8"/>
                </a:lnTo>
                <a:lnTo>
                  <a:pt x="54" y="6"/>
                </a:lnTo>
                <a:lnTo>
                  <a:pt x="54" y="4"/>
                </a:lnTo>
                <a:lnTo>
                  <a:pt x="56" y="4"/>
                </a:lnTo>
                <a:lnTo>
                  <a:pt x="58" y="4"/>
                </a:lnTo>
                <a:lnTo>
                  <a:pt x="58" y="2"/>
                </a:lnTo>
                <a:lnTo>
                  <a:pt x="60" y="0"/>
                </a:lnTo>
                <a:lnTo>
                  <a:pt x="62" y="0"/>
                </a:lnTo>
                <a:lnTo>
                  <a:pt x="64" y="0"/>
                </a:lnTo>
                <a:lnTo>
                  <a:pt x="66" y="0"/>
                </a:lnTo>
                <a:lnTo>
                  <a:pt x="68" y="0"/>
                </a:lnTo>
                <a:lnTo>
                  <a:pt x="70" y="0"/>
                </a:lnTo>
                <a:lnTo>
                  <a:pt x="72" y="2"/>
                </a:lnTo>
                <a:lnTo>
                  <a:pt x="74" y="2"/>
                </a:lnTo>
                <a:lnTo>
                  <a:pt x="76" y="2"/>
                </a:lnTo>
                <a:lnTo>
                  <a:pt x="78" y="2"/>
                </a:lnTo>
                <a:lnTo>
                  <a:pt x="80" y="2"/>
                </a:lnTo>
                <a:lnTo>
                  <a:pt x="82" y="0"/>
                </a:lnTo>
                <a:lnTo>
                  <a:pt x="84" y="0"/>
                </a:lnTo>
                <a:lnTo>
                  <a:pt x="86" y="2"/>
                </a:lnTo>
                <a:lnTo>
                  <a:pt x="86" y="4"/>
                </a:lnTo>
                <a:lnTo>
                  <a:pt x="86" y="6"/>
                </a:lnTo>
                <a:lnTo>
                  <a:pt x="88" y="8"/>
                </a:lnTo>
                <a:lnTo>
                  <a:pt x="90" y="6"/>
                </a:lnTo>
                <a:lnTo>
                  <a:pt x="90" y="4"/>
                </a:lnTo>
                <a:lnTo>
                  <a:pt x="92" y="2"/>
                </a:lnTo>
                <a:lnTo>
                  <a:pt x="94" y="4"/>
                </a:lnTo>
                <a:lnTo>
                  <a:pt x="96" y="4"/>
                </a:lnTo>
                <a:lnTo>
                  <a:pt x="98" y="6"/>
                </a:lnTo>
                <a:lnTo>
                  <a:pt x="98" y="8"/>
                </a:lnTo>
                <a:lnTo>
                  <a:pt x="98" y="10"/>
                </a:lnTo>
                <a:lnTo>
                  <a:pt x="98" y="12"/>
                </a:lnTo>
                <a:lnTo>
                  <a:pt x="100" y="12"/>
                </a:lnTo>
                <a:lnTo>
                  <a:pt x="102" y="14"/>
                </a:lnTo>
                <a:lnTo>
                  <a:pt x="100" y="16"/>
                </a:lnTo>
                <a:lnTo>
                  <a:pt x="102" y="18"/>
                </a:lnTo>
                <a:lnTo>
                  <a:pt x="104" y="18"/>
                </a:lnTo>
                <a:lnTo>
                  <a:pt x="106" y="20"/>
                </a:lnTo>
                <a:lnTo>
                  <a:pt x="106" y="22"/>
                </a:lnTo>
                <a:lnTo>
                  <a:pt x="108" y="24"/>
                </a:lnTo>
                <a:lnTo>
                  <a:pt x="108" y="26"/>
                </a:lnTo>
                <a:lnTo>
                  <a:pt x="108" y="28"/>
                </a:lnTo>
                <a:lnTo>
                  <a:pt x="110" y="28"/>
                </a:lnTo>
                <a:lnTo>
                  <a:pt x="112" y="28"/>
                </a:lnTo>
                <a:lnTo>
                  <a:pt x="114" y="28"/>
                </a:lnTo>
                <a:lnTo>
                  <a:pt x="116" y="30"/>
                </a:lnTo>
                <a:lnTo>
                  <a:pt x="116" y="32"/>
                </a:lnTo>
                <a:lnTo>
                  <a:pt x="118" y="30"/>
                </a:lnTo>
                <a:lnTo>
                  <a:pt x="120" y="30"/>
                </a:lnTo>
                <a:lnTo>
                  <a:pt x="122" y="30"/>
                </a:lnTo>
                <a:lnTo>
                  <a:pt x="124" y="32"/>
                </a:lnTo>
                <a:lnTo>
                  <a:pt x="126" y="32"/>
                </a:lnTo>
                <a:lnTo>
                  <a:pt x="124" y="32"/>
                </a:lnTo>
                <a:lnTo>
                  <a:pt x="124" y="34"/>
                </a:lnTo>
                <a:lnTo>
                  <a:pt x="122" y="34"/>
                </a:lnTo>
                <a:lnTo>
                  <a:pt x="120" y="36"/>
                </a:lnTo>
                <a:lnTo>
                  <a:pt x="120" y="38"/>
                </a:lnTo>
                <a:lnTo>
                  <a:pt x="122" y="40"/>
                </a:lnTo>
                <a:lnTo>
                  <a:pt x="124" y="42"/>
                </a:lnTo>
                <a:lnTo>
                  <a:pt x="124" y="44"/>
                </a:lnTo>
                <a:lnTo>
                  <a:pt x="124" y="46"/>
                </a:lnTo>
                <a:lnTo>
                  <a:pt x="122" y="48"/>
                </a:lnTo>
                <a:lnTo>
                  <a:pt x="120" y="46"/>
                </a:lnTo>
                <a:lnTo>
                  <a:pt x="120" y="48"/>
                </a:lnTo>
                <a:lnTo>
                  <a:pt x="120" y="50"/>
                </a:lnTo>
                <a:lnTo>
                  <a:pt x="118" y="50"/>
                </a:lnTo>
                <a:lnTo>
                  <a:pt x="116" y="52"/>
                </a:lnTo>
                <a:lnTo>
                  <a:pt x="116" y="54"/>
                </a:lnTo>
                <a:lnTo>
                  <a:pt x="118" y="56"/>
                </a:lnTo>
                <a:lnTo>
                  <a:pt x="118" y="58"/>
                </a:lnTo>
                <a:lnTo>
                  <a:pt x="116" y="58"/>
                </a:lnTo>
                <a:lnTo>
                  <a:pt x="114" y="56"/>
                </a:lnTo>
                <a:lnTo>
                  <a:pt x="114" y="58"/>
                </a:lnTo>
                <a:lnTo>
                  <a:pt x="114" y="60"/>
                </a:lnTo>
                <a:lnTo>
                  <a:pt x="116" y="62"/>
                </a:lnTo>
                <a:lnTo>
                  <a:pt x="116" y="64"/>
                </a:lnTo>
                <a:lnTo>
                  <a:pt x="116" y="66"/>
                </a:lnTo>
                <a:lnTo>
                  <a:pt x="114" y="68"/>
                </a:lnTo>
                <a:lnTo>
                  <a:pt x="114" y="70"/>
                </a:lnTo>
                <a:lnTo>
                  <a:pt x="116" y="70"/>
                </a:lnTo>
                <a:lnTo>
                  <a:pt x="116" y="72"/>
                </a:lnTo>
                <a:lnTo>
                  <a:pt x="118" y="74"/>
                </a:lnTo>
                <a:lnTo>
                  <a:pt x="120" y="74"/>
                </a:lnTo>
                <a:lnTo>
                  <a:pt x="120" y="76"/>
                </a:lnTo>
                <a:lnTo>
                  <a:pt x="122" y="76"/>
                </a:lnTo>
                <a:lnTo>
                  <a:pt x="124" y="78"/>
                </a:lnTo>
                <a:lnTo>
                  <a:pt x="124" y="80"/>
                </a:lnTo>
                <a:lnTo>
                  <a:pt x="126" y="80"/>
                </a:lnTo>
                <a:lnTo>
                  <a:pt x="128" y="82"/>
                </a:lnTo>
                <a:lnTo>
                  <a:pt x="130" y="84"/>
                </a:lnTo>
                <a:lnTo>
                  <a:pt x="130" y="86"/>
                </a:lnTo>
                <a:lnTo>
                  <a:pt x="128" y="86"/>
                </a:lnTo>
                <a:lnTo>
                  <a:pt x="128" y="88"/>
                </a:lnTo>
                <a:lnTo>
                  <a:pt x="130" y="88"/>
                </a:lnTo>
                <a:lnTo>
                  <a:pt x="130" y="90"/>
                </a:lnTo>
                <a:lnTo>
                  <a:pt x="132" y="90"/>
                </a:lnTo>
                <a:lnTo>
                  <a:pt x="134" y="92"/>
                </a:lnTo>
                <a:lnTo>
                  <a:pt x="136" y="92"/>
                </a:lnTo>
                <a:lnTo>
                  <a:pt x="138" y="94"/>
                </a:lnTo>
                <a:lnTo>
                  <a:pt x="140" y="94"/>
                </a:lnTo>
                <a:lnTo>
                  <a:pt x="142" y="96"/>
                </a:lnTo>
                <a:lnTo>
                  <a:pt x="144" y="98"/>
                </a:lnTo>
                <a:lnTo>
                  <a:pt x="146" y="98"/>
                </a:lnTo>
                <a:lnTo>
                  <a:pt x="146" y="100"/>
                </a:lnTo>
                <a:lnTo>
                  <a:pt x="148" y="100"/>
                </a:lnTo>
                <a:lnTo>
                  <a:pt x="150" y="100"/>
                </a:lnTo>
                <a:lnTo>
                  <a:pt x="152" y="102"/>
                </a:lnTo>
                <a:lnTo>
                  <a:pt x="154" y="104"/>
                </a:lnTo>
                <a:lnTo>
                  <a:pt x="152" y="104"/>
                </a:lnTo>
                <a:lnTo>
                  <a:pt x="154" y="104"/>
                </a:lnTo>
                <a:lnTo>
                  <a:pt x="156" y="106"/>
                </a:lnTo>
                <a:lnTo>
                  <a:pt x="156" y="108"/>
                </a:lnTo>
                <a:lnTo>
                  <a:pt x="158" y="110"/>
                </a:lnTo>
                <a:lnTo>
                  <a:pt x="158" y="112"/>
                </a:lnTo>
                <a:lnTo>
                  <a:pt x="160" y="112"/>
                </a:lnTo>
                <a:lnTo>
                  <a:pt x="162" y="114"/>
                </a:lnTo>
                <a:lnTo>
                  <a:pt x="162" y="116"/>
                </a:lnTo>
                <a:lnTo>
                  <a:pt x="162" y="118"/>
                </a:lnTo>
                <a:lnTo>
                  <a:pt x="160" y="120"/>
                </a:lnTo>
                <a:lnTo>
                  <a:pt x="160" y="122"/>
                </a:lnTo>
                <a:lnTo>
                  <a:pt x="160" y="124"/>
                </a:lnTo>
                <a:lnTo>
                  <a:pt x="160" y="126"/>
                </a:lnTo>
                <a:lnTo>
                  <a:pt x="160" y="128"/>
                </a:lnTo>
                <a:lnTo>
                  <a:pt x="160" y="130"/>
                </a:lnTo>
                <a:lnTo>
                  <a:pt x="162" y="132"/>
                </a:lnTo>
                <a:lnTo>
                  <a:pt x="164" y="132"/>
                </a:lnTo>
                <a:lnTo>
                  <a:pt x="166" y="132"/>
                </a:lnTo>
                <a:lnTo>
                  <a:pt x="168" y="134"/>
                </a:lnTo>
                <a:lnTo>
                  <a:pt x="168" y="136"/>
                </a:lnTo>
                <a:lnTo>
                  <a:pt x="168" y="138"/>
                </a:lnTo>
                <a:lnTo>
                  <a:pt x="168" y="140"/>
                </a:lnTo>
                <a:lnTo>
                  <a:pt x="168" y="142"/>
                </a:lnTo>
                <a:lnTo>
                  <a:pt x="170" y="142"/>
                </a:lnTo>
                <a:lnTo>
                  <a:pt x="170" y="144"/>
                </a:lnTo>
                <a:lnTo>
                  <a:pt x="172" y="144"/>
                </a:lnTo>
                <a:lnTo>
                  <a:pt x="172" y="146"/>
                </a:lnTo>
                <a:lnTo>
                  <a:pt x="174" y="146"/>
                </a:lnTo>
                <a:lnTo>
                  <a:pt x="176" y="148"/>
                </a:lnTo>
                <a:lnTo>
                  <a:pt x="176" y="150"/>
                </a:lnTo>
                <a:lnTo>
                  <a:pt x="176" y="152"/>
                </a:lnTo>
                <a:lnTo>
                  <a:pt x="178" y="152"/>
                </a:lnTo>
                <a:lnTo>
                  <a:pt x="178" y="154"/>
                </a:lnTo>
                <a:lnTo>
                  <a:pt x="176" y="154"/>
                </a:lnTo>
                <a:lnTo>
                  <a:pt x="174" y="154"/>
                </a:lnTo>
                <a:lnTo>
                  <a:pt x="172" y="152"/>
                </a:lnTo>
                <a:lnTo>
                  <a:pt x="170" y="152"/>
                </a:lnTo>
                <a:lnTo>
                  <a:pt x="168" y="152"/>
                </a:lnTo>
                <a:lnTo>
                  <a:pt x="168" y="150"/>
                </a:lnTo>
                <a:lnTo>
                  <a:pt x="168" y="152"/>
                </a:lnTo>
                <a:lnTo>
                  <a:pt x="166" y="152"/>
                </a:lnTo>
                <a:lnTo>
                  <a:pt x="164" y="150"/>
                </a:lnTo>
                <a:lnTo>
                  <a:pt x="162" y="150"/>
                </a:lnTo>
                <a:lnTo>
                  <a:pt x="160" y="150"/>
                </a:lnTo>
                <a:lnTo>
                  <a:pt x="158" y="150"/>
                </a:lnTo>
                <a:lnTo>
                  <a:pt x="156" y="150"/>
                </a:lnTo>
                <a:lnTo>
                  <a:pt x="154" y="152"/>
                </a:lnTo>
                <a:lnTo>
                  <a:pt x="152" y="154"/>
                </a:lnTo>
                <a:lnTo>
                  <a:pt x="152" y="156"/>
                </a:lnTo>
                <a:lnTo>
                  <a:pt x="152" y="158"/>
                </a:lnTo>
                <a:lnTo>
                  <a:pt x="152" y="160"/>
                </a:lnTo>
                <a:lnTo>
                  <a:pt x="150" y="160"/>
                </a:lnTo>
                <a:lnTo>
                  <a:pt x="150" y="162"/>
                </a:lnTo>
                <a:lnTo>
                  <a:pt x="148" y="164"/>
                </a:lnTo>
                <a:lnTo>
                  <a:pt x="148" y="166"/>
                </a:lnTo>
                <a:lnTo>
                  <a:pt x="148" y="168"/>
                </a:lnTo>
                <a:lnTo>
                  <a:pt x="146" y="168"/>
                </a:lnTo>
                <a:lnTo>
                  <a:pt x="144" y="170"/>
                </a:lnTo>
                <a:lnTo>
                  <a:pt x="142" y="172"/>
                </a:lnTo>
                <a:lnTo>
                  <a:pt x="140" y="172"/>
                </a:lnTo>
                <a:lnTo>
                  <a:pt x="138" y="170"/>
                </a:lnTo>
                <a:lnTo>
                  <a:pt x="134" y="170"/>
                </a:lnTo>
                <a:lnTo>
                  <a:pt x="132" y="170"/>
                </a:lnTo>
                <a:lnTo>
                  <a:pt x="128" y="170"/>
                </a:lnTo>
                <a:lnTo>
                  <a:pt x="126" y="170"/>
                </a:lnTo>
                <a:lnTo>
                  <a:pt x="122" y="170"/>
                </a:lnTo>
                <a:lnTo>
                  <a:pt x="120" y="170"/>
                </a:lnTo>
                <a:lnTo>
                  <a:pt x="118" y="170"/>
                </a:lnTo>
                <a:lnTo>
                  <a:pt x="116" y="168"/>
                </a:lnTo>
                <a:lnTo>
                  <a:pt x="114" y="168"/>
                </a:lnTo>
                <a:lnTo>
                  <a:pt x="112" y="168"/>
                </a:lnTo>
                <a:lnTo>
                  <a:pt x="110" y="168"/>
                </a:lnTo>
                <a:lnTo>
                  <a:pt x="108" y="166"/>
                </a:lnTo>
                <a:lnTo>
                  <a:pt x="106" y="164"/>
                </a:lnTo>
                <a:lnTo>
                  <a:pt x="104" y="162"/>
                </a:lnTo>
                <a:lnTo>
                  <a:pt x="100" y="158"/>
                </a:lnTo>
                <a:lnTo>
                  <a:pt x="98" y="156"/>
                </a:lnTo>
                <a:lnTo>
                  <a:pt x="96" y="156"/>
                </a:lnTo>
                <a:lnTo>
                  <a:pt x="94" y="154"/>
                </a:lnTo>
                <a:lnTo>
                  <a:pt x="92" y="154"/>
                </a:lnTo>
                <a:lnTo>
                  <a:pt x="92" y="152"/>
                </a:lnTo>
                <a:lnTo>
                  <a:pt x="90" y="152"/>
                </a:lnTo>
                <a:lnTo>
                  <a:pt x="88" y="150"/>
                </a:lnTo>
                <a:lnTo>
                  <a:pt x="86" y="148"/>
                </a:lnTo>
                <a:lnTo>
                  <a:pt x="84" y="146"/>
                </a:lnTo>
                <a:lnTo>
                  <a:pt x="82" y="146"/>
                </a:lnTo>
                <a:lnTo>
                  <a:pt x="80" y="144"/>
                </a:lnTo>
                <a:lnTo>
                  <a:pt x="78" y="142"/>
                </a:lnTo>
                <a:lnTo>
                  <a:pt x="76" y="140"/>
                </a:lnTo>
                <a:lnTo>
                  <a:pt x="72" y="138"/>
                </a:lnTo>
                <a:lnTo>
                  <a:pt x="70" y="136"/>
                </a:lnTo>
                <a:lnTo>
                  <a:pt x="68" y="134"/>
                </a:lnTo>
                <a:lnTo>
                  <a:pt x="64" y="132"/>
                </a:lnTo>
                <a:lnTo>
                  <a:pt x="62" y="128"/>
                </a:lnTo>
                <a:lnTo>
                  <a:pt x="60" y="128"/>
                </a:lnTo>
                <a:lnTo>
                  <a:pt x="58" y="128"/>
                </a:lnTo>
                <a:lnTo>
                  <a:pt x="56" y="126"/>
                </a:lnTo>
                <a:lnTo>
                  <a:pt x="54" y="126"/>
                </a:lnTo>
                <a:lnTo>
                  <a:pt x="52" y="124"/>
                </a:lnTo>
                <a:lnTo>
                  <a:pt x="50" y="124"/>
                </a:lnTo>
                <a:lnTo>
                  <a:pt x="48" y="122"/>
                </a:lnTo>
                <a:lnTo>
                  <a:pt x="44" y="118"/>
                </a:lnTo>
                <a:lnTo>
                  <a:pt x="40" y="118"/>
                </a:lnTo>
                <a:lnTo>
                  <a:pt x="38" y="116"/>
                </a:lnTo>
                <a:lnTo>
                  <a:pt x="34" y="114"/>
                </a:lnTo>
                <a:lnTo>
                  <a:pt x="32" y="112"/>
                </a:lnTo>
                <a:lnTo>
                  <a:pt x="30" y="112"/>
                </a:lnTo>
                <a:lnTo>
                  <a:pt x="28" y="110"/>
                </a:lnTo>
                <a:lnTo>
                  <a:pt x="26" y="110"/>
                </a:lnTo>
                <a:lnTo>
                  <a:pt x="24" y="110"/>
                </a:lnTo>
                <a:lnTo>
                  <a:pt x="20" y="110"/>
                </a:lnTo>
                <a:lnTo>
                  <a:pt x="18" y="110"/>
                </a:lnTo>
                <a:lnTo>
                  <a:pt x="14" y="108"/>
                </a:lnTo>
                <a:lnTo>
                  <a:pt x="12" y="108"/>
                </a:lnTo>
                <a:lnTo>
                  <a:pt x="10" y="108"/>
                </a:lnTo>
                <a:lnTo>
                  <a:pt x="12" y="106"/>
                </a:lnTo>
                <a:lnTo>
                  <a:pt x="10" y="104"/>
                </a:lnTo>
                <a:lnTo>
                  <a:pt x="8" y="104"/>
                </a:lnTo>
                <a:lnTo>
                  <a:pt x="6" y="102"/>
                </a:lnTo>
                <a:lnTo>
                  <a:pt x="6" y="100"/>
                </a:lnTo>
                <a:lnTo>
                  <a:pt x="8" y="100"/>
                </a:lnTo>
                <a:lnTo>
                  <a:pt x="6" y="100"/>
                </a:lnTo>
                <a:lnTo>
                  <a:pt x="6" y="98"/>
                </a:lnTo>
                <a:lnTo>
                  <a:pt x="6" y="96"/>
                </a:lnTo>
                <a:lnTo>
                  <a:pt x="6" y="94"/>
                </a:lnTo>
                <a:lnTo>
                  <a:pt x="4" y="90"/>
                </a:lnTo>
                <a:lnTo>
                  <a:pt x="2" y="88"/>
                </a:lnTo>
                <a:lnTo>
                  <a:pt x="2" y="84"/>
                </a:lnTo>
                <a:lnTo>
                  <a:pt x="0" y="82"/>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20" name="Freeform 1014"/>
          <p:cNvSpPr>
            <a:spLocks/>
          </p:cNvSpPr>
          <p:nvPr/>
        </p:nvSpPr>
        <p:spPr bwMode="auto">
          <a:xfrm>
            <a:off x="6816957" y="4340876"/>
            <a:ext cx="516556" cy="429726"/>
          </a:xfrm>
          <a:custGeom>
            <a:avLst/>
            <a:gdLst>
              <a:gd name="T0" fmla="*/ 2147483647 w 110"/>
              <a:gd name="T1" fmla="*/ 2147483647 h 104"/>
              <a:gd name="T2" fmla="*/ 2147483647 w 110"/>
              <a:gd name="T3" fmla="*/ 2147483647 h 104"/>
              <a:gd name="T4" fmla="*/ 2147483647 w 110"/>
              <a:gd name="T5" fmla="*/ 2147483647 h 104"/>
              <a:gd name="T6" fmla="*/ 2147483647 w 110"/>
              <a:gd name="T7" fmla="*/ 2147483647 h 104"/>
              <a:gd name="T8" fmla="*/ 2147483647 w 110"/>
              <a:gd name="T9" fmla="*/ 2147483647 h 104"/>
              <a:gd name="T10" fmla="*/ 2147483647 w 110"/>
              <a:gd name="T11" fmla="*/ 2147483647 h 104"/>
              <a:gd name="T12" fmla="*/ 2147483647 w 110"/>
              <a:gd name="T13" fmla="*/ 2147483647 h 104"/>
              <a:gd name="T14" fmla="*/ 2147483647 w 110"/>
              <a:gd name="T15" fmla="*/ 2147483647 h 104"/>
              <a:gd name="T16" fmla="*/ 2147483647 w 110"/>
              <a:gd name="T17" fmla="*/ 2147483647 h 104"/>
              <a:gd name="T18" fmla="*/ 2147483647 w 110"/>
              <a:gd name="T19" fmla="*/ 2147483647 h 104"/>
              <a:gd name="T20" fmla="*/ 2147483647 w 110"/>
              <a:gd name="T21" fmla="*/ 2147483647 h 104"/>
              <a:gd name="T22" fmla="*/ 2147483647 w 110"/>
              <a:gd name="T23" fmla="*/ 2147483647 h 104"/>
              <a:gd name="T24" fmla="*/ 2147483647 w 110"/>
              <a:gd name="T25" fmla="*/ 2147483647 h 104"/>
              <a:gd name="T26" fmla="*/ 0 w 110"/>
              <a:gd name="T27" fmla="*/ 2147483647 h 104"/>
              <a:gd name="T28" fmla="*/ 2147483647 w 110"/>
              <a:gd name="T29" fmla="*/ 2147483647 h 104"/>
              <a:gd name="T30" fmla="*/ 2147483647 w 110"/>
              <a:gd name="T31" fmla="*/ 2147483647 h 104"/>
              <a:gd name="T32" fmla="*/ 2147483647 w 110"/>
              <a:gd name="T33" fmla="*/ 2147483647 h 104"/>
              <a:gd name="T34" fmla="*/ 2147483647 w 110"/>
              <a:gd name="T35" fmla="*/ 2147483647 h 104"/>
              <a:gd name="T36" fmla="*/ 2147483647 w 110"/>
              <a:gd name="T37" fmla="*/ 2147483647 h 104"/>
              <a:gd name="T38" fmla="*/ 2147483647 w 110"/>
              <a:gd name="T39" fmla="*/ 2147483647 h 104"/>
              <a:gd name="T40" fmla="*/ 2147483647 w 110"/>
              <a:gd name="T41" fmla="*/ 2147483647 h 104"/>
              <a:gd name="T42" fmla="*/ 2147483647 w 110"/>
              <a:gd name="T43" fmla="*/ 2147483647 h 104"/>
              <a:gd name="T44" fmla="*/ 2147483647 w 110"/>
              <a:gd name="T45" fmla="*/ 2147483647 h 104"/>
              <a:gd name="T46" fmla="*/ 2147483647 w 110"/>
              <a:gd name="T47" fmla="*/ 2147483647 h 104"/>
              <a:gd name="T48" fmla="*/ 2147483647 w 110"/>
              <a:gd name="T49" fmla="*/ 2147483647 h 104"/>
              <a:gd name="T50" fmla="*/ 2147483647 w 110"/>
              <a:gd name="T51" fmla="*/ 2147483647 h 104"/>
              <a:gd name="T52" fmla="*/ 2147483647 w 110"/>
              <a:gd name="T53" fmla="*/ 2147483647 h 104"/>
              <a:gd name="T54" fmla="*/ 2147483647 w 110"/>
              <a:gd name="T55" fmla="*/ 2147483647 h 104"/>
              <a:gd name="T56" fmla="*/ 2147483647 w 110"/>
              <a:gd name="T57" fmla="*/ 2147483647 h 104"/>
              <a:gd name="T58" fmla="*/ 2147483647 w 110"/>
              <a:gd name="T59" fmla="*/ 2147483647 h 104"/>
              <a:gd name="T60" fmla="*/ 2147483647 w 110"/>
              <a:gd name="T61" fmla="*/ 2147483647 h 104"/>
              <a:gd name="T62" fmla="*/ 2147483647 w 110"/>
              <a:gd name="T63" fmla="*/ 2147483647 h 104"/>
              <a:gd name="T64" fmla="*/ 2147483647 w 110"/>
              <a:gd name="T65" fmla="*/ 2147483647 h 104"/>
              <a:gd name="T66" fmla="*/ 2147483647 w 110"/>
              <a:gd name="T67" fmla="*/ 2147483647 h 104"/>
              <a:gd name="T68" fmla="*/ 2147483647 w 110"/>
              <a:gd name="T69" fmla="*/ 2147483647 h 104"/>
              <a:gd name="T70" fmla="*/ 2147483647 w 110"/>
              <a:gd name="T71" fmla="*/ 2147483647 h 104"/>
              <a:gd name="T72" fmla="*/ 2147483647 w 110"/>
              <a:gd name="T73" fmla="*/ 2147483647 h 104"/>
              <a:gd name="T74" fmla="*/ 2147483647 w 110"/>
              <a:gd name="T75" fmla="*/ 2147483647 h 104"/>
              <a:gd name="T76" fmla="*/ 2147483647 w 110"/>
              <a:gd name="T77" fmla="*/ 2147483647 h 104"/>
              <a:gd name="T78" fmla="*/ 2147483647 w 110"/>
              <a:gd name="T79" fmla="*/ 2147483647 h 104"/>
              <a:gd name="T80" fmla="*/ 2147483647 w 110"/>
              <a:gd name="T81" fmla="*/ 2147483647 h 104"/>
              <a:gd name="T82" fmla="*/ 2147483647 w 110"/>
              <a:gd name="T83" fmla="*/ 2147483647 h 104"/>
              <a:gd name="T84" fmla="*/ 2147483647 w 110"/>
              <a:gd name="T85" fmla="*/ 2147483647 h 104"/>
              <a:gd name="T86" fmla="*/ 2147483647 w 110"/>
              <a:gd name="T87" fmla="*/ 2147483647 h 104"/>
              <a:gd name="T88" fmla="*/ 2147483647 w 110"/>
              <a:gd name="T89" fmla="*/ 2147483647 h 104"/>
              <a:gd name="T90" fmla="*/ 2147483647 w 110"/>
              <a:gd name="T91" fmla="*/ 2147483647 h 104"/>
              <a:gd name="T92" fmla="*/ 2147483647 w 110"/>
              <a:gd name="T93" fmla="*/ 2147483647 h 104"/>
              <a:gd name="T94" fmla="*/ 2147483647 w 110"/>
              <a:gd name="T95" fmla="*/ 2147483647 h 104"/>
              <a:gd name="T96" fmla="*/ 2147483647 w 110"/>
              <a:gd name="T97" fmla="*/ 2147483647 h 104"/>
              <a:gd name="T98" fmla="*/ 2147483647 w 110"/>
              <a:gd name="T99" fmla="*/ 2147483647 h 104"/>
              <a:gd name="T100" fmla="*/ 2147483647 w 110"/>
              <a:gd name="T101" fmla="*/ 2147483647 h 104"/>
              <a:gd name="T102" fmla="*/ 2147483647 w 110"/>
              <a:gd name="T103" fmla="*/ 2147483647 h 104"/>
              <a:gd name="T104" fmla="*/ 2147483647 w 110"/>
              <a:gd name="T105" fmla="*/ 2147483647 h 104"/>
              <a:gd name="T106" fmla="*/ 2147483647 w 110"/>
              <a:gd name="T107" fmla="*/ 2147483647 h 104"/>
              <a:gd name="T108" fmla="*/ 2147483647 w 110"/>
              <a:gd name="T109" fmla="*/ 2147483647 h 104"/>
              <a:gd name="T110" fmla="*/ 2147483647 w 110"/>
              <a:gd name="T111" fmla="*/ 2147483647 h 104"/>
              <a:gd name="T112" fmla="*/ 2147483647 w 110"/>
              <a:gd name="T113" fmla="*/ 2147483647 h 104"/>
              <a:gd name="T114" fmla="*/ 2147483647 w 110"/>
              <a:gd name="T115" fmla="*/ 2147483647 h 104"/>
              <a:gd name="T116" fmla="*/ 2147483647 w 110"/>
              <a:gd name="T117" fmla="*/ 2147483647 h 104"/>
              <a:gd name="T118" fmla="*/ 2147483647 w 110"/>
              <a:gd name="T119" fmla="*/ 2147483647 h 104"/>
              <a:gd name="T120" fmla="*/ 2147483647 w 110"/>
              <a:gd name="T121" fmla="*/ 2147483647 h 104"/>
              <a:gd name="T122" fmla="*/ 2147483647 w 110"/>
              <a:gd name="T123" fmla="*/ 2147483647 h 1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0"/>
              <a:gd name="T187" fmla="*/ 0 h 104"/>
              <a:gd name="T188" fmla="*/ 110 w 110"/>
              <a:gd name="T189" fmla="*/ 104 h 1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0" h="104">
                <a:moveTo>
                  <a:pt x="2" y="84"/>
                </a:moveTo>
                <a:lnTo>
                  <a:pt x="2" y="84"/>
                </a:lnTo>
                <a:lnTo>
                  <a:pt x="4" y="82"/>
                </a:lnTo>
                <a:lnTo>
                  <a:pt x="6" y="82"/>
                </a:lnTo>
                <a:lnTo>
                  <a:pt x="6" y="80"/>
                </a:lnTo>
                <a:lnTo>
                  <a:pt x="6" y="78"/>
                </a:lnTo>
                <a:lnTo>
                  <a:pt x="8" y="78"/>
                </a:lnTo>
                <a:lnTo>
                  <a:pt x="8" y="76"/>
                </a:lnTo>
                <a:lnTo>
                  <a:pt x="6" y="76"/>
                </a:lnTo>
                <a:lnTo>
                  <a:pt x="8" y="74"/>
                </a:lnTo>
                <a:lnTo>
                  <a:pt x="8" y="72"/>
                </a:lnTo>
                <a:lnTo>
                  <a:pt x="10" y="72"/>
                </a:lnTo>
                <a:lnTo>
                  <a:pt x="12" y="72"/>
                </a:lnTo>
                <a:lnTo>
                  <a:pt x="14" y="72"/>
                </a:lnTo>
                <a:lnTo>
                  <a:pt x="12" y="70"/>
                </a:lnTo>
                <a:lnTo>
                  <a:pt x="14" y="68"/>
                </a:lnTo>
                <a:lnTo>
                  <a:pt x="16" y="68"/>
                </a:lnTo>
                <a:lnTo>
                  <a:pt x="16" y="66"/>
                </a:lnTo>
                <a:lnTo>
                  <a:pt x="18" y="64"/>
                </a:lnTo>
                <a:lnTo>
                  <a:pt x="16" y="62"/>
                </a:lnTo>
                <a:lnTo>
                  <a:pt x="16" y="60"/>
                </a:lnTo>
                <a:lnTo>
                  <a:pt x="14" y="60"/>
                </a:lnTo>
                <a:lnTo>
                  <a:pt x="14" y="58"/>
                </a:lnTo>
                <a:lnTo>
                  <a:pt x="12" y="58"/>
                </a:lnTo>
                <a:lnTo>
                  <a:pt x="12" y="56"/>
                </a:lnTo>
                <a:lnTo>
                  <a:pt x="12" y="54"/>
                </a:lnTo>
                <a:lnTo>
                  <a:pt x="10" y="54"/>
                </a:lnTo>
                <a:lnTo>
                  <a:pt x="10" y="56"/>
                </a:lnTo>
                <a:lnTo>
                  <a:pt x="8" y="56"/>
                </a:lnTo>
                <a:lnTo>
                  <a:pt x="6" y="56"/>
                </a:lnTo>
                <a:lnTo>
                  <a:pt x="4" y="54"/>
                </a:lnTo>
                <a:lnTo>
                  <a:pt x="4" y="52"/>
                </a:lnTo>
                <a:lnTo>
                  <a:pt x="2" y="50"/>
                </a:lnTo>
                <a:lnTo>
                  <a:pt x="2" y="48"/>
                </a:lnTo>
                <a:lnTo>
                  <a:pt x="2" y="46"/>
                </a:lnTo>
                <a:lnTo>
                  <a:pt x="4" y="44"/>
                </a:lnTo>
                <a:lnTo>
                  <a:pt x="4" y="42"/>
                </a:lnTo>
                <a:lnTo>
                  <a:pt x="2" y="42"/>
                </a:lnTo>
                <a:lnTo>
                  <a:pt x="2" y="40"/>
                </a:lnTo>
                <a:lnTo>
                  <a:pt x="0" y="38"/>
                </a:lnTo>
                <a:lnTo>
                  <a:pt x="0" y="36"/>
                </a:lnTo>
                <a:lnTo>
                  <a:pt x="0" y="34"/>
                </a:lnTo>
                <a:lnTo>
                  <a:pt x="0" y="32"/>
                </a:lnTo>
                <a:lnTo>
                  <a:pt x="0" y="30"/>
                </a:lnTo>
                <a:lnTo>
                  <a:pt x="2" y="30"/>
                </a:lnTo>
                <a:lnTo>
                  <a:pt x="2" y="28"/>
                </a:lnTo>
                <a:lnTo>
                  <a:pt x="4" y="30"/>
                </a:lnTo>
                <a:lnTo>
                  <a:pt x="6" y="32"/>
                </a:lnTo>
                <a:lnTo>
                  <a:pt x="6" y="30"/>
                </a:lnTo>
                <a:lnTo>
                  <a:pt x="8" y="28"/>
                </a:lnTo>
                <a:lnTo>
                  <a:pt x="10" y="28"/>
                </a:lnTo>
                <a:lnTo>
                  <a:pt x="10" y="26"/>
                </a:lnTo>
                <a:lnTo>
                  <a:pt x="10" y="24"/>
                </a:lnTo>
                <a:lnTo>
                  <a:pt x="10" y="22"/>
                </a:lnTo>
                <a:lnTo>
                  <a:pt x="10" y="24"/>
                </a:lnTo>
                <a:lnTo>
                  <a:pt x="12" y="22"/>
                </a:lnTo>
                <a:lnTo>
                  <a:pt x="14" y="22"/>
                </a:lnTo>
                <a:lnTo>
                  <a:pt x="14" y="20"/>
                </a:lnTo>
                <a:lnTo>
                  <a:pt x="12" y="20"/>
                </a:lnTo>
                <a:lnTo>
                  <a:pt x="12" y="18"/>
                </a:lnTo>
                <a:lnTo>
                  <a:pt x="12" y="16"/>
                </a:lnTo>
                <a:lnTo>
                  <a:pt x="12" y="14"/>
                </a:lnTo>
                <a:lnTo>
                  <a:pt x="12" y="12"/>
                </a:lnTo>
                <a:lnTo>
                  <a:pt x="12" y="10"/>
                </a:lnTo>
                <a:lnTo>
                  <a:pt x="14" y="10"/>
                </a:lnTo>
                <a:lnTo>
                  <a:pt x="16" y="12"/>
                </a:lnTo>
                <a:lnTo>
                  <a:pt x="18" y="12"/>
                </a:lnTo>
                <a:lnTo>
                  <a:pt x="20" y="12"/>
                </a:lnTo>
                <a:lnTo>
                  <a:pt x="20" y="14"/>
                </a:lnTo>
                <a:lnTo>
                  <a:pt x="22" y="14"/>
                </a:lnTo>
                <a:lnTo>
                  <a:pt x="24" y="14"/>
                </a:lnTo>
                <a:lnTo>
                  <a:pt x="26" y="14"/>
                </a:lnTo>
                <a:lnTo>
                  <a:pt x="28" y="14"/>
                </a:lnTo>
                <a:lnTo>
                  <a:pt x="28" y="12"/>
                </a:lnTo>
                <a:lnTo>
                  <a:pt x="30" y="12"/>
                </a:lnTo>
                <a:lnTo>
                  <a:pt x="32" y="12"/>
                </a:lnTo>
                <a:lnTo>
                  <a:pt x="34" y="12"/>
                </a:lnTo>
                <a:lnTo>
                  <a:pt x="36" y="10"/>
                </a:lnTo>
                <a:lnTo>
                  <a:pt x="38" y="10"/>
                </a:lnTo>
                <a:lnTo>
                  <a:pt x="40" y="8"/>
                </a:lnTo>
                <a:lnTo>
                  <a:pt x="42" y="8"/>
                </a:lnTo>
                <a:lnTo>
                  <a:pt x="44" y="10"/>
                </a:lnTo>
                <a:lnTo>
                  <a:pt x="46" y="12"/>
                </a:lnTo>
                <a:lnTo>
                  <a:pt x="48" y="12"/>
                </a:lnTo>
                <a:lnTo>
                  <a:pt x="48" y="14"/>
                </a:lnTo>
                <a:lnTo>
                  <a:pt x="50" y="14"/>
                </a:lnTo>
                <a:lnTo>
                  <a:pt x="52" y="14"/>
                </a:lnTo>
                <a:lnTo>
                  <a:pt x="54" y="12"/>
                </a:lnTo>
                <a:lnTo>
                  <a:pt x="56" y="14"/>
                </a:lnTo>
                <a:lnTo>
                  <a:pt x="58" y="14"/>
                </a:lnTo>
                <a:lnTo>
                  <a:pt x="60" y="14"/>
                </a:lnTo>
                <a:lnTo>
                  <a:pt x="62" y="12"/>
                </a:lnTo>
                <a:lnTo>
                  <a:pt x="64" y="12"/>
                </a:lnTo>
                <a:lnTo>
                  <a:pt x="66" y="12"/>
                </a:lnTo>
                <a:lnTo>
                  <a:pt x="68" y="12"/>
                </a:lnTo>
                <a:lnTo>
                  <a:pt x="70" y="10"/>
                </a:lnTo>
                <a:lnTo>
                  <a:pt x="72" y="10"/>
                </a:lnTo>
                <a:lnTo>
                  <a:pt x="74" y="8"/>
                </a:lnTo>
                <a:lnTo>
                  <a:pt x="76" y="8"/>
                </a:lnTo>
                <a:lnTo>
                  <a:pt x="78" y="6"/>
                </a:lnTo>
                <a:lnTo>
                  <a:pt x="80" y="6"/>
                </a:lnTo>
                <a:lnTo>
                  <a:pt x="82" y="4"/>
                </a:lnTo>
                <a:lnTo>
                  <a:pt x="84" y="4"/>
                </a:lnTo>
                <a:lnTo>
                  <a:pt x="86" y="4"/>
                </a:lnTo>
                <a:lnTo>
                  <a:pt x="88" y="4"/>
                </a:lnTo>
                <a:lnTo>
                  <a:pt x="90" y="6"/>
                </a:lnTo>
                <a:lnTo>
                  <a:pt x="92" y="6"/>
                </a:lnTo>
                <a:lnTo>
                  <a:pt x="94" y="6"/>
                </a:lnTo>
                <a:lnTo>
                  <a:pt x="96" y="6"/>
                </a:lnTo>
                <a:lnTo>
                  <a:pt x="96" y="4"/>
                </a:lnTo>
                <a:lnTo>
                  <a:pt x="98" y="4"/>
                </a:lnTo>
                <a:lnTo>
                  <a:pt x="100" y="4"/>
                </a:lnTo>
                <a:lnTo>
                  <a:pt x="102" y="4"/>
                </a:lnTo>
                <a:lnTo>
                  <a:pt x="104" y="4"/>
                </a:lnTo>
                <a:lnTo>
                  <a:pt x="106" y="2"/>
                </a:lnTo>
                <a:lnTo>
                  <a:pt x="106" y="0"/>
                </a:lnTo>
                <a:lnTo>
                  <a:pt x="108" y="2"/>
                </a:lnTo>
                <a:lnTo>
                  <a:pt x="110" y="4"/>
                </a:lnTo>
                <a:lnTo>
                  <a:pt x="110" y="6"/>
                </a:lnTo>
                <a:lnTo>
                  <a:pt x="108" y="8"/>
                </a:lnTo>
                <a:lnTo>
                  <a:pt x="106" y="10"/>
                </a:lnTo>
                <a:lnTo>
                  <a:pt x="106" y="12"/>
                </a:lnTo>
                <a:lnTo>
                  <a:pt x="104" y="14"/>
                </a:lnTo>
                <a:lnTo>
                  <a:pt x="102" y="16"/>
                </a:lnTo>
                <a:lnTo>
                  <a:pt x="100" y="16"/>
                </a:lnTo>
                <a:lnTo>
                  <a:pt x="98" y="16"/>
                </a:lnTo>
                <a:lnTo>
                  <a:pt x="96" y="16"/>
                </a:lnTo>
                <a:lnTo>
                  <a:pt x="94" y="18"/>
                </a:lnTo>
                <a:lnTo>
                  <a:pt x="94" y="20"/>
                </a:lnTo>
                <a:lnTo>
                  <a:pt x="94" y="22"/>
                </a:lnTo>
                <a:lnTo>
                  <a:pt x="94" y="24"/>
                </a:lnTo>
                <a:lnTo>
                  <a:pt x="94" y="26"/>
                </a:lnTo>
                <a:lnTo>
                  <a:pt x="94" y="28"/>
                </a:lnTo>
                <a:lnTo>
                  <a:pt x="96" y="30"/>
                </a:lnTo>
                <a:lnTo>
                  <a:pt x="96" y="32"/>
                </a:lnTo>
                <a:lnTo>
                  <a:pt x="96" y="34"/>
                </a:lnTo>
                <a:lnTo>
                  <a:pt x="96" y="36"/>
                </a:lnTo>
                <a:lnTo>
                  <a:pt x="96" y="38"/>
                </a:lnTo>
                <a:lnTo>
                  <a:pt x="96" y="40"/>
                </a:lnTo>
                <a:lnTo>
                  <a:pt x="94" y="42"/>
                </a:lnTo>
                <a:lnTo>
                  <a:pt x="94" y="44"/>
                </a:lnTo>
                <a:lnTo>
                  <a:pt x="94" y="46"/>
                </a:lnTo>
                <a:lnTo>
                  <a:pt x="96" y="48"/>
                </a:lnTo>
                <a:lnTo>
                  <a:pt x="96" y="50"/>
                </a:lnTo>
                <a:lnTo>
                  <a:pt x="96" y="52"/>
                </a:lnTo>
                <a:lnTo>
                  <a:pt x="94" y="54"/>
                </a:lnTo>
                <a:lnTo>
                  <a:pt x="94" y="56"/>
                </a:lnTo>
                <a:lnTo>
                  <a:pt x="94" y="58"/>
                </a:lnTo>
                <a:lnTo>
                  <a:pt x="92" y="60"/>
                </a:lnTo>
                <a:lnTo>
                  <a:pt x="90" y="62"/>
                </a:lnTo>
                <a:lnTo>
                  <a:pt x="88" y="62"/>
                </a:lnTo>
                <a:lnTo>
                  <a:pt x="88" y="64"/>
                </a:lnTo>
                <a:lnTo>
                  <a:pt x="86" y="64"/>
                </a:lnTo>
                <a:lnTo>
                  <a:pt x="84" y="64"/>
                </a:lnTo>
                <a:lnTo>
                  <a:pt x="84" y="66"/>
                </a:lnTo>
                <a:lnTo>
                  <a:pt x="82" y="68"/>
                </a:lnTo>
                <a:lnTo>
                  <a:pt x="80" y="68"/>
                </a:lnTo>
                <a:lnTo>
                  <a:pt x="78" y="70"/>
                </a:lnTo>
                <a:lnTo>
                  <a:pt x="76" y="70"/>
                </a:lnTo>
                <a:lnTo>
                  <a:pt x="74" y="72"/>
                </a:lnTo>
                <a:lnTo>
                  <a:pt x="72" y="72"/>
                </a:lnTo>
                <a:lnTo>
                  <a:pt x="72" y="74"/>
                </a:lnTo>
                <a:lnTo>
                  <a:pt x="70" y="74"/>
                </a:lnTo>
                <a:lnTo>
                  <a:pt x="68" y="76"/>
                </a:lnTo>
                <a:lnTo>
                  <a:pt x="66" y="76"/>
                </a:lnTo>
                <a:lnTo>
                  <a:pt x="64" y="78"/>
                </a:lnTo>
                <a:lnTo>
                  <a:pt x="62" y="78"/>
                </a:lnTo>
                <a:lnTo>
                  <a:pt x="60" y="80"/>
                </a:lnTo>
                <a:lnTo>
                  <a:pt x="58" y="80"/>
                </a:lnTo>
                <a:lnTo>
                  <a:pt x="56" y="82"/>
                </a:lnTo>
                <a:lnTo>
                  <a:pt x="54" y="84"/>
                </a:lnTo>
                <a:lnTo>
                  <a:pt x="52" y="84"/>
                </a:lnTo>
                <a:lnTo>
                  <a:pt x="50" y="86"/>
                </a:lnTo>
                <a:lnTo>
                  <a:pt x="48" y="86"/>
                </a:lnTo>
                <a:lnTo>
                  <a:pt x="48" y="88"/>
                </a:lnTo>
                <a:lnTo>
                  <a:pt x="46" y="88"/>
                </a:lnTo>
                <a:lnTo>
                  <a:pt x="44" y="90"/>
                </a:lnTo>
                <a:lnTo>
                  <a:pt x="42" y="90"/>
                </a:lnTo>
                <a:lnTo>
                  <a:pt x="42" y="92"/>
                </a:lnTo>
                <a:lnTo>
                  <a:pt x="40" y="92"/>
                </a:lnTo>
                <a:lnTo>
                  <a:pt x="38" y="94"/>
                </a:lnTo>
                <a:lnTo>
                  <a:pt x="36" y="94"/>
                </a:lnTo>
                <a:lnTo>
                  <a:pt x="36" y="96"/>
                </a:lnTo>
                <a:lnTo>
                  <a:pt x="34" y="96"/>
                </a:lnTo>
                <a:lnTo>
                  <a:pt x="32" y="98"/>
                </a:lnTo>
                <a:lnTo>
                  <a:pt x="30" y="100"/>
                </a:lnTo>
                <a:lnTo>
                  <a:pt x="28" y="100"/>
                </a:lnTo>
                <a:lnTo>
                  <a:pt x="26" y="102"/>
                </a:lnTo>
                <a:lnTo>
                  <a:pt x="26" y="104"/>
                </a:lnTo>
                <a:lnTo>
                  <a:pt x="24" y="104"/>
                </a:lnTo>
                <a:lnTo>
                  <a:pt x="22" y="104"/>
                </a:lnTo>
                <a:lnTo>
                  <a:pt x="20" y="104"/>
                </a:lnTo>
                <a:lnTo>
                  <a:pt x="18" y="102"/>
                </a:lnTo>
                <a:lnTo>
                  <a:pt x="16" y="102"/>
                </a:lnTo>
                <a:lnTo>
                  <a:pt x="14" y="100"/>
                </a:lnTo>
                <a:lnTo>
                  <a:pt x="12" y="100"/>
                </a:lnTo>
                <a:lnTo>
                  <a:pt x="10" y="98"/>
                </a:lnTo>
                <a:lnTo>
                  <a:pt x="8" y="96"/>
                </a:lnTo>
                <a:lnTo>
                  <a:pt x="6" y="96"/>
                </a:lnTo>
                <a:lnTo>
                  <a:pt x="6" y="94"/>
                </a:lnTo>
                <a:lnTo>
                  <a:pt x="4" y="94"/>
                </a:lnTo>
                <a:lnTo>
                  <a:pt x="4" y="96"/>
                </a:lnTo>
                <a:lnTo>
                  <a:pt x="2" y="96"/>
                </a:lnTo>
                <a:lnTo>
                  <a:pt x="2" y="94"/>
                </a:lnTo>
                <a:lnTo>
                  <a:pt x="2" y="92"/>
                </a:lnTo>
                <a:lnTo>
                  <a:pt x="2" y="90"/>
                </a:lnTo>
                <a:lnTo>
                  <a:pt x="2" y="88"/>
                </a:lnTo>
                <a:lnTo>
                  <a:pt x="2" y="86"/>
                </a:lnTo>
                <a:lnTo>
                  <a:pt x="2" y="84"/>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22" name="Freeform 1341"/>
          <p:cNvSpPr>
            <a:spLocks/>
          </p:cNvSpPr>
          <p:nvPr/>
        </p:nvSpPr>
        <p:spPr bwMode="auto">
          <a:xfrm>
            <a:off x="6469456" y="3597119"/>
            <a:ext cx="28175" cy="8264"/>
          </a:xfrm>
          <a:custGeom>
            <a:avLst/>
            <a:gdLst>
              <a:gd name="T0" fmla="*/ 2147483647 w 6"/>
              <a:gd name="T1" fmla="*/ 2147483647 h 2"/>
              <a:gd name="T2" fmla="*/ 2147483647 w 6"/>
              <a:gd name="T3" fmla="*/ 2147483647 h 2"/>
              <a:gd name="T4" fmla="*/ 2147483647 w 6"/>
              <a:gd name="T5" fmla="*/ 2147483647 h 2"/>
              <a:gd name="T6" fmla="*/ 0 w 6"/>
              <a:gd name="T7" fmla="*/ 0 h 2"/>
              <a:gd name="T8" fmla="*/ 2147483647 w 6"/>
              <a:gd name="T9" fmla="*/ 0 h 2"/>
              <a:gd name="T10" fmla="*/ 2147483647 w 6"/>
              <a:gd name="T11" fmla="*/ 0 h 2"/>
              <a:gd name="T12" fmla="*/ 2147483647 w 6"/>
              <a:gd name="T13" fmla="*/ 2147483647 h 2"/>
              <a:gd name="T14" fmla="*/ 2147483647 w 6"/>
              <a:gd name="T15" fmla="*/ 2147483647 h 2"/>
              <a:gd name="T16" fmla="*/ 2147483647 w 6"/>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
              <a:gd name="T29" fmla="*/ 6 w 6"/>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
                <a:moveTo>
                  <a:pt x="6" y="2"/>
                </a:moveTo>
                <a:lnTo>
                  <a:pt x="4" y="2"/>
                </a:lnTo>
                <a:lnTo>
                  <a:pt x="2" y="2"/>
                </a:lnTo>
                <a:lnTo>
                  <a:pt x="0" y="0"/>
                </a:lnTo>
                <a:lnTo>
                  <a:pt x="2" y="0"/>
                </a:lnTo>
                <a:lnTo>
                  <a:pt x="4" y="0"/>
                </a:lnTo>
                <a:lnTo>
                  <a:pt x="6" y="2"/>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23" name="Freeform 1344"/>
          <p:cNvSpPr>
            <a:spLocks/>
          </p:cNvSpPr>
          <p:nvPr/>
        </p:nvSpPr>
        <p:spPr bwMode="auto">
          <a:xfrm>
            <a:off x="7878247" y="4968938"/>
            <a:ext cx="28175" cy="33056"/>
          </a:xfrm>
          <a:custGeom>
            <a:avLst/>
            <a:gdLst>
              <a:gd name="T0" fmla="*/ 2147483647 w 6"/>
              <a:gd name="T1" fmla="*/ 0 h 8"/>
              <a:gd name="T2" fmla="*/ 2147483647 w 6"/>
              <a:gd name="T3" fmla="*/ 2147483647 h 8"/>
              <a:gd name="T4" fmla="*/ 0 w 6"/>
              <a:gd name="T5" fmla="*/ 2147483647 h 8"/>
              <a:gd name="T6" fmla="*/ 0 w 6"/>
              <a:gd name="T7" fmla="*/ 2147483647 h 8"/>
              <a:gd name="T8" fmla="*/ 0 w 6"/>
              <a:gd name="T9" fmla="*/ 2147483647 h 8"/>
              <a:gd name="T10" fmla="*/ 2147483647 w 6"/>
              <a:gd name="T11" fmla="*/ 2147483647 h 8"/>
              <a:gd name="T12" fmla="*/ 2147483647 w 6"/>
              <a:gd name="T13" fmla="*/ 2147483647 h 8"/>
              <a:gd name="T14" fmla="*/ 2147483647 w 6"/>
              <a:gd name="T15" fmla="*/ 2147483647 h 8"/>
              <a:gd name="T16" fmla="*/ 2147483647 w 6"/>
              <a:gd name="T17" fmla="*/ 2147483647 h 8"/>
              <a:gd name="T18" fmla="*/ 2147483647 w 6"/>
              <a:gd name="T19" fmla="*/ 2147483647 h 8"/>
              <a:gd name="T20" fmla="*/ 2147483647 w 6"/>
              <a:gd name="T21" fmla="*/ 2147483647 h 8"/>
              <a:gd name="T22" fmla="*/ 2147483647 w 6"/>
              <a:gd name="T23" fmla="*/ 2147483647 h 8"/>
              <a:gd name="T24" fmla="*/ 2147483647 w 6"/>
              <a:gd name="T25" fmla="*/ 0 h 8"/>
              <a:gd name="T26" fmla="*/ 2147483647 w 6"/>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8"/>
              <a:gd name="T44" fmla="*/ 6 w 6"/>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8">
                <a:moveTo>
                  <a:pt x="2" y="0"/>
                </a:moveTo>
                <a:lnTo>
                  <a:pt x="2" y="2"/>
                </a:lnTo>
                <a:lnTo>
                  <a:pt x="0" y="2"/>
                </a:lnTo>
                <a:lnTo>
                  <a:pt x="0" y="4"/>
                </a:lnTo>
                <a:lnTo>
                  <a:pt x="0" y="6"/>
                </a:lnTo>
                <a:lnTo>
                  <a:pt x="2" y="8"/>
                </a:lnTo>
                <a:lnTo>
                  <a:pt x="4" y="8"/>
                </a:lnTo>
                <a:lnTo>
                  <a:pt x="6" y="6"/>
                </a:lnTo>
                <a:lnTo>
                  <a:pt x="4" y="4"/>
                </a:lnTo>
                <a:lnTo>
                  <a:pt x="4" y="2"/>
                </a:lnTo>
                <a:lnTo>
                  <a:pt x="2" y="0"/>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24" name="Freeform 1349"/>
          <p:cNvSpPr>
            <a:spLocks/>
          </p:cNvSpPr>
          <p:nvPr/>
        </p:nvSpPr>
        <p:spPr bwMode="auto">
          <a:xfrm>
            <a:off x="6723039" y="4828451"/>
            <a:ext cx="28175" cy="33056"/>
          </a:xfrm>
          <a:custGeom>
            <a:avLst/>
            <a:gdLst>
              <a:gd name="T0" fmla="*/ 0 w 6"/>
              <a:gd name="T1" fmla="*/ 2147483647 h 8"/>
              <a:gd name="T2" fmla="*/ 0 w 6"/>
              <a:gd name="T3" fmla="*/ 2147483647 h 8"/>
              <a:gd name="T4" fmla="*/ 2147483647 w 6"/>
              <a:gd name="T5" fmla="*/ 2147483647 h 8"/>
              <a:gd name="T6" fmla="*/ 2147483647 w 6"/>
              <a:gd name="T7" fmla="*/ 2147483647 h 8"/>
              <a:gd name="T8" fmla="*/ 2147483647 w 6"/>
              <a:gd name="T9" fmla="*/ 0 h 8"/>
              <a:gd name="T10" fmla="*/ 2147483647 w 6"/>
              <a:gd name="T11" fmla="*/ 2147483647 h 8"/>
              <a:gd name="T12" fmla="*/ 2147483647 w 6"/>
              <a:gd name="T13" fmla="*/ 2147483647 h 8"/>
              <a:gd name="T14" fmla="*/ 2147483647 w 6"/>
              <a:gd name="T15" fmla="*/ 2147483647 h 8"/>
              <a:gd name="T16" fmla="*/ 2147483647 w 6"/>
              <a:gd name="T17" fmla="*/ 2147483647 h 8"/>
              <a:gd name="T18" fmla="*/ 2147483647 w 6"/>
              <a:gd name="T19" fmla="*/ 2147483647 h 8"/>
              <a:gd name="T20" fmla="*/ 2147483647 w 6"/>
              <a:gd name="T21" fmla="*/ 2147483647 h 8"/>
              <a:gd name="T22" fmla="*/ 2147483647 w 6"/>
              <a:gd name="T23" fmla="*/ 2147483647 h 8"/>
              <a:gd name="T24" fmla="*/ 0 w 6"/>
              <a:gd name="T25" fmla="*/ 2147483647 h 8"/>
              <a:gd name="T26" fmla="*/ 0 w 6"/>
              <a:gd name="T27" fmla="*/ 2147483647 h 8"/>
              <a:gd name="T28" fmla="*/ 0 w 6"/>
              <a:gd name="T29" fmla="*/ 2147483647 h 8"/>
              <a:gd name="T30" fmla="*/ 0 w 6"/>
              <a:gd name="T31" fmla="*/ 2147483647 h 8"/>
              <a:gd name="T32" fmla="*/ 0 w 6"/>
              <a:gd name="T33" fmla="*/ 2147483647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8"/>
              <a:gd name="T53" fmla="*/ 6 w 6"/>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8">
                <a:moveTo>
                  <a:pt x="0" y="6"/>
                </a:moveTo>
                <a:lnTo>
                  <a:pt x="0" y="6"/>
                </a:lnTo>
                <a:lnTo>
                  <a:pt x="2" y="4"/>
                </a:lnTo>
                <a:lnTo>
                  <a:pt x="4" y="2"/>
                </a:lnTo>
                <a:lnTo>
                  <a:pt x="4" y="0"/>
                </a:lnTo>
                <a:lnTo>
                  <a:pt x="6" y="2"/>
                </a:lnTo>
                <a:lnTo>
                  <a:pt x="4" y="2"/>
                </a:lnTo>
                <a:lnTo>
                  <a:pt x="4" y="4"/>
                </a:lnTo>
                <a:lnTo>
                  <a:pt x="2" y="6"/>
                </a:lnTo>
                <a:lnTo>
                  <a:pt x="2" y="8"/>
                </a:lnTo>
                <a:lnTo>
                  <a:pt x="0" y="8"/>
                </a:lnTo>
                <a:lnTo>
                  <a:pt x="0" y="6"/>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25" name="Freeform 1350"/>
          <p:cNvSpPr>
            <a:spLocks/>
          </p:cNvSpPr>
          <p:nvPr/>
        </p:nvSpPr>
        <p:spPr bwMode="auto">
          <a:xfrm>
            <a:off x="6779391" y="4754074"/>
            <a:ext cx="46959" cy="99168"/>
          </a:xfrm>
          <a:custGeom>
            <a:avLst/>
            <a:gdLst>
              <a:gd name="T0" fmla="*/ 0 w 10"/>
              <a:gd name="T1" fmla="*/ 2147483647 h 24"/>
              <a:gd name="T2" fmla="*/ 0 w 10"/>
              <a:gd name="T3" fmla="*/ 2147483647 h 24"/>
              <a:gd name="T4" fmla="*/ 0 w 10"/>
              <a:gd name="T5" fmla="*/ 2147483647 h 24"/>
              <a:gd name="T6" fmla="*/ 0 w 10"/>
              <a:gd name="T7" fmla="*/ 2147483647 h 24"/>
              <a:gd name="T8" fmla="*/ 0 w 10"/>
              <a:gd name="T9" fmla="*/ 2147483647 h 24"/>
              <a:gd name="T10" fmla="*/ 0 w 10"/>
              <a:gd name="T11" fmla="*/ 2147483647 h 24"/>
              <a:gd name="T12" fmla="*/ 0 w 10"/>
              <a:gd name="T13" fmla="*/ 2147483647 h 24"/>
              <a:gd name="T14" fmla="*/ 0 w 10"/>
              <a:gd name="T15" fmla="*/ 2147483647 h 24"/>
              <a:gd name="T16" fmla="*/ 2147483647 w 10"/>
              <a:gd name="T17" fmla="*/ 0 h 24"/>
              <a:gd name="T18" fmla="*/ 2147483647 w 10"/>
              <a:gd name="T19" fmla="*/ 0 h 24"/>
              <a:gd name="T20" fmla="*/ 2147483647 w 10"/>
              <a:gd name="T21" fmla="*/ 0 h 24"/>
              <a:gd name="T22" fmla="*/ 2147483647 w 10"/>
              <a:gd name="T23" fmla="*/ 0 h 24"/>
              <a:gd name="T24" fmla="*/ 2147483647 w 10"/>
              <a:gd name="T25" fmla="*/ 0 h 24"/>
              <a:gd name="T26" fmla="*/ 2147483647 w 10"/>
              <a:gd name="T27" fmla="*/ 2147483647 h 24"/>
              <a:gd name="T28" fmla="*/ 2147483647 w 10"/>
              <a:gd name="T29" fmla="*/ 2147483647 h 24"/>
              <a:gd name="T30" fmla="*/ 2147483647 w 10"/>
              <a:gd name="T31" fmla="*/ 2147483647 h 24"/>
              <a:gd name="T32" fmla="*/ 2147483647 w 10"/>
              <a:gd name="T33" fmla="*/ 2147483647 h 24"/>
              <a:gd name="T34" fmla="*/ 2147483647 w 10"/>
              <a:gd name="T35" fmla="*/ 2147483647 h 24"/>
              <a:gd name="T36" fmla="*/ 2147483647 w 10"/>
              <a:gd name="T37" fmla="*/ 2147483647 h 24"/>
              <a:gd name="T38" fmla="*/ 2147483647 w 10"/>
              <a:gd name="T39" fmla="*/ 2147483647 h 24"/>
              <a:gd name="T40" fmla="*/ 2147483647 w 10"/>
              <a:gd name="T41" fmla="*/ 2147483647 h 24"/>
              <a:gd name="T42" fmla="*/ 2147483647 w 10"/>
              <a:gd name="T43" fmla="*/ 2147483647 h 24"/>
              <a:gd name="T44" fmla="*/ 2147483647 w 10"/>
              <a:gd name="T45" fmla="*/ 2147483647 h 24"/>
              <a:gd name="T46" fmla="*/ 2147483647 w 10"/>
              <a:gd name="T47" fmla="*/ 2147483647 h 24"/>
              <a:gd name="T48" fmla="*/ 2147483647 w 10"/>
              <a:gd name="T49" fmla="*/ 2147483647 h 24"/>
              <a:gd name="T50" fmla="*/ 2147483647 w 10"/>
              <a:gd name="T51" fmla="*/ 2147483647 h 24"/>
              <a:gd name="T52" fmla="*/ 2147483647 w 10"/>
              <a:gd name="T53" fmla="*/ 2147483647 h 24"/>
              <a:gd name="T54" fmla="*/ 2147483647 w 10"/>
              <a:gd name="T55" fmla="*/ 2147483647 h 24"/>
              <a:gd name="T56" fmla="*/ 2147483647 w 10"/>
              <a:gd name="T57" fmla="*/ 2147483647 h 24"/>
              <a:gd name="T58" fmla="*/ 2147483647 w 10"/>
              <a:gd name="T59" fmla="*/ 2147483647 h 24"/>
              <a:gd name="T60" fmla="*/ 2147483647 w 10"/>
              <a:gd name="T61" fmla="*/ 2147483647 h 24"/>
              <a:gd name="T62" fmla="*/ 2147483647 w 10"/>
              <a:gd name="T63" fmla="*/ 2147483647 h 24"/>
              <a:gd name="T64" fmla="*/ 2147483647 w 10"/>
              <a:gd name="T65" fmla="*/ 2147483647 h 24"/>
              <a:gd name="T66" fmla="*/ 2147483647 w 10"/>
              <a:gd name="T67" fmla="*/ 2147483647 h 24"/>
              <a:gd name="T68" fmla="*/ 2147483647 w 10"/>
              <a:gd name="T69" fmla="*/ 2147483647 h 24"/>
              <a:gd name="T70" fmla="*/ 2147483647 w 10"/>
              <a:gd name="T71" fmla="*/ 2147483647 h 24"/>
              <a:gd name="T72" fmla="*/ 2147483647 w 10"/>
              <a:gd name="T73" fmla="*/ 2147483647 h 24"/>
              <a:gd name="T74" fmla="*/ 2147483647 w 10"/>
              <a:gd name="T75" fmla="*/ 2147483647 h 24"/>
              <a:gd name="T76" fmla="*/ 0 w 10"/>
              <a:gd name="T77" fmla="*/ 2147483647 h 24"/>
              <a:gd name="T78" fmla="*/ 0 w 10"/>
              <a:gd name="T79" fmla="*/ 2147483647 h 24"/>
              <a:gd name="T80" fmla="*/ 0 w 10"/>
              <a:gd name="T81" fmla="*/ 2147483647 h 24"/>
              <a:gd name="T82" fmla="*/ 0 w 10"/>
              <a:gd name="T83" fmla="*/ 2147483647 h 24"/>
              <a:gd name="T84" fmla="*/ 2147483647 w 10"/>
              <a:gd name="T85" fmla="*/ 2147483647 h 24"/>
              <a:gd name="T86" fmla="*/ 2147483647 w 10"/>
              <a:gd name="T87" fmla="*/ 2147483647 h 24"/>
              <a:gd name="T88" fmla="*/ 2147483647 w 10"/>
              <a:gd name="T89" fmla="*/ 2147483647 h 24"/>
              <a:gd name="T90" fmla="*/ 2147483647 w 10"/>
              <a:gd name="T91" fmla="*/ 2147483647 h 24"/>
              <a:gd name="T92" fmla="*/ 2147483647 w 10"/>
              <a:gd name="T93" fmla="*/ 2147483647 h 24"/>
              <a:gd name="T94" fmla="*/ 2147483647 w 10"/>
              <a:gd name="T95" fmla="*/ 2147483647 h 24"/>
              <a:gd name="T96" fmla="*/ 2147483647 w 10"/>
              <a:gd name="T97" fmla="*/ 2147483647 h 24"/>
              <a:gd name="T98" fmla="*/ 2147483647 w 10"/>
              <a:gd name="T99" fmla="*/ 2147483647 h 24"/>
              <a:gd name="T100" fmla="*/ 2147483647 w 10"/>
              <a:gd name="T101" fmla="*/ 2147483647 h 24"/>
              <a:gd name="T102" fmla="*/ 0 w 10"/>
              <a:gd name="T103" fmla="*/ 2147483647 h 24"/>
              <a:gd name="T104" fmla="*/ 0 w 10"/>
              <a:gd name="T105" fmla="*/ 2147483647 h 24"/>
              <a:gd name="T106" fmla="*/ 0 w 10"/>
              <a:gd name="T107" fmla="*/ 2147483647 h 24"/>
              <a:gd name="T108" fmla="*/ 0 w 10"/>
              <a:gd name="T109" fmla="*/ 2147483647 h 24"/>
              <a:gd name="T110" fmla="*/ 0 w 10"/>
              <a:gd name="T111" fmla="*/ 2147483647 h 24"/>
              <a:gd name="T112" fmla="*/ 0 w 10"/>
              <a:gd name="T113" fmla="*/ 2147483647 h 24"/>
              <a:gd name="T114" fmla="*/ 0 w 10"/>
              <a:gd name="T115" fmla="*/ 2147483647 h 24"/>
              <a:gd name="T116" fmla="*/ 0 w 10"/>
              <a:gd name="T117" fmla="*/ 2147483647 h 24"/>
              <a:gd name="T118" fmla="*/ 0 w 10"/>
              <a:gd name="T119" fmla="*/ 2147483647 h 24"/>
              <a:gd name="T120" fmla="*/ 0 w 10"/>
              <a:gd name="T121" fmla="*/ 2147483647 h 24"/>
              <a:gd name="T122" fmla="*/ 0 w 10"/>
              <a:gd name="T123" fmla="*/ 2147483647 h 24"/>
              <a:gd name="T124" fmla="*/ 0 w 10"/>
              <a:gd name="T125" fmla="*/ 2147483647 h 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
              <a:gd name="T190" fmla="*/ 0 h 24"/>
              <a:gd name="T191" fmla="*/ 10 w 10"/>
              <a:gd name="T192" fmla="*/ 24 h 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 h="24">
                <a:moveTo>
                  <a:pt x="0" y="6"/>
                </a:moveTo>
                <a:lnTo>
                  <a:pt x="0" y="6"/>
                </a:lnTo>
                <a:lnTo>
                  <a:pt x="0" y="4"/>
                </a:lnTo>
                <a:lnTo>
                  <a:pt x="0" y="2"/>
                </a:lnTo>
                <a:lnTo>
                  <a:pt x="2" y="0"/>
                </a:lnTo>
                <a:lnTo>
                  <a:pt x="4" y="0"/>
                </a:lnTo>
                <a:lnTo>
                  <a:pt x="6" y="0"/>
                </a:lnTo>
                <a:lnTo>
                  <a:pt x="8" y="2"/>
                </a:lnTo>
                <a:lnTo>
                  <a:pt x="10" y="2"/>
                </a:lnTo>
                <a:lnTo>
                  <a:pt x="10" y="4"/>
                </a:lnTo>
                <a:lnTo>
                  <a:pt x="10" y="6"/>
                </a:lnTo>
                <a:lnTo>
                  <a:pt x="10" y="8"/>
                </a:lnTo>
                <a:lnTo>
                  <a:pt x="10" y="10"/>
                </a:lnTo>
                <a:lnTo>
                  <a:pt x="10" y="12"/>
                </a:lnTo>
                <a:lnTo>
                  <a:pt x="10" y="14"/>
                </a:lnTo>
                <a:lnTo>
                  <a:pt x="10" y="16"/>
                </a:lnTo>
                <a:lnTo>
                  <a:pt x="10" y="18"/>
                </a:lnTo>
                <a:lnTo>
                  <a:pt x="10" y="20"/>
                </a:lnTo>
                <a:lnTo>
                  <a:pt x="8" y="22"/>
                </a:lnTo>
                <a:lnTo>
                  <a:pt x="6" y="22"/>
                </a:lnTo>
                <a:lnTo>
                  <a:pt x="6" y="24"/>
                </a:lnTo>
                <a:lnTo>
                  <a:pt x="4" y="24"/>
                </a:lnTo>
                <a:lnTo>
                  <a:pt x="2" y="24"/>
                </a:lnTo>
                <a:lnTo>
                  <a:pt x="0" y="24"/>
                </a:lnTo>
                <a:lnTo>
                  <a:pt x="0" y="22"/>
                </a:lnTo>
                <a:lnTo>
                  <a:pt x="0" y="20"/>
                </a:lnTo>
                <a:lnTo>
                  <a:pt x="0" y="18"/>
                </a:lnTo>
                <a:lnTo>
                  <a:pt x="2" y="18"/>
                </a:lnTo>
                <a:lnTo>
                  <a:pt x="4" y="16"/>
                </a:lnTo>
                <a:lnTo>
                  <a:pt x="4" y="14"/>
                </a:lnTo>
                <a:lnTo>
                  <a:pt x="2" y="14"/>
                </a:lnTo>
                <a:lnTo>
                  <a:pt x="0" y="14"/>
                </a:lnTo>
                <a:lnTo>
                  <a:pt x="0" y="12"/>
                </a:lnTo>
                <a:lnTo>
                  <a:pt x="0" y="10"/>
                </a:lnTo>
                <a:lnTo>
                  <a:pt x="0" y="8"/>
                </a:lnTo>
                <a:lnTo>
                  <a:pt x="0" y="6"/>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26" name="Freeform 1351"/>
          <p:cNvSpPr>
            <a:spLocks/>
          </p:cNvSpPr>
          <p:nvPr/>
        </p:nvSpPr>
        <p:spPr bwMode="auto">
          <a:xfrm>
            <a:off x="6798174" y="5001994"/>
            <a:ext cx="4695" cy="8264"/>
          </a:xfrm>
          <a:custGeom>
            <a:avLst/>
            <a:gdLst>
              <a:gd name="T0" fmla="*/ 0 w 1588"/>
              <a:gd name="T1" fmla="*/ 2147483647 h 2"/>
              <a:gd name="T2" fmla="*/ 0 w 1588"/>
              <a:gd name="T3" fmla="*/ 0 h 2"/>
              <a:gd name="T4" fmla="*/ 0 w 1588"/>
              <a:gd name="T5" fmla="*/ 2147483647 h 2"/>
              <a:gd name="T6" fmla="*/ 0 w 1588"/>
              <a:gd name="T7" fmla="*/ 2147483647 h 2"/>
              <a:gd name="T8" fmla="*/ 0 w 1588"/>
              <a:gd name="T9" fmla="*/ 2147483647 h 2"/>
              <a:gd name="T10" fmla="*/ 0 60000 65536"/>
              <a:gd name="T11" fmla="*/ 0 60000 65536"/>
              <a:gd name="T12" fmla="*/ 0 60000 65536"/>
              <a:gd name="T13" fmla="*/ 0 60000 65536"/>
              <a:gd name="T14" fmla="*/ 0 60000 65536"/>
              <a:gd name="T15" fmla="*/ 0 w 1588"/>
              <a:gd name="T16" fmla="*/ 0 h 2"/>
              <a:gd name="T17" fmla="*/ 1588 w 1588"/>
              <a:gd name="T18" fmla="*/ 2 h 2"/>
            </a:gdLst>
            <a:ahLst/>
            <a:cxnLst>
              <a:cxn ang="T10">
                <a:pos x="T0" y="T1"/>
              </a:cxn>
              <a:cxn ang="T11">
                <a:pos x="T2" y="T3"/>
              </a:cxn>
              <a:cxn ang="T12">
                <a:pos x="T4" y="T5"/>
              </a:cxn>
              <a:cxn ang="T13">
                <a:pos x="T6" y="T7"/>
              </a:cxn>
              <a:cxn ang="T14">
                <a:pos x="T8" y="T9"/>
              </a:cxn>
            </a:cxnLst>
            <a:rect l="T15" t="T16" r="T17" b="T18"/>
            <a:pathLst>
              <a:path w="1588" h="2">
                <a:moveTo>
                  <a:pt x="0" y="2"/>
                </a:moveTo>
                <a:lnTo>
                  <a:pt x="0" y="0"/>
                </a:lnTo>
                <a:lnTo>
                  <a:pt x="0" y="2"/>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27" name="Freeform 1352"/>
          <p:cNvSpPr>
            <a:spLocks/>
          </p:cNvSpPr>
          <p:nvPr/>
        </p:nvSpPr>
        <p:spPr bwMode="auto">
          <a:xfrm>
            <a:off x="7070541" y="3811981"/>
            <a:ext cx="554125" cy="206600"/>
          </a:xfrm>
          <a:custGeom>
            <a:avLst/>
            <a:gdLst>
              <a:gd name="T0" fmla="*/ 0 w 118"/>
              <a:gd name="T1" fmla="*/ 2147483647 h 50"/>
              <a:gd name="T2" fmla="*/ 2147483647 w 118"/>
              <a:gd name="T3" fmla="*/ 0 h 50"/>
              <a:gd name="T4" fmla="*/ 2147483647 w 118"/>
              <a:gd name="T5" fmla="*/ 0 h 50"/>
              <a:gd name="T6" fmla="*/ 2147483647 w 118"/>
              <a:gd name="T7" fmla="*/ 2147483647 h 50"/>
              <a:gd name="T8" fmla="*/ 2147483647 w 118"/>
              <a:gd name="T9" fmla="*/ 2147483647 h 50"/>
              <a:gd name="T10" fmla="*/ 2147483647 w 118"/>
              <a:gd name="T11" fmla="*/ 2147483647 h 50"/>
              <a:gd name="T12" fmla="*/ 2147483647 w 118"/>
              <a:gd name="T13" fmla="*/ 2147483647 h 50"/>
              <a:gd name="T14" fmla="*/ 2147483647 w 118"/>
              <a:gd name="T15" fmla="*/ 2147483647 h 50"/>
              <a:gd name="T16" fmla="*/ 2147483647 w 118"/>
              <a:gd name="T17" fmla="*/ 2147483647 h 50"/>
              <a:gd name="T18" fmla="*/ 2147483647 w 118"/>
              <a:gd name="T19" fmla="*/ 2147483647 h 50"/>
              <a:gd name="T20" fmla="*/ 2147483647 w 118"/>
              <a:gd name="T21" fmla="*/ 2147483647 h 50"/>
              <a:gd name="T22" fmla="*/ 2147483647 w 118"/>
              <a:gd name="T23" fmla="*/ 2147483647 h 50"/>
              <a:gd name="T24" fmla="*/ 2147483647 w 118"/>
              <a:gd name="T25" fmla="*/ 2147483647 h 50"/>
              <a:gd name="T26" fmla="*/ 2147483647 w 118"/>
              <a:gd name="T27" fmla="*/ 2147483647 h 50"/>
              <a:gd name="T28" fmla="*/ 2147483647 w 118"/>
              <a:gd name="T29" fmla="*/ 2147483647 h 50"/>
              <a:gd name="T30" fmla="*/ 2147483647 w 118"/>
              <a:gd name="T31" fmla="*/ 2147483647 h 50"/>
              <a:gd name="T32" fmla="*/ 2147483647 w 118"/>
              <a:gd name="T33" fmla="*/ 2147483647 h 50"/>
              <a:gd name="T34" fmla="*/ 2147483647 w 118"/>
              <a:gd name="T35" fmla="*/ 2147483647 h 50"/>
              <a:gd name="T36" fmla="*/ 2147483647 w 118"/>
              <a:gd name="T37" fmla="*/ 2147483647 h 50"/>
              <a:gd name="T38" fmla="*/ 2147483647 w 118"/>
              <a:gd name="T39" fmla="*/ 2147483647 h 50"/>
              <a:gd name="T40" fmla="*/ 2147483647 w 118"/>
              <a:gd name="T41" fmla="*/ 2147483647 h 50"/>
              <a:gd name="T42" fmla="*/ 2147483647 w 118"/>
              <a:gd name="T43" fmla="*/ 2147483647 h 50"/>
              <a:gd name="T44" fmla="*/ 2147483647 w 118"/>
              <a:gd name="T45" fmla="*/ 2147483647 h 50"/>
              <a:gd name="T46" fmla="*/ 2147483647 w 118"/>
              <a:gd name="T47" fmla="*/ 2147483647 h 50"/>
              <a:gd name="T48" fmla="*/ 2147483647 w 118"/>
              <a:gd name="T49" fmla="*/ 2147483647 h 50"/>
              <a:gd name="T50" fmla="*/ 2147483647 w 118"/>
              <a:gd name="T51" fmla="*/ 2147483647 h 50"/>
              <a:gd name="T52" fmla="*/ 2147483647 w 118"/>
              <a:gd name="T53" fmla="*/ 2147483647 h 50"/>
              <a:gd name="T54" fmla="*/ 2147483647 w 118"/>
              <a:gd name="T55" fmla="*/ 2147483647 h 50"/>
              <a:gd name="T56" fmla="*/ 2147483647 w 118"/>
              <a:gd name="T57" fmla="*/ 2147483647 h 50"/>
              <a:gd name="T58" fmla="*/ 2147483647 w 118"/>
              <a:gd name="T59" fmla="*/ 2147483647 h 50"/>
              <a:gd name="T60" fmla="*/ 2147483647 w 118"/>
              <a:gd name="T61" fmla="*/ 2147483647 h 50"/>
              <a:gd name="T62" fmla="*/ 2147483647 w 118"/>
              <a:gd name="T63" fmla="*/ 2147483647 h 50"/>
              <a:gd name="T64" fmla="*/ 2147483647 w 118"/>
              <a:gd name="T65" fmla="*/ 2147483647 h 50"/>
              <a:gd name="T66" fmla="*/ 2147483647 w 118"/>
              <a:gd name="T67" fmla="*/ 2147483647 h 50"/>
              <a:gd name="T68" fmla="*/ 2147483647 w 118"/>
              <a:gd name="T69" fmla="*/ 2147483647 h 50"/>
              <a:gd name="T70" fmla="*/ 2147483647 w 118"/>
              <a:gd name="T71" fmla="*/ 2147483647 h 50"/>
              <a:gd name="T72" fmla="*/ 2147483647 w 118"/>
              <a:gd name="T73" fmla="*/ 2147483647 h 50"/>
              <a:gd name="T74" fmla="*/ 2147483647 w 118"/>
              <a:gd name="T75" fmla="*/ 2147483647 h 50"/>
              <a:gd name="T76" fmla="*/ 2147483647 w 118"/>
              <a:gd name="T77" fmla="*/ 2147483647 h 50"/>
              <a:gd name="T78" fmla="*/ 2147483647 w 118"/>
              <a:gd name="T79" fmla="*/ 2147483647 h 50"/>
              <a:gd name="T80" fmla="*/ 2147483647 w 118"/>
              <a:gd name="T81" fmla="*/ 2147483647 h 50"/>
              <a:gd name="T82" fmla="*/ 2147483647 w 118"/>
              <a:gd name="T83" fmla="*/ 2147483647 h 50"/>
              <a:gd name="T84" fmla="*/ 2147483647 w 118"/>
              <a:gd name="T85" fmla="*/ 2147483647 h 50"/>
              <a:gd name="T86" fmla="*/ 2147483647 w 118"/>
              <a:gd name="T87" fmla="*/ 2147483647 h 50"/>
              <a:gd name="T88" fmla="*/ 2147483647 w 118"/>
              <a:gd name="T89" fmla="*/ 2147483647 h 50"/>
              <a:gd name="T90" fmla="*/ 2147483647 w 118"/>
              <a:gd name="T91" fmla="*/ 2147483647 h 50"/>
              <a:gd name="T92" fmla="*/ 2147483647 w 118"/>
              <a:gd name="T93" fmla="*/ 2147483647 h 50"/>
              <a:gd name="T94" fmla="*/ 2147483647 w 118"/>
              <a:gd name="T95" fmla="*/ 2147483647 h 50"/>
              <a:gd name="T96" fmla="*/ 2147483647 w 118"/>
              <a:gd name="T97" fmla="*/ 2147483647 h 50"/>
              <a:gd name="T98" fmla="*/ 2147483647 w 118"/>
              <a:gd name="T99" fmla="*/ 2147483647 h 50"/>
              <a:gd name="T100" fmla="*/ 2147483647 w 118"/>
              <a:gd name="T101" fmla="*/ 2147483647 h 50"/>
              <a:gd name="T102" fmla="*/ 2147483647 w 118"/>
              <a:gd name="T103" fmla="*/ 2147483647 h 50"/>
              <a:gd name="T104" fmla="*/ 2147483647 w 118"/>
              <a:gd name="T105" fmla="*/ 2147483647 h 50"/>
              <a:gd name="T106" fmla="*/ 2147483647 w 118"/>
              <a:gd name="T107" fmla="*/ 2147483647 h 50"/>
              <a:gd name="T108" fmla="*/ 2147483647 w 118"/>
              <a:gd name="T109" fmla="*/ 2147483647 h 50"/>
              <a:gd name="T110" fmla="*/ 2147483647 w 118"/>
              <a:gd name="T111" fmla="*/ 2147483647 h 50"/>
              <a:gd name="T112" fmla="*/ 2147483647 w 118"/>
              <a:gd name="T113" fmla="*/ 2147483647 h 50"/>
              <a:gd name="T114" fmla="*/ 2147483647 w 118"/>
              <a:gd name="T115" fmla="*/ 2147483647 h 50"/>
              <a:gd name="T116" fmla="*/ 2147483647 w 118"/>
              <a:gd name="T117" fmla="*/ 2147483647 h 50"/>
              <a:gd name="T118" fmla="*/ 2147483647 w 118"/>
              <a:gd name="T119" fmla="*/ 2147483647 h 50"/>
              <a:gd name="T120" fmla="*/ 2147483647 w 118"/>
              <a:gd name="T121" fmla="*/ 2147483647 h 50"/>
              <a:gd name="T122" fmla="*/ 2147483647 w 118"/>
              <a:gd name="T123" fmla="*/ 2147483647 h 50"/>
              <a:gd name="T124" fmla="*/ 0 w 118"/>
              <a:gd name="T125" fmla="*/ 2147483647 h 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8"/>
              <a:gd name="T190" fmla="*/ 0 h 50"/>
              <a:gd name="T191" fmla="*/ 118 w 118"/>
              <a:gd name="T192" fmla="*/ 50 h 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8" h="50">
                <a:moveTo>
                  <a:pt x="0" y="4"/>
                </a:moveTo>
                <a:lnTo>
                  <a:pt x="0" y="2"/>
                </a:lnTo>
                <a:lnTo>
                  <a:pt x="0" y="0"/>
                </a:lnTo>
                <a:lnTo>
                  <a:pt x="2" y="0"/>
                </a:lnTo>
                <a:lnTo>
                  <a:pt x="4" y="0"/>
                </a:lnTo>
                <a:lnTo>
                  <a:pt x="6" y="0"/>
                </a:lnTo>
                <a:lnTo>
                  <a:pt x="8" y="0"/>
                </a:lnTo>
                <a:lnTo>
                  <a:pt x="10" y="0"/>
                </a:lnTo>
                <a:lnTo>
                  <a:pt x="12" y="0"/>
                </a:lnTo>
                <a:lnTo>
                  <a:pt x="14" y="2"/>
                </a:lnTo>
                <a:lnTo>
                  <a:pt x="16" y="2"/>
                </a:lnTo>
                <a:lnTo>
                  <a:pt x="18" y="4"/>
                </a:lnTo>
                <a:lnTo>
                  <a:pt x="20" y="4"/>
                </a:lnTo>
                <a:lnTo>
                  <a:pt x="22" y="4"/>
                </a:lnTo>
                <a:lnTo>
                  <a:pt x="24" y="6"/>
                </a:lnTo>
                <a:lnTo>
                  <a:pt x="26" y="6"/>
                </a:lnTo>
                <a:lnTo>
                  <a:pt x="28" y="6"/>
                </a:lnTo>
                <a:lnTo>
                  <a:pt x="30" y="6"/>
                </a:lnTo>
                <a:lnTo>
                  <a:pt x="32" y="6"/>
                </a:lnTo>
                <a:lnTo>
                  <a:pt x="34" y="8"/>
                </a:lnTo>
                <a:lnTo>
                  <a:pt x="34" y="6"/>
                </a:lnTo>
                <a:lnTo>
                  <a:pt x="36" y="6"/>
                </a:lnTo>
                <a:lnTo>
                  <a:pt x="38" y="6"/>
                </a:lnTo>
                <a:lnTo>
                  <a:pt x="40" y="6"/>
                </a:lnTo>
                <a:lnTo>
                  <a:pt x="42" y="8"/>
                </a:lnTo>
                <a:lnTo>
                  <a:pt x="44" y="8"/>
                </a:lnTo>
                <a:lnTo>
                  <a:pt x="46" y="8"/>
                </a:lnTo>
                <a:lnTo>
                  <a:pt x="48" y="8"/>
                </a:lnTo>
                <a:lnTo>
                  <a:pt x="50" y="8"/>
                </a:lnTo>
                <a:lnTo>
                  <a:pt x="52" y="10"/>
                </a:lnTo>
                <a:lnTo>
                  <a:pt x="52" y="12"/>
                </a:lnTo>
                <a:lnTo>
                  <a:pt x="54" y="12"/>
                </a:lnTo>
                <a:lnTo>
                  <a:pt x="56" y="12"/>
                </a:lnTo>
                <a:lnTo>
                  <a:pt x="58" y="12"/>
                </a:lnTo>
                <a:lnTo>
                  <a:pt x="58" y="14"/>
                </a:lnTo>
                <a:lnTo>
                  <a:pt x="60" y="14"/>
                </a:lnTo>
                <a:lnTo>
                  <a:pt x="62" y="16"/>
                </a:lnTo>
                <a:lnTo>
                  <a:pt x="64" y="16"/>
                </a:lnTo>
                <a:lnTo>
                  <a:pt x="64" y="18"/>
                </a:lnTo>
                <a:lnTo>
                  <a:pt x="66" y="20"/>
                </a:lnTo>
                <a:lnTo>
                  <a:pt x="68" y="20"/>
                </a:lnTo>
                <a:lnTo>
                  <a:pt x="68" y="18"/>
                </a:lnTo>
                <a:lnTo>
                  <a:pt x="70" y="18"/>
                </a:lnTo>
                <a:lnTo>
                  <a:pt x="72" y="18"/>
                </a:lnTo>
                <a:lnTo>
                  <a:pt x="74" y="16"/>
                </a:lnTo>
                <a:lnTo>
                  <a:pt x="76" y="16"/>
                </a:lnTo>
                <a:lnTo>
                  <a:pt x="78" y="16"/>
                </a:lnTo>
                <a:lnTo>
                  <a:pt x="80" y="18"/>
                </a:lnTo>
                <a:lnTo>
                  <a:pt x="82" y="18"/>
                </a:lnTo>
                <a:lnTo>
                  <a:pt x="84" y="16"/>
                </a:lnTo>
                <a:lnTo>
                  <a:pt x="86" y="18"/>
                </a:lnTo>
                <a:lnTo>
                  <a:pt x="88" y="18"/>
                </a:lnTo>
                <a:lnTo>
                  <a:pt x="90" y="18"/>
                </a:lnTo>
                <a:lnTo>
                  <a:pt x="90" y="20"/>
                </a:lnTo>
                <a:lnTo>
                  <a:pt x="92" y="20"/>
                </a:lnTo>
                <a:lnTo>
                  <a:pt x="94" y="20"/>
                </a:lnTo>
                <a:lnTo>
                  <a:pt x="96" y="20"/>
                </a:lnTo>
                <a:lnTo>
                  <a:pt x="98" y="22"/>
                </a:lnTo>
                <a:lnTo>
                  <a:pt x="98" y="24"/>
                </a:lnTo>
                <a:lnTo>
                  <a:pt x="98" y="26"/>
                </a:lnTo>
                <a:lnTo>
                  <a:pt x="98" y="28"/>
                </a:lnTo>
                <a:lnTo>
                  <a:pt x="100" y="30"/>
                </a:lnTo>
                <a:lnTo>
                  <a:pt x="102" y="30"/>
                </a:lnTo>
                <a:lnTo>
                  <a:pt x="104" y="32"/>
                </a:lnTo>
                <a:lnTo>
                  <a:pt x="106" y="32"/>
                </a:lnTo>
                <a:lnTo>
                  <a:pt x="108" y="32"/>
                </a:lnTo>
                <a:lnTo>
                  <a:pt x="110" y="32"/>
                </a:lnTo>
                <a:lnTo>
                  <a:pt x="112" y="34"/>
                </a:lnTo>
                <a:lnTo>
                  <a:pt x="110" y="36"/>
                </a:lnTo>
                <a:lnTo>
                  <a:pt x="108" y="36"/>
                </a:lnTo>
                <a:lnTo>
                  <a:pt x="108" y="38"/>
                </a:lnTo>
                <a:lnTo>
                  <a:pt x="108" y="40"/>
                </a:lnTo>
                <a:lnTo>
                  <a:pt x="110" y="40"/>
                </a:lnTo>
                <a:lnTo>
                  <a:pt x="110" y="42"/>
                </a:lnTo>
                <a:lnTo>
                  <a:pt x="112" y="44"/>
                </a:lnTo>
                <a:lnTo>
                  <a:pt x="114" y="44"/>
                </a:lnTo>
                <a:lnTo>
                  <a:pt x="116" y="46"/>
                </a:lnTo>
                <a:lnTo>
                  <a:pt x="118" y="46"/>
                </a:lnTo>
                <a:lnTo>
                  <a:pt x="118" y="48"/>
                </a:lnTo>
                <a:lnTo>
                  <a:pt x="116" y="50"/>
                </a:lnTo>
                <a:lnTo>
                  <a:pt x="114" y="50"/>
                </a:lnTo>
                <a:lnTo>
                  <a:pt x="112" y="50"/>
                </a:lnTo>
                <a:lnTo>
                  <a:pt x="110" y="48"/>
                </a:lnTo>
                <a:lnTo>
                  <a:pt x="108" y="48"/>
                </a:lnTo>
                <a:lnTo>
                  <a:pt x="106" y="48"/>
                </a:lnTo>
                <a:lnTo>
                  <a:pt x="104" y="48"/>
                </a:lnTo>
                <a:lnTo>
                  <a:pt x="102" y="46"/>
                </a:lnTo>
                <a:lnTo>
                  <a:pt x="102" y="44"/>
                </a:lnTo>
                <a:lnTo>
                  <a:pt x="100" y="44"/>
                </a:lnTo>
                <a:lnTo>
                  <a:pt x="98" y="44"/>
                </a:lnTo>
                <a:lnTo>
                  <a:pt x="96" y="44"/>
                </a:lnTo>
                <a:lnTo>
                  <a:pt x="94" y="42"/>
                </a:lnTo>
                <a:lnTo>
                  <a:pt x="92" y="44"/>
                </a:lnTo>
                <a:lnTo>
                  <a:pt x="90" y="46"/>
                </a:lnTo>
                <a:lnTo>
                  <a:pt x="88" y="46"/>
                </a:lnTo>
                <a:lnTo>
                  <a:pt x="86" y="48"/>
                </a:lnTo>
                <a:lnTo>
                  <a:pt x="88" y="48"/>
                </a:lnTo>
                <a:lnTo>
                  <a:pt x="86" y="48"/>
                </a:lnTo>
                <a:lnTo>
                  <a:pt x="84" y="48"/>
                </a:lnTo>
                <a:lnTo>
                  <a:pt x="82" y="48"/>
                </a:lnTo>
                <a:lnTo>
                  <a:pt x="80" y="48"/>
                </a:lnTo>
                <a:lnTo>
                  <a:pt x="78" y="48"/>
                </a:lnTo>
                <a:lnTo>
                  <a:pt x="76" y="48"/>
                </a:lnTo>
                <a:lnTo>
                  <a:pt x="74" y="48"/>
                </a:lnTo>
                <a:lnTo>
                  <a:pt x="72" y="48"/>
                </a:lnTo>
                <a:lnTo>
                  <a:pt x="70" y="50"/>
                </a:lnTo>
                <a:lnTo>
                  <a:pt x="68" y="50"/>
                </a:lnTo>
                <a:lnTo>
                  <a:pt x="66" y="50"/>
                </a:lnTo>
                <a:lnTo>
                  <a:pt x="64" y="50"/>
                </a:lnTo>
                <a:lnTo>
                  <a:pt x="64" y="48"/>
                </a:lnTo>
                <a:lnTo>
                  <a:pt x="62" y="48"/>
                </a:lnTo>
                <a:lnTo>
                  <a:pt x="60" y="48"/>
                </a:lnTo>
                <a:lnTo>
                  <a:pt x="58" y="48"/>
                </a:lnTo>
                <a:lnTo>
                  <a:pt x="60" y="46"/>
                </a:lnTo>
                <a:lnTo>
                  <a:pt x="58" y="46"/>
                </a:lnTo>
                <a:lnTo>
                  <a:pt x="56" y="44"/>
                </a:lnTo>
                <a:lnTo>
                  <a:pt x="54" y="44"/>
                </a:lnTo>
                <a:lnTo>
                  <a:pt x="52" y="42"/>
                </a:lnTo>
                <a:lnTo>
                  <a:pt x="52" y="40"/>
                </a:lnTo>
                <a:lnTo>
                  <a:pt x="50" y="40"/>
                </a:lnTo>
                <a:lnTo>
                  <a:pt x="48" y="40"/>
                </a:lnTo>
                <a:lnTo>
                  <a:pt x="48" y="42"/>
                </a:lnTo>
                <a:lnTo>
                  <a:pt x="46" y="44"/>
                </a:lnTo>
                <a:lnTo>
                  <a:pt x="44" y="42"/>
                </a:lnTo>
                <a:lnTo>
                  <a:pt x="42" y="42"/>
                </a:lnTo>
                <a:lnTo>
                  <a:pt x="40" y="42"/>
                </a:lnTo>
                <a:lnTo>
                  <a:pt x="38" y="42"/>
                </a:lnTo>
                <a:lnTo>
                  <a:pt x="36" y="44"/>
                </a:lnTo>
                <a:lnTo>
                  <a:pt x="34" y="42"/>
                </a:lnTo>
                <a:lnTo>
                  <a:pt x="32" y="42"/>
                </a:lnTo>
                <a:lnTo>
                  <a:pt x="30" y="42"/>
                </a:lnTo>
                <a:lnTo>
                  <a:pt x="30" y="40"/>
                </a:lnTo>
                <a:lnTo>
                  <a:pt x="32" y="40"/>
                </a:lnTo>
                <a:lnTo>
                  <a:pt x="32" y="38"/>
                </a:lnTo>
                <a:lnTo>
                  <a:pt x="34" y="36"/>
                </a:lnTo>
                <a:lnTo>
                  <a:pt x="34" y="34"/>
                </a:lnTo>
                <a:lnTo>
                  <a:pt x="32" y="32"/>
                </a:lnTo>
                <a:lnTo>
                  <a:pt x="32" y="30"/>
                </a:lnTo>
                <a:lnTo>
                  <a:pt x="30" y="28"/>
                </a:lnTo>
                <a:lnTo>
                  <a:pt x="30" y="26"/>
                </a:lnTo>
                <a:lnTo>
                  <a:pt x="28" y="24"/>
                </a:lnTo>
                <a:lnTo>
                  <a:pt x="28" y="22"/>
                </a:lnTo>
                <a:lnTo>
                  <a:pt x="26" y="20"/>
                </a:lnTo>
                <a:lnTo>
                  <a:pt x="26" y="18"/>
                </a:lnTo>
                <a:lnTo>
                  <a:pt x="24" y="16"/>
                </a:lnTo>
                <a:lnTo>
                  <a:pt x="22" y="16"/>
                </a:lnTo>
                <a:lnTo>
                  <a:pt x="20" y="16"/>
                </a:lnTo>
                <a:lnTo>
                  <a:pt x="18" y="14"/>
                </a:lnTo>
                <a:lnTo>
                  <a:pt x="18" y="12"/>
                </a:lnTo>
                <a:lnTo>
                  <a:pt x="16" y="12"/>
                </a:lnTo>
                <a:lnTo>
                  <a:pt x="14" y="10"/>
                </a:lnTo>
                <a:lnTo>
                  <a:pt x="12" y="10"/>
                </a:lnTo>
                <a:lnTo>
                  <a:pt x="10" y="10"/>
                </a:lnTo>
                <a:lnTo>
                  <a:pt x="10" y="8"/>
                </a:lnTo>
                <a:lnTo>
                  <a:pt x="8" y="8"/>
                </a:lnTo>
                <a:lnTo>
                  <a:pt x="6" y="8"/>
                </a:lnTo>
                <a:lnTo>
                  <a:pt x="4" y="6"/>
                </a:lnTo>
                <a:lnTo>
                  <a:pt x="2" y="4"/>
                </a:lnTo>
                <a:lnTo>
                  <a:pt x="0" y="4"/>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28" name="Freeform 1355"/>
          <p:cNvSpPr>
            <a:spLocks/>
          </p:cNvSpPr>
          <p:nvPr/>
        </p:nvSpPr>
        <p:spPr bwMode="auto">
          <a:xfrm>
            <a:off x="7925207" y="4076429"/>
            <a:ext cx="4695" cy="4130"/>
          </a:xfrm>
          <a:custGeom>
            <a:avLst/>
            <a:gdLst>
              <a:gd name="T0" fmla="*/ 0 w 1588"/>
              <a:gd name="T1" fmla="*/ 0 h 1587"/>
              <a:gd name="T2" fmla="*/ 0 w 1588"/>
              <a:gd name="T3" fmla="*/ 0 h 1587"/>
              <a:gd name="T4" fmla="*/ 0 w 1588"/>
              <a:gd name="T5" fmla="*/ 0 h 1587"/>
              <a:gd name="T6" fmla="*/ 0 w 1588"/>
              <a:gd name="T7" fmla="*/ 0 h 1587"/>
              <a:gd name="T8" fmla="*/ 0 w 1588"/>
              <a:gd name="T9" fmla="*/ 0 h 1587"/>
              <a:gd name="T10" fmla="*/ 0 w 1588"/>
              <a:gd name="T11" fmla="*/ 0 h 1587"/>
              <a:gd name="T12" fmla="*/ 0 w 1588"/>
              <a:gd name="T13" fmla="*/ 0 h 1587"/>
              <a:gd name="T14" fmla="*/ 0 60000 65536"/>
              <a:gd name="T15" fmla="*/ 0 60000 65536"/>
              <a:gd name="T16" fmla="*/ 0 60000 65536"/>
              <a:gd name="T17" fmla="*/ 0 60000 65536"/>
              <a:gd name="T18" fmla="*/ 0 60000 65536"/>
              <a:gd name="T19" fmla="*/ 0 60000 65536"/>
              <a:gd name="T20" fmla="*/ 0 60000 65536"/>
              <a:gd name="T21" fmla="*/ 0 w 1588"/>
              <a:gd name="T22" fmla="*/ 0 h 1587"/>
              <a:gd name="T23" fmla="*/ 1588 w 1588"/>
              <a:gd name="T24" fmla="*/ 1587 h 15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587">
                <a:moveTo>
                  <a:pt x="0" y="0"/>
                </a:move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29" name="Freeform 1356"/>
          <p:cNvSpPr>
            <a:spLocks/>
          </p:cNvSpPr>
          <p:nvPr/>
        </p:nvSpPr>
        <p:spPr bwMode="auto">
          <a:xfrm>
            <a:off x="7756152" y="4960674"/>
            <a:ext cx="159663" cy="132224"/>
          </a:xfrm>
          <a:custGeom>
            <a:avLst/>
            <a:gdLst>
              <a:gd name="T0" fmla="*/ 0 w 34"/>
              <a:gd name="T1" fmla="*/ 2147483647 h 32"/>
              <a:gd name="T2" fmla="*/ 2147483647 w 34"/>
              <a:gd name="T3" fmla="*/ 2147483647 h 32"/>
              <a:gd name="T4" fmla="*/ 2147483647 w 34"/>
              <a:gd name="T5" fmla="*/ 2147483647 h 32"/>
              <a:gd name="T6" fmla="*/ 2147483647 w 34"/>
              <a:gd name="T7" fmla="*/ 2147483647 h 32"/>
              <a:gd name="T8" fmla="*/ 2147483647 w 34"/>
              <a:gd name="T9" fmla="*/ 2147483647 h 32"/>
              <a:gd name="T10" fmla="*/ 2147483647 w 34"/>
              <a:gd name="T11" fmla="*/ 2147483647 h 32"/>
              <a:gd name="T12" fmla="*/ 2147483647 w 34"/>
              <a:gd name="T13" fmla="*/ 2147483647 h 32"/>
              <a:gd name="T14" fmla="*/ 2147483647 w 34"/>
              <a:gd name="T15" fmla="*/ 2147483647 h 32"/>
              <a:gd name="T16" fmla="*/ 2147483647 w 34"/>
              <a:gd name="T17" fmla="*/ 0 h 32"/>
              <a:gd name="T18" fmla="*/ 2147483647 w 34"/>
              <a:gd name="T19" fmla="*/ 0 h 32"/>
              <a:gd name="T20" fmla="*/ 2147483647 w 34"/>
              <a:gd name="T21" fmla="*/ 0 h 32"/>
              <a:gd name="T22" fmla="*/ 2147483647 w 34"/>
              <a:gd name="T23" fmla="*/ 0 h 32"/>
              <a:gd name="T24" fmla="*/ 2147483647 w 34"/>
              <a:gd name="T25" fmla="*/ 2147483647 h 32"/>
              <a:gd name="T26" fmla="*/ 2147483647 w 34"/>
              <a:gd name="T27" fmla="*/ 2147483647 h 32"/>
              <a:gd name="T28" fmla="*/ 2147483647 w 34"/>
              <a:gd name="T29" fmla="*/ 2147483647 h 32"/>
              <a:gd name="T30" fmla="*/ 2147483647 w 34"/>
              <a:gd name="T31" fmla="*/ 2147483647 h 32"/>
              <a:gd name="T32" fmla="*/ 2147483647 w 34"/>
              <a:gd name="T33" fmla="*/ 2147483647 h 32"/>
              <a:gd name="T34" fmla="*/ 2147483647 w 34"/>
              <a:gd name="T35" fmla="*/ 2147483647 h 32"/>
              <a:gd name="T36" fmla="*/ 2147483647 w 34"/>
              <a:gd name="T37" fmla="*/ 2147483647 h 32"/>
              <a:gd name="T38" fmla="*/ 2147483647 w 34"/>
              <a:gd name="T39" fmla="*/ 2147483647 h 32"/>
              <a:gd name="T40" fmla="*/ 2147483647 w 34"/>
              <a:gd name="T41" fmla="*/ 2147483647 h 32"/>
              <a:gd name="T42" fmla="*/ 2147483647 w 34"/>
              <a:gd name="T43" fmla="*/ 2147483647 h 32"/>
              <a:gd name="T44" fmla="*/ 2147483647 w 34"/>
              <a:gd name="T45" fmla="*/ 2147483647 h 32"/>
              <a:gd name="T46" fmla="*/ 2147483647 w 34"/>
              <a:gd name="T47" fmla="*/ 2147483647 h 32"/>
              <a:gd name="T48" fmla="*/ 2147483647 w 34"/>
              <a:gd name="T49" fmla="*/ 2147483647 h 32"/>
              <a:gd name="T50" fmla="*/ 2147483647 w 34"/>
              <a:gd name="T51" fmla="*/ 2147483647 h 32"/>
              <a:gd name="T52" fmla="*/ 2147483647 w 34"/>
              <a:gd name="T53" fmla="*/ 2147483647 h 32"/>
              <a:gd name="T54" fmla="*/ 2147483647 w 34"/>
              <a:gd name="T55" fmla="*/ 2147483647 h 32"/>
              <a:gd name="T56" fmla="*/ 2147483647 w 34"/>
              <a:gd name="T57" fmla="*/ 2147483647 h 32"/>
              <a:gd name="T58" fmla="*/ 2147483647 w 34"/>
              <a:gd name="T59" fmla="*/ 2147483647 h 32"/>
              <a:gd name="T60" fmla="*/ 2147483647 w 34"/>
              <a:gd name="T61" fmla="*/ 2147483647 h 32"/>
              <a:gd name="T62" fmla="*/ 2147483647 w 34"/>
              <a:gd name="T63" fmla="*/ 2147483647 h 32"/>
              <a:gd name="T64" fmla="*/ 2147483647 w 34"/>
              <a:gd name="T65" fmla="*/ 2147483647 h 32"/>
              <a:gd name="T66" fmla="*/ 2147483647 w 34"/>
              <a:gd name="T67" fmla="*/ 2147483647 h 32"/>
              <a:gd name="T68" fmla="*/ 2147483647 w 34"/>
              <a:gd name="T69" fmla="*/ 2147483647 h 32"/>
              <a:gd name="T70" fmla="*/ 2147483647 w 34"/>
              <a:gd name="T71" fmla="*/ 2147483647 h 32"/>
              <a:gd name="T72" fmla="*/ 2147483647 w 34"/>
              <a:gd name="T73" fmla="*/ 2147483647 h 32"/>
              <a:gd name="T74" fmla="*/ 2147483647 w 34"/>
              <a:gd name="T75" fmla="*/ 2147483647 h 32"/>
              <a:gd name="T76" fmla="*/ 2147483647 w 34"/>
              <a:gd name="T77" fmla="*/ 2147483647 h 32"/>
              <a:gd name="T78" fmla="*/ 2147483647 w 34"/>
              <a:gd name="T79" fmla="*/ 2147483647 h 32"/>
              <a:gd name="T80" fmla="*/ 0 w 34"/>
              <a:gd name="T81" fmla="*/ 2147483647 h 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
              <a:gd name="T124" fmla="*/ 0 h 32"/>
              <a:gd name="T125" fmla="*/ 34 w 34"/>
              <a:gd name="T126" fmla="*/ 32 h 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 h="32">
                <a:moveTo>
                  <a:pt x="0" y="20"/>
                </a:moveTo>
                <a:lnTo>
                  <a:pt x="0" y="20"/>
                </a:lnTo>
                <a:lnTo>
                  <a:pt x="2" y="18"/>
                </a:lnTo>
                <a:lnTo>
                  <a:pt x="4" y="18"/>
                </a:lnTo>
                <a:lnTo>
                  <a:pt x="4" y="16"/>
                </a:lnTo>
                <a:lnTo>
                  <a:pt x="4" y="14"/>
                </a:lnTo>
                <a:lnTo>
                  <a:pt x="6" y="12"/>
                </a:lnTo>
                <a:lnTo>
                  <a:pt x="6" y="10"/>
                </a:lnTo>
                <a:lnTo>
                  <a:pt x="8" y="10"/>
                </a:lnTo>
                <a:lnTo>
                  <a:pt x="8" y="8"/>
                </a:lnTo>
                <a:lnTo>
                  <a:pt x="8" y="6"/>
                </a:lnTo>
                <a:lnTo>
                  <a:pt x="8" y="4"/>
                </a:lnTo>
                <a:lnTo>
                  <a:pt x="10" y="2"/>
                </a:lnTo>
                <a:lnTo>
                  <a:pt x="12" y="0"/>
                </a:lnTo>
                <a:lnTo>
                  <a:pt x="14" y="0"/>
                </a:lnTo>
                <a:lnTo>
                  <a:pt x="16" y="0"/>
                </a:lnTo>
                <a:lnTo>
                  <a:pt x="18" y="0"/>
                </a:lnTo>
                <a:lnTo>
                  <a:pt x="20" y="0"/>
                </a:lnTo>
                <a:lnTo>
                  <a:pt x="22" y="2"/>
                </a:lnTo>
                <a:lnTo>
                  <a:pt x="24" y="2"/>
                </a:lnTo>
                <a:lnTo>
                  <a:pt x="24" y="4"/>
                </a:lnTo>
                <a:lnTo>
                  <a:pt x="26" y="6"/>
                </a:lnTo>
                <a:lnTo>
                  <a:pt x="26" y="8"/>
                </a:lnTo>
                <a:lnTo>
                  <a:pt x="28" y="10"/>
                </a:lnTo>
                <a:lnTo>
                  <a:pt x="28" y="12"/>
                </a:lnTo>
                <a:lnTo>
                  <a:pt x="26" y="10"/>
                </a:lnTo>
                <a:lnTo>
                  <a:pt x="24" y="12"/>
                </a:lnTo>
                <a:lnTo>
                  <a:pt x="22" y="14"/>
                </a:lnTo>
                <a:lnTo>
                  <a:pt x="20" y="14"/>
                </a:lnTo>
                <a:lnTo>
                  <a:pt x="22" y="14"/>
                </a:lnTo>
                <a:lnTo>
                  <a:pt x="24" y="16"/>
                </a:lnTo>
                <a:lnTo>
                  <a:pt x="26" y="14"/>
                </a:lnTo>
                <a:lnTo>
                  <a:pt x="28" y="16"/>
                </a:lnTo>
                <a:lnTo>
                  <a:pt x="28" y="18"/>
                </a:lnTo>
                <a:lnTo>
                  <a:pt x="28" y="20"/>
                </a:lnTo>
                <a:lnTo>
                  <a:pt x="28" y="22"/>
                </a:lnTo>
                <a:lnTo>
                  <a:pt x="30" y="24"/>
                </a:lnTo>
                <a:lnTo>
                  <a:pt x="32" y="26"/>
                </a:lnTo>
                <a:lnTo>
                  <a:pt x="34" y="28"/>
                </a:lnTo>
                <a:lnTo>
                  <a:pt x="34" y="30"/>
                </a:lnTo>
                <a:lnTo>
                  <a:pt x="34" y="32"/>
                </a:lnTo>
                <a:lnTo>
                  <a:pt x="32" y="32"/>
                </a:lnTo>
                <a:lnTo>
                  <a:pt x="30" y="32"/>
                </a:lnTo>
                <a:lnTo>
                  <a:pt x="28" y="32"/>
                </a:lnTo>
                <a:lnTo>
                  <a:pt x="26" y="32"/>
                </a:lnTo>
                <a:lnTo>
                  <a:pt x="24" y="32"/>
                </a:lnTo>
                <a:lnTo>
                  <a:pt x="22" y="32"/>
                </a:lnTo>
                <a:lnTo>
                  <a:pt x="20" y="30"/>
                </a:lnTo>
                <a:lnTo>
                  <a:pt x="20" y="28"/>
                </a:lnTo>
                <a:lnTo>
                  <a:pt x="18" y="26"/>
                </a:lnTo>
                <a:lnTo>
                  <a:pt x="18" y="24"/>
                </a:lnTo>
                <a:lnTo>
                  <a:pt x="18" y="22"/>
                </a:lnTo>
                <a:lnTo>
                  <a:pt x="16" y="22"/>
                </a:lnTo>
                <a:lnTo>
                  <a:pt x="14" y="22"/>
                </a:lnTo>
                <a:lnTo>
                  <a:pt x="12" y="22"/>
                </a:lnTo>
                <a:lnTo>
                  <a:pt x="10" y="22"/>
                </a:lnTo>
                <a:lnTo>
                  <a:pt x="8" y="22"/>
                </a:lnTo>
                <a:lnTo>
                  <a:pt x="6" y="22"/>
                </a:lnTo>
                <a:lnTo>
                  <a:pt x="4" y="22"/>
                </a:lnTo>
                <a:lnTo>
                  <a:pt x="4" y="20"/>
                </a:lnTo>
                <a:lnTo>
                  <a:pt x="2" y="20"/>
                </a:lnTo>
                <a:lnTo>
                  <a:pt x="0" y="20"/>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30" name="Freeform 1455"/>
          <p:cNvSpPr>
            <a:spLocks/>
          </p:cNvSpPr>
          <p:nvPr/>
        </p:nvSpPr>
        <p:spPr bwMode="auto">
          <a:xfrm>
            <a:off x="7493176" y="3952471"/>
            <a:ext cx="441422" cy="297503"/>
          </a:xfrm>
          <a:custGeom>
            <a:avLst/>
            <a:gdLst>
              <a:gd name="T0" fmla="*/ 2147483647 w 94"/>
              <a:gd name="T1" fmla="*/ 2147483647 h 72"/>
              <a:gd name="T2" fmla="*/ 2147483647 w 94"/>
              <a:gd name="T3" fmla="*/ 2147483647 h 72"/>
              <a:gd name="T4" fmla="*/ 2147483647 w 94"/>
              <a:gd name="T5" fmla="*/ 2147483647 h 72"/>
              <a:gd name="T6" fmla="*/ 2147483647 w 94"/>
              <a:gd name="T7" fmla="*/ 2147483647 h 72"/>
              <a:gd name="T8" fmla="*/ 2147483647 w 94"/>
              <a:gd name="T9" fmla="*/ 2147483647 h 72"/>
              <a:gd name="T10" fmla="*/ 2147483647 w 94"/>
              <a:gd name="T11" fmla="*/ 2147483647 h 72"/>
              <a:gd name="T12" fmla="*/ 2147483647 w 94"/>
              <a:gd name="T13" fmla="*/ 2147483647 h 72"/>
              <a:gd name="T14" fmla="*/ 2147483647 w 94"/>
              <a:gd name="T15" fmla="*/ 0 h 72"/>
              <a:gd name="T16" fmla="*/ 2147483647 w 94"/>
              <a:gd name="T17" fmla="*/ 0 h 72"/>
              <a:gd name="T18" fmla="*/ 2147483647 w 94"/>
              <a:gd name="T19" fmla="*/ 2147483647 h 72"/>
              <a:gd name="T20" fmla="*/ 2147483647 w 94"/>
              <a:gd name="T21" fmla="*/ 2147483647 h 72"/>
              <a:gd name="T22" fmla="*/ 2147483647 w 94"/>
              <a:gd name="T23" fmla="*/ 2147483647 h 72"/>
              <a:gd name="T24" fmla="*/ 2147483647 w 94"/>
              <a:gd name="T25" fmla="*/ 2147483647 h 72"/>
              <a:gd name="T26" fmla="*/ 2147483647 w 94"/>
              <a:gd name="T27" fmla="*/ 2147483647 h 72"/>
              <a:gd name="T28" fmla="*/ 2147483647 w 94"/>
              <a:gd name="T29" fmla="*/ 2147483647 h 72"/>
              <a:gd name="T30" fmla="*/ 2147483647 w 94"/>
              <a:gd name="T31" fmla="*/ 2147483647 h 72"/>
              <a:gd name="T32" fmla="*/ 2147483647 w 94"/>
              <a:gd name="T33" fmla="*/ 2147483647 h 72"/>
              <a:gd name="T34" fmla="*/ 2147483647 w 94"/>
              <a:gd name="T35" fmla="*/ 2147483647 h 72"/>
              <a:gd name="T36" fmla="*/ 2147483647 w 94"/>
              <a:gd name="T37" fmla="*/ 2147483647 h 72"/>
              <a:gd name="T38" fmla="*/ 2147483647 w 94"/>
              <a:gd name="T39" fmla="*/ 2147483647 h 72"/>
              <a:gd name="T40" fmla="*/ 2147483647 w 94"/>
              <a:gd name="T41" fmla="*/ 2147483647 h 72"/>
              <a:gd name="T42" fmla="*/ 2147483647 w 94"/>
              <a:gd name="T43" fmla="*/ 2147483647 h 72"/>
              <a:gd name="T44" fmla="*/ 2147483647 w 94"/>
              <a:gd name="T45" fmla="*/ 2147483647 h 72"/>
              <a:gd name="T46" fmla="*/ 2147483647 w 94"/>
              <a:gd name="T47" fmla="*/ 2147483647 h 72"/>
              <a:gd name="T48" fmla="*/ 2147483647 w 94"/>
              <a:gd name="T49" fmla="*/ 2147483647 h 72"/>
              <a:gd name="T50" fmla="*/ 2147483647 w 94"/>
              <a:gd name="T51" fmla="*/ 2147483647 h 72"/>
              <a:gd name="T52" fmla="*/ 2147483647 w 94"/>
              <a:gd name="T53" fmla="*/ 2147483647 h 72"/>
              <a:gd name="T54" fmla="*/ 2147483647 w 94"/>
              <a:gd name="T55" fmla="*/ 2147483647 h 72"/>
              <a:gd name="T56" fmla="*/ 2147483647 w 94"/>
              <a:gd name="T57" fmla="*/ 2147483647 h 72"/>
              <a:gd name="T58" fmla="*/ 2147483647 w 94"/>
              <a:gd name="T59" fmla="*/ 2147483647 h 72"/>
              <a:gd name="T60" fmla="*/ 2147483647 w 94"/>
              <a:gd name="T61" fmla="*/ 2147483647 h 72"/>
              <a:gd name="T62" fmla="*/ 2147483647 w 94"/>
              <a:gd name="T63" fmla="*/ 2147483647 h 72"/>
              <a:gd name="T64" fmla="*/ 2147483647 w 94"/>
              <a:gd name="T65" fmla="*/ 2147483647 h 72"/>
              <a:gd name="T66" fmla="*/ 2147483647 w 94"/>
              <a:gd name="T67" fmla="*/ 2147483647 h 72"/>
              <a:gd name="T68" fmla="*/ 2147483647 w 94"/>
              <a:gd name="T69" fmla="*/ 2147483647 h 72"/>
              <a:gd name="T70" fmla="*/ 2147483647 w 94"/>
              <a:gd name="T71" fmla="*/ 2147483647 h 72"/>
              <a:gd name="T72" fmla="*/ 2147483647 w 94"/>
              <a:gd name="T73" fmla="*/ 2147483647 h 72"/>
              <a:gd name="T74" fmla="*/ 2147483647 w 94"/>
              <a:gd name="T75" fmla="*/ 2147483647 h 72"/>
              <a:gd name="T76" fmla="*/ 2147483647 w 94"/>
              <a:gd name="T77" fmla="*/ 2147483647 h 72"/>
              <a:gd name="T78" fmla="*/ 2147483647 w 94"/>
              <a:gd name="T79" fmla="*/ 2147483647 h 72"/>
              <a:gd name="T80" fmla="*/ 2147483647 w 94"/>
              <a:gd name="T81" fmla="*/ 2147483647 h 72"/>
              <a:gd name="T82" fmla="*/ 2147483647 w 94"/>
              <a:gd name="T83" fmla="*/ 2147483647 h 72"/>
              <a:gd name="T84" fmla="*/ 2147483647 w 94"/>
              <a:gd name="T85" fmla="*/ 2147483647 h 72"/>
              <a:gd name="T86" fmla="*/ 2147483647 w 94"/>
              <a:gd name="T87" fmla="*/ 2147483647 h 72"/>
              <a:gd name="T88" fmla="*/ 2147483647 w 94"/>
              <a:gd name="T89" fmla="*/ 2147483647 h 72"/>
              <a:gd name="T90" fmla="*/ 2147483647 w 94"/>
              <a:gd name="T91" fmla="*/ 2147483647 h 72"/>
              <a:gd name="T92" fmla="*/ 2147483647 w 94"/>
              <a:gd name="T93" fmla="*/ 2147483647 h 72"/>
              <a:gd name="T94" fmla="*/ 2147483647 w 94"/>
              <a:gd name="T95" fmla="*/ 2147483647 h 72"/>
              <a:gd name="T96" fmla="*/ 2147483647 w 94"/>
              <a:gd name="T97" fmla="*/ 2147483647 h 72"/>
              <a:gd name="T98" fmla="*/ 2147483647 w 94"/>
              <a:gd name="T99" fmla="*/ 2147483647 h 72"/>
              <a:gd name="T100" fmla="*/ 2147483647 w 94"/>
              <a:gd name="T101" fmla="*/ 2147483647 h 72"/>
              <a:gd name="T102" fmla="*/ 2147483647 w 94"/>
              <a:gd name="T103" fmla="*/ 2147483647 h 72"/>
              <a:gd name="T104" fmla="*/ 0 w 94"/>
              <a:gd name="T105" fmla="*/ 2147483647 h 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4"/>
              <a:gd name="T160" fmla="*/ 0 h 72"/>
              <a:gd name="T161" fmla="*/ 94 w 94"/>
              <a:gd name="T162" fmla="*/ 72 h 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4" h="72">
                <a:moveTo>
                  <a:pt x="0" y="12"/>
                </a:moveTo>
                <a:lnTo>
                  <a:pt x="0" y="12"/>
                </a:lnTo>
                <a:lnTo>
                  <a:pt x="2" y="10"/>
                </a:lnTo>
                <a:lnTo>
                  <a:pt x="4" y="8"/>
                </a:lnTo>
                <a:lnTo>
                  <a:pt x="6" y="10"/>
                </a:lnTo>
                <a:lnTo>
                  <a:pt x="8" y="10"/>
                </a:lnTo>
                <a:lnTo>
                  <a:pt x="10" y="10"/>
                </a:lnTo>
                <a:lnTo>
                  <a:pt x="12" y="10"/>
                </a:lnTo>
                <a:lnTo>
                  <a:pt x="12" y="12"/>
                </a:lnTo>
                <a:lnTo>
                  <a:pt x="14" y="14"/>
                </a:lnTo>
                <a:lnTo>
                  <a:pt x="16" y="14"/>
                </a:lnTo>
                <a:lnTo>
                  <a:pt x="18" y="14"/>
                </a:lnTo>
                <a:lnTo>
                  <a:pt x="20" y="14"/>
                </a:lnTo>
                <a:lnTo>
                  <a:pt x="22" y="16"/>
                </a:lnTo>
                <a:lnTo>
                  <a:pt x="24" y="16"/>
                </a:lnTo>
                <a:lnTo>
                  <a:pt x="26" y="16"/>
                </a:lnTo>
                <a:lnTo>
                  <a:pt x="28" y="14"/>
                </a:lnTo>
                <a:lnTo>
                  <a:pt x="28" y="12"/>
                </a:lnTo>
                <a:lnTo>
                  <a:pt x="26" y="12"/>
                </a:lnTo>
                <a:lnTo>
                  <a:pt x="24" y="10"/>
                </a:lnTo>
                <a:lnTo>
                  <a:pt x="22" y="10"/>
                </a:lnTo>
                <a:lnTo>
                  <a:pt x="20" y="8"/>
                </a:lnTo>
                <a:lnTo>
                  <a:pt x="20" y="6"/>
                </a:lnTo>
                <a:lnTo>
                  <a:pt x="18" y="6"/>
                </a:lnTo>
                <a:lnTo>
                  <a:pt x="18" y="4"/>
                </a:lnTo>
                <a:lnTo>
                  <a:pt x="18" y="2"/>
                </a:lnTo>
                <a:lnTo>
                  <a:pt x="20" y="2"/>
                </a:lnTo>
                <a:lnTo>
                  <a:pt x="22" y="0"/>
                </a:lnTo>
                <a:lnTo>
                  <a:pt x="24" y="0"/>
                </a:lnTo>
                <a:lnTo>
                  <a:pt x="26" y="2"/>
                </a:lnTo>
                <a:lnTo>
                  <a:pt x="26" y="0"/>
                </a:lnTo>
                <a:lnTo>
                  <a:pt x="28" y="2"/>
                </a:lnTo>
                <a:lnTo>
                  <a:pt x="30" y="4"/>
                </a:lnTo>
                <a:lnTo>
                  <a:pt x="32" y="4"/>
                </a:lnTo>
                <a:lnTo>
                  <a:pt x="32" y="6"/>
                </a:lnTo>
                <a:lnTo>
                  <a:pt x="34" y="6"/>
                </a:lnTo>
                <a:lnTo>
                  <a:pt x="36" y="8"/>
                </a:lnTo>
                <a:lnTo>
                  <a:pt x="36" y="10"/>
                </a:lnTo>
                <a:lnTo>
                  <a:pt x="38" y="12"/>
                </a:lnTo>
                <a:lnTo>
                  <a:pt x="40" y="12"/>
                </a:lnTo>
                <a:lnTo>
                  <a:pt x="42" y="14"/>
                </a:lnTo>
                <a:lnTo>
                  <a:pt x="44" y="14"/>
                </a:lnTo>
                <a:lnTo>
                  <a:pt x="46" y="14"/>
                </a:lnTo>
                <a:lnTo>
                  <a:pt x="48" y="14"/>
                </a:lnTo>
                <a:lnTo>
                  <a:pt x="48" y="12"/>
                </a:lnTo>
                <a:lnTo>
                  <a:pt x="50" y="10"/>
                </a:lnTo>
                <a:lnTo>
                  <a:pt x="50" y="8"/>
                </a:lnTo>
                <a:lnTo>
                  <a:pt x="52" y="8"/>
                </a:lnTo>
                <a:lnTo>
                  <a:pt x="54" y="6"/>
                </a:lnTo>
                <a:lnTo>
                  <a:pt x="56" y="6"/>
                </a:lnTo>
                <a:lnTo>
                  <a:pt x="56" y="4"/>
                </a:lnTo>
                <a:lnTo>
                  <a:pt x="56" y="2"/>
                </a:lnTo>
                <a:lnTo>
                  <a:pt x="58" y="0"/>
                </a:lnTo>
                <a:lnTo>
                  <a:pt x="58" y="2"/>
                </a:lnTo>
                <a:lnTo>
                  <a:pt x="60" y="2"/>
                </a:lnTo>
                <a:lnTo>
                  <a:pt x="62" y="4"/>
                </a:lnTo>
                <a:lnTo>
                  <a:pt x="62" y="6"/>
                </a:lnTo>
                <a:lnTo>
                  <a:pt x="64" y="8"/>
                </a:lnTo>
                <a:lnTo>
                  <a:pt x="66" y="10"/>
                </a:lnTo>
                <a:lnTo>
                  <a:pt x="68" y="12"/>
                </a:lnTo>
                <a:lnTo>
                  <a:pt x="68" y="14"/>
                </a:lnTo>
                <a:lnTo>
                  <a:pt x="70" y="14"/>
                </a:lnTo>
                <a:lnTo>
                  <a:pt x="70" y="16"/>
                </a:lnTo>
                <a:lnTo>
                  <a:pt x="72" y="18"/>
                </a:lnTo>
                <a:lnTo>
                  <a:pt x="74" y="20"/>
                </a:lnTo>
                <a:lnTo>
                  <a:pt x="74" y="22"/>
                </a:lnTo>
                <a:lnTo>
                  <a:pt x="76" y="22"/>
                </a:lnTo>
                <a:lnTo>
                  <a:pt x="76" y="24"/>
                </a:lnTo>
                <a:lnTo>
                  <a:pt x="78" y="26"/>
                </a:lnTo>
                <a:lnTo>
                  <a:pt x="80" y="26"/>
                </a:lnTo>
                <a:lnTo>
                  <a:pt x="82" y="28"/>
                </a:lnTo>
                <a:lnTo>
                  <a:pt x="84" y="26"/>
                </a:lnTo>
                <a:lnTo>
                  <a:pt x="86" y="26"/>
                </a:lnTo>
                <a:lnTo>
                  <a:pt x="88" y="28"/>
                </a:lnTo>
                <a:lnTo>
                  <a:pt x="90" y="30"/>
                </a:lnTo>
                <a:lnTo>
                  <a:pt x="92" y="30"/>
                </a:lnTo>
                <a:lnTo>
                  <a:pt x="92" y="32"/>
                </a:lnTo>
                <a:lnTo>
                  <a:pt x="94" y="34"/>
                </a:lnTo>
                <a:lnTo>
                  <a:pt x="92" y="32"/>
                </a:lnTo>
                <a:lnTo>
                  <a:pt x="90" y="32"/>
                </a:lnTo>
                <a:lnTo>
                  <a:pt x="88" y="32"/>
                </a:lnTo>
                <a:lnTo>
                  <a:pt x="86" y="32"/>
                </a:lnTo>
                <a:lnTo>
                  <a:pt x="84" y="32"/>
                </a:lnTo>
                <a:lnTo>
                  <a:pt x="82" y="34"/>
                </a:lnTo>
                <a:lnTo>
                  <a:pt x="80" y="34"/>
                </a:lnTo>
                <a:lnTo>
                  <a:pt x="78" y="36"/>
                </a:lnTo>
                <a:lnTo>
                  <a:pt x="78" y="38"/>
                </a:lnTo>
                <a:lnTo>
                  <a:pt x="78" y="40"/>
                </a:lnTo>
                <a:lnTo>
                  <a:pt x="78" y="42"/>
                </a:lnTo>
                <a:lnTo>
                  <a:pt x="78" y="44"/>
                </a:lnTo>
                <a:lnTo>
                  <a:pt x="78" y="46"/>
                </a:lnTo>
                <a:lnTo>
                  <a:pt x="78" y="48"/>
                </a:lnTo>
                <a:lnTo>
                  <a:pt x="78" y="50"/>
                </a:lnTo>
                <a:lnTo>
                  <a:pt x="78" y="52"/>
                </a:lnTo>
                <a:lnTo>
                  <a:pt x="78" y="54"/>
                </a:lnTo>
                <a:lnTo>
                  <a:pt x="78" y="56"/>
                </a:lnTo>
                <a:lnTo>
                  <a:pt x="78" y="58"/>
                </a:lnTo>
                <a:lnTo>
                  <a:pt x="76" y="60"/>
                </a:lnTo>
                <a:lnTo>
                  <a:pt x="74" y="60"/>
                </a:lnTo>
                <a:lnTo>
                  <a:pt x="76" y="58"/>
                </a:lnTo>
                <a:lnTo>
                  <a:pt x="74" y="56"/>
                </a:lnTo>
                <a:lnTo>
                  <a:pt x="72" y="56"/>
                </a:lnTo>
                <a:lnTo>
                  <a:pt x="72" y="58"/>
                </a:lnTo>
                <a:lnTo>
                  <a:pt x="72" y="60"/>
                </a:lnTo>
                <a:lnTo>
                  <a:pt x="72" y="62"/>
                </a:lnTo>
                <a:lnTo>
                  <a:pt x="72" y="64"/>
                </a:lnTo>
                <a:lnTo>
                  <a:pt x="72" y="66"/>
                </a:lnTo>
                <a:lnTo>
                  <a:pt x="72" y="68"/>
                </a:lnTo>
                <a:lnTo>
                  <a:pt x="74" y="70"/>
                </a:lnTo>
                <a:lnTo>
                  <a:pt x="72" y="70"/>
                </a:lnTo>
                <a:lnTo>
                  <a:pt x="72" y="72"/>
                </a:lnTo>
                <a:lnTo>
                  <a:pt x="70" y="72"/>
                </a:lnTo>
                <a:lnTo>
                  <a:pt x="68" y="72"/>
                </a:lnTo>
                <a:lnTo>
                  <a:pt x="68" y="70"/>
                </a:lnTo>
                <a:lnTo>
                  <a:pt x="66" y="68"/>
                </a:lnTo>
                <a:lnTo>
                  <a:pt x="64" y="68"/>
                </a:lnTo>
                <a:lnTo>
                  <a:pt x="62" y="66"/>
                </a:lnTo>
                <a:lnTo>
                  <a:pt x="62" y="64"/>
                </a:lnTo>
                <a:lnTo>
                  <a:pt x="60" y="64"/>
                </a:lnTo>
                <a:lnTo>
                  <a:pt x="58" y="62"/>
                </a:lnTo>
                <a:lnTo>
                  <a:pt x="60" y="60"/>
                </a:lnTo>
                <a:lnTo>
                  <a:pt x="62" y="60"/>
                </a:lnTo>
                <a:lnTo>
                  <a:pt x="62" y="58"/>
                </a:lnTo>
                <a:lnTo>
                  <a:pt x="60" y="56"/>
                </a:lnTo>
                <a:lnTo>
                  <a:pt x="58" y="56"/>
                </a:lnTo>
                <a:lnTo>
                  <a:pt x="58" y="54"/>
                </a:lnTo>
                <a:lnTo>
                  <a:pt x="60" y="52"/>
                </a:lnTo>
                <a:lnTo>
                  <a:pt x="62" y="52"/>
                </a:lnTo>
                <a:lnTo>
                  <a:pt x="62" y="50"/>
                </a:lnTo>
                <a:lnTo>
                  <a:pt x="60" y="50"/>
                </a:lnTo>
                <a:lnTo>
                  <a:pt x="58" y="48"/>
                </a:lnTo>
                <a:lnTo>
                  <a:pt x="56" y="46"/>
                </a:lnTo>
                <a:lnTo>
                  <a:pt x="54" y="44"/>
                </a:lnTo>
                <a:lnTo>
                  <a:pt x="54" y="46"/>
                </a:lnTo>
                <a:lnTo>
                  <a:pt x="52" y="46"/>
                </a:lnTo>
                <a:lnTo>
                  <a:pt x="50" y="46"/>
                </a:lnTo>
                <a:lnTo>
                  <a:pt x="48" y="48"/>
                </a:lnTo>
                <a:lnTo>
                  <a:pt x="46" y="48"/>
                </a:lnTo>
                <a:lnTo>
                  <a:pt x="44" y="50"/>
                </a:lnTo>
                <a:lnTo>
                  <a:pt x="44" y="52"/>
                </a:lnTo>
                <a:lnTo>
                  <a:pt x="42" y="52"/>
                </a:lnTo>
                <a:lnTo>
                  <a:pt x="40" y="54"/>
                </a:lnTo>
                <a:lnTo>
                  <a:pt x="40" y="56"/>
                </a:lnTo>
                <a:lnTo>
                  <a:pt x="38" y="56"/>
                </a:lnTo>
                <a:lnTo>
                  <a:pt x="36" y="56"/>
                </a:lnTo>
                <a:lnTo>
                  <a:pt x="36" y="58"/>
                </a:lnTo>
                <a:lnTo>
                  <a:pt x="34" y="60"/>
                </a:lnTo>
                <a:lnTo>
                  <a:pt x="32" y="62"/>
                </a:lnTo>
                <a:lnTo>
                  <a:pt x="32" y="60"/>
                </a:lnTo>
                <a:lnTo>
                  <a:pt x="32" y="58"/>
                </a:lnTo>
                <a:lnTo>
                  <a:pt x="32" y="56"/>
                </a:lnTo>
                <a:lnTo>
                  <a:pt x="30" y="56"/>
                </a:lnTo>
                <a:lnTo>
                  <a:pt x="32" y="54"/>
                </a:lnTo>
                <a:lnTo>
                  <a:pt x="30" y="52"/>
                </a:lnTo>
                <a:lnTo>
                  <a:pt x="28" y="50"/>
                </a:lnTo>
                <a:lnTo>
                  <a:pt x="30" y="48"/>
                </a:lnTo>
                <a:lnTo>
                  <a:pt x="28" y="48"/>
                </a:lnTo>
                <a:lnTo>
                  <a:pt x="26" y="46"/>
                </a:lnTo>
                <a:lnTo>
                  <a:pt x="24" y="48"/>
                </a:lnTo>
                <a:lnTo>
                  <a:pt x="22" y="46"/>
                </a:lnTo>
                <a:lnTo>
                  <a:pt x="22" y="44"/>
                </a:lnTo>
                <a:lnTo>
                  <a:pt x="20" y="44"/>
                </a:lnTo>
                <a:lnTo>
                  <a:pt x="18" y="42"/>
                </a:lnTo>
                <a:lnTo>
                  <a:pt x="16" y="40"/>
                </a:lnTo>
                <a:lnTo>
                  <a:pt x="14" y="40"/>
                </a:lnTo>
                <a:lnTo>
                  <a:pt x="14" y="38"/>
                </a:lnTo>
                <a:lnTo>
                  <a:pt x="16" y="38"/>
                </a:lnTo>
                <a:lnTo>
                  <a:pt x="18" y="38"/>
                </a:lnTo>
                <a:lnTo>
                  <a:pt x="20" y="36"/>
                </a:lnTo>
                <a:lnTo>
                  <a:pt x="20" y="34"/>
                </a:lnTo>
                <a:lnTo>
                  <a:pt x="18" y="34"/>
                </a:lnTo>
                <a:lnTo>
                  <a:pt x="16" y="32"/>
                </a:lnTo>
                <a:lnTo>
                  <a:pt x="14" y="32"/>
                </a:lnTo>
                <a:lnTo>
                  <a:pt x="12" y="30"/>
                </a:lnTo>
                <a:lnTo>
                  <a:pt x="10" y="28"/>
                </a:lnTo>
                <a:lnTo>
                  <a:pt x="8" y="26"/>
                </a:lnTo>
                <a:lnTo>
                  <a:pt x="8" y="24"/>
                </a:lnTo>
                <a:lnTo>
                  <a:pt x="10" y="22"/>
                </a:lnTo>
                <a:lnTo>
                  <a:pt x="10" y="20"/>
                </a:lnTo>
                <a:lnTo>
                  <a:pt x="8" y="20"/>
                </a:lnTo>
                <a:lnTo>
                  <a:pt x="6" y="18"/>
                </a:lnTo>
                <a:lnTo>
                  <a:pt x="4" y="18"/>
                </a:lnTo>
                <a:lnTo>
                  <a:pt x="2" y="18"/>
                </a:lnTo>
                <a:lnTo>
                  <a:pt x="2" y="16"/>
                </a:lnTo>
                <a:lnTo>
                  <a:pt x="2" y="14"/>
                </a:lnTo>
                <a:lnTo>
                  <a:pt x="0" y="14"/>
                </a:lnTo>
                <a:lnTo>
                  <a:pt x="0" y="12"/>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31" name="Freeform 1456"/>
          <p:cNvSpPr>
            <a:spLocks/>
          </p:cNvSpPr>
          <p:nvPr/>
        </p:nvSpPr>
        <p:spPr bwMode="auto">
          <a:xfrm>
            <a:off x="7493177" y="4134277"/>
            <a:ext cx="122095" cy="74375"/>
          </a:xfrm>
          <a:custGeom>
            <a:avLst/>
            <a:gdLst>
              <a:gd name="T0" fmla="*/ 0 w 26"/>
              <a:gd name="T1" fmla="*/ 0 h 18"/>
              <a:gd name="T2" fmla="*/ 2147483647 w 26"/>
              <a:gd name="T3" fmla="*/ 0 h 18"/>
              <a:gd name="T4" fmla="*/ 2147483647 w 26"/>
              <a:gd name="T5" fmla="*/ 0 h 18"/>
              <a:gd name="T6" fmla="*/ 2147483647 w 26"/>
              <a:gd name="T7" fmla="*/ 0 h 18"/>
              <a:gd name="T8" fmla="*/ 2147483647 w 26"/>
              <a:gd name="T9" fmla="*/ 0 h 18"/>
              <a:gd name="T10" fmla="*/ 2147483647 w 26"/>
              <a:gd name="T11" fmla="*/ 0 h 18"/>
              <a:gd name="T12" fmla="*/ 2147483647 w 26"/>
              <a:gd name="T13" fmla="*/ 2147483647 h 18"/>
              <a:gd name="T14" fmla="*/ 2147483647 w 26"/>
              <a:gd name="T15" fmla="*/ 2147483647 h 18"/>
              <a:gd name="T16" fmla="*/ 2147483647 w 26"/>
              <a:gd name="T17" fmla="*/ 2147483647 h 18"/>
              <a:gd name="T18" fmla="*/ 2147483647 w 26"/>
              <a:gd name="T19" fmla="*/ 2147483647 h 18"/>
              <a:gd name="T20" fmla="*/ 2147483647 w 26"/>
              <a:gd name="T21" fmla="*/ 2147483647 h 18"/>
              <a:gd name="T22" fmla="*/ 2147483647 w 26"/>
              <a:gd name="T23" fmla="*/ 2147483647 h 18"/>
              <a:gd name="T24" fmla="*/ 2147483647 w 26"/>
              <a:gd name="T25" fmla="*/ 2147483647 h 18"/>
              <a:gd name="T26" fmla="*/ 2147483647 w 26"/>
              <a:gd name="T27" fmla="*/ 2147483647 h 18"/>
              <a:gd name="T28" fmla="*/ 2147483647 w 26"/>
              <a:gd name="T29" fmla="*/ 2147483647 h 18"/>
              <a:gd name="T30" fmla="*/ 2147483647 w 26"/>
              <a:gd name="T31" fmla="*/ 2147483647 h 18"/>
              <a:gd name="T32" fmla="*/ 2147483647 w 26"/>
              <a:gd name="T33" fmla="*/ 2147483647 h 18"/>
              <a:gd name="T34" fmla="*/ 2147483647 w 26"/>
              <a:gd name="T35" fmla="*/ 2147483647 h 18"/>
              <a:gd name="T36" fmla="*/ 2147483647 w 26"/>
              <a:gd name="T37" fmla="*/ 2147483647 h 18"/>
              <a:gd name="T38" fmla="*/ 2147483647 w 26"/>
              <a:gd name="T39" fmla="*/ 2147483647 h 18"/>
              <a:gd name="T40" fmla="*/ 2147483647 w 26"/>
              <a:gd name="T41" fmla="*/ 2147483647 h 18"/>
              <a:gd name="T42" fmla="*/ 2147483647 w 26"/>
              <a:gd name="T43" fmla="*/ 2147483647 h 18"/>
              <a:gd name="T44" fmla="*/ 2147483647 w 26"/>
              <a:gd name="T45" fmla="*/ 2147483647 h 18"/>
              <a:gd name="T46" fmla="*/ 2147483647 w 26"/>
              <a:gd name="T47" fmla="*/ 2147483647 h 18"/>
              <a:gd name="T48" fmla="*/ 2147483647 w 26"/>
              <a:gd name="T49" fmla="*/ 2147483647 h 18"/>
              <a:gd name="T50" fmla="*/ 2147483647 w 26"/>
              <a:gd name="T51" fmla="*/ 2147483647 h 18"/>
              <a:gd name="T52" fmla="*/ 2147483647 w 26"/>
              <a:gd name="T53" fmla="*/ 2147483647 h 18"/>
              <a:gd name="T54" fmla="*/ 2147483647 w 26"/>
              <a:gd name="T55" fmla="*/ 2147483647 h 18"/>
              <a:gd name="T56" fmla="*/ 2147483647 w 26"/>
              <a:gd name="T57" fmla="*/ 2147483647 h 18"/>
              <a:gd name="T58" fmla="*/ 2147483647 w 26"/>
              <a:gd name="T59" fmla="*/ 2147483647 h 18"/>
              <a:gd name="T60" fmla="*/ 2147483647 w 26"/>
              <a:gd name="T61" fmla="*/ 2147483647 h 18"/>
              <a:gd name="T62" fmla="*/ 2147483647 w 26"/>
              <a:gd name="T63" fmla="*/ 2147483647 h 18"/>
              <a:gd name="T64" fmla="*/ 2147483647 w 26"/>
              <a:gd name="T65" fmla="*/ 2147483647 h 18"/>
              <a:gd name="T66" fmla="*/ 2147483647 w 26"/>
              <a:gd name="T67" fmla="*/ 2147483647 h 18"/>
              <a:gd name="T68" fmla="*/ 2147483647 w 26"/>
              <a:gd name="T69" fmla="*/ 2147483647 h 18"/>
              <a:gd name="T70" fmla="*/ 2147483647 w 26"/>
              <a:gd name="T71" fmla="*/ 2147483647 h 18"/>
              <a:gd name="T72" fmla="*/ 2147483647 w 26"/>
              <a:gd name="T73" fmla="*/ 2147483647 h 18"/>
              <a:gd name="T74" fmla="*/ 2147483647 w 26"/>
              <a:gd name="T75" fmla="*/ 2147483647 h 18"/>
              <a:gd name="T76" fmla="*/ 2147483647 w 26"/>
              <a:gd name="T77" fmla="*/ 2147483647 h 18"/>
              <a:gd name="T78" fmla="*/ 2147483647 w 26"/>
              <a:gd name="T79" fmla="*/ 2147483647 h 18"/>
              <a:gd name="T80" fmla="*/ 2147483647 w 26"/>
              <a:gd name="T81" fmla="*/ 2147483647 h 18"/>
              <a:gd name="T82" fmla="*/ 2147483647 w 26"/>
              <a:gd name="T83" fmla="*/ 2147483647 h 18"/>
              <a:gd name="T84" fmla="*/ 2147483647 w 26"/>
              <a:gd name="T85" fmla="*/ 2147483647 h 18"/>
              <a:gd name="T86" fmla="*/ 2147483647 w 26"/>
              <a:gd name="T87" fmla="*/ 2147483647 h 18"/>
              <a:gd name="T88" fmla="*/ 2147483647 w 26"/>
              <a:gd name="T89" fmla="*/ 2147483647 h 18"/>
              <a:gd name="T90" fmla="*/ 0 w 26"/>
              <a:gd name="T91" fmla="*/ 0 h 18"/>
              <a:gd name="T92" fmla="*/ 0 w 26"/>
              <a:gd name="T93" fmla="*/ 0 h 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6"/>
              <a:gd name="T142" fmla="*/ 0 h 18"/>
              <a:gd name="T143" fmla="*/ 26 w 26"/>
              <a:gd name="T144" fmla="*/ 18 h 1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6" h="18">
                <a:moveTo>
                  <a:pt x="0" y="0"/>
                </a:moveTo>
                <a:lnTo>
                  <a:pt x="2" y="0"/>
                </a:lnTo>
                <a:lnTo>
                  <a:pt x="4" y="0"/>
                </a:lnTo>
                <a:lnTo>
                  <a:pt x="6" y="0"/>
                </a:lnTo>
                <a:lnTo>
                  <a:pt x="8" y="2"/>
                </a:lnTo>
                <a:lnTo>
                  <a:pt x="8" y="4"/>
                </a:lnTo>
                <a:lnTo>
                  <a:pt x="8" y="2"/>
                </a:lnTo>
                <a:lnTo>
                  <a:pt x="10" y="4"/>
                </a:lnTo>
                <a:lnTo>
                  <a:pt x="12" y="6"/>
                </a:lnTo>
                <a:lnTo>
                  <a:pt x="14" y="4"/>
                </a:lnTo>
                <a:lnTo>
                  <a:pt x="16" y="4"/>
                </a:lnTo>
                <a:lnTo>
                  <a:pt x="18" y="4"/>
                </a:lnTo>
                <a:lnTo>
                  <a:pt x="18" y="6"/>
                </a:lnTo>
                <a:lnTo>
                  <a:pt x="18" y="8"/>
                </a:lnTo>
                <a:lnTo>
                  <a:pt x="20" y="8"/>
                </a:lnTo>
                <a:lnTo>
                  <a:pt x="22" y="10"/>
                </a:lnTo>
                <a:lnTo>
                  <a:pt x="22" y="12"/>
                </a:lnTo>
                <a:lnTo>
                  <a:pt x="22" y="14"/>
                </a:lnTo>
                <a:lnTo>
                  <a:pt x="24" y="16"/>
                </a:lnTo>
                <a:lnTo>
                  <a:pt x="26" y="16"/>
                </a:lnTo>
                <a:lnTo>
                  <a:pt x="26" y="18"/>
                </a:lnTo>
                <a:lnTo>
                  <a:pt x="24" y="18"/>
                </a:lnTo>
                <a:lnTo>
                  <a:pt x="22" y="18"/>
                </a:lnTo>
                <a:lnTo>
                  <a:pt x="20" y="18"/>
                </a:lnTo>
                <a:lnTo>
                  <a:pt x="18" y="16"/>
                </a:lnTo>
                <a:lnTo>
                  <a:pt x="16" y="16"/>
                </a:lnTo>
                <a:lnTo>
                  <a:pt x="14" y="16"/>
                </a:lnTo>
                <a:lnTo>
                  <a:pt x="12" y="14"/>
                </a:lnTo>
                <a:lnTo>
                  <a:pt x="12" y="12"/>
                </a:lnTo>
                <a:lnTo>
                  <a:pt x="10" y="12"/>
                </a:lnTo>
                <a:lnTo>
                  <a:pt x="8" y="10"/>
                </a:lnTo>
                <a:lnTo>
                  <a:pt x="6" y="8"/>
                </a:lnTo>
                <a:lnTo>
                  <a:pt x="4" y="6"/>
                </a:lnTo>
                <a:lnTo>
                  <a:pt x="2" y="4"/>
                </a:lnTo>
                <a:lnTo>
                  <a:pt x="2" y="2"/>
                </a:lnTo>
                <a:lnTo>
                  <a:pt x="0" y="0"/>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32" name="Freeform 1477"/>
          <p:cNvSpPr>
            <a:spLocks/>
          </p:cNvSpPr>
          <p:nvPr/>
        </p:nvSpPr>
        <p:spPr bwMode="auto">
          <a:xfrm>
            <a:off x="7371081" y="4002053"/>
            <a:ext cx="272366" cy="206600"/>
          </a:xfrm>
          <a:custGeom>
            <a:avLst/>
            <a:gdLst>
              <a:gd name="T0" fmla="*/ 2147483647 w 58"/>
              <a:gd name="T1" fmla="*/ 2147483647 h 50"/>
              <a:gd name="T2" fmla="*/ 2147483647 w 58"/>
              <a:gd name="T3" fmla="*/ 2147483647 h 50"/>
              <a:gd name="T4" fmla="*/ 2147483647 w 58"/>
              <a:gd name="T5" fmla="*/ 2147483647 h 50"/>
              <a:gd name="T6" fmla="*/ 2147483647 w 58"/>
              <a:gd name="T7" fmla="*/ 2147483647 h 50"/>
              <a:gd name="T8" fmla="*/ 2147483647 w 58"/>
              <a:gd name="T9" fmla="*/ 2147483647 h 50"/>
              <a:gd name="T10" fmla="*/ 2147483647 w 58"/>
              <a:gd name="T11" fmla="*/ 2147483647 h 50"/>
              <a:gd name="T12" fmla="*/ 2147483647 w 58"/>
              <a:gd name="T13" fmla="*/ 2147483647 h 50"/>
              <a:gd name="T14" fmla="*/ 2147483647 w 58"/>
              <a:gd name="T15" fmla="*/ 2147483647 h 50"/>
              <a:gd name="T16" fmla="*/ 2147483647 w 58"/>
              <a:gd name="T17" fmla="*/ 2147483647 h 50"/>
              <a:gd name="T18" fmla="*/ 2147483647 w 58"/>
              <a:gd name="T19" fmla="*/ 0 h 50"/>
              <a:gd name="T20" fmla="*/ 2147483647 w 58"/>
              <a:gd name="T21" fmla="*/ 2147483647 h 50"/>
              <a:gd name="T22" fmla="*/ 2147483647 w 58"/>
              <a:gd name="T23" fmla="*/ 2147483647 h 50"/>
              <a:gd name="T24" fmla="*/ 2147483647 w 58"/>
              <a:gd name="T25" fmla="*/ 2147483647 h 50"/>
              <a:gd name="T26" fmla="*/ 2147483647 w 58"/>
              <a:gd name="T27" fmla="*/ 2147483647 h 50"/>
              <a:gd name="T28" fmla="*/ 2147483647 w 58"/>
              <a:gd name="T29" fmla="*/ 2147483647 h 50"/>
              <a:gd name="T30" fmla="*/ 2147483647 w 58"/>
              <a:gd name="T31" fmla="*/ 2147483647 h 50"/>
              <a:gd name="T32" fmla="*/ 2147483647 w 58"/>
              <a:gd name="T33" fmla="*/ 2147483647 h 50"/>
              <a:gd name="T34" fmla="*/ 2147483647 w 58"/>
              <a:gd name="T35" fmla="*/ 2147483647 h 50"/>
              <a:gd name="T36" fmla="*/ 2147483647 w 58"/>
              <a:gd name="T37" fmla="*/ 2147483647 h 50"/>
              <a:gd name="T38" fmla="*/ 2147483647 w 58"/>
              <a:gd name="T39" fmla="*/ 2147483647 h 50"/>
              <a:gd name="T40" fmla="*/ 2147483647 w 58"/>
              <a:gd name="T41" fmla="*/ 2147483647 h 50"/>
              <a:gd name="T42" fmla="*/ 2147483647 w 58"/>
              <a:gd name="T43" fmla="*/ 2147483647 h 50"/>
              <a:gd name="T44" fmla="*/ 2147483647 w 58"/>
              <a:gd name="T45" fmla="*/ 2147483647 h 50"/>
              <a:gd name="T46" fmla="*/ 2147483647 w 58"/>
              <a:gd name="T47" fmla="*/ 2147483647 h 50"/>
              <a:gd name="T48" fmla="*/ 2147483647 w 58"/>
              <a:gd name="T49" fmla="*/ 2147483647 h 50"/>
              <a:gd name="T50" fmla="*/ 2147483647 w 58"/>
              <a:gd name="T51" fmla="*/ 2147483647 h 50"/>
              <a:gd name="T52" fmla="*/ 2147483647 w 58"/>
              <a:gd name="T53" fmla="*/ 2147483647 h 50"/>
              <a:gd name="T54" fmla="*/ 2147483647 w 58"/>
              <a:gd name="T55" fmla="*/ 2147483647 h 50"/>
              <a:gd name="T56" fmla="*/ 2147483647 w 58"/>
              <a:gd name="T57" fmla="*/ 2147483647 h 50"/>
              <a:gd name="T58" fmla="*/ 2147483647 w 58"/>
              <a:gd name="T59" fmla="*/ 2147483647 h 50"/>
              <a:gd name="T60" fmla="*/ 2147483647 w 58"/>
              <a:gd name="T61" fmla="*/ 2147483647 h 50"/>
              <a:gd name="T62" fmla="*/ 2147483647 w 58"/>
              <a:gd name="T63" fmla="*/ 2147483647 h 50"/>
              <a:gd name="T64" fmla="*/ 2147483647 w 58"/>
              <a:gd name="T65" fmla="*/ 2147483647 h 50"/>
              <a:gd name="T66" fmla="*/ 2147483647 w 58"/>
              <a:gd name="T67" fmla="*/ 2147483647 h 50"/>
              <a:gd name="T68" fmla="*/ 2147483647 w 58"/>
              <a:gd name="T69" fmla="*/ 2147483647 h 50"/>
              <a:gd name="T70" fmla="*/ 2147483647 w 58"/>
              <a:gd name="T71" fmla="*/ 2147483647 h 50"/>
              <a:gd name="T72" fmla="*/ 2147483647 w 58"/>
              <a:gd name="T73" fmla="*/ 2147483647 h 50"/>
              <a:gd name="T74" fmla="*/ 2147483647 w 58"/>
              <a:gd name="T75" fmla="*/ 2147483647 h 50"/>
              <a:gd name="T76" fmla="*/ 2147483647 w 58"/>
              <a:gd name="T77" fmla="*/ 2147483647 h 50"/>
              <a:gd name="T78" fmla="*/ 2147483647 w 58"/>
              <a:gd name="T79" fmla="*/ 2147483647 h 50"/>
              <a:gd name="T80" fmla="*/ 2147483647 w 58"/>
              <a:gd name="T81" fmla="*/ 2147483647 h 50"/>
              <a:gd name="T82" fmla="*/ 2147483647 w 58"/>
              <a:gd name="T83" fmla="*/ 2147483647 h 50"/>
              <a:gd name="T84" fmla="*/ 2147483647 w 58"/>
              <a:gd name="T85" fmla="*/ 2147483647 h 50"/>
              <a:gd name="T86" fmla="*/ 2147483647 w 58"/>
              <a:gd name="T87" fmla="*/ 2147483647 h 50"/>
              <a:gd name="T88" fmla="*/ 2147483647 w 58"/>
              <a:gd name="T89" fmla="*/ 2147483647 h 50"/>
              <a:gd name="T90" fmla="*/ 2147483647 w 58"/>
              <a:gd name="T91" fmla="*/ 2147483647 h 50"/>
              <a:gd name="T92" fmla="*/ 2147483647 w 58"/>
              <a:gd name="T93" fmla="*/ 2147483647 h 50"/>
              <a:gd name="T94" fmla="*/ 2147483647 w 58"/>
              <a:gd name="T95" fmla="*/ 2147483647 h 50"/>
              <a:gd name="T96" fmla="*/ 2147483647 w 58"/>
              <a:gd name="T97" fmla="*/ 2147483647 h 50"/>
              <a:gd name="T98" fmla="*/ 2147483647 w 58"/>
              <a:gd name="T99" fmla="*/ 2147483647 h 50"/>
              <a:gd name="T100" fmla="*/ 2147483647 w 58"/>
              <a:gd name="T101" fmla="*/ 2147483647 h 50"/>
              <a:gd name="T102" fmla="*/ 2147483647 w 58"/>
              <a:gd name="T103" fmla="*/ 2147483647 h 50"/>
              <a:gd name="T104" fmla="*/ 2147483647 w 58"/>
              <a:gd name="T105" fmla="*/ 2147483647 h 50"/>
              <a:gd name="T106" fmla="*/ 2147483647 w 58"/>
              <a:gd name="T107" fmla="*/ 2147483647 h 50"/>
              <a:gd name="T108" fmla="*/ 2147483647 w 58"/>
              <a:gd name="T109" fmla="*/ 2147483647 h 50"/>
              <a:gd name="T110" fmla="*/ 2147483647 w 58"/>
              <a:gd name="T111" fmla="*/ 2147483647 h 50"/>
              <a:gd name="T112" fmla="*/ 2147483647 w 58"/>
              <a:gd name="T113" fmla="*/ 2147483647 h 50"/>
              <a:gd name="T114" fmla="*/ 2147483647 w 58"/>
              <a:gd name="T115" fmla="*/ 2147483647 h 50"/>
              <a:gd name="T116" fmla="*/ 2147483647 w 58"/>
              <a:gd name="T117" fmla="*/ 2147483647 h 50"/>
              <a:gd name="T118" fmla="*/ 2147483647 w 58"/>
              <a:gd name="T119" fmla="*/ 2147483647 h 50"/>
              <a:gd name="T120" fmla="*/ 2147483647 w 58"/>
              <a:gd name="T121" fmla="*/ 2147483647 h 50"/>
              <a:gd name="T122" fmla="*/ 0 w 58"/>
              <a:gd name="T123" fmla="*/ 2147483647 h 50"/>
              <a:gd name="T124" fmla="*/ 0 w 58"/>
              <a:gd name="T125" fmla="*/ 2147483647 h 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
              <a:gd name="T190" fmla="*/ 0 h 50"/>
              <a:gd name="T191" fmla="*/ 58 w 58"/>
              <a:gd name="T192" fmla="*/ 50 h 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 h="50">
                <a:moveTo>
                  <a:pt x="0" y="4"/>
                </a:moveTo>
                <a:lnTo>
                  <a:pt x="2" y="4"/>
                </a:lnTo>
                <a:lnTo>
                  <a:pt x="4" y="4"/>
                </a:lnTo>
                <a:lnTo>
                  <a:pt x="6" y="4"/>
                </a:lnTo>
                <a:lnTo>
                  <a:pt x="8" y="2"/>
                </a:lnTo>
                <a:lnTo>
                  <a:pt x="10" y="2"/>
                </a:lnTo>
                <a:lnTo>
                  <a:pt x="12" y="2"/>
                </a:lnTo>
                <a:lnTo>
                  <a:pt x="14" y="2"/>
                </a:lnTo>
                <a:lnTo>
                  <a:pt x="16" y="2"/>
                </a:lnTo>
                <a:lnTo>
                  <a:pt x="18" y="2"/>
                </a:lnTo>
                <a:lnTo>
                  <a:pt x="20" y="2"/>
                </a:lnTo>
                <a:lnTo>
                  <a:pt x="22" y="2"/>
                </a:lnTo>
                <a:lnTo>
                  <a:pt x="24" y="2"/>
                </a:lnTo>
                <a:lnTo>
                  <a:pt x="22" y="2"/>
                </a:lnTo>
                <a:lnTo>
                  <a:pt x="24" y="0"/>
                </a:lnTo>
                <a:lnTo>
                  <a:pt x="26" y="0"/>
                </a:lnTo>
                <a:lnTo>
                  <a:pt x="26" y="2"/>
                </a:lnTo>
                <a:lnTo>
                  <a:pt x="28" y="2"/>
                </a:lnTo>
                <a:lnTo>
                  <a:pt x="28" y="4"/>
                </a:lnTo>
                <a:lnTo>
                  <a:pt x="28" y="6"/>
                </a:lnTo>
                <a:lnTo>
                  <a:pt x="30" y="6"/>
                </a:lnTo>
                <a:lnTo>
                  <a:pt x="32" y="6"/>
                </a:lnTo>
                <a:lnTo>
                  <a:pt x="34" y="8"/>
                </a:lnTo>
                <a:lnTo>
                  <a:pt x="36" y="8"/>
                </a:lnTo>
                <a:lnTo>
                  <a:pt x="36" y="10"/>
                </a:lnTo>
                <a:lnTo>
                  <a:pt x="34" y="12"/>
                </a:lnTo>
                <a:lnTo>
                  <a:pt x="34" y="14"/>
                </a:lnTo>
                <a:lnTo>
                  <a:pt x="36" y="16"/>
                </a:lnTo>
                <a:lnTo>
                  <a:pt x="38" y="18"/>
                </a:lnTo>
                <a:lnTo>
                  <a:pt x="40" y="20"/>
                </a:lnTo>
                <a:lnTo>
                  <a:pt x="42" y="20"/>
                </a:lnTo>
                <a:lnTo>
                  <a:pt x="44" y="22"/>
                </a:lnTo>
                <a:lnTo>
                  <a:pt x="46" y="22"/>
                </a:lnTo>
                <a:lnTo>
                  <a:pt x="46" y="24"/>
                </a:lnTo>
                <a:lnTo>
                  <a:pt x="44" y="26"/>
                </a:lnTo>
                <a:lnTo>
                  <a:pt x="42" y="26"/>
                </a:lnTo>
                <a:lnTo>
                  <a:pt x="40" y="26"/>
                </a:lnTo>
                <a:lnTo>
                  <a:pt x="40" y="28"/>
                </a:lnTo>
                <a:lnTo>
                  <a:pt x="42" y="28"/>
                </a:lnTo>
                <a:lnTo>
                  <a:pt x="44" y="30"/>
                </a:lnTo>
                <a:lnTo>
                  <a:pt x="46" y="32"/>
                </a:lnTo>
                <a:lnTo>
                  <a:pt x="48" y="32"/>
                </a:lnTo>
                <a:lnTo>
                  <a:pt x="48" y="34"/>
                </a:lnTo>
                <a:lnTo>
                  <a:pt x="50" y="36"/>
                </a:lnTo>
                <a:lnTo>
                  <a:pt x="52" y="34"/>
                </a:lnTo>
                <a:lnTo>
                  <a:pt x="54" y="36"/>
                </a:lnTo>
                <a:lnTo>
                  <a:pt x="56" y="36"/>
                </a:lnTo>
                <a:lnTo>
                  <a:pt x="54" y="38"/>
                </a:lnTo>
                <a:lnTo>
                  <a:pt x="56" y="40"/>
                </a:lnTo>
                <a:lnTo>
                  <a:pt x="58" y="42"/>
                </a:lnTo>
                <a:lnTo>
                  <a:pt x="56" y="44"/>
                </a:lnTo>
                <a:lnTo>
                  <a:pt x="58" y="44"/>
                </a:lnTo>
                <a:lnTo>
                  <a:pt x="58" y="46"/>
                </a:lnTo>
                <a:lnTo>
                  <a:pt x="58" y="48"/>
                </a:lnTo>
                <a:lnTo>
                  <a:pt x="58" y="50"/>
                </a:lnTo>
                <a:lnTo>
                  <a:pt x="56" y="50"/>
                </a:lnTo>
                <a:lnTo>
                  <a:pt x="54" y="50"/>
                </a:lnTo>
                <a:lnTo>
                  <a:pt x="52" y="50"/>
                </a:lnTo>
                <a:lnTo>
                  <a:pt x="52" y="48"/>
                </a:lnTo>
                <a:lnTo>
                  <a:pt x="50" y="48"/>
                </a:lnTo>
                <a:lnTo>
                  <a:pt x="48" y="46"/>
                </a:lnTo>
                <a:lnTo>
                  <a:pt x="48" y="44"/>
                </a:lnTo>
                <a:lnTo>
                  <a:pt x="48" y="42"/>
                </a:lnTo>
                <a:lnTo>
                  <a:pt x="46" y="40"/>
                </a:lnTo>
                <a:lnTo>
                  <a:pt x="44" y="40"/>
                </a:lnTo>
                <a:lnTo>
                  <a:pt x="44" y="38"/>
                </a:lnTo>
                <a:lnTo>
                  <a:pt x="44" y="36"/>
                </a:lnTo>
                <a:lnTo>
                  <a:pt x="42" y="36"/>
                </a:lnTo>
                <a:lnTo>
                  <a:pt x="40" y="36"/>
                </a:lnTo>
                <a:lnTo>
                  <a:pt x="38" y="38"/>
                </a:lnTo>
                <a:lnTo>
                  <a:pt x="36" y="36"/>
                </a:lnTo>
                <a:lnTo>
                  <a:pt x="34" y="34"/>
                </a:lnTo>
                <a:lnTo>
                  <a:pt x="34" y="36"/>
                </a:lnTo>
                <a:lnTo>
                  <a:pt x="34" y="34"/>
                </a:lnTo>
                <a:lnTo>
                  <a:pt x="32" y="32"/>
                </a:lnTo>
                <a:lnTo>
                  <a:pt x="30" y="32"/>
                </a:lnTo>
                <a:lnTo>
                  <a:pt x="28" y="32"/>
                </a:lnTo>
                <a:lnTo>
                  <a:pt x="26" y="32"/>
                </a:lnTo>
                <a:lnTo>
                  <a:pt x="24" y="30"/>
                </a:lnTo>
                <a:lnTo>
                  <a:pt x="22" y="30"/>
                </a:lnTo>
                <a:lnTo>
                  <a:pt x="20" y="28"/>
                </a:lnTo>
                <a:lnTo>
                  <a:pt x="18" y="26"/>
                </a:lnTo>
                <a:lnTo>
                  <a:pt x="16" y="26"/>
                </a:lnTo>
                <a:lnTo>
                  <a:pt x="14" y="26"/>
                </a:lnTo>
                <a:lnTo>
                  <a:pt x="12" y="26"/>
                </a:lnTo>
                <a:lnTo>
                  <a:pt x="10" y="26"/>
                </a:lnTo>
                <a:lnTo>
                  <a:pt x="8" y="26"/>
                </a:lnTo>
                <a:lnTo>
                  <a:pt x="6" y="24"/>
                </a:lnTo>
                <a:lnTo>
                  <a:pt x="6" y="22"/>
                </a:lnTo>
                <a:lnTo>
                  <a:pt x="4" y="20"/>
                </a:lnTo>
                <a:lnTo>
                  <a:pt x="4" y="18"/>
                </a:lnTo>
                <a:lnTo>
                  <a:pt x="4" y="16"/>
                </a:lnTo>
                <a:lnTo>
                  <a:pt x="6" y="14"/>
                </a:lnTo>
                <a:lnTo>
                  <a:pt x="6" y="12"/>
                </a:lnTo>
                <a:lnTo>
                  <a:pt x="4" y="10"/>
                </a:lnTo>
                <a:lnTo>
                  <a:pt x="4" y="8"/>
                </a:lnTo>
                <a:lnTo>
                  <a:pt x="2" y="6"/>
                </a:lnTo>
                <a:lnTo>
                  <a:pt x="0" y="6"/>
                </a:lnTo>
                <a:lnTo>
                  <a:pt x="0" y="4"/>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33" name="Freeform 1688"/>
          <p:cNvSpPr>
            <a:spLocks/>
          </p:cNvSpPr>
          <p:nvPr/>
        </p:nvSpPr>
        <p:spPr bwMode="auto">
          <a:xfrm>
            <a:off x="6732431" y="4687964"/>
            <a:ext cx="93919" cy="322295"/>
          </a:xfrm>
          <a:custGeom>
            <a:avLst/>
            <a:gdLst>
              <a:gd name="T0" fmla="*/ 0 w 20"/>
              <a:gd name="T1" fmla="*/ 2147483647 h 78"/>
              <a:gd name="T2" fmla="*/ 2147483647 w 20"/>
              <a:gd name="T3" fmla="*/ 2147483647 h 78"/>
              <a:gd name="T4" fmla="*/ 2147483647 w 20"/>
              <a:gd name="T5" fmla="*/ 2147483647 h 78"/>
              <a:gd name="T6" fmla="*/ 2147483647 w 20"/>
              <a:gd name="T7" fmla="*/ 2147483647 h 78"/>
              <a:gd name="T8" fmla="*/ 2147483647 w 20"/>
              <a:gd name="T9" fmla="*/ 2147483647 h 78"/>
              <a:gd name="T10" fmla="*/ 2147483647 w 20"/>
              <a:gd name="T11" fmla="*/ 2147483647 h 78"/>
              <a:gd name="T12" fmla="*/ 2147483647 w 20"/>
              <a:gd name="T13" fmla="*/ 2147483647 h 78"/>
              <a:gd name="T14" fmla="*/ 2147483647 w 20"/>
              <a:gd name="T15" fmla="*/ 2147483647 h 78"/>
              <a:gd name="T16" fmla="*/ 2147483647 w 20"/>
              <a:gd name="T17" fmla="*/ 2147483647 h 78"/>
              <a:gd name="T18" fmla="*/ 2147483647 w 20"/>
              <a:gd name="T19" fmla="*/ 2147483647 h 78"/>
              <a:gd name="T20" fmla="*/ 2147483647 w 20"/>
              <a:gd name="T21" fmla="*/ 2147483647 h 78"/>
              <a:gd name="T22" fmla="*/ 2147483647 w 20"/>
              <a:gd name="T23" fmla="*/ 2147483647 h 78"/>
              <a:gd name="T24" fmla="*/ 2147483647 w 20"/>
              <a:gd name="T25" fmla="*/ 2147483647 h 78"/>
              <a:gd name="T26" fmla="*/ 2147483647 w 20"/>
              <a:gd name="T27" fmla="*/ 0 h 78"/>
              <a:gd name="T28" fmla="*/ 2147483647 w 20"/>
              <a:gd name="T29" fmla="*/ 0 h 78"/>
              <a:gd name="T30" fmla="*/ 2147483647 w 20"/>
              <a:gd name="T31" fmla="*/ 2147483647 h 78"/>
              <a:gd name="T32" fmla="*/ 2147483647 w 20"/>
              <a:gd name="T33" fmla="*/ 2147483647 h 78"/>
              <a:gd name="T34" fmla="*/ 2147483647 w 20"/>
              <a:gd name="T35" fmla="*/ 2147483647 h 78"/>
              <a:gd name="T36" fmla="*/ 2147483647 w 20"/>
              <a:gd name="T37" fmla="*/ 2147483647 h 78"/>
              <a:gd name="T38" fmla="*/ 2147483647 w 20"/>
              <a:gd name="T39" fmla="*/ 2147483647 h 78"/>
              <a:gd name="T40" fmla="*/ 2147483647 w 20"/>
              <a:gd name="T41" fmla="*/ 2147483647 h 78"/>
              <a:gd name="T42" fmla="*/ 2147483647 w 20"/>
              <a:gd name="T43" fmla="*/ 2147483647 h 78"/>
              <a:gd name="T44" fmla="*/ 2147483647 w 20"/>
              <a:gd name="T45" fmla="*/ 2147483647 h 78"/>
              <a:gd name="T46" fmla="*/ 2147483647 w 20"/>
              <a:gd name="T47" fmla="*/ 2147483647 h 78"/>
              <a:gd name="T48" fmla="*/ 2147483647 w 20"/>
              <a:gd name="T49" fmla="*/ 2147483647 h 78"/>
              <a:gd name="T50" fmla="*/ 2147483647 w 20"/>
              <a:gd name="T51" fmla="*/ 2147483647 h 78"/>
              <a:gd name="T52" fmla="*/ 2147483647 w 20"/>
              <a:gd name="T53" fmla="*/ 2147483647 h 78"/>
              <a:gd name="T54" fmla="*/ 2147483647 w 20"/>
              <a:gd name="T55" fmla="*/ 2147483647 h 78"/>
              <a:gd name="T56" fmla="*/ 2147483647 w 20"/>
              <a:gd name="T57" fmla="*/ 2147483647 h 78"/>
              <a:gd name="T58" fmla="*/ 2147483647 w 20"/>
              <a:gd name="T59" fmla="*/ 2147483647 h 78"/>
              <a:gd name="T60" fmla="*/ 2147483647 w 20"/>
              <a:gd name="T61" fmla="*/ 2147483647 h 78"/>
              <a:gd name="T62" fmla="*/ 2147483647 w 20"/>
              <a:gd name="T63" fmla="*/ 2147483647 h 78"/>
              <a:gd name="T64" fmla="*/ 2147483647 w 20"/>
              <a:gd name="T65" fmla="*/ 2147483647 h 78"/>
              <a:gd name="T66" fmla="*/ 2147483647 w 20"/>
              <a:gd name="T67" fmla="*/ 2147483647 h 78"/>
              <a:gd name="T68" fmla="*/ 2147483647 w 20"/>
              <a:gd name="T69" fmla="*/ 2147483647 h 78"/>
              <a:gd name="T70" fmla="*/ 2147483647 w 20"/>
              <a:gd name="T71" fmla="*/ 2147483647 h 78"/>
              <a:gd name="T72" fmla="*/ 2147483647 w 20"/>
              <a:gd name="T73" fmla="*/ 2147483647 h 78"/>
              <a:gd name="T74" fmla="*/ 2147483647 w 20"/>
              <a:gd name="T75" fmla="*/ 2147483647 h 78"/>
              <a:gd name="T76" fmla="*/ 2147483647 w 20"/>
              <a:gd name="T77" fmla="*/ 2147483647 h 78"/>
              <a:gd name="T78" fmla="*/ 2147483647 w 20"/>
              <a:gd name="T79" fmla="*/ 2147483647 h 78"/>
              <a:gd name="T80" fmla="*/ 2147483647 w 20"/>
              <a:gd name="T81" fmla="*/ 2147483647 h 78"/>
              <a:gd name="T82" fmla="*/ 2147483647 w 20"/>
              <a:gd name="T83" fmla="*/ 2147483647 h 78"/>
              <a:gd name="T84" fmla="*/ 2147483647 w 20"/>
              <a:gd name="T85" fmla="*/ 2147483647 h 78"/>
              <a:gd name="T86" fmla="*/ 2147483647 w 20"/>
              <a:gd name="T87" fmla="*/ 2147483647 h 78"/>
              <a:gd name="T88" fmla="*/ 2147483647 w 20"/>
              <a:gd name="T89" fmla="*/ 2147483647 h 78"/>
              <a:gd name="T90" fmla="*/ 2147483647 w 20"/>
              <a:gd name="T91" fmla="*/ 2147483647 h 78"/>
              <a:gd name="T92" fmla="*/ 2147483647 w 20"/>
              <a:gd name="T93" fmla="*/ 2147483647 h 78"/>
              <a:gd name="T94" fmla="*/ 2147483647 w 20"/>
              <a:gd name="T95" fmla="*/ 2147483647 h 78"/>
              <a:gd name="T96" fmla="*/ 2147483647 w 20"/>
              <a:gd name="T97" fmla="*/ 2147483647 h 78"/>
              <a:gd name="T98" fmla="*/ 2147483647 w 20"/>
              <a:gd name="T99" fmla="*/ 2147483647 h 78"/>
              <a:gd name="T100" fmla="*/ 2147483647 w 20"/>
              <a:gd name="T101" fmla="*/ 2147483647 h 78"/>
              <a:gd name="T102" fmla="*/ 2147483647 w 20"/>
              <a:gd name="T103" fmla="*/ 2147483647 h 78"/>
              <a:gd name="T104" fmla="*/ 2147483647 w 20"/>
              <a:gd name="T105" fmla="*/ 2147483647 h 78"/>
              <a:gd name="T106" fmla="*/ 2147483647 w 20"/>
              <a:gd name="T107" fmla="*/ 2147483647 h 78"/>
              <a:gd name="T108" fmla="*/ 2147483647 w 20"/>
              <a:gd name="T109" fmla="*/ 2147483647 h 78"/>
              <a:gd name="T110" fmla="*/ 2147483647 w 20"/>
              <a:gd name="T111" fmla="*/ 2147483647 h 78"/>
              <a:gd name="T112" fmla="*/ 2147483647 w 20"/>
              <a:gd name="T113" fmla="*/ 2147483647 h 78"/>
              <a:gd name="T114" fmla="*/ 2147483647 w 20"/>
              <a:gd name="T115" fmla="*/ 2147483647 h 78"/>
              <a:gd name="T116" fmla="*/ 2147483647 w 20"/>
              <a:gd name="T117" fmla="*/ 2147483647 h 78"/>
              <a:gd name="T118" fmla="*/ 2147483647 w 20"/>
              <a:gd name="T119" fmla="*/ 2147483647 h 78"/>
              <a:gd name="T120" fmla="*/ 0 w 20"/>
              <a:gd name="T121" fmla="*/ 2147483647 h 78"/>
              <a:gd name="T122" fmla="*/ 0 w 20"/>
              <a:gd name="T123" fmla="*/ 2147483647 h 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
              <a:gd name="T187" fmla="*/ 0 h 78"/>
              <a:gd name="T188" fmla="*/ 20 w 20"/>
              <a:gd name="T189" fmla="*/ 78 h 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 h="78">
                <a:moveTo>
                  <a:pt x="0" y="42"/>
                </a:moveTo>
                <a:lnTo>
                  <a:pt x="0" y="42"/>
                </a:lnTo>
                <a:lnTo>
                  <a:pt x="0" y="40"/>
                </a:lnTo>
                <a:lnTo>
                  <a:pt x="2" y="38"/>
                </a:lnTo>
                <a:lnTo>
                  <a:pt x="2" y="36"/>
                </a:lnTo>
                <a:lnTo>
                  <a:pt x="4" y="36"/>
                </a:lnTo>
                <a:lnTo>
                  <a:pt x="2" y="34"/>
                </a:lnTo>
                <a:lnTo>
                  <a:pt x="4" y="34"/>
                </a:lnTo>
                <a:lnTo>
                  <a:pt x="4" y="32"/>
                </a:lnTo>
                <a:lnTo>
                  <a:pt x="4" y="30"/>
                </a:lnTo>
                <a:lnTo>
                  <a:pt x="6" y="30"/>
                </a:lnTo>
                <a:lnTo>
                  <a:pt x="6" y="28"/>
                </a:lnTo>
                <a:lnTo>
                  <a:pt x="6" y="26"/>
                </a:lnTo>
                <a:lnTo>
                  <a:pt x="6" y="24"/>
                </a:lnTo>
                <a:lnTo>
                  <a:pt x="6" y="22"/>
                </a:lnTo>
                <a:lnTo>
                  <a:pt x="8" y="20"/>
                </a:lnTo>
                <a:lnTo>
                  <a:pt x="8" y="18"/>
                </a:lnTo>
                <a:lnTo>
                  <a:pt x="8" y="16"/>
                </a:lnTo>
                <a:lnTo>
                  <a:pt x="8" y="14"/>
                </a:lnTo>
                <a:lnTo>
                  <a:pt x="8" y="12"/>
                </a:lnTo>
                <a:lnTo>
                  <a:pt x="10" y="10"/>
                </a:lnTo>
                <a:lnTo>
                  <a:pt x="10" y="8"/>
                </a:lnTo>
                <a:lnTo>
                  <a:pt x="10" y="6"/>
                </a:lnTo>
                <a:lnTo>
                  <a:pt x="10" y="4"/>
                </a:lnTo>
                <a:lnTo>
                  <a:pt x="12" y="4"/>
                </a:lnTo>
                <a:lnTo>
                  <a:pt x="14" y="4"/>
                </a:lnTo>
                <a:lnTo>
                  <a:pt x="16" y="4"/>
                </a:lnTo>
                <a:lnTo>
                  <a:pt x="18" y="4"/>
                </a:lnTo>
                <a:lnTo>
                  <a:pt x="18" y="2"/>
                </a:lnTo>
                <a:lnTo>
                  <a:pt x="18" y="0"/>
                </a:lnTo>
                <a:lnTo>
                  <a:pt x="20" y="0"/>
                </a:lnTo>
                <a:lnTo>
                  <a:pt x="20" y="2"/>
                </a:lnTo>
                <a:lnTo>
                  <a:pt x="20" y="4"/>
                </a:lnTo>
                <a:lnTo>
                  <a:pt x="20" y="6"/>
                </a:lnTo>
                <a:lnTo>
                  <a:pt x="20" y="8"/>
                </a:lnTo>
                <a:lnTo>
                  <a:pt x="20" y="10"/>
                </a:lnTo>
                <a:lnTo>
                  <a:pt x="20" y="12"/>
                </a:lnTo>
                <a:lnTo>
                  <a:pt x="20" y="14"/>
                </a:lnTo>
                <a:lnTo>
                  <a:pt x="20" y="16"/>
                </a:lnTo>
                <a:lnTo>
                  <a:pt x="20" y="18"/>
                </a:lnTo>
                <a:lnTo>
                  <a:pt x="18" y="18"/>
                </a:lnTo>
                <a:lnTo>
                  <a:pt x="16" y="16"/>
                </a:lnTo>
                <a:lnTo>
                  <a:pt x="14" y="16"/>
                </a:lnTo>
                <a:lnTo>
                  <a:pt x="12" y="16"/>
                </a:lnTo>
                <a:lnTo>
                  <a:pt x="10" y="18"/>
                </a:lnTo>
                <a:lnTo>
                  <a:pt x="10" y="20"/>
                </a:lnTo>
                <a:lnTo>
                  <a:pt x="10" y="22"/>
                </a:lnTo>
                <a:lnTo>
                  <a:pt x="10" y="24"/>
                </a:lnTo>
                <a:lnTo>
                  <a:pt x="10" y="26"/>
                </a:lnTo>
                <a:lnTo>
                  <a:pt x="10" y="28"/>
                </a:lnTo>
                <a:lnTo>
                  <a:pt x="10" y="30"/>
                </a:lnTo>
                <a:lnTo>
                  <a:pt x="12" y="30"/>
                </a:lnTo>
                <a:lnTo>
                  <a:pt x="14" y="30"/>
                </a:lnTo>
                <a:lnTo>
                  <a:pt x="14" y="32"/>
                </a:lnTo>
                <a:lnTo>
                  <a:pt x="12" y="34"/>
                </a:lnTo>
                <a:lnTo>
                  <a:pt x="10" y="34"/>
                </a:lnTo>
                <a:lnTo>
                  <a:pt x="10" y="36"/>
                </a:lnTo>
                <a:lnTo>
                  <a:pt x="10" y="38"/>
                </a:lnTo>
                <a:lnTo>
                  <a:pt x="10" y="40"/>
                </a:lnTo>
                <a:lnTo>
                  <a:pt x="12" y="40"/>
                </a:lnTo>
                <a:lnTo>
                  <a:pt x="14" y="40"/>
                </a:lnTo>
                <a:lnTo>
                  <a:pt x="16" y="40"/>
                </a:lnTo>
                <a:lnTo>
                  <a:pt x="16" y="38"/>
                </a:lnTo>
                <a:lnTo>
                  <a:pt x="18" y="38"/>
                </a:lnTo>
                <a:lnTo>
                  <a:pt x="20" y="36"/>
                </a:lnTo>
                <a:lnTo>
                  <a:pt x="20" y="38"/>
                </a:lnTo>
                <a:lnTo>
                  <a:pt x="20" y="40"/>
                </a:lnTo>
                <a:lnTo>
                  <a:pt x="18" y="42"/>
                </a:lnTo>
                <a:lnTo>
                  <a:pt x="20" y="42"/>
                </a:lnTo>
                <a:lnTo>
                  <a:pt x="20" y="44"/>
                </a:lnTo>
                <a:lnTo>
                  <a:pt x="20" y="46"/>
                </a:lnTo>
                <a:lnTo>
                  <a:pt x="20" y="48"/>
                </a:lnTo>
                <a:lnTo>
                  <a:pt x="18" y="48"/>
                </a:lnTo>
                <a:lnTo>
                  <a:pt x="18" y="50"/>
                </a:lnTo>
                <a:lnTo>
                  <a:pt x="18" y="52"/>
                </a:lnTo>
                <a:lnTo>
                  <a:pt x="16" y="54"/>
                </a:lnTo>
                <a:lnTo>
                  <a:pt x="16" y="56"/>
                </a:lnTo>
                <a:lnTo>
                  <a:pt x="16" y="58"/>
                </a:lnTo>
                <a:lnTo>
                  <a:pt x="16" y="60"/>
                </a:lnTo>
                <a:lnTo>
                  <a:pt x="16" y="62"/>
                </a:lnTo>
                <a:lnTo>
                  <a:pt x="16" y="64"/>
                </a:lnTo>
                <a:lnTo>
                  <a:pt x="16" y="66"/>
                </a:lnTo>
                <a:lnTo>
                  <a:pt x="16" y="68"/>
                </a:lnTo>
                <a:lnTo>
                  <a:pt x="14" y="70"/>
                </a:lnTo>
                <a:lnTo>
                  <a:pt x="14" y="72"/>
                </a:lnTo>
                <a:lnTo>
                  <a:pt x="14" y="74"/>
                </a:lnTo>
                <a:lnTo>
                  <a:pt x="14" y="76"/>
                </a:lnTo>
                <a:lnTo>
                  <a:pt x="14" y="78"/>
                </a:lnTo>
                <a:lnTo>
                  <a:pt x="12" y="78"/>
                </a:lnTo>
                <a:lnTo>
                  <a:pt x="12" y="76"/>
                </a:lnTo>
                <a:lnTo>
                  <a:pt x="12" y="74"/>
                </a:lnTo>
                <a:lnTo>
                  <a:pt x="10" y="72"/>
                </a:lnTo>
                <a:lnTo>
                  <a:pt x="10" y="70"/>
                </a:lnTo>
                <a:lnTo>
                  <a:pt x="10" y="68"/>
                </a:lnTo>
                <a:lnTo>
                  <a:pt x="8" y="66"/>
                </a:lnTo>
                <a:lnTo>
                  <a:pt x="8" y="64"/>
                </a:lnTo>
                <a:lnTo>
                  <a:pt x="6" y="62"/>
                </a:lnTo>
                <a:lnTo>
                  <a:pt x="6" y="60"/>
                </a:lnTo>
                <a:lnTo>
                  <a:pt x="6" y="58"/>
                </a:lnTo>
                <a:lnTo>
                  <a:pt x="4" y="56"/>
                </a:lnTo>
                <a:lnTo>
                  <a:pt x="4" y="54"/>
                </a:lnTo>
                <a:lnTo>
                  <a:pt x="2" y="52"/>
                </a:lnTo>
                <a:lnTo>
                  <a:pt x="2" y="50"/>
                </a:lnTo>
                <a:lnTo>
                  <a:pt x="0" y="48"/>
                </a:lnTo>
                <a:lnTo>
                  <a:pt x="0" y="46"/>
                </a:lnTo>
                <a:lnTo>
                  <a:pt x="0" y="44"/>
                </a:lnTo>
                <a:lnTo>
                  <a:pt x="0" y="42"/>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34" name="Freeform 1771"/>
          <p:cNvSpPr>
            <a:spLocks/>
          </p:cNvSpPr>
          <p:nvPr/>
        </p:nvSpPr>
        <p:spPr bwMode="auto">
          <a:xfrm>
            <a:off x="6779391" y="4564003"/>
            <a:ext cx="122095" cy="140488"/>
          </a:xfrm>
          <a:custGeom>
            <a:avLst/>
            <a:gdLst>
              <a:gd name="T0" fmla="*/ 0 w 26"/>
              <a:gd name="T1" fmla="*/ 2147483647 h 34"/>
              <a:gd name="T2" fmla="*/ 2147483647 w 26"/>
              <a:gd name="T3" fmla="*/ 2147483647 h 34"/>
              <a:gd name="T4" fmla="*/ 2147483647 w 26"/>
              <a:gd name="T5" fmla="*/ 2147483647 h 34"/>
              <a:gd name="T6" fmla="*/ 2147483647 w 26"/>
              <a:gd name="T7" fmla="*/ 2147483647 h 34"/>
              <a:gd name="T8" fmla="*/ 2147483647 w 26"/>
              <a:gd name="T9" fmla="*/ 2147483647 h 34"/>
              <a:gd name="T10" fmla="*/ 2147483647 w 26"/>
              <a:gd name="T11" fmla="*/ 2147483647 h 34"/>
              <a:gd name="T12" fmla="*/ 2147483647 w 26"/>
              <a:gd name="T13" fmla="*/ 2147483647 h 34"/>
              <a:gd name="T14" fmla="*/ 2147483647 w 26"/>
              <a:gd name="T15" fmla="*/ 2147483647 h 34"/>
              <a:gd name="T16" fmla="*/ 2147483647 w 26"/>
              <a:gd name="T17" fmla="*/ 2147483647 h 34"/>
              <a:gd name="T18" fmla="*/ 2147483647 w 26"/>
              <a:gd name="T19" fmla="*/ 2147483647 h 34"/>
              <a:gd name="T20" fmla="*/ 2147483647 w 26"/>
              <a:gd name="T21" fmla="*/ 2147483647 h 34"/>
              <a:gd name="T22" fmla="*/ 2147483647 w 26"/>
              <a:gd name="T23" fmla="*/ 2147483647 h 34"/>
              <a:gd name="T24" fmla="*/ 2147483647 w 26"/>
              <a:gd name="T25" fmla="*/ 2147483647 h 34"/>
              <a:gd name="T26" fmla="*/ 2147483647 w 26"/>
              <a:gd name="T27" fmla="*/ 2147483647 h 34"/>
              <a:gd name="T28" fmla="*/ 2147483647 w 26"/>
              <a:gd name="T29" fmla="*/ 2147483647 h 34"/>
              <a:gd name="T30" fmla="*/ 2147483647 w 26"/>
              <a:gd name="T31" fmla="*/ 2147483647 h 34"/>
              <a:gd name="T32" fmla="*/ 2147483647 w 26"/>
              <a:gd name="T33" fmla="*/ 2147483647 h 34"/>
              <a:gd name="T34" fmla="*/ 2147483647 w 26"/>
              <a:gd name="T35" fmla="*/ 2147483647 h 34"/>
              <a:gd name="T36" fmla="*/ 2147483647 w 26"/>
              <a:gd name="T37" fmla="*/ 2147483647 h 34"/>
              <a:gd name="T38" fmla="*/ 2147483647 w 26"/>
              <a:gd name="T39" fmla="*/ 0 h 34"/>
              <a:gd name="T40" fmla="*/ 2147483647 w 26"/>
              <a:gd name="T41" fmla="*/ 2147483647 h 34"/>
              <a:gd name="T42" fmla="*/ 2147483647 w 26"/>
              <a:gd name="T43" fmla="*/ 2147483647 h 34"/>
              <a:gd name="T44" fmla="*/ 2147483647 w 26"/>
              <a:gd name="T45" fmla="*/ 2147483647 h 34"/>
              <a:gd name="T46" fmla="*/ 2147483647 w 26"/>
              <a:gd name="T47" fmla="*/ 2147483647 h 34"/>
              <a:gd name="T48" fmla="*/ 2147483647 w 26"/>
              <a:gd name="T49" fmla="*/ 2147483647 h 34"/>
              <a:gd name="T50" fmla="*/ 2147483647 w 26"/>
              <a:gd name="T51" fmla="*/ 2147483647 h 34"/>
              <a:gd name="T52" fmla="*/ 2147483647 w 26"/>
              <a:gd name="T53" fmla="*/ 2147483647 h 34"/>
              <a:gd name="T54" fmla="*/ 2147483647 w 26"/>
              <a:gd name="T55" fmla="*/ 2147483647 h 34"/>
              <a:gd name="T56" fmla="*/ 2147483647 w 26"/>
              <a:gd name="T57" fmla="*/ 2147483647 h 34"/>
              <a:gd name="T58" fmla="*/ 2147483647 w 26"/>
              <a:gd name="T59" fmla="*/ 2147483647 h 34"/>
              <a:gd name="T60" fmla="*/ 2147483647 w 26"/>
              <a:gd name="T61" fmla="*/ 2147483647 h 34"/>
              <a:gd name="T62" fmla="*/ 2147483647 w 26"/>
              <a:gd name="T63" fmla="*/ 2147483647 h 34"/>
              <a:gd name="T64" fmla="*/ 2147483647 w 26"/>
              <a:gd name="T65" fmla="*/ 2147483647 h 34"/>
              <a:gd name="T66" fmla="*/ 2147483647 w 26"/>
              <a:gd name="T67" fmla="*/ 2147483647 h 34"/>
              <a:gd name="T68" fmla="*/ 2147483647 w 26"/>
              <a:gd name="T69" fmla="*/ 2147483647 h 34"/>
              <a:gd name="T70" fmla="*/ 2147483647 w 26"/>
              <a:gd name="T71" fmla="*/ 2147483647 h 34"/>
              <a:gd name="T72" fmla="*/ 2147483647 w 26"/>
              <a:gd name="T73" fmla="*/ 2147483647 h 34"/>
              <a:gd name="T74" fmla="*/ 2147483647 w 26"/>
              <a:gd name="T75" fmla="*/ 2147483647 h 34"/>
              <a:gd name="T76" fmla="*/ 2147483647 w 26"/>
              <a:gd name="T77" fmla="*/ 2147483647 h 34"/>
              <a:gd name="T78" fmla="*/ 2147483647 w 26"/>
              <a:gd name="T79" fmla="*/ 2147483647 h 34"/>
              <a:gd name="T80" fmla="*/ 2147483647 w 26"/>
              <a:gd name="T81" fmla="*/ 2147483647 h 34"/>
              <a:gd name="T82" fmla="*/ 2147483647 w 26"/>
              <a:gd name="T83" fmla="*/ 2147483647 h 34"/>
              <a:gd name="T84" fmla="*/ 2147483647 w 26"/>
              <a:gd name="T85" fmla="*/ 2147483647 h 34"/>
              <a:gd name="T86" fmla="*/ 2147483647 w 26"/>
              <a:gd name="T87" fmla="*/ 2147483647 h 34"/>
              <a:gd name="T88" fmla="*/ 2147483647 w 26"/>
              <a:gd name="T89" fmla="*/ 2147483647 h 34"/>
              <a:gd name="T90" fmla="*/ 2147483647 w 26"/>
              <a:gd name="T91" fmla="*/ 2147483647 h 34"/>
              <a:gd name="T92" fmla="*/ 0 w 26"/>
              <a:gd name="T93" fmla="*/ 2147483647 h 3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6"/>
              <a:gd name="T142" fmla="*/ 0 h 34"/>
              <a:gd name="T143" fmla="*/ 26 w 26"/>
              <a:gd name="T144" fmla="*/ 34 h 3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6" h="34">
                <a:moveTo>
                  <a:pt x="0" y="34"/>
                </a:moveTo>
                <a:lnTo>
                  <a:pt x="0" y="34"/>
                </a:lnTo>
                <a:lnTo>
                  <a:pt x="2" y="32"/>
                </a:lnTo>
                <a:lnTo>
                  <a:pt x="2" y="30"/>
                </a:lnTo>
                <a:lnTo>
                  <a:pt x="2" y="28"/>
                </a:lnTo>
                <a:lnTo>
                  <a:pt x="4" y="26"/>
                </a:lnTo>
                <a:lnTo>
                  <a:pt x="4" y="24"/>
                </a:lnTo>
                <a:lnTo>
                  <a:pt x="6" y="22"/>
                </a:lnTo>
                <a:lnTo>
                  <a:pt x="6" y="20"/>
                </a:lnTo>
                <a:lnTo>
                  <a:pt x="6" y="18"/>
                </a:lnTo>
                <a:lnTo>
                  <a:pt x="8" y="16"/>
                </a:lnTo>
                <a:lnTo>
                  <a:pt x="8" y="14"/>
                </a:lnTo>
                <a:lnTo>
                  <a:pt x="8" y="12"/>
                </a:lnTo>
                <a:lnTo>
                  <a:pt x="8" y="10"/>
                </a:lnTo>
                <a:lnTo>
                  <a:pt x="10" y="8"/>
                </a:lnTo>
                <a:lnTo>
                  <a:pt x="10" y="6"/>
                </a:lnTo>
                <a:lnTo>
                  <a:pt x="12" y="6"/>
                </a:lnTo>
                <a:lnTo>
                  <a:pt x="14" y="4"/>
                </a:lnTo>
                <a:lnTo>
                  <a:pt x="14" y="2"/>
                </a:lnTo>
                <a:lnTo>
                  <a:pt x="16" y="2"/>
                </a:lnTo>
                <a:lnTo>
                  <a:pt x="18" y="2"/>
                </a:lnTo>
                <a:lnTo>
                  <a:pt x="18" y="0"/>
                </a:lnTo>
                <a:lnTo>
                  <a:pt x="20" y="0"/>
                </a:lnTo>
                <a:lnTo>
                  <a:pt x="20" y="2"/>
                </a:lnTo>
                <a:lnTo>
                  <a:pt x="20" y="4"/>
                </a:lnTo>
                <a:lnTo>
                  <a:pt x="22" y="4"/>
                </a:lnTo>
                <a:lnTo>
                  <a:pt x="22" y="6"/>
                </a:lnTo>
                <a:lnTo>
                  <a:pt x="24" y="6"/>
                </a:lnTo>
                <a:lnTo>
                  <a:pt x="24" y="8"/>
                </a:lnTo>
                <a:lnTo>
                  <a:pt x="26" y="10"/>
                </a:lnTo>
                <a:lnTo>
                  <a:pt x="24" y="12"/>
                </a:lnTo>
                <a:lnTo>
                  <a:pt x="24" y="14"/>
                </a:lnTo>
                <a:lnTo>
                  <a:pt x="22" y="14"/>
                </a:lnTo>
                <a:lnTo>
                  <a:pt x="20" y="16"/>
                </a:lnTo>
                <a:lnTo>
                  <a:pt x="22" y="18"/>
                </a:lnTo>
                <a:lnTo>
                  <a:pt x="20" y="18"/>
                </a:lnTo>
                <a:lnTo>
                  <a:pt x="18" y="18"/>
                </a:lnTo>
                <a:lnTo>
                  <a:pt x="16" y="18"/>
                </a:lnTo>
                <a:lnTo>
                  <a:pt x="16" y="20"/>
                </a:lnTo>
                <a:lnTo>
                  <a:pt x="14" y="22"/>
                </a:lnTo>
                <a:lnTo>
                  <a:pt x="16" y="22"/>
                </a:lnTo>
                <a:lnTo>
                  <a:pt x="16" y="24"/>
                </a:lnTo>
                <a:lnTo>
                  <a:pt x="14" y="24"/>
                </a:lnTo>
                <a:lnTo>
                  <a:pt x="14" y="26"/>
                </a:lnTo>
                <a:lnTo>
                  <a:pt x="14" y="28"/>
                </a:lnTo>
                <a:lnTo>
                  <a:pt x="12" y="28"/>
                </a:lnTo>
                <a:lnTo>
                  <a:pt x="10" y="30"/>
                </a:lnTo>
                <a:lnTo>
                  <a:pt x="8" y="30"/>
                </a:lnTo>
                <a:lnTo>
                  <a:pt x="8" y="32"/>
                </a:lnTo>
                <a:lnTo>
                  <a:pt x="8" y="34"/>
                </a:lnTo>
                <a:lnTo>
                  <a:pt x="6" y="34"/>
                </a:lnTo>
                <a:lnTo>
                  <a:pt x="4" y="34"/>
                </a:lnTo>
                <a:lnTo>
                  <a:pt x="2" y="34"/>
                </a:lnTo>
                <a:lnTo>
                  <a:pt x="0" y="34"/>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435" name="Freeform 1779"/>
          <p:cNvSpPr>
            <a:spLocks/>
          </p:cNvSpPr>
          <p:nvPr/>
        </p:nvSpPr>
        <p:spPr bwMode="auto">
          <a:xfrm>
            <a:off x="6544591" y="3580591"/>
            <a:ext cx="140878" cy="82640"/>
          </a:xfrm>
          <a:custGeom>
            <a:avLst/>
            <a:gdLst>
              <a:gd name="T0" fmla="*/ 0 w 30"/>
              <a:gd name="T1" fmla="*/ 2147483647 h 20"/>
              <a:gd name="T2" fmla="*/ 2147483647 w 30"/>
              <a:gd name="T3" fmla="*/ 2147483647 h 20"/>
              <a:gd name="T4" fmla="*/ 2147483647 w 30"/>
              <a:gd name="T5" fmla="*/ 2147483647 h 20"/>
              <a:gd name="T6" fmla="*/ 2147483647 w 30"/>
              <a:gd name="T7" fmla="*/ 2147483647 h 20"/>
              <a:gd name="T8" fmla="*/ 2147483647 w 30"/>
              <a:gd name="T9" fmla="*/ 2147483647 h 20"/>
              <a:gd name="T10" fmla="*/ 2147483647 w 30"/>
              <a:gd name="T11" fmla="*/ 2147483647 h 20"/>
              <a:gd name="T12" fmla="*/ 2147483647 w 30"/>
              <a:gd name="T13" fmla="*/ 2147483647 h 20"/>
              <a:gd name="T14" fmla="*/ 2147483647 w 30"/>
              <a:gd name="T15" fmla="*/ 2147483647 h 20"/>
              <a:gd name="T16" fmla="*/ 2147483647 w 30"/>
              <a:gd name="T17" fmla="*/ 2147483647 h 20"/>
              <a:gd name="T18" fmla="*/ 2147483647 w 30"/>
              <a:gd name="T19" fmla="*/ 2147483647 h 20"/>
              <a:gd name="T20" fmla="*/ 2147483647 w 30"/>
              <a:gd name="T21" fmla="*/ 2147483647 h 20"/>
              <a:gd name="T22" fmla="*/ 2147483647 w 30"/>
              <a:gd name="T23" fmla="*/ 2147483647 h 20"/>
              <a:gd name="T24" fmla="*/ 2147483647 w 30"/>
              <a:gd name="T25" fmla="*/ 2147483647 h 20"/>
              <a:gd name="T26" fmla="*/ 2147483647 w 30"/>
              <a:gd name="T27" fmla="*/ 2147483647 h 20"/>
              <a:gd name="T28" fmla="*/ 2147483647 w 30"/>
              <a:gd name="T29" fmla="*/ 2147483647 h 20"/>
              <a:gd name="T30" fmla="*/ 2147483647 w 30"/>
              <a:gd name="T31" fmla="*/ 2147483647 h 20"/>
              <a:gd name="T32" fmla="*/ 2147483647 w 30"/>
              <a:gd name="T33" fmla="*/ 2147483647 h 20"/>
              <a:gd name="T34" fmla="*/ 2147483647 w 30"/>
              <a:gd name="T35" fmla="*/ 2147483647 h 20"/>
              <a:gd name="T36" fmla="*/ 2147483647 w 30"/>
              <a:gd name="T37" fmla="*/ 2147483647 h 20"/>
              <a:gd name="T38" fmla="*/ 2147483647 w 30"/>
              <a:gd name="T39" fmla="*/ 2147483647 h 20"/>
              <a:gd name="T40" fmla="*/ 2147483647 w 30"/>
              <a:gd name="T41" fmla="*/ 2147483647 h 20"/>
              <a:gd name="T42" fmla="*/ 2147483647 w 30"/>
              <a:gd name="T43" fmla="*/ 2147483647 h 20"/>
              <a:gd name="T44" fmla="*/ 2147483647 w 30"/>
              <a:gd name="T45" fmla="*/ 2147483647 h 20"/>
              <a:gd name="T46" fmla="*/ 2147483647 w 30"/>
              <a:gd name="T47" fmla="*/ 2147483647 h 20"/>
              <a:gd name="T48" fmla="*/ 2147483647 w 30"/>
              <a:gd name="T49" fmla="*/ 2147483647 h 20"/>
              <a:gd name="T50" fmla="*/ 2147483647 w 30"/>
              <a:gd name="T51" fmla="*/ 2147483647 h 20"/>
              <a:gd name="T52" fmla="*/ 2147483647 w 30"/>
              <a:gd name="T53" fmla="*/ 2147483647 h 20"/>
              <a:gd name="T54" fmla="*/ 2147483647 w 30"/>
              <a:gd name="T55" fmla="*/ 2147483647 h 20"/>
              <a:gd name="T56" fmla="*/ 2147483647 w 30"/>
              <a:gd name="T57" fmla="*/ 2147483647 h 20"/>
              <a:gd name="T58" fmla="*/ 2147483647 w 30"/>
              <a:gd name="T59" fmla="*/ 2147483647 h 20"/>
              <a:gd name="T60" fmla="*/ 2147483647 w 30"/>
              <a:gd name="T61" fmla="*/ 2147483647 h 20"/>
              <a:gd name="T62" fmla="*/ 2147483647 w 30"/>
              <a:gd name="T63" fmla="*/ 2147483647 h 20"/>
              <a:gd name="T64" fmla="*/ 2147483647 w 30"/>
              <a:gd name="T65" fmla="*/ 2147483647 h 20"/>
              <a:gd name="T66" fmla="*/ 2147483647 w 30"/>
              <a:gd name="T67" fmla="*/ 2147483647 h 20"/>
              <a:gd name="T68" fmla="*/ 2147483647 w 30"/>
              <a:gd name="T69" fmla="*/ 2147483647 h 20"/>
              <a:gd name="T70" fmla="*/ 2147483647 w 30"/>
              <a:gd name="T71" fmla="*/ 2147483647 h 20"/>
              <a:gd name="T72" fmla="*/ 2147483647 w 30"/>
              <a:gd name="T73" fmla="*/ 2147483647 h 20"/>
              <a:gd name="T74" fmla="*/ 2147483647 w 30"/>
              <a:gd name="T75" fmla="*/ 2147483647 h 20"/>
              <a:gd name="T76" fmla="*/ 2147483647 w 30"/>
              <a:gd name="T77" fmla="*/ 2147483647 h 20"/>
              <a:gd name="T78" fmla="*/ 2147483647 w 30"/>
              <a:gd name="T79" fmla="*/ 2147483647 h 20"/>
              <a:gd name="T80" fmla="*/ 2147483647 w 30"/>
              <a:gd name="T81" fmla="*/ 2147483647 h 20"/>
              <a:gd name="T82" fmla="*/ 2147483647 w 30"/>
              <a:gd name="T83" fmla="*/ 2147483647 h 20"/>
              <a:gd name="T84" fmla="*/ 2147483647 w 30"/>
              <a:gd name="T85" fmla="*/ 2147483647 h 20"/>
              <a:gd name="T86" fmla="*/ 2147483647 w 30"/>
              <a:gd name="T87" fmla="*/ 2147483647 h 20"/>
              <a:gd name="T88" fmla="*/ 2147483647 w 30"/>
              <a:gd name="T89" fmla="*/ 2147483647 h 20"/>
              <a:gd name="T90" fmla="*/ 2147483647 w 30"/>
              <a:gd name="T91" fmla="*/ 2147483647 h 20"/>
              <a:gd name="T92" fmla="*/ 2147483647 w 30"/>
              <a:gd name="T93" fmla="*/ 2147483647 h 20"/>
              <a:gd name="T94" fmla="*/ 2147483647 w 30"/>
              <a:gd name="T95" fmla="*/ 2147483647 h 20"/>
              <a:gd name="T96" fmla="*/ 2147483647 w 30"/>
              <a:gd name="T97" fmla="*/ 2147483647 h 20"/>
              <a:gd name="T98" fmla="*/ 2147483647 w 30"/>
              <a:gd name="T99" fmla="*/ 2147483647 h 20"/>
              <a:gd name="T100" fmla="*/ 2147483647 w 30"/>
              <a:gd name="T101" fmla="*/ 2147483647 h 20"/>
              <a:gd name="T102" fmla="*/ 2147483647 w 30"/>
              <a:gd name="T103" fmla="*/ 2147483647 h 20"/>
              <a:gd name="T104" fmla="*/ 2147483647 w 30"/>
              <a:gd name="T105" fmla="*/ 2147483647 h 20"/>
              <a:gd name="T106" fmla="*/ 2147483647 w 30"/>
              <a:gd name="T107" fmla="*/ 2147483647 h 20"/>
              <a:gd name="T108" fmla="*/ 2147483647 w 30"/>
              <a:gd name="T109" fmla="*/ 2147483647 h 20"/>
              <a:gd name="T110" fmla="*/ 2147483647 w 30"/>
              <a:gd name="T111" fmla="*/ 0 h 20"/>
              <a:gd name="T112" fmla="*/ 2147483647 w 30"/>
              <a:gd name="T113" fmla="*/ 2147483647 h 20"/>
              <a:gd name="T114" fmla="*/ 2147483647 w 30"/>
              <a:gd name="T115" fmla="*/ 2147483647 h 20"/>
              <a:gd name="T116" fmla="*/ 2147483647 w 30"/>
              <a:gd name="T117" fmla="*/ 2147483647 h 20"/>
              <a:gd name="T118" fmla="*/ 2147483647 w 30"/>
              <a:gd name="T119" fmla="*/ 2147483647 h 20"/>
              <a:gd name="T120" fmla="*/ 0 w 30"/>
              <a:gd name="T121" fmla="*/ 0 h 20"/>
              <a:gd name="T122" fmla="*/ 0 w 30"/>
              <a:gd name="T123" fmla="*/ 2147483647 h 20"/>
              <a:gd name="T124" fmla="*/ 0 w 30"/>
              <a:gd name="T125" fmla="*/ 2147483647 h 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
              <a:gd name="T190" fmla="*/ 0 h 20"/>
              <a:gd name="T191" fmla="*/ 30 w 30"/>
              <a:gd name="T192" fmla="*/ 20 h 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 h="20">
                <a:moveTo>
                  <a:pt x="0" y="2"/>
                </a:moveTo>
                <a:lnTo>
                  <a:pt x="2" y="2"/>
                </a:lnTo>
                <a:lnTo>
                  <a:pt x="4" y="4"/>
                </a:lnTo>
                <a:lnTo>
                  <a:pt x="4" y="6"/>
                </a:lnTo>
                <a:lnTo>
                  <a:pt x="6" y="4"/>
                </a:lnTo>
                <a:lnTo>
                  <a:pt x="8" y="6"/>
                </a:lnTo>
                <a:lnTo>
                  <a:pt x="10" y="6"/>
                </a:lnTo>
                <a:lnTo>
                  <a:pt x="12" y="6"/>
                </a:lnTo>
                <a:lnTo>
                  <a:pt x="14" y="8"/>
                </a:lnTo>
                <a:lnTo>
                  <a:pt x="14" y="6"/>
                </a:lnTo>
                <a:lnTo>
                  <a:pt x="16" y="8"/>
                </a:lnTo>
                <a:lnTo>
                  <a:pt x="14" y="10"/>
                </a:lnTo>
                <a:lnTo>
                  <a:pt x="16" y="10"/>
                </a:lnTo>
                <a:lnTo>
                  <a:pt x="18" y="8"/>
                </a:lnTo>
                <a:lnTo>
                  <a:pt x="16" y="10"/>
                </a:lnTo>
                <a:lnTo>
                  <a:pt x="18" y="10"/>
                </a:lnTo>
                <a:lnTo>
                  <a:pt x="20" y="12"/>
                </a:lnTo>
                <a:lnTo>
                  <a:pt x="22" y="12"/>
                </a:lnTo>
                <a:lnTo>
                  <a:pt x="22" y="14"/>
                </a:lnTo>
                <a:lnTo>
                  <a:pt x="24" y="16"/>
                </a:lnTo>
                <a:lnTo>
                  <a:pt x="24" y="18"/>
                </a:lnTo>
                <a:lnTo>
                  <a:pt x="26" y="20"/>
                </a:lnTo>
                <a:lnTo>
                  <a:pt x="28" y="20"/>
                </a:lnTo>
                <a:lnTo>
                  <a:pt x="30" y="20"/>
                </a:lnTo>
                <a:lnTo>
                  <a:pt x="28" y="20"/>
                </a:lnTo>
                <a:lnTo>
                  <a:pt x="28" y="18"/>
                </a:lnTo>
                <a:lnTo>
                  <a:pt x="26" y="16"/>
                </a:lnTo>
                <a:lnTo>
                  <a:pt x="24" y="14"/>
                </a:lnTo>
                <a:lnTo>
                  <a:pt x="22" y="12"/>
                </a:lnTo>
                <a:lnTo>
                  <a:pt x="22" y="10"/>
                </a:lnTo>
                <a:lnTo>
                  <a:pt x="20" y="10"/>
                </a:lnTo>
                <a:lnTo>
                  <a:pt x="20" y="8"/>
                </a:lnTo>
                <a:lnTo>
                  <a:pt x="18" y="6"/>
                </a:lnTo>
                <a:lnTo>
                  <a:pt x="16" y="4"/>
                </a:lnTo>
                <a:lnTo>
                  <a:pt x="18" y="4"/>
                </a:lnTo>
                <a:lnTo>
                  <a:pt x="16" y="2"/>
                </a:lnTo>
                <a:lnTo>
                  <a:pt x="16" y="4"/>
                </a:lnTo>
                <a:lnTo>
                  <a:pt x="14" y="6"/>
                </a:lnTo>
                <a:lnTo>
                  <a:pt x="12" y="4"/>
                </a:lnTo>
                <a:lnTo>
                  <a:pt x="14" y="4"/>
                </a:lnTo>
                <a:lnTo>
                  <a:pt x="14" y="2"/>
                </a:lnTo>
                <a:lnTo>
                  <a:pt x="12" y="2"/>
                </a:lnTo>
                <a:lnTo>
                  <a:pt x="10" y="2"/>
                </a:lnTo>
                <a:lnTo>
                  <a:pt x="10" y="4"/>
                </a:lnTo>
                <a:lnTo>
                  <a:pt x="10" y="2"/>
                </a:lnTo>
                <a:lnTo>
                  <a:pt x="8" y="0"/>
                </a:lnTo>
                <a:lnTo>
                  <a:pt x="8" y="2"/>
                </a:lnTo>
                <a:lnTo>
                  <a:pt x="6" y="2"/>
                </a:lnTo>
                <a:lnTo>
                  <a:pt x="4" y="2"/>
                </a:lnTo>
                <a:lnTo>
                  <a:pt x="2" y="2"/>
                </a:lnTo>
                <a:lnTo>
                  <a:pt x="0" y="0"/>
                </a:lnTo>
                <a:lnTo>
                  <a:pt x="0" y="2"/>
                </a:lnTo>
                <a:close/>
              </a:path>
            </a:pathLst>
          </a:custGeom>
          <a:solidFill>
            <a:schemeClr val="bg1"/>
          </a:solidFill>
          <a:ln w="3175">
            <a:solidFill>
              <a:schemeClr val="bg1">
                <a:lumMod val="50000"/>
              </a:schemeClr>
            </a:solidFill>
            <a:prstDash val="solid"/>
            <a:round/>
            <a:headEnd/>
            <a:tailEnd/>
          </a:ln>
        </p:spPr>
        <p:txBody>
          <a:bodyPr/>
          <a:lstStyle/>
          <a:p>
            <a:endParaRPr lang="en-GB" dirty="0">
              <a:solidFill>
                <a:prstClr val="black"/>
              </a:solidFill>
              <a:cs typeface="Arial" charset="0"/>
            </a:endParaRPr>
          </a:p>
        </p:txBody>
      </p:sp>
      <p:sp>
        <p:nvSpPr>
          <p:cNvPr id="304" name="Freeform 312"/>
          <p:cNvSpPr>
            <a:spLocks/>
          </p:cNvSpPr>
          <p:nvPr/>
        </p:nvSpPr>
        <p:spPr bwMode="auto">
          <a:xfrm>
            <a:off x="8645886" y="1739823"/>
            <a:ext cx="7425" cy="3863"/>
          </a:xfrm>
          <a:custGeom>
            <a:avLst/>
            <a:gdLst>
              <a:gd name="T0" fmla="*/ 0 w 2"/>
              <a:gd name="T1" fmla="*/ 0 h 1587"/>
              <a:gd name="T2" fmla="*/ 0 w 2"/>
              <a:gd name="T3" fmla="*/ 0 h 1587"/>
              <a:gd name="T4" fmla="*/ 2147483647 w 2"/>
              <a:gd name="T5" fmla="*/ 0 h 1587"/>
              <a:gd name="T6" fmla="*/ 0 w 2"/>
              <a:gd name="T7" fmla="*/ 0 h 1587"/>
              <a:gd name="T8" fmla="*/ 0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0" y="0"/>
                </a:moveTo>
                <a:lnTo>
                  <a:pt x="0" y="0"/>
                </a:ln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sz="1600" dirty="0">
              <a:solidFill>
                <a:prstClr val="black"/>
              </a:solidFill>
              <a:cs typeface="Arial" charset="0"/>
            </a:endParaRPr>
          </a:p>
        </p:txBody>
      </p:sp>
      <p:sp>
        <p:nvSpPr>
          <p:cNvPr id="313" name="Freeform 313"/>
          <p:cNvSpPr>
            <a:spLocks/>
          </p:cNvSpPr>
          <p:nvPr/>
        </p:nvSpPr>
        <p:spPr bwMode="auto">
          <a:xfrm>
            <a:off x="8645886" y="1732094"/>
            <a:ext cx="7425" cy="3863"/>
          </a:xfrm>
          <a:custGeom>
            <a:avLst/>
            <a:gdLst>
              <a:gd name="T0" fmla="*/ 0 w 2"/>
              <a:gd name="T1" fmla="*/ 0 h 1587"/>
              <a:gd name="T2" fmla="*/ 0 w 2"/>
              <a:gd name="T3" fmla="*/ 0 h 1587"/>
              <a:gd name="T4" fmla="*/ 2147483647 w 2"/>
              <a:gd name="T5" fmla="*/ 0 h 1587"/>
              <a:gd name="T6" fmla="*/ 0 w 2"/>
              <a:gd name="T7" fmla="*/ 0 h 1587"/>
              <a:gd name="T8" fmla="*/ 0 w 2"/>
              <a:gd name="T9" fmla="*/ 0 h 1587"/>
              <a:gd name="T10" fmla="*/ 0 60000 65536"/>
              <a:gd name="T11" fmla="*/ 0 60000 65536"/>
              <a:gd name="T12" fmla="*/ 0 60000 65536"/>
              <a:gd name="T13" fmla="*/ 0 60000 65536"/>
              <a:gd name="T14" fmla="*/ 0 60000 65536"/>
              <a:gd name="T15" fmla="*/ 0 w 2"/>
              <a:gd name="T16" fmla="*/ 0 h 1587"/>
              <a:gd name="T17" fmla="*/ 2 w 2"/>
              <a:gd name="T18" fmla="*/ 1587 h 1587"/>
            </a:gdLst>
            <a:ahLst/>
            <a:cxnLst>
              <a:cxn ang="T10">
                <a:pos x="T0" y="T1"/>
              </a:cxn>
              <a:cxn ang="T11">
                <a:pos x="T2" y="T3"/>
              </a:cxn>
              <a:cxn ang="T12">
                <a:pos x="T4" y="T5"/>
              </a:cxn>
              <a:cxn ang="T13">
                <a:pos x="T6" y="T7"/>
              </a:cxn>
              <a:cxn ang="T14">
                <a:pos x="T8" y="T9"/>
              </a:cxn>
            </a:cxnLst>
            <a:rect l="T15" t="T16" r="T17" b="T18"/>
            <a:pathLst>
              <a:path w="2" h="1587">
                <a:moveTo>
                  <a:pt x="0" y="0"/>
                </a:moveTo>
                <a:lnTo>
                  <a:pt x="0" y="0"/>
                </a:ln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sz="1600" dirty="0">
              <a:solidFill>
                <a:prstClr val="black"/>
              </a:solidFill>
              <a:cs typeface="Arial" charset="0"/>
            </a:endParaRPr>
          </a:p>
        </p:txBody>
      </p:sp>
      <p:sp>
        <p:nvSpPr>
          <p:cNvPr id="314" name="Freeform 315"/>
          <p:cNvSpPr>
            <a:spLocks/>
          </p:cNvSpPr>
          <p:nvPr/>
        </p:nvSpPr>
        <p:spPr bwMode="auto">
          <a:xfrm>
            <a:off x="8645885" y="1724366"/>
            <a:ext cx="22276" cy="7729"/>
          </a:xfrm>
          <a:custGeom>
            <a:avLst/>
            <a:gdLst>
              <a:gd name="T0" fmla="*/ 0 w 6"/>
              <a:gd name="T1" fmla="*/ 0 h 2"/>
              <a:gd name="T2" fmla="*/ 0 w 6"/>
              <a:gd name="T3" fmla="*/ 0 h 2"/>
              <a:gd name="T4" fmla="*/ 2147483647 w 6"/>
              <a:gd name="T5" fmla="*/ 2147483647 h 2"/>
              <a:gd name="T6" fmla="*/ 2147483647 w 6"/>
              <a:gd name="T7" fmla="*/ 0 h 2"/>
              <a:gd name="T8" fmla="*/ 2147483647 w 6"/>
              <a:gd name="T9" fmla="*/ 0 h 2"/>
              <a:gd name="T10" fmla="*/ 2147483647 w 6"/>
              <a:gd name="T11" fmla="*/ 0 h 2"/>
              <a:gd name="T12" fmla="*/ 2147483647 w 6"/>
              <a:gd name="T13" fmla="*/ 0 h 2"/>
              <a:gd name="T14" fmla="*/ 0 w 6"/>
              <a:gd name="T15" fmla="*/ 0 h 2"/>
              <a:gd name="T16" fmla="*/ 0 w 6"/>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
              <a:gd name="T29" fmla="*/ 6 w 6"/>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
                <a:moveTo>
                  <a:pt x="0" y="0"/>
                </a:moveTo>
                <a:lnTo>
                  <a:pt x="0" y="0"/>
                </a:lnTo>
                <a:lnTo>
                  <a:pt x="2" y="2"/>
                </a:lnTo>
                <a:lnTo>
                  <a:pt x="4" y="0"/>
                </a:lnTo>
                <a:lnTo>
                  <a:pt x="6" y="0"/>
                </a:lnTo>
                <a:lnTo>
                  <a:pt x="4" y="0"/>
                </a:lnTo>
                <a:lnTo>
                  <a:pt x="2" y="0"/>
                </a:lnTo>
                <a:lnTo>
                  <a:pt x="0" y="0"/>
                </a:lnTo>
                <a:close/>
              </a:path>
            </a:pathLst>
          </a:custGeom>
          <a:solidFill>
            <a:schemeClr val="accent1"/>
          </a:solidFill>
          <a:ln w="3175">
            <a:solidFill>
              <a:schemeClr val="bg1">
                <a:lumMod val="50000"/>
              </a:schemeClr>
            </a:solidFill>
            <a:prstDash val="solid"/>
            <a:round/>
            <a:headEnd/>
            <a:tailEnd/>
          </a:ln>
        </p:spPr>
        <p:txBody>
          <a:bodyPr/>
          <a:lstStyle/>
          <a:p>
            <a:endParaRPr lang="en-GB" sz="1600" dirty="0">
              <a:solidFill>
                <a:prstClr val="black"/>
              </a:solidFill>
              <a:cs typeface="Arial" charset="0"/>
            </a:endParaRPr>
          </a:p>
        </p:txBody>
      </p:sp>
      <p:sp>
        <p:nvSpPr>
          <p:cNvPr id="317" name="TextBox 316"/>
          <p:cNvSpPr txBox="1"/>
          <p:nvPr/>
        </p:nvSpPr>
        <p:spPr>
          <a:xfrm>
            <a:off x="8676325" y="1988341"/>
            <a:ext cx="1830650" cy="1210630"/>
          </a:xfrm>
          <a:prstGeom prst="rect">
            <a:avLst/>
          </a:prstGeom>
          <a:noFill/>
        </p:spPr>
        <p:txBody>
          <a:bodyPr wrap="square" lIns="0" tIns="0" rIns="0" bIns="0" rtlCol="0">
            <a:noAutofit/>
          </a:bodyPr>
          <a:lstStyle/>
          <a:p>
            <a:pPr>
              <a:lnSpc>
                <a:spcPct val="90000"/>
              </a:lnSpc>
              <a:spcBef>
                <a:spcPts val="800"/>
              </a:spcBef>
            </a:pPr>
            <a:endParaRPr lang="en-US" sz="1600" dirty="0">
              <a:solidFill>
                <a:prstClr val="black"/>
              </a:solidFill>
            </a:endParaRPr>
          </a:p>
        </p:txBody>
      </p:sp>
      <p:sp>
        <p:nvSpPr>
          <p:cNvPr id="318" name="Rectangle 317"/>
          <p:cNvSpPr/>
          <p:nvPr/>
        </p:nvSpPr>
        <p:spPr>
          <a:xfrm>
            <a:off x="8408962" y="1987436"/>
            <a:ext cx="180000" cy="180000"/>
          </a:xfrm>
          <a:prstGeom prst="rect">
            <a:avLst/>
          </a:prstGeom>
          <a:solidFill>
            <a:srgbClr val="FF0000"/>
          </a:solidFill>
          <a:ln w="1905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19" name="Rectangle 318"/>
          <p:cNvSpPr/>
          <p:nvPr/>
        </p:nvSpPr>
        <p:spPr>
          <a:xfrm>
            <a:off x="8408962" y="2328384"/>
            <a:ext cx="180000" cy="180000"/>
          </a:xfrm>
          <a:prstGeom prst="rect">
            <a:avLst/>
          </a:prstGeom>
          <a:solidFill>
            <a:srgbClr val="E06464"/>
          </a:solidFill>
          <a:ln w="1905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20" name="Rectangle 319"/>
          <p:cNvSpPr/>
          <p:nvPr/>
        </p:nvSpPr>
        <p:spPr>
          <a:xfrm>
            <a:off x="8408962" y="2669332"/>
            <a:ext cx="180000" cy="180000"/>
          </a:xfrm>
          <a:prstGeom prst="rect">
            <a:avLst/>
          </a:prstGeom>
          <a:solidFill>
            <a:srgbClr val="FC8A2C"/>
          </a:solidFill>
          <a:ln w="1905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21" name="Rectangle 320"/>
          <p:cNvSpPr/>
          <p:nvPr/>
        </p:nvSpPr>
        <p:spPr>
          <a:xfrm>
            <a:off x="8408962" y="3010281"/>
            <a:ext cx="180000" cy="180000"/>
          </a:xfrm>
          <a:prstGeom prst="rect">
            <a:avLst/>
          </a:prstGeom>
          <a:solidFill>
            <a:srgbClr val="7F7F7F"/>
          </a:solidFill>
          <a:ln w="1905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22" name="TextBox 321"/>
          <p:cNvSpPr txBox="1"/>
          <p:nvPr/>
        </p:nvSpPr>
        <p:spPr>
          <a:xfrm>
            <a:off x="8094588" y="1664476"/>
            <a:ext cx="2321156" cy="290120"/>
          </a:xfrm>
          <a:prstGeom prst="rect">
            <a:avLst/>
          </a:prstGeom>
          <a:noFill/>
        </p:spPr>
        <p:txBody>
          <a:bodyPr wrap="none" lIns="0" tIns="0" rIns="0" bIns="0" rtlCol="0">
            <a:noAutofit/>
          </a:bodyPr>
          <a:lstStyle/>
          <a:p>
            <a:pPr algn="ctr">
              <a:lnSpc>
                <a:spcPct val="90000"/>
              </a:lnSpc>
            </a:pPr>
            <a:r>
              <a:rPr lang="en-US" sz="1600" b="1" dirty="0">
                <a:solidFill>
                  <a:prstClr val="black"/>
                </a:solidFill>
              </a:rPr>
              <a:t>Prevalence group</a:t>
            </a:r>
          </a:p>
        </p:txBody>
      </p:sp>
      <p:sp>
        <p:nvSpPr>
          <p:cNvPr id="323" name="Rectangle 322"/>
          <p:cNvSpPr/>
          <p:nvPr/>
        </p:nvSpPr>
        <p:spPr>
          <a:xfrm>
            <a:off x="8615406" y="2956284"/>
            <a:ext cx="643125" cy="313932"/>
          </a:xfrm>
          <a:prstGeom prst="rect">
            <a:avLst/>
          </a:prstGeom>
        </p:spPr>
        <p:txBody>
          <a:bodyPr wrap="none">
            <a:spAutoFit/>
          </a:bodyPr>
          <a:lstStyle/>
          <a:p>
            <a:pPr>
              <a:lnSpc>
                <a:spcPct val="90000"/>
              </a:lnSpc>
              <a:spcBef>
                <a:spcPts val="800"/>
              </a:spcBef>
            </a:pPr>
            <a:r>
              <a:rPr lang="en-US" sz="1600" dirty="0">
                <a:solidFill>
                  <a:prstClr val="black"/>
                </a:solidFill>
              </a:rPr>
              <a:t>&lt;40%</a:t>
            </a:r>
          </a:p>
        </p:txBody>
      </p:sp>
      <p:sp>
        <p:nvSpPr>
          <p:cNvPr id="324" name="Rectangle 323"/>
          <p:cNvSpPr/>
          <p:nvPr/>
        </p:nvSpPr>
        <p:spPr>
          <a:xfrm>
            <a:off x="8615406" y="2609444"/>
            <a:ext cx="851515" cy="313932"/>
          </a:xfrm>
          <a:prstGeom prst="rect">
            <a:avLst/>
          </a:prstGeom>
        </p:spPr>
        <p:txBody>
          <a:bodyPr wrap="none">
            <a:spAutoFit/>
          </a:bodyPr>
          <a:lstStyle/>
          <a:p>
            <a:pPr>
              <a:lnSpc>
                <a:spcPct val="90000"/>
              </a:lnSpc>
              <a:spcBef>
                <a:spcPts val="800"/>
              </a:spcBef>
            </a:pPr>
            <a:r>
              <a:rPr lang="en-US" sz="1600" dirty="0">
                <a:solidFill>
                  <a:prstClr val="black"/>
                </a:solidFill>
              </a:rPr>
              <a:t>40</a:t>
            </a:r>
            <a:r>
              <a:rPr lang="en-US" sz="1600" dirty="0">
                <a:solidFill>
                  <a:prstClr val="black"/>
                </a:solidFill>
                <a:sym typeface="Symbol"/>
              </a:rPr>
              <a:t>–</a:t>
            </a:r>
            <a:r>
              <a:rPr lang="en-US" sz="1600" dirty="0">
                <a:solidFill>
                  <a:prstClr val="black"/>
                </a:solidFill>
              </a:rPr>
              <a:t>60%</a:t>
            </a:r>
          </a:p>
        </p:txBody>
      </p:sp>
      <p:sp>
        <p:nvSpPr>
          <p:cNvPr id="325" name="Rectangle 324"/>
          <p:cNvSpPr/>
          <p:nvPr/>
        </p:nvSpPr>
        <p:spPr>
          <a:xfrm>
            <a:off x="8615406" y="2278368"/>
            <a:ext cx="954107" cy="313932"/>
          </a:xfrm>
          <a:prstGeom prst="rect">
            <a:avLst/>
          </a:prstGeom>
        </p:spPr>
        <p:txBody>
          <a:bodyPr wrap="none">
            <a:spAutoFit/>
          </a:bodyPr>
          <a:lstStyle/>
          <a:p>
            <a:pPr>
              <a:lnSpc>
                <a:spcPct val="90000"/>
              </a:lnSpc>
              <a:spcBef>
                <a:spcPts val="800"/>
              </a:spcBef>
            </a:pPr>
            <a:r>
              <a:rPr lang="en-US" sz="1600" dirty="0">
                <a:solidFill>
                  <a:prstClr val="black"/>
                </a:solidFill>
              </a:rPr>
              <a:t>&gt;60</a:t>
            </a:r>
            <a:r>
              <a:rPr lang="en-US" sz="1600" dirty="0">
                <a:solidFill>
                  <a:prstClr val="black"/>
                </a:solidFill>
                <a:sym typeface="Symbol"/>
              </a:rPr>
              <a:t>–</a:t>
            </a:r>
            <a:r>
              <a:rPr lang="en-US" sz="1600" dirty="0">
                <a:solidFill>
                  <a:prstClr val="black"/>
                </a:solidFill>
              </a:rPr>
              <a:t>80%</a:t>
            </a:r>
          </a:p>
        </p:txBody>
      </p:sp>
      <p:sp>
        <p:nvSpPr>
          <p:cNvPr id="326" name="Rectangle 325"/>
          <p:cNvSpPr/>
          <p:nvPr/>
        </p:nvSpPr>
        <p:spPr>
          <a:xfrm>
            <a:off x="8615406" y="1928680"/>
            <a:ext cx="643125" cy="313932"/>
          </a:xfrm>
          <a:prstGeom prst="rect">
            <a:avLst/>
          </a:prstGeom>
        </p:spPr>
        <p:txBody>
          <a:bodyPr wrap="none">
            <a:spAutoFit/>
          </a:bodyPr>
          <a:lstStyle/>
          <a:p>
            <a:pPr>
              <a:lnSpc>
                <a:spcPct val="90000"/>
              </a:lnSpc>
              <a:spcBef>
                <a:spcPts val="800"/>
              </a:spcBef>
            </a:pPr>
            <a:r>
              <a:rPr lang="en-US" sz="1600" dirty="0">
                <a:solidFill>
                  <a:prstClr val="black"/>
                </a:solidFill>
              </a:rPr>
              <a:t>&gt;80%</a:t>
            </a:r>
          </a:p>
        </p:txBody>
      </p:sp>
      <p:sp>
        <p:nvSpPr>
          <p:cNvPr id="327" name="Rectangle 326"/>
          <p:cNvSpPr/>
          <p:nvPr/>
        </p:nvSpPr>
        <p:spPr>
          <a:xfrm>
            <a:off x="8408962" y="3360801"/>
            <a:ext cx="180000" cy="180000"/>
          </a:xfrm>
          <a:prstGeom prst="rect">
            <a:avLst/>
          </a:prstGeom>
          <a:solidFill>
            <a:schemeClr val="accent1"/>
          </a:solidFill>
          <a:ln w="1905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28" name="Rectangle 327"/>
          <p:cNvSpPr/>
          <p:nvPr/>
        </p:nvSpPr>
        <p:spPr>
          <a:xfrm>
            <a:off x="8615406" y="3322044"/>
            <a:ext cx="1679049" cy="313932"/>
          </a:xfrm>
          <a:prstGeom prst="rect">
            <a:avLst/>
          </a:prstGeom>
        </p:spPr>
        <p:txBody>
          <a:bodyPr wrap="none">
            <a:spAutoFit/>
          </a:bodyPr>
          <a:lstStyle/>
          <a:p>
            <a:pPr>
              <a:lnSpc>
                <a:spcPct val="90000"/>
              </a:lnSpc>
              <a:spcBef>
                <a:spcPts val="800"/>
              </a:spcBef>
            </a:pPr>
            <a:r>
              <a:rPr lang="en-US" sz="1600" dirty="0">
                <a:solidFill>
                  <a:prstClr val="black"/>
                </a:solidFill>
              </a:rPr>
              <a:t>Data not available</a:t>
            </a:r>
          </a:p>
        </p:txBody>
      </p:sp>
    </p:spTree>
    <p:extLst>
      <p:ext uri="{BB962C8B-B14F-4D97-AF65-F5344CB8AC3E}">
        <p14:creationId xmlns:p14="http://schemas.microsoft.com/office/powerpoint/2010/main" val="239875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615" y="3250528"/>
            <a:ext cx="6738828" cy="2732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9616" y="188640"/>
            <a:ext cx="6732237" cy="2667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arcador de Posição do Texto 2"/>
          <p:cNvSpPr>
            <a:spLocks noGrp="1"/>
          </p:cNvSpPr>
          <p:nvPr>
            <p:ph type="body" sz="quarter" idx="13"/>
          </p:nvPr>
        </p:nvSpPr>
        <p:spPr>
          <a:xfrm>
            <a:off x="479376" y="5661248"/>
            <a:ext cx="11582443" cy="295162"/>
          </a:xfrm>
        </p:spPr>
        <p:txBody>
          <a:bodyPr>
            <a:normAutofit/>
          </a:bodyPr>
          <a:lstStyle/>
          <a:p>
            <a:r>
              <a:rPr lang="en-US" sz="1200" dirty="0">
                <a:solidFill>
                  <a:srgbClr val="808080"/>
                </a:solidFill>
              </a:rPr>
              <a:t>GE – J Port </a:t>
            </a:r>
            <a:r>
              <a:rPr lang="en-US" sz="1200" dirty="0" err="1">
                <a:solidFill>
                  <a:srgbClr val="808080"/>
                </a:solidFill>
              </a:rPr>
              <a:t>Gastrenterol</a:t>
            </a:r>
            <a:r>
              <a:rPr lang="en-US" sz="1200" dirty="0">
                <a:solidFill>
                  <a:srgbClr val="808080"/>
                </a:solidFill>
              </a:rPr>
              <a:t> 2014</a:t>
            </a:r>
          </a:p>
          <a:p>
            <a:endParaRPr lang="en-US" sz="1200" dirty="0">
              <a:solidFill>
                <a:srgbClr val="808080"/>
              </a:solidFill>
            </a:endParaRPr>
          </a:p>
        </p:txBody>
      </p:sp>
    </p:spTree>
    <p:extLst>
      <p:ext uri="{BB962C8B-B14F-4D97-AF65-F5344CB8AC3E}">
        <p14:creationId xmlns:p14="http://schemas.microsoft.com/office/powerpoint/2010/main" val="493447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Texto 2"/>
          <p:cNvSpPr>
            <a:spLocks noGrp="1"/>
          </p:cNvSpPr>
          <p:nvPr>
            <p:ph type="body" sz="quarter" idx="13"/>
          </p:nvPr>
        </p:nvSpPr>
        <p:spPr/>
        <p:txBody>
          <a:bodyPr>
            <a:normAutofit/>
          </a:bodyPr>
          <a:lstStyle/>
          <a:p>
            <a:r>
              <a:rPr lang="pt-PT" sz="1200" dirty="0">
                <a:solidFill>
                  <a:srgbClr val="808080"/>
                </a:solidFill>
              </a:rPr>
              <a:t>Silva MJ </a:t>
            </a:r>
            <a:r>
              <a:rPr lang="pt-PT" sz="1200" dirty="0" err="1">
                <a:solidFill>
                  <a:srgbClr val="808080"/>
                </a:solidFill>
              </a:rPr>
              <a:t>et</a:t>
            </a:r>
            <a:r>
              <a:rPr lang="pt-PT" sz="1200" dirty="0">
                <a:solidFill>
                  <a:srgbClr val="808080"/>
                </a:solidFill>
              </a:rPr>
              <a:t> al. </a:t>
            </a:r>
            <a:r>
              <a:rPr lang="pt-PT" sz="1200" dirty="0" err="1">
                <a:solidFill>
                  <a:srgbClr val="808080"/>
                </a:solidFill>
              </a:rPr>
              <a:t>Eur</a:t>
            </a:r>
            <a:r>
              <a:rPr lang="pt-PT" sz="1200" dirty="0">
                <a:solidFill>
                  <a:srgbClr val="808080"/>
                </a:solidFill>
              </a:rPr>
              <a:t> J </a:t>
            </a:r>
            <a:r>
              <a:rPr lang="pt-PT" sz="1200" dirty="0" err="1">
                <a:solidFill>
                  <a:srgbClr val="808080"/>
                </a:solidFill>
              </a:rPr>
              <a:t>Gastrenterol</a:t>
            </a:r>
            <a:r>
              <a:rPr lang="pt-PT" sz="1200" dirty="0">
                <a:solidFill>
                  <a:srgbClr val="808080"/>
                </a:solidFill>
              </a:rPr>
              <a:t> </a:t>
            </a:r>
            <a:r>
              <a:rPr lang="pt-PT" sz="1200" dirty="0" err="1">
                <a:solidFill>
                  <a:srgbClr val="808080"/>
                </a:solidFill>
              </a:rPr>
              <a:t>Hepatol</a:t>
            </a:r>
            <a:r>
              <a:rPr lang="pt-PT" sz="1200" dirty="0">
                <a:solidFill>
                  <a:srgbClr val="808080"/>
                </a:solidFill>
              </a:rPr>
              <a:t> 2015; 27:1320-1326</a:t>
            </a:r>
          </a:p>
          <a:p>
            <a:endParaRPr lang="en-US" sz="1200" dirty="0">
              <a:solidFill>
                <a:schemeClr val="accent3"/>
              </a:solidFill>
            </a:endParaRPr>
          </a:p>
        </p:txBody>
      </p:sp>
      <p:sp>
        <p:nvSpPr>
          <p:cNvPr id="2" name="Título 1"/>
          <p:cNvSpPr>
            <a:spLocks noGrp="1"/>
          </p:cNvSpPr>
          <p:nvPr>
            <p:ph type="title"/>
          </p:nvPr>
        </p:nvSpPr>
        <p:spPr>
          <a:noFill/>
        </p:spPr>
        <p:txBody>
          <a:bodyPr>
            <a:normAutofit/>
          </a:bodyPr>
          <a:lstStyle/>
          <a:p>
            <a:r>
              <a:rPr lang="pt-PT" sz="3200" dirty="0" smtClean="0"/>
              <a:t>Internamentos por cirrose hepática</a:t>
            </a:r>
            <a:r>
              <a:rPr lang="pt-PT" sz="3200" dirty="0"/>
              <a:t> </a:t>
            </a:r>
            <a:r>
              <a:rPr lang="pt-PT" sz="3200" dirty="0" smtClean="0"/>
              <a:t>em Portugal </a:t>
            </a:r>
            <a:r>
              <a:rPr lang="pt-PT" sz="3200" dirty="0"/>
              <a:t>(2003-2012)</a:t>
            </a:r>
          </a:p>
        </p:txBody>
      </p:sp>
      <p:pic>
        <p:nvPicPr>
          <p:cNvPr id="1026" name="Picture 2"/>
          <p:cNvPicPr>
            <a:picLocks noGrp="1" noChangeAspect="1" noChangeArrowheads="1"/>
          </p:cNvPicPr>
          <p:nvPr>
            <p:ph idx="4294967295"/>
          </p:nvPr>
        </p:nvPicPr>
        <p:blipFill>
          <a:blip r:embed="rId2" cstate="print">
            <a:lum bright="-20000" contrast="20000"/>
          </a:blip>
          <a:srcRect l="1512" t="20000"/>
          <a:stretch>
            <a:fillRect/>
          </a:stretch>
        </p:blipFill>
        <p:spPr bwMode="auto">
          <a:xfrm>
            <a:off x="2256928" y="1628800"/>
            <a:ext cx="7583488" cy="3384550"/>
          </a:xfrm>
          <a:prstGeom prst="rect">
            <a:avLst/>
          </a:prstGeom>
          <a:noFill/>
          <a:ln w="9525">
            <a:noFill/>
            <a:miter lim="800000"/>
            <a:headEnd/>
            <a:tailEnd/>
          </a:ln>
        </p:spPr>
      </p:pic>
      <p:cxnSp>
        <p:nvCxnSpPr>
          <p:cNvPr id="7" name="Conexão recta 6"/>
          <p:cNvCxnSpPr/>
          <p:nvPr/>
        </p:nvCxnSpPr>
        <p:spPr>
          <a:xfrm>
            <a:off x="2351584" y="3284810"/>
            <a:ext cx="72728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exão recta unidireccional 11"/>
          <p:cNvCxnSpPr/>
          <p:nvPr/>
        </p:nvCxnSpPr>
        <p:spPr>
          <a:xfrm flipH="1">
            <a:off x="9984432" y="3284810"/>
            <a:ext cx="36004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exão recta unidireccional 13"/>
          <p:cNvCxnSpPr/>
          <p:nvPr/>
        </p:nvCxnSpPr>
        <p:spPr>
          <a:xfrm flipH="1">
            <a:off x="9984432" y="4004890"/>
            <a:ext cx="36004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exão recta 14"/>
          <p:cNvCxnSpPr/>
          <p:nvPr/>
        </p:nvCxnSpPr>
        <p:spPr>
          <a:xfrm>
            <a:off x="2351584" y="4004890"/>
            <a:ext cx="72728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253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ângulo 9"/>
          <p:cNvSpPr/>
          <p:nvPr/>
        </p:nvSpPr>
        <p:spPr>
          <a:xfrm>
            <a:off x="2783632" y="5661249"/>
            <a:ext cx="2664296" cy="469236"/>
          </a:xfrm>
          <a:prstGeom prst="rect">
            <a:avLst/>
          </a:prstGeom>
          <a:ln>
            <a:solidFill>
              <a:srgbClr val="00458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PT" sz="1600"/>
          </a:p>
        </p:txBody>
      </p:sp>
      <p:sp>
        <p:nvSpPr>
          <p:cNvPr id="22" name="Rectângulo 9"/>
          <p:cNvSpPr/>
          <p:nvPr/>
        </p:nvSpPr>
        <p:spPr>
          <a:xfrm>
            <a:off x="1127448" y="3175915"/>
            <a:ext cx="3168352" cy="469236"/>
          </a:xfrm>
          <a:prstGeom prst="rect">
            <a:avLst/>
          </a:prstGeom>
          <a:ln>
            <a:solidFill>
              <a:srgbClr val="00458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PT" sz="1600"/>
          </a:p>
        </p:txBody>
      </p:sp>
      <p:sp>
        <p:nvSpPr>
          <p:cNvPr id="9" name="Título 8"/>
          <p:cNvSpPr>
            <a:spLocks noGrp="1"/>
          </p:cNvSpPr>
          <p:nvPr>
            <p:ph type="title"/>
          </p:nvPr>
        </p:nvSpPr>
        <p:spPr>
          <a:noFill/>
        </p:spPr>
        <p:txBody>
          <a:bodyPr>
            <a:noAutofit/>
          </a:bodyPr>
          <a:lstStyle/>
          <a:p>
            <a:r>
              <a:rPr lang="pt-PT" sz="3200" dirty="0">
                <a:solidFill>
                  <a:schemeClr val="accent1"/>
                </a:solidFill>
              </a:rPr>
              <a:t>Dados epidemiológicos </a:t>
            </a:r>
            <a:r>
              <a:rPr lang="pt-PT" sz="3200" dirty="0" smtClean="0">
                <a:solidFill>
                  <a:schemeClr val="accent1"/>
                </a:solidFill>
              </a:rPr>
              <a:t>portugueses</a:t>
            </a:r>
            <a:br>
              <a:rPr lang="pt-PT" sz="3200" dirty="0" smtClean="0">
                <a:solidFill>
                  <a:schemeClr val="accent1"/>
                </a:solidFill>
              </a:rPr>
            </a:br>
            <a:r>
              <a:rPr lang="pt-PT" sz="3200" b="1" dirty="0" smtClean="0">
                <a:solidFill>
                  <a:schemeClr val="accent1"/>
                </a:solidFill>
              </a:rPr>
              <a:t>Estudos populacionais</a:t>
            </a:r>
            <a:endParaRPr lang="pt-PT" sz="3200" b="1" dirty="0">
              <a:solidFill>
                <a:schemeClr val="accent1"/>
              </a:solidFill>
            </a:endParaRPr>
          </a:p>
        </p:txBody>
      </p:sp>
      <p:sp>
        <p:nvSpPr>
          <p:cNvPr id="4" name="Marcador de contenido 3"/>
          <p:cNvSpPr>
            <a:spLocks noGrp="1"/>
          </p:cNvSpPr>
          <p:nvPr>
            <p:ph idx="1"/>
          </p:nvPr>
        </p:nvSpPr>
        <p:spPr>
          <a:xfrm>
            <a:off x="2110880" y="3933056"/>
            <a:ext cx="9385720" cy="2376263"/>
          </a:xfrm>
        </p:spPr>
        <p:txBody>
          <a:bodyPr>
            <a:normAutofit/>
          </a:bodyPr>
          <a:lstStyle/>
          <a:p>
            <a:r>
              <a:rPr lang="en-US" sz="2400" dirty="0" err="1">
                <a:solidFill>
                  <a:srgbClr val="C00000"/>
                </a:solidFill>
              </a:rPr>
              <a:t>Cinco</a:t>
            </a:r>
            <a:r>
              <a:rPr lang="en-US" sz="2400" dirty="0">
                <a:solidFill>
                  <a:srgbClr val="C00000"/>
                </a:solidFill>
              </a:rPr>
              <a:t> </a:t>
            </a:r>
            <a:r>
              <a:rPr lang="en-US" sz="2400" dirty="0" err="1">
                <a:solidFill>
                  <a:srgbClr val="C00000"/>
                </a:solidFill>
              </a:rPr>
              <a:t>regiões</a:t>
            </a:r>
            <a:r>
              <a:rPr lang="en-US" sz="2400" dirty="0">
                <a:solidFill>
                  <a:srgbClr val="C00000"/>
                </a:solidFill>
              </a:rPr>
              <a:t> de Portugal continental </a:t>
            </a:r>
            <a:r>
              <a:rPr lang="en-US" sz="2400" dirty="0"/>
              <a:t>(E_COR) – </a:t>
            </a:r>
            <a:r>
              <a:rPr lang="en-US" sz="2400" dirty="0" err="1"/>
              <a:t>amostra</a:t>
            </a:r>
            <a:r>
              <a:rPr lang="en-US" sz="2400" dirty="0"/>
              <a:t> </a:t>
            </a:r>
            <a:r>
              <a:rPr lang="en-US" sz="2400" dirty="0" err="1"/>
              <a:t>representativa</a:t>
            </a:r>
            <a:r>
              <a:rPr lang="en-US" sz="2400" dirty="0"/>
              <a:t> da </a:t>
            </a:r>
            <a:r>
              <a:rPr lang="en-US" sz="2400" dirty="0" err="1"/>
              <a:t>população</a:t>
            </a:r>
            <a:r>
              <a:rPr lang="en-US" sz="2400" dirty="0"/>
              <a:t> </a:t>
            </a:r>
            <a:r>
              <a:rPr lang="en-US" sz="2400" dirty="0" err="1"/>
              <a:t>adulta</a:t>
            </a:r>
            <a:r>
              <a:rPr lang="en-US" sz="2400" dirty="0"/>
              <a:t> (Abril,2012 a Dezembro,2014</a:t>
            </a:r>
            <a:r>
              <a:rPr lang="en-US" sz="2400" dirty="0" smtClean="0"/>
              <a:t>).</a:t>
            </a:r>
            <a:endParaRPr lang="en-US" sz="2400" dirty="0"/>
          </a:p>
          <a:p>
            <a:r>
              <a:rPr lang="en-US" sz="2400" dirty="0">
                <a:solidFill>
                  <a:srgbClr val="C00000"/>
                </a:solidFill>
              </a:rPr>
              <a:t>1533</a:t>
            </a:r>
            <a:r>
              <a:rPr lang="en-US" sz="2400" dirty="0"/>
              <a:t> </a:t>
            </a:r>
            <a:r>
              <a:rPr lang="en-US" sz="2400" dirty="0" err="1"/>
              <a:t>indivíduos</a:t>
            </a:r>
            <a:r>
              <a:rPr lang="en-US" sz="2400" dirty="0"/>
              <a:t>, 50,5% </a:t>
            </a:r>
            <a:r>
              <a:rPr lang="en-US" sz="2400" dirty="0" err="1"/>
              <a:t>homens</a:t>
            </a:r>
            <a:r>
              <a:rPr lang="en-US" sz="2400" dirty="0"/>
              <a:t>, </a:t>
            </a:r>
            <a:r>
              <a:rPr lang="en-US" sz="2400" dirty="0" err="1"/>
              <a:t>idade</a:t>
            </a:r>
            <a:r>
              <a:rPr lang="en-US" sz="2400" dirty="0"/>
              <a:t> </a:t>
            </a:r>
            <a:r>
              <a:rPr lang="en-US" sz="2400" dirty="0" err="1"/>
              <a:t>média</a:t>
            </a:r>
            <a:r>
              <a:rPr lang="en-US" sz="2400" dirty="0"/>
              <a:t> 50,6 ± 18,3 </a:t>
            </a:r>
            <a:r>
              <a:rPr lang="en-US" sz="2400" dirty="0" err="1"/>
              <a:t>anos</a:t>
            </a:r>
            <a:r>
              <a:rPr lang="en-US" sz="2400" dirty="0" smtClean="0"/>
              <a:t>.</a:t>
            </a:r>
            <a:endParaRPr lang="en-US" sz="2400" dirty="0"/>
          </a:p>
          <a:p>
            <a:r>
              <a:rPr lang="en-US" sz="2400" dirty="0">
                <a:solidFill>
                  <a:srgbClr val="C00000"/>
                </a:solidFill>
              </a:rPr>
              <a:t>Anti-VHC </a:t>
            </a:r>
            <a:r>
              <a:rPr lang="en-US" sz="2400" dirty="0" err="1">
                <a:solidFill>
                  <a:srgbClr val="C00000"/>
                </a:solidFill>
              </a:rPr>
              <a:t>positivo</a:t>
            </a:r>
            <a:r>
              <a:rPr lang="en-US" sz="2400" dirty="0">
                <a:solidFill>
                  <a:srgbClr val="C00000"/>
                </a:solidFill>
              </a:rPr>
              <a:t>: 0,40% (0,13% com ARN-VHC</a:t>
            </a:r>
            <a:r>
              <a:rPr lang="en-US" sz="2400" dirty="0" smtClean="0">
                <a:solidFill>
                  <a:srgbClr val="C00000"/>
                </a:solidFill>
              </a:rPr>
              <a:t>)</a:t>
            </a:r>
            <a:r>
              <a:rPr lang="en-US" sz="2400" dirty="0" smtClean="0"/>
              <a:t>.</a:t>
            </a:r>
            <a:endParaRPr lang="en-US" sz="2400" dirty="0">
              <a:solidFill>
                <a:srgbClr val="C00000"/>
              </a:solidFill>
            </a:endParaRPr>
          </a:p>
          <a:p>
            <a:r>
              <a:rPr lang="en-US" sz="2400" dirty="0" err="1"/>
              <a:t>AgHBs</a:t>
            </a:r>
            <a:r>
              <a:rPr lang="en-US" sz="2400" dirty="0"/>
              <a:t> </a:t>
            </a:r>
            <a:r>
              <a:rPr lang="en-US" sz="2400" dirty="0" err="1"/>
              <a:t>positivo</a:t>
            </a:r>
            <a:r>
              <a:rPr lang="en-US" sz="2400" dirty="0"/>
              <a:t>: 1.2%.</a:t>
            </a:r>
          </a:p>
          <a:p>
            <a:endParaRPr lang="en-US" sz="2400" dirty="0"/>
          </a:p>
          <a:p>
            <a:pPr marL="407194" indent="0">
              <a:buNone/>
            </a:pPr>
            <a:endParaRPr lang="es-ES" dirty="0"/>
          </a:p>
        </p:txBody>
      </p:sp>
      <p:sp>
        <p:nvSpPr>
          <p:cNvPr id="15" name="Marcador de contenido 3"/>
          <p:cNvSpPr txBox="1">
            <a:spLocks/>
          </p:cNvSpPr>
          <p:nvPr/>
        </p:nvSpPr>
        <p:spPr>
          <a:xfrm>
            <a:off x="6672064" y="980728"/>
            <a:ext cx="5087888" cy="3061397"/>
          </a:xfrm>
          <a:prstGeom prst="rect">
            <a:avLst/>
          </a:prstGeom>
        </p:spPr>
        <p:txBody>
          <a:bodyPr vert="horz" lIns="91440" tIns="45720" rIns="91440" bIns="45720" rtlCol="0">
            <a:normAutofit/>
          </a:bodyPr>
          <a:lstStyle>
            <a:lvl1pPr marL="606029" indent="-198835" algn="l" defTabSz="685800" rtl="0" eaLnBrk="1" latinLnBrk="0" hangingPunct="1">
              <a:spcBef>
                <a:spcPts val="450"/>
              </a:spcBef>
              <a:buFontTx/>
              <a:buBlip>
                <a:blip r:embed="rId2"/>
              </a:buBlip>
              <a:defRPr sz="1800" kern="1200">
                <a:solidFill>
                  <a:schemeClr val="accent1"/>
                </a:solidFill>
                <a:latin typeface="+mn-lt"/>
                <a:ea typeface="+mn-ea"/>
                <a:cs typeface="+mn-cs"/>
              </a:defRPr>
            </a:lvl1pPr>
            <a:lvl2pPr marL="1143000" indent="-198835" algn="l" defTabSz="685800" rtl="0" eaLnBrk="1" latinLnBrk="0" hangingPunct="1">
              <a:spcBef>
                <a:spcPts val="450"/>
              </a:spcBef>
              <a:buClr>
                <a:schemeClr val="tx2"/>
              </a:buClr>
              <a:buSzPct val="100000"/>
              <a:buFont typeface="Wingdings" panose="05000000000000000000" pitchFamily="2" charset="2"/>
              <a:buChar char="v"/>
              <a:defRPr sz="1650" kern="1200">
                <a:solidFill>
                  <a:schemeClr val="accent1"/>
                </a:solidFill>
                <a:latin typeface="+mn-lt"/>
                <a:ea typeface="+mn-ea"/>
                <a:cs typeface="+mn-cs"/>
              </a:defRPr>
            </a:lvl2pPr>
            <a:lvl3pPr marL="1679972" indent="-198835" algn="l" defTabSz="685800" rtl="0" eaLnBrk="1" latinLnBrk="0" hangingPunct="1">
              <a:spcBef>
                <a:spcPts val="450"/>
              </a:spcBef>
              <a:buClr>
                <a:schemeClr val="tx2"/>
              </a:buClr>
              <a:buSzPct val="100000"/>
              <a:buFont typeface="Wingdings" panose="05000000000000000000" pitchFamily="2" charset="2"/>
              <a:buChar char="ü"/>
              <a:defRPr sz="1500" kern="1200">
                <a:solidFill>
                  <a:schemeClr val="accent1"/>
                </a:solidFill>
                <a:latin typeface="+mn-lt"/>
                <a:ea typeface="+mn-ea"/>
                <a:cs typeface="+mn-cs"/>
              </a:defRPr>
            </a:lvl3pPr>
            <a:lvl4pPr marL="2156222" indent="-138113" algn="l" defTabSz="685800" rtl="0" eaLnBrk="1" latinLnBrk="0" hangingPunct="1">
              <a:spcBef>
                <a:spcPts val="450"/>
              </a:spcBef>
              <a:buClr>
                <a:schemeClr val="tx2"/>
              </a:buClr>
              <a:buFont typeface="Arial" pitchFamily="34" charset="0"/>
              <a:buChar char="–"/>
              <a:defRPr sz="1500" kern="1200">
                <a:solidFill>
                  <a:schemeClr val="accent1"/>
                </a:solidFill>
                <a:latin typeface="+mn-lt"/>
                <a:ea typeface="+mn-ea"/>
                <a:cs typeface="+mn-cs"/>
              </a:defRPr>
            </a:lvl4pPr>
            <a:lvl5pPr marL="2693194" indent="-139304" algn="l" defTabSz="685800" rtl="0" eaLnBrk="1" latinLnBrk="0" hangingPunct="1">
              <a:spcBef>
                <a:spcPts val="450"/>
              </a:spcBef>
              <a:buClr>
                <a:schemeClr val="tx2"/>
              </a:buClr>
              <a:buFont typeface="Arial" pitchFamily="34" charset="0"/>
              <a:buChar char="»"/>
              <a:defRPr sz="1500" kern="1200">
                <a:solidFill>
                  <a:schemeClr val="accent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pt-PT" sz="2400" dirty="0">
                <a:solidFill>
                  <a:srgbClr val="C00000"/>
                </a:solidFill>
              </a:rPr>
              <a:t>Drogas iv (n=6)</a:t>
            </a:r>
            <a:r>
              <a:rPr lang="pt-PT" sz="2400" b="1" dirty="0"/>
              <a:t>		</a:t>
            </a:r>
            <a:r>
              <a:rPr lang="pt-PT" sz="2400" b="1" dirty="0" smtClean="0"/>
              <a:t>   33,3 </a:t>
            </a:r>
            <a:r>
              <a:rPr lang="pt-PT" sz="2400" b="1" dirty="0"/>
              <a:t>%</a:t>
            </a:r>
          </a:p>
          <a:p>
            <a:r>
              <a:rPr lang="pt-PT" sz="2400" dirty="0" smtClean="0"/>
              <a:t>Transfusões </a:t>
            </a:r>
            <a:r>
              <a:rPr lang="pt-PT" sz="2400" dirty="0"/>
              <a:t>	  </a:t>
            </a:r>
            <a:r>
              <a:rPr lang="pt-PT" sz="2400" dirty="0" smtClean="0"/>
              <a:t>              1,8 </a:t>
            </a:r>
            <a:r>
              <a:rPr lang="pt-PT" sz="2400" dirty="0"/>
              <a:t>%</a:t>
            </a:r>
          </a:p>
          <a:p>
            <a:r>
              <a:rPr lang="pt-PT" sz="2400" dirty="0"/>
              <a:t>Abuso de álcool		 </a:t>
            </a:r>
            <a:r>
              <a:rPr lang="pt-PT" sz="2400" dirty="0" smtClean="0"/>
              <a:t>   </a:t>
            </a:r>
            <a:r>
              <a:rPr lang="pt-PT" sz="2400" dirty="0"/>
              <a:t>1,33 %</a:t>
            </a:r>
          </a:p>
          <a:p>
            <a:r>
              <a:rPr lang="pt-PT" sz="2400" dirty="0"/>
              <a:t>Cirurgia prévia		</a:t>
            </a:r>
            <a:r>
              <a:rPr lang="pt-PT" sz="2400" dirty="0" smtClean="0"/>
              <a:t>       </a:t>
            </a:r>
            <a:r>
              <a:rPr lang="pt-PT" sz="2400" dirty="0"/>
              <a:t>1,0 %</a:t>
            </a:r>
          </a:p>
          <a:p>
            <a:r>
              <a:rPr lang="pt-PT" sz="2400" dirty="0"/>
              <a:t>Regiões de risco	 </a:t>
            </a:r>
            <a:r>
              <a:rPr lang="pt-PT" sz="2400" dirty="0" smtClean="0"/>
              <a:t>              0,65 </a:t>
            </a:r>
            <a:r>
              <a:rPr lang="pt-PT" sz="2400" dirty="0"/>
              <a:t>%</a:t>
            </a:r>
          </a:p>
          <a:p>
            <a:pPr marL="407194" indent="0">
              <a:buNone/>
            </a:pPr>
            <a:endParaRPr lang="pt-PT" sz="2400" dirty="0" smtClean="0"/>
          </a:p>
          <a:p>
            <a:endParaRPr lang="es-ES" dirty="0"/>
          </a:p>
        </p:txBody>
      </p:sp>
      <p:sp>
        <p:nvSpPr>
          <p:cNvPr id="16" name="Marcador de contenido 3"/>
          <p:cNvSpPr txBox="1">
            <a:spLocks/>
          </p:cNvSpPr>
          <p:nvPr/>
        </p:nvSpPr>
        <p:spPr>
          <a:xfrm>
            <a:off x="479376" y="980728"/>
            <a:ext cx="5087888" cy="3061397"/>
          </a:xfrm>
          <a:prstGeom prst="rect">
            <a:avLst/>
          </a:prstGeom>
          <a:ln>
            <a:noFill/>
          </a:ln>
        </p:spPr>
        <p:txBody>
          <a:bodyPr vert="horz" lIns="91440" tIns="45720" rIns="91440" bIns="45720" rtlCol="0">
            <a:normAutofit/>
          </a:bodyPr>
          <a:lstStyle>
            <a:lvl1pPr marL="606029" indent="-198835" algn="l" defTabSz="685800" rtl="0" eaLnBrk="1" latinLnBrk="0" hangingPunct="1">
              <a:spcBef>
                <a:spcPts val="450"/>
              </a:spcBef>
              <a:buFontTx/>
              <a:buBlip>
                <a:blip r:embed="rId2"/>
              </a:buBlip>
              <a:defRPr sz="1800" kern="1200">
                <a:solidFill>
                  <a:schemeClr val="accent1"/>
                </a:solidFill>
                <a:latin typeface="+mn-lt"/>
                <a:ea typeface="+mn-ea"/>
                <a:cs typeface="+mn-cs"/>
              </a:defRPr>
            </a:lvl1pPr>
            <a:lvl2pPr marL="1143000" indent="-198835" algn="l" defTabSz="685800" rtl="0" eaLnBrk="1" latinLnBrk="0" hangingPunct="1">
              <a:spcBef>
                <a:spcPts val="450"/>
              </a:spcBef>
              <a:buClr>
                <a:schemeClr val="tx2"/>
              </a:buClr>
              <a:buSzPct val="100000"/>
              <a:buFont typeface="Wingdings" panose="05000000000000000000" pitchFamily="2" charset="2"/>
              <a:buChar char="v"/>
              <a:defRPr sz="1650" kern="1200">
                <a:solidFill>
                  <a:schemeClr val="accent1"/>
                </a:solidFill>
                <a:latin typeface="+mn-lt"/>
                <a:ea typeface="+mn-ea"/>
                <a:cs typeface="+mn-cs"/>
              </a:defRPr>
            </a:lvl2pPr>
            <a:lvl3pPr marL="1679972" indent="-198835" algn="l" defTabSz="685800" rtl="0" eaLnBrk="1" latinLnBrk="0" hangingPunct="1">
              <a:spcBef>
                <a:spcPts val="450"/>
              </a:spcBef>
              <a:buClr>
                <a:schemeClr val="tx2"/>
              </a:buClr>
              <a:buSzPct val="100000"/>
              <a:buFont typeface="Wingdings" panose="05000000000000000000" pitchFamily="2" charset="2"/>
              <a:buChar char="ü"/>
              <a:defRPr sz="1500" kern="1200">
                <a:solidFill>
                  <a:schemeClr val="accent1"/>
                </a:solidFill>
                <a:latin typeface="+mn-lt"/>
                <a:ea typeface="+mn-ea"/>
                <a:cs typeface="+mn-cs"/>
              </a:defRPr>
            </a:lvl3pPr>
            <a:lvl4pPr marL="2156222" indent="-138113" algn="l" defTabSz="685800" rtl="0" eaLnBrk="1" latinLnBrk="0" hangingPunct="1">
              <a:spcBef>
                <a:spcPts val="450"/>
              </a:spcBef>
              <a:buClr>
                <a:schemeClr val="tx2"/>
              </a:buClr>
              <a:buFont typeface="Arial" pitchFamily="34" charset="0"/>
              <a:buChar char="–"/>
              <a:defRPr sz="1500" kern="1200">
                <a:solidFill>
                  <a:schemeClr val="accent1"/>
                </a:solidFill>
                <a:latin typeface="+mn-lt"/>
                <a:ea typeface="+mn-ea"/>
                <a:cs typeface="+mn-cs"/>
              </a:defRPr>
            </a:lvl4pPr>
            <a:lvl5pPr marL="2693194" indent="-139304" algn="l" defTabSz="685800" rtl="0" eaLnBrk="1" latinLnBrk="0" hangingPunct="1">
              <a:spcBef>
                <a:spcPts val="450"/>
              </a:spcBef>
              <a:buClr>
                <a:schemeClr val="tx2"/>
              </a:buClr>
              <a:buFont typeface="Arial" pitchFamily="34" charset="0"/>
              <a:buChar char="»"/>
              <a:defRPr sz="1500" kern="1200">
                <a:solidFill>
                  <a:schemeClr val="accent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Tx/>
              <a:buNone/>
            </a:pPr>
            <a:r>
              <a:rPr lang="pt-PT" sz="2400" dirty="0" smtClean="0">
                <a:solidFill>
                  <a:srgbClr val="C00000"/>
                </a:solidFill>
              </a:rPr>
              <a:t>Centro de Portugal </a:t>
            </a:r>
          </a:p>
          <a:p>
            <a:pPr>
              <a:buFontTx/>
              <a:buNone/>
            </a:pPr>
            <a:r>
              <a:rPr lang="pt-PT" sz="2400" dirty="0" smtClean="0"/>
              <a:t>(Distrito de Coimbra, 1993).</a:t>
            </a:r>
          </a:p>
          <a:p>
            <a:r>
              <a:rPr lang="pt-PT" sz="2400" dirty="0" smtClean="0">
                <a:solidFill>
                  <a:srgbClr val="C00000"/>
                </a:solidFill>
              </a:rPr>
              <a:t>657</a:t>
            </a:r>
            <a:r>
              <a:rPr lang="pt-PT" sz="2400" dirty="0" smtClean="0"/>
              <a:t> indivíduos.</a:t>
            </a:r>
          </a:p>
          <a:p>
            <a:r>
              <a:rPr lang="pt-PT" sz="2400" dirty="0" smtClean="0"/>
              <a:t>Idade : 42,7 ±13,1 anos.</a:t>
            </a:r>
          </a:p>
          <a:p>
            <a:r>
              <a:rPr lang="en-US" sz="2400" dirty="0" err="1" smtClean="0"/>
              <a:t>Sexo</a:t>
            </a:r>
            <a:r>
              <a:rPr lang="en-US" sz="2400" dirty="0" smtClean="0"/>
              <a:t>: 267 </a:t>
            </a:r>
            <a:r>
              <a:rPr lang="en-US" sz="2400" dirty="0" err="1" smtClean="0"/>
              <a:t>homens</a:t>
            </a:r>
            <a:r>
              <a:rPr lang="en-US" sz="2400" dirty="0" smtClean="0"/>
              <a:t>; 390 </a:t>
            </a:r>
            <a:r>
              <a:rPr lang="en-US" sz="2400" dirty="0" err="1" smtClean="0"/>
              <a:t>mulheres</a:t>
            </a:r>
            <a:r>
              <a:rPr lang="en-US" sz="2400" dirty="0" smtClean="0"/>
              <a:t>.</a:t>
            </a:r>
          </a:p>
          <a:p>
            <a:r>
              <a:rPr lang="pt-PT" sz="2400" dirty="0" smtClean="0">
                <a:solidFill>
                  <a:srgbClr val="C00000"/>
                </a:solidFill>
              </a:rPr>
              <a:t>Anti-VHC positivo: 0,46%</a:t>
            </a:r>
          </a:p>
          <a:p>
            <a:pPr marL="407194" indent="0">
              <a:buNone/>
            </a:pPr>
            <a:endParaRPr lang="es-ES" dirty="0"/>
          </a:p>
        </p:txBody>
      </p:sp>
      <p:sp>
        <p:nvSpPr>
          <p:cNvPr id="17" name="CaixaDeTexto 7"/>
          <p:cNvSpPr txBox="1">
            <a:spLocks noGrp="1"/>
          </p:cNvSpPr>
          <p:nvPr>
            <p:ph type="body" sz="quarter" idx="10"/>
          </p:nvPr>
        </p:nvSpPr>
        <p:spPr>
          <a:xfrm>
            <a:off x="8810166" y="5661248"/>
            <a:ext cx="2772234" cy="498598"/>
          </a:xfrm>
          <a:prstGeom prst="rect">
            <a:avLst/>
          </a:prstGeom>
          <a:noFill/>
        </p:spPr>
        <p:txBody>
          <a:bodyPr wrap="none" rtlCol="0">
            <a:spAutoFit/>
          </a:bodyPr>
          <a:lstStyle/>
          <a:p>
            <a:r>
              <a:rPr lang="pt-PT" sz="1200" dirty="0">
                <a:solidFill>
                  <a:srgbClr val="808080"/>
                </a:solidFill>
              </a:rPr>
              <a:t>Santos A  </a:t>
            </a:r>
            <a:r>
              <a:rPr lang="pt-PT" sz="1200" dirty="0" err="1">
                <a:solidFill>
                  <a:srgbClr val="808080"/>
                </a:solidFill>
              </a:rPr>
              <a:t>et</a:t>
            </a:r>
            <a:r>
              <a:rPr lang="pt-PT" sz="1200" dirty="0">
                <a:solidFill>
                  <a:srgbClr val="808080"/>
                </a:solidFill>
              </a:rPr>
              <a:t> al. Acta Med Port 1993,6 </a:t>
            </a:r>
            <a:r>
              <a:rPr lang="pt-PT" sz="1200" dirty="0" smtClean="0">
                <a:solidFill>
                  <a:srgbClr val="808080"/>
                </a:solidFill>
              </a:rPr>
              <a:t>567</a:t>
            </a:r>
          </a:p>
          <a:p>
            <a:endParaRPr lang="pt-PT" sz="1200" dirty="0">
              <a:solidFill>
                <a:schemeClr val="accent3"/>
              </a:solidFill>
            </a:endParaRPr>
          </a:p>
        </p:txBody>
      </p:sp>
      <p:sp>
        <p:nvSpPr>
          <p:cNvPr id="18" name="Rectângulo 3"/>
          <p:cNvSpPr/>
          <p:nvPr/>
        </p:nvSpPr>
        <p:spPr>
          <a:xfrm>
            <a:off x="4079776" y="5877272"/>
            <a:ext cx="7524328" cy="276999"/>
          </a:xfrm>
          <a:prstGeom prst="rect">
            <a:avLst/>
          </a:prstGeom>
        </p:spPr>
        <p:txBody>
          <a:bodyPr wrap="square">
            <a:spAutoFit/>
          </a:bodyPr>
          <a:lstStyle/>
          <a:p>
            <a:pPr algn="r">
              <a:buNone/>
            </a:pPr>
            <a:r>
              <a:rPr lang="pt-PT" sz="1200" dirty="0" err="1">
                <a:solidFill>
                  <a:srgbClr val="808080"/>
                </a:solidFill>
              </a:rPr>
              <a:t>Carvalhana</a:t>
            </a:r>
            <a:r>
              <a:rPr lang="pt-PT" sz="1200" dirty="0">
                <a:solidFill>
                  <a:srgbClr val="808080"/>
                </a:solidFill>
              </a:rPr>
              <a:t> S </a:t>
            </a:r>
            <a:r>
              <a:rPr lang="pt-PT" sz="1200" dirty="0" err="1">
                <a:solidFill>
                  <a:srgbClr val="808080"/>
                </a:solidFill>
              </a:rPr>
              <a:t>et</a:t>
            </a:r>
            <a:r>
              <a:rPr lang="pt-PT" sz="1200" dirty="0">
                <a:solidFill>
                  <a:srgbClr val="808080"/>
                </a:solidFill>
              </a:rPr>
              <a:t> al. Congresso Português de Hepatologia 2015</a:t>
            </a:r>
          </a:p>
        </p:txBody>
      </p:sp>
    </p:spTree>
    <p:extLst>
      <p:ext uri="{BB962C8B-B14F-4D97-AF65-F5344CB8AC3E}">
        <p14:creationId xmlns:p14="http://schemas.microsoft.com/office/powerpoint/2010/main" val="2461549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1890862" y="1124745"/>
            <a:ext cx="8453611" cy="4212825"/>
          </a:xfrm>
          <a:prstGeom prst="rect">
            <a:avLst/>
          </a:prstGeom>
        </p:spPr>
      </p:pic>
      <p:sp>
        <p:nvSpPr>
          <p:cNvPr id="4" name="Marcador de Posição do Texto 3"/>
          <p:cNvSpPr>
            <a:spLocks noGrp="1"/>
          </p:cNvSpPr>
          <p:nvPr>
            <p:ph type="body" sz="quarter" idx="13"/>
          </p:nvPr>
        </p:nvSpPr>
        <p:spPr>
          <a:xfrm>
            <a:off x="335360" y="5733256"/>
            <a:ext cx="11582443" cy="295162"/>
          </a:xfrm>
        </p:spPr>
        <p:txBody>
          <a:bodyPr>
            <a:normAutofit/>
          </a:bodyPr>
          <a:lstStyle/>
          <a:p>
            <a:r>
              <a:rPr lang="da-DK" altLang="en-US" sz="1200" dirty="0">
                <a:solidFill>
                  <a:srgbClr val="808080"/>
                </a:solidFill>
                <a:cs typeface="Arial" panose="020B0604020202020204" pitchFamily="34" charset="0"/>
              </a:rPr>
              <a:t>Messina JP, et al. </a:t>
            </a:r>
            <a:r>
              <a:rPr lang="da-DK" altLang="en-US" sz="1200" dirty="0" err="1">
                <a:solidFill>
                  <a:srgbClr val="808080"/>
                </a:solidFill>
                <a:cs typeface="Arial" panose="020B0604020202020204" pitchFamily="34" charset="0"/>
              </a:rPr>
              <a:t>Hepatology</a:t>
            </a:r>
            <a:r>
              <a:rPr lang="da-DK" altLang="en-US" sz="1200" dirty="0">
                <a:solidFill>
                  <a:srgbClr val="808080"/>
                </a:solidFill>
                <a:cs typeface="Arial" panose="020B0604020202020204" pitchFamily="34" charset="0"/>
              </a:rPr>
              <a:t> 2015;61:77–87.  </a:t>
            </a:r>
          </a:p>
          <a:p>
            <a:endParaRPr lang="en-US" sz="1200" dirty="0">
              <a:solidFill>
                <a:schemeClr val="accent3"/>
              </a:solidFill>
            </a:endParaRPr>
          </a:p>
        </p:txBody>
      </p:sp>
      <p:sp>
        <p:nvSpPr>
          <p:cNvPr id="2" name="Title 1"/>
          <p:cNvSpPr>
            <a:spLocks noGrp="1"/>
          </p:cNvSpPr>
          <p:nvPr>
            <p:ph type="title"/>
          </p:nvPr>
        </p:nvSpPr>
        <p:spPr>
          <a:noFill/>
        </p:spPr>
        <p:txBody>
          <a:bodyPr>
            <a:normAutofit fontScale="90000"/>
          </a:bodyPr>
          <a:lstStyle/>
          <a:p>
            <a:r>
              <a:rPr lang="pt-PT" sz="3600" dirty="0"/>
              <a:t>Distribuição dos </a:t>
            </a:r>
            <a:r>
              <a:rPr lang="pt-PT" sz="3600" dirty="0" err="1"/>
              <a:t>genotipos</a:t>
            </a:r>
            <a:r>
              <a:rPr lang="pt-PT" sz="3600" dirty="0"/>
              <a:t> do VHC</a:t>
            </a:r>
          </a:p>
        </p:txBody>
      </p:sp>
    </p:spTree>
    <p:extLst>
      <p:ext uri="{BB962C8B-B14F-4D97-AF65-F5344CB8AC3E}">
        <p14:creationId xmlns:p14="http://schemas.microsoft.com/office/powerpoint/2010/main" val="975972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688288" y="1700808"/>
            <a:ext cx="967132" cy="400110"/>
          </a:xfrm>
          <a:prstGeom prst="rect">
            <a:avLst/>
          </a:prstGeom>
        </p:spPr>
        <p:txBody>
          <a:bodyPr wrap="none">
            <a:spAutoFit/>
          </a:bodyPr>
          <a:lstStyle/>
          <a:p>
            <a:r>
              <a:rPr lang="en-US" sz="2000" dirty="0">
                <a:solidFill>
                  <a:prstClr val="black"/>
                </a:solidFill>
              </a:rPr>
              <a:t>n=1500</a:t>
            </a:r>
          </a:p>
        </p:txBody>
      </p:sp>
      <p:grpSp>
        <p:nvGrpSpPr>
          <p:cNvPr id="8" name="Grupo 7"/>
          <p:cNvGrpSpPr/>
          <p:nvPr/>
        </p:nvGrpSpPr>
        <p:grpSpPr>
          <a:xfrm>
            <a:off x="2351584" y="1124744"/>
            <a:ext cx="7560840" cy="4320480"/>
            <a:chOff x="773832" y="1340768"/>
            <a:chExt cx="7614592" cy="4752528"/>
          </a:xfrm>
        </p:grpSpPr>
        <p:grpSp>
          <p:nvGrpSpPr>
            <p:cNvPr id="9" name="Grupo 12"/>
            <p:cNvGrpSpPr/>
            <p:nvPr/>
          </p:nvGrpSpPr>
          <p:grpSpPr>
            <a:xfrm>
              <a:off x="773832" y="1340768"/>
              <a:ext cx="7614592" cy="4752528"/>
              <a:chOff x="1016000" y="1528192"/>
              <a:chExt cx="7023100" cy="4368800"/>
            </a:xfrm>
          </p:grpSpPr>
          <p:pic>
            <p:nvPicPr>
              <p:cNvPr id="5" name="Picture 4"/>
              <p:cNvPicPr>
                <a:picLocks noChangeAspect="1"/>
              </p:cNvPicPr>
              <p:nvPr/>
            </p:nvPicPr>
            <p:blipFill rotWithShape="1">
              <a:blip r:embed="rId2" cstate="print"/>
              <a:srcRect l="2019" t="3985" r="1825" b="3114"/>
              <a:stretch/>
            </p:blipFill>
            <p:spPr>
              <a:xfrm>
                <a:off x="1016000" y="1528192"/>
                <a:ext cx="7023100" cy="4368800"/>
              </a:xfrm>
              <a:prstGeom prst="rect">
                <a:avLst/>
              </a:prstGeom>
            </p:spPr>
          </p:pic>
          <p:sp>
            <p:nvSpPr>
              <p:cNvPr id="3" name="Rectângulo 2"/>
              <p:cNvSpPr/>
              <p:nvPr/>
            </p:nvSpPr>
            <p:spPr>
              <a:xfrm>
                <a:off x="2627784" y="4221088"/>
                <a:ext cx="360040" cy="720080"/>
              </a:xfrm>
              <a:prstGeom prst="rect">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sp>
            <p:nvSpPr>
              <p:cNvPr id="10" name="Rectângulo 9"/>
              <p:cNvSpPr/>
              <p:nvPr/>
            </p:nvSpPr>
            <p:spPr>
              <a:xfrm>
                <a:off x="4644008" y="3879140"/>
                <a:ext cx="360040" cy="1062027"/>
              </a:xfrm>
              <a:prstGeom prst="rect">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sp>
            <p:nvSpPr>
              <p:cNvPr id="11" name="Rectângulo 10"/>
              <p:cNvSpPr/>
              <p:nvPr/>
            </p:nvSpPr>
            <p:spPr>
              <a:xfrm>
                <a:off x="6660232" y="4149081"/>
                <a:ext cx="360040" cy="792088"/>
              </a:xfrm>
              <a:prstGeom prst="rect">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sp>
            <p:nvSpPr>
              <p:cNvPr id="12" name="Rectângulo 11"/>
              <p:cNvSpPr/>
              <p:nvPr/>
            </p:nvSpPr>
            <p:spPr>
              <a:xfrm>
                <a:off x="4067944" y="1794821"/>
                <a:ext cx="216024" cy="212084"/>
              </a:xfrm>
              <a:prstGeom prst="rect">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grpSp>
        <p:sp>
          <p:nvSpPr>
            <p:cNvPr id="2" name="Rectangle 1"/>
            <p:cNvSpPr/>
            <p:nvPr/>
          </p:nvSpPr>
          <p:spPr>
            <a:xfrm>
              <a:off x="7145656" y="1433565"/>
              <a:ext cx="1170760" cy="5078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solidFill>
                    <a:prstClr val="black"/>
                  </a:solidFill>
                </a:rPr>
                <a:t>N=1380</a:t>
              </a:r>
            </a:p>
          </p:txBody>
        </p:sp>
      </p:grpSp>
      <p:sp>
        <p:nvSpPr>
          <p:cNvPr id="4" name="Marcador de Posição do Texto 3"/>
          <p:cNvSpPr>
            <a:spLocks noGrp="1"/>
          </p:cNvSpPr>
          <p:nvPr>
            <p:ph type="body" sz="quarter" idx="13"/>
          </p:nvPr>
        </p:nvSpPr>
        <p:spPr>
          <a:xfrm>
            <a:off x="407368" y="5661248"/>
            <a:ext cx="11582443" cy="295162"/>
          </a:xfrm>
        </p:spPr>
        <p:txBody>
          <a:bodyPr>
            <a:normAutofit/>
          </a:bodyPr>
          <a:lstStyle/>
          <a:p>
            <a:r>
              <a:rPr lang="en-US" sz="1200" dirty="0" err="1">
                <a:solidFill>
                  <a:srgbClr val="808080"/>
                </a:solidFill>
              </a:rPr>
              <a:t>Velosa</a:t>
            </a:r>
            <a:r>
              <a:rPr lang="en-US" sz="1200" dirty="0">
                <a:solidFill>
                  <a:srgbClr val="808080"/>
                </a:solidFill>
              </a:rPr>
              <a:t> J, et al. </a:t>
            </a:r>
            <a:r>
              <a:rPr lang="en-US" sz="1200" dirty="0" err="1">
                <a:solidFill>
                  <a:srgbClr val="808080"/>
                </a:solidFill>
              </a:rPr>
              <a:t>Hepato</a:t>
            </a:r>
            <a:r>
              <a:rPr lang="en-US" sz="1200" dirty="0">
                <a:solidFill>
                  <a:srgbClr val="808080"/>
                </a:solidFill>
              </a:rPr>
              <a:t>-Gastroenterology 2011; 58: 1260-6 </a:t>
            </a:r>
          </a:p>
          <a:p>
            <a:endParaRPr lang="en-US" sz="1200" dirty="0">
              <a:solidFill>
                <a:schemeClr val="accent3"/>
              </a:solidFill>
            </a:endParaRPr>
          </a:p>
        </p:txBody>
      </p:sp>
      <p:sp>
        <p:nvSpPr>
          <p:cNvPr id="14" name="Título 1"/>
          <p:cNvSpPr>
            <a:spLocks noGrp="1"/>
          </p:cNvSpPr>
          <p:nvPr>
            <p:ph type="title"/>
          </p:nvPr>
        </p:nvSpPr>
        <p:spPr>
          <a:noFill/>
        </p:spPr>
        <p:txBody>
          <a:bodyPr>
            <a:normAutofit/>
          </a:bodyPr>
          <a:lstStyle/>
          <a:p>
            <a:r>
              <a:rPr lang="pt-PT" sz="3200" dirty="0" err="1" smtClean="0"/>
              <a:t>Genotipos</a:t>
            </a:r>
            <a:r>
              <a:rPr lang="pt-PT" sz="3200" dirty="0" smtClean="0"/>
              <a:t> do VHC em Portugal</a:t>
            </a:r>
            <a:endParaRPr lang="pt-PT" sz="3200" dirty="0"/>
          </a:p>
        </p:txBody>
      </p:sp>
    </p:spTree>
    <p:extLst>
      <p:ext uri="{BB962C8B-B14F-4D97-AF65-F5344CB8AC3E}">
        <p14:creationId xmlns:p14="http://schemas.microsoft.com/office/powerpoint/2010/main" val="733976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z="3200" dirty="0" smtClean="0"/>
              <a:t>Sum</a:t>
            </a:r>
            <a:r>
              <a:rPr lang="pt-PT" sz="3200" dirty="0" err="1" smtClean="0"/>
              <a:t>ário</a:t>
            </a:r>
            <a:endParaRPr lang="en-US" sz="3200" dirty="0"/>
          </a:p>
        </p:txBody>
      </p:sp>
      <p:sp>
        <p:nvSpPr>
          <p:cNvPr id="3" name="Marcador de Posição de Conteúdo 2"/>
          <p:cNvSpPr>
            <a:spLocks noGrp="1"/>
          </p:cNvSpPr>
          <p:nvPr>
            <p:ph idx="1"/>
          </p:nvPr>
        </p:nvSpPr>
        <p:spPr>
          <a:xfrm>
            <a:off x="0" y="1052736"/>
            <a:ext cx="11582400" cy="4592024"/>
          </a:xfrm>
        </p:spPr>
        <p:txBody>
          <a:bodyPr>
            <a:normAutofit/>
          </a:bodyPr>
          <a:lstStyle/>
          <a:p>
            <a:r>
              <a:rPr lang="pt-PT" sz="2400" dirty="0"/>
              <a:t>O vírus da hepatite </a:t>
            </a:r>
            <a:r>
              <a:rPr lang="pt-PT" sz="2400" dirty="0" smtClean="0"/>
              <a:t>C.</a:t>
            </a:r>
            <a:endParaRPr lang="pt-PT" sz="2400" dirty="0"/>
          </a:p>
          <a:p>
            <a:r>
              <a:rPr lang="pt-PT" sz="2400" dirty="0"/>
              <a:t>História natural da </a:t>
            </a:r>
            <a:r>
              <a:rPr lang="pt-PT" sz="2400" dirty="0" smtClean="0"/>
              <a:t>infeção/doença.</a:t>
            </a:r>
            <a:endParaRPr lang="pt-PT" sz="2400" dirty="0"/>
          </a:p>
          <a:p>
            <a:r>
              <a:rPr lang="pt-PT" sz="2400" dirty="0"/>
              <a:t>Evolução e </a:t>
            </a:r>
            <a:r>
              <a:rPr lang="pt-PT" sz="2400" dirty="0" smtClean="0"/>
              <a:t>diagnóstico.</a:t>
            </a:r>
            <a:endParaRPr lang="pt-PT" sz="2400" dirty="0"/>
          </a:p>
          <a:p>
            <a:r>
              <a:rPr lang="pt-PT" sz="2400" dirty="0" smtClean="0"/>
              <a:t>Epidemiologia.</a:t>
            </a:r>
            <a:endParaRPr lang="pt-PT" sz="2400" dirty="0"/>
          </a:p>
          <a:p>
            <a:r>
              <a:rPr lang="pt-PT" sz="2400" dirty="0"/>
              <a:t>A hepatite C em </a:t>
            </a:r>
            <a:r>
              <a:rPr lang="pt-PT" sz="2400" dirty="0" smtClean="0"/>
              <a:t>Portugal.</a:t>
            </a:r>
            <a:endParaRPr lang="pt-PT" sz="2400" dirty="0"/>
          </a:p>
          <a:p>
            <a:r>
              <a:rPr lang="pt-PT" sz="2400" dirty="0"/>
              <a:t>Transmissão da infeção e </a:t>
            </a:r>
            <a:r>
              <a:rPr lang="pt-PT" sz="2400" dirty="0" smtClean="0"/>
              <a:t>profilaxia.</a:t>
            </a:r>
            <a:endParaRPr lang="pt-PT" sz="2400" dirty="0"/>
          </a:p>
          <a:p>
            <a:r>
              <a:rPr lang="pt-PT" sz="2400" dirty="0"/>
              <a:t>Tratamento </a:t>
            </a:r>
            <a:r>
              <a:rPr lang="pt-PT" sz="2400" dirty="0" smtClean="0"/>
              <a:t>atual.</a:t>
            </a:r>
            <a:endParaRPr lang="pt-PT" sz="2400" dirty="0"/>
          </a:p>
          <a:p>
            <a:r>
              <a:rPr lang="pt-PT" sz="2400" dirty="0"/>
              <a:t>Benefícios da cura </a:t>
            </a:r>
            <a:r>
              <a:rPr lang="pt-PT" sz="2400" dirty="0" smtClean="0"/>
              <a:t>virológica.</a:t>
            </a:r>
            <a:endParaRPr lang="pt-PT" sz="2400" dirty="0"/>
          </a:p>
          <a:p>
            <a:r>
              <a:rPr lang="pt-PT" sz="2400" dirty="0"/>
              <a:t>Seguimento dos doentes com resposta viral </a:t>
            </a:r>
            <a:r>
              <a:rPr lang="pt-PT" sz="2400" dirty="0" smtClean="0"/>
              <a:t>mantida.</a:t>
            </a:r>
            <a:endParaRPr lang="pt-PT" sz="2400" dirty="0"/>
          </a:p>
          <a:p>
            <a:r>
              <a:rPr lang="pt-PT" sz="2400" dirty="0"/>
              <a:t>Estratégia para a erradicação da hepatite </a:t>
            </a:r>
            <a:r>
              <a:rPr lang="pt-PT" sz="2400" dirty="0" smtClean="0"/>
              <a:t>C.</a:t>
            </a:r>
            <a:endParaRPr lang="pt-PT" sz="2400" dirty="0"/>
          </a:p>
        </p:txBody>
      </p:sp>
    </p:spTree>
    <p:extLst>
      <p:ext uri="{BB962C8B-B14F-4D97-AF65-F5344CB8AC3E}">
        <p14:creationId xmlns:p14="http://schemas.microsoft.com/office/powerpoint/2010/main" val="1320309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z="3200" dirty="0" err="1" smtClean="0"/>
              <a:t>Caso</a:t>
            </a:r>
            <a:r>
              <a:rPr lang="en-US" sz="3200" dirty="0" smtClean="0"/>
              <a:t> </a:t>
            </a:r>
            <a:r>
              <a:rPr lang="en-US" sz="3200" dirty="0" err="1" smtClean="0"/>
              <a:t>clínico</a:t>
            </a:r>
            <a:r>
              <a:rPr lang="en-US" sz="3200" dirty="0" smtClean="0"/>
              <a:t> (III)</a:t>
            </a:r>
            <a:endParaRPr lang="en-US" sz="3200" dirty="0"/>
          </a:p>
        </p:txBody>
      </p:sp>
      <p:sp>
        <p:nvSpPr>
          <p:cNvPr id="3" name="Marcador de Posição de Conteúdo 2"/>
          <p:cNvSpPr>
            <a:spLocks noGrp="1"/>
          </p:cNvSpPr>
          <p:nvPr>
            <p:ph idx="1"/>
          </p:nvPr>
        </p:nvSpPr>
        <p:spPr/>
        <p:txBody>
          <a:bodyPr>
            <a:noAutofit/>
          </a:bodyPr>
          <a:lstStyle/>
          <a:p>
            <a:r>
              <a:rPr lang="en-US" sz="2400" dirty="0"/>
              <a:t>Jorge, 56 </a:t>
            </a:r>
            <a:r>
              <a:rPr lang="en-US" sz="2400" dirty="0" err="1"/>
              <a:t>anos</a:t>
            </a:r>
            <a:r>
              <a:rPr lang="en-US" sz="2400" dirty="0"/>
              <a:t>, </a:t>
            </a:r>
            <a:r>
              <a:rPr lang="en-US" sz="2400" dirty="0" err="1" smtClean="0"/>
              <a:t>casado</a:t>
            </a:r>
            <a:r>
              <a:rPr lang="en-US" sz="2400" dirty="0" smtClean="0"/>
              <a:t>.</a:t>
            </a:r>
            <a:endParaRPr lang="en-US" sz="2400" dirty="0"/>
          </a:p>
          <a:p>
            <a:r>
              <a:rPr lang="en-US" sz="2400" dirty="0" err="1" smtClean="0"/>
              <a:t>Astenia</a:t>
            </a:r>
            <a:r>
              <a:rPr lang="en-US" sz="2400" dirty="0" smtClean="0"/>
              <a:t>.</a:t>
            </a:r>
            <a:endParaRPr lang="en-US" sz="2400" dirty="0"/>
          </a:p>
          <a:p>
            <a:r>
              <a:rPr lang="en-US" sz="2400" dirty="0" err="1"/>
              <a:t>Lesões</a:t>
            </a:r>
            <a:r>
              <a:rPr lang="en-US" sz="2400" dirty="0"/>
              <a:t> </a:t>
            </a:r>
            <a:r>
              <a:rPr lang="en-US" sz="2400" dirty="0" err="1"/>
              <a:t>purpúricas</a:t>
            </a:r>
            <a:r>
              <a:rPr lang="en-US" sz="2400" dirty="0"/>
              <a:t> </a:t>
            </a:r>
            <a:r>
              <a:rPr lang="en-US" sz="2400" dirty="0" err="1"/>
              <a:t>nos</a:t>
            </a:r>
            <a:r>
              <a:rPr lang="en-US" sz="2400" dirty="0"/>
              <a:t> </a:t>
            </a:r>
            <a:r>
              <a:rPr lang="en-US" sz="2400" dirty="0" err="1"/>
              <a:t>membros</a:t>
            </a:r>
            <a:r>
              <a:rPr lang="en-US" sz="2400" dirty="0"/>
              <a:t> </a:t>
            </a:r>
            <a:r>
              <a:rPr lang="en-US" sz="2400" dirty="0" err="1" smtClean="0"/>
              <a:t>inferiores</a:t>
            </a:r>
            <a:r>
              <a:rPr lang="en-US" sz="2400" dirty="0" smtClean="0"/>
              <a:t>.</a:t>
            </a:r>
            <a:endParaRPr lang="en-US" sz="2400" dirty="0"/>
          </a:p>
          <a:p>
            <a:r>
              <a:rPr lang="en-US" sz="2400" dirty="0"/>
              <a:t>Restante </a:t>
            </a:r>
            <a:r>
              <a:rPr lang="en-US" sz="2400" dirty="0" err="1"/>
              <a:t>exame</a:t>
            </a:r>
            <a:r>
              <a:rPr lang="en-US" sz="2400" dirty="0"/>
              <a:t> </a:t>
            </a:r>
            <a:r>
              <a:rPr lang="en-US" sz="2400" dirty="0" err="1"/>
              <a:t>físico</a:t>
            </a:r>
            <a:r>
              <a:rPr lang="en-US" sz="2400" dirty="0"/>
              <a:t> </a:t>
            </a:r>
            <a:r>
              <a:rPr lang="en-US" sz="2400" dirty="0" smtClean="0"/>
              <a:t>normal.</a:t>
            </a:r>
            <a:endParaRPr lang="en-US" sz="2400" dirty="0"/>
          </a:p>
          <a:p>
            <a:r>
              <a:rPr lang="en-US" sz="2400" dirty="0"/>
              <a:t>ALT 75 U/L, AST 80 U/L, GGT 68 U/L, FA 95 </a:t>
            </a:r>
            <a:r>
              <a:rPr lang="en-US" sz="2400" dirty="0" smtClean="0"/>
              <a:t>U/L.</a:t>
            </a:r>
            <a:endParaRPr lang="en-US" sz="2400" dirty="0"/>
          </a:p>
          <a:p>
            <a:r>
              <a:rPr lang="en-US" sz="2400" dirty="0" err="1"/>
              <a:t>Bilirrubinemia</a:t>
            </a:r>
            <a:r>
              <a:rPr lang="en-US" sz="2400" dirty="0"/>
              <a:t> total 1,2 mg/</a:t>
            </a:r>
            <a:r>
              <a:rPr lang="en-US" sz="2400" dirty="0" err="1"/>
              <a:t>dL</a:t>
            </a:r>
            <a:r>
              <a:rPr lang="en-US" sz="2400" dirty="0"/>
              <a:t> (</a:t>
            </a:r>
            <a:r>
              <a:rPr lang="en-US" sz="2400" dirty="0" err="1"/>
              <a:t>directa</a:t>
            </a:r>
            <a:r>
              <a:rPr lang="en-US" sz="2400" dirty="0"/>
              <a:t> 0,4</a:t>
            </a:r>
            <a:r>
              <a:rPr lang="en-US" sz="2400" dirty="0" smtClean="0"/>
              <a:t>).</a:t>
            </a:r>
            <a:endParaRPr lang="en-US" sz="2400" dirty="0"/>
          </a:p>
          <a:p>
            <a:r>
              <a:rPr lang="en-US" sz="2400" dirty="0" err="1"/>
              <a:t>Albuminemia</a:t>
            </a:r>
            <a:r>
              <a:rPr lang="en-US" sz="2400" dirty="0"/>
              <a:t> 4,2 </a:t>
            </a:r>
            <a:r>
              <a:rPr lang="en-US" sz="2400" dirty="0" smtClean="0"/>
              <a:t>g/dl.</a:t>
            </a:r>
            <a:endParaRPr lang="en-US" sz="2400" dirty="0"/>
          </a:p>
          <a:p>
            <a:r>
              <a:rPr lang="en-US" sz="2400" dirty="0" err="1"/>
              <a:t>Hemograma</a:t>
            </a:r>
            <a:r>
              <a:rPr lang="en-US" sz="2400" dirty="0"/>
              <a:t> normal. INR </a:t>
            </a:r>
            <a:r>
              <a:rPr lang="en-US" sz="2400" dirty="0" smtClean="0"/>
              <a:t>1,1.</a:t>
            </a:r>
            <a:endParaRPr lang="en-US" sz="2400" dirty="0"/>
          </a:p>
          <a:p>
            <a:r>
              <a:rPr lang="en-US" sz="2400" dirty="0"/>
              <a:t>Anti-VHC </a:t>
            </a:r>
            <a:r>
              <a:rPr lang="en-US" sz="2400" dirty="0" err="1" smtClean="0"/>
              <a:t>positivo</a:t>
            </a:r>
            <a:r>
              <a:rPr lang="en-US" sz="2400" dirty="0" smtClean="0"/>
              <a:t>.</a:t>
            </a:r>
            <a:endParaRPr lang="en-US" sz="2400" dirty="0"/>
          </a:p>
          <a:p>
            <a:r>
              <a:rPr lang="en-US" sz="2400" dirty="0"/>
              <a:t>ARN-VHC: 2.450.352 </a:t>
            </a:r>
            <a:r>
              <a:rPr lang="en-US" sz="2400" dirty="0" smtClean="0"/>
              <a:t>UI/ml.</a:t>
            </a:r>
            <a:endParaRPr lang="en-US" sz="2400" dirty="0"/>
          </a:p>
          <a:p>
            <a:r>
              <a:rPr lang="en-US" sz="2400" dirty="0" err="1">
                <a:solidFill>
                  <a:srgbClr val="C00000"/>
                </a:solidFill>
              </a:rPr>
              <a:t>Genotipo</a:t>
            </a:r>
            <a:r>
              <a:rPr lang="en-US" sz="2400" dirty="0">
                <a:solidFill>
                  <a:srgbClr val="C00000"/>
                </a:solidFill>
              </a:rPr>
              <a:t> </a:t>
            </a:r>
            <a:r>
              <a:rPr lang="en-US" sz="2400" dirty="0" smtClean="0">
                <a:solidFill>
                  <a:srgbClr val="C00000"/>
                </a:solidFill>
              </a:rPr>
              <a:t>3a.</a:t>
            </a:r>
            <a:endParaRPr lang="en-US" sz="2400" dirty="0">
              <a:solidFill>
                <a:srgbClr val="C00000"/>
              </a:solidFill>
            </a:endParaRPr>
          </a:p>
        </p:txBody>
      </p:sp>
      <p:sp>
        <p:nvSpPr>
          <p:cNvPr id="5" name="Marcador de texto 4"/>
          <p:cNvSpPr>
            <a:spLocks noGrp="1"/>
          </p:cNvSpPr>
          <p:nvPr>
            <p:ph type="body" sz="quarter" idx="10"/>
          </p:nvPr>
        </p:nvSpPr>
        <p:spPr/>
        <p:txBody>
          <a:bodyPr/>
          <a:lstStyle/>
          <a:p>
            <a:endParaRPr lang="es-ES"/>
          </a:p>
        </p:txBody>
      </p:sp>
    </p:spTree>
    <p:extLst>
      <p:ext uri="{BB962C8B-B14F-4D97-AF65-F5344CB8AC3E}">
        <p14:creationId xmlns:p14="http://schemas.microsoft.com/office/powerpoint/2010/main" val="38461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e Conteúdo 4"/>
          <p:cNvSpPr>
            <a:spLocks noGrp="1"/>
          </p:cNvSpPr>
          <p:nvPr>
            <p:ph type="body" idx="1"/>
          </p:nvPr>
        </p:nvSpPr>
        <p:spPr/>
        <p:txBody>
          <a:bodyPr>
            <a:normAutofit/>
          </a:bodyPr>
          <a:lstStyle/>
          <a:p>
            <a:r>
              <a:rPr lang="pt-PT" sz="2400" dirty="0"/>
              <a:t>A transmissão do VHC por contágio sexual é muito </a:t>
            </a:r>
            <a:r>
              <a:rPr lang="pt-PT" sz="2400" dirty="0" smtClean="0"/>
              <a:t>importante.</a:t>
            </a:r>
            <a:endParaRPr lang="pt-PT" sz="2400" dirty="0"/>
          </a:p>
          <a:p>
            <a:r>
              <a:rPr lang="pt-PT" sz="2400" dirty="0"/>
              <a:t>A transmissão vertical é tão fácil como no caso do </a:t>
            </a:r>
            <a:r>
              <a:rPr lang="pt-PT" sz="2400" dirty="0" smtClean="0"/>
              <a:t>VHB.</a:t>
            </a:r>
            <a:endParaRPr lang="pt-PT" sz="2400" dirty="0"/>
          </a:p>
          <a:p>
            <a:r>
              <a:rPr lang="pt-PT" sz="2400" dirty="0"/>
              <a:t>Neste momento </a:t>
            </a:r>
            <a:r>
              <a:rPr lang="pt-PT" sz="2400" dirty="0" smtClean="0"/>
              <a:t>o </a:t>
            </a:r>
            <a:r>
              <a:rPr lang="pt-PT" sz="2400" dirty="0"/>
              <a:t>factor de risco mais importante é o consumo de </a:t>
            </a:r>
            <a:r>
              <a:rPr lang="pt-PT" sz="2400" dirty="0" smtClean="0"/>
              <a:t>drogas.</a:t>
            </a:r>
            <a:endParaRPr lang="pt-PT" sz="2400" dirty="0"/>
          </a:p>
          <a:p>
            <a:r>
              <a:rPr lang="pt-PT" sz="2400" dirty="0"/>
              <a:t>Os doentes devem ser aconselhados a separar louças e talheres em </a:t>
            </a:r>
            <a:r>
              <a:rPr lang="pt-PT" sz="2400" dirty="0" smtClean="0"/>
              <a:t>casa.</a:t>
            </a:r>
            <a:endParaRPr lang="pt-PT" sz="2400" dirty="0"/>
          </a:p>
          <a:p>
            <a:endParaRPr lang="pt-PT" sz="2400" dirty="0"/>
          </a:p>
          <a:p>
            <a:endParaRPr lang="pt-PT" sz="2400" dirty="0"/>
          </a:p>
        </p:txBody>
      </p:sp>
      <p:sp>
        <p:nvSpPr>
          <p:cNvPr id="2" name="Marcador de texto 1"/>
          <p:cNvSpPr>
            <a:spLocks noGrp="1"/>
          </p:cNvSpPr>
          <p:nvPr>
            <p:ph type="body" idx="10"/>
          </p:nvPr>
        </p:nvSpPr>
        <p:spPr>
          <a:xfrm>
            <a:off x="263352" y="908721"/>
            <a:ext cx="11233248" cy="792088"/>
          </a:xfrm>
        </p:spPr>
        <p:txBody>
          <a:bodyPr>
            <a:normAutofit/>
          </a:bodyPr>
          <a:lstStyle/>
          <a:p>
            <a:r>
              <a:rPr lang="es-ES" sz="2800" dirty="0" err="1" smtClean="0"/>
              <a:t>Qual</a:t>
            </a:r>
            <a:r>
              <a:rPr lang="es-ES" sz="2800" dirty="0" smtClean="0"/>
              <a:t> a </a:t>
            </a:r>
            <a:r>
              <a:rPr lang="es-ES" sz="2800" dirty="0" err="1" smtClean="0"/>
              <a:t>afirmação</a:t>
            </a:r>
            <a:r>
              <a:rPr lang="es-ES" sz="2800" dirty="0" smtClean="0"/>
              <a:t> </a:t>
            </a:r>
            <a:r>
              <a:rPr lang="es-ES" sz="2800" dirty="0" err="1" smtClean="0"/>
              <a:t>verdadeira</a:t>
            </a:r>
            <a:r>
              <a:rPr lang="es-ES" sz="2800" dirty="0" smtClean="0"/>
              <a:t> </a:t>
            </a:r>
            <a:r>
              <a:rPr lang="es-ES" sz="2800" dirty="0" err="1" smtClean="0"/>
              <a:t>em</a:t>
            </a:r>
            <a:r>
              <a:rPr lang="es-ES" sz="2800" dirty="0" smtClean="0"/>
              <a:t> </a:t>
            </a:r>
            <a:r>
              <a:rPr lang="es-ES" sz="2800" dirty="0" err="1" smtClean="0"/>
              <a:t>relação</a:t>
            </a:r>
            <a:r>
              <a:rPr lang="es-ES" sz="2800" dirty="0" smtClean="0"/>
              <a:t> </a:t>
            </a:r>
            <a:r>
              <a:rPr lang="es-ES" sz="2800" dirty="0" err="1" smtClean="0"/>
              <a:t>às</a:t>
            </a:r>
            <a:r>
              <a:rPr lang="es-ES" sz="2800" dirty="0" smtClean="0"/>
              <a:t> vías de </a:t>
            </a:r>
            <a:r>
              <a:rPr lang="es-ES" sz="2800" dirty="0" err="1" smtClean="0"/>
              <a:t>transmissão</a:t>
            </a:r>
            <a:r>
              <a:rPr lang="es-ES" sz="2800" dirty="0" smtClean="0"/>
              <a:t> do VHC?</a:t>
            </a:r>
            <a:endParaRPr lang="es-ES" sz="2800" dirty="0"/>
          </a:p>
        </p:txBody>
      </p:sp>
      <p:sp>
        <p:nvSpPr>
          <p:cNvPr id="3" name="Marcador de texto 2"/>
          <p:cNvSpPr>
            <a:spLocks noGrp="1"/>
          </p:cNvSpPr>
          <p:nvPr>
            <p:ph type="body" sz="quarter" idx="11"/>
          </p:nvPr>
        </p:nvSpPr>
        <p:spPr/>
        <p:txBody>
          <a:bodyPr/>
          <a:lstStyle/>
          <a:p>
            <a:endParaRPr lang="es-ES"/>
          </a:p>
        </p:txBody>
      </p:sp>
      <p:sp>
        <p:nvSpPr>
          <p:cNvPr id="4" name="Título 3"/>
          <p:cNvSpPr>
            <a:spLocks noGrp="1"/>
          </p:cNvSpPr>
          <p:nvPr>
            <p:ph type="title"/>
          </p:nvPr>
        </p:nvSpPr>
        <p:spPr/>
        <p:txBody>
          <a:bodyPr/>
          <a:lstStyle/>
          <a:p>
            <a:r>
              <a:rPr lang="pt-PT" sz="3200" dirty="0" smtClean="0"/>
              <a:t>Pergunta 4</a:t>
            </a:r>
            <a:endParaRPr lang="pt-PT" sz="3200" dirty="0"/>
          </a:p>
        </p:txBody>
      </p:sp>
    </p:spTree>
    <p:extLst>
      <p:ext uri="{BB962C8B-B14F-4D97-AF65-F5344CB8AC3E}">
        <p14:creationId xmlns:p14="http://schemas.microsoft.com/office/powerpoint/2010/main" val="2010073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rtlCol="0">
            <a:normAutofit/>
          </a:bodyPr>
          <a:lstStyle/>
          <a:p>
            <a:pPr>
              <a:defRPr/>
            </a:pPr>
            <a:r>
              <a:rPr lang="pt-PT" sz="3200" dirty="0"/>
              <a:t>T</a:t>
            </a:r>
            <a:r>
              <a:rPr lang="pt-PT" sz="3200" dirty="0" smtClean="0"/>
              <a:t>ransmissão do VHC</a:t>
            </a:r>
            <a:endParaRPr lang="en-US" sz="3200" dirty="0" smtClean="0">
              <a:solidFill>
                <a:srgbClr val="66FF33"/>
              </a:solidFill>
            </a:endParaRPr>
          </a:p>
        </p:txBody>
      </p:sp>
      <p:sp>
        <p:nvSpPr>
          <p:cNvPr id="5" name="Marcador de Posição de Conteúdo 4"/>
          <p:cNvSpPr>
            <a:spLocks noGrp="1"/>
          </p:cNvSpPr>
          <p:nvPr>
            <p:ph idx="1"/>
          </p:nvPr>
        </p:nvSpPr>
        <p:spPr>
          <a:xfrm>
            <a:off x="22176" y="980728"/>
            <a:ext cx="11582400" cy="4592024"/>
          </a:xfrm>
        </p:spPr>
        <p:txBody>
          <a:bodyPr>
            <a:noAutofit/>
          </a:bodyPr>
          <a:lstStyle/>
          <a:p>
            <a:pPr marL="542925" indent="-100013"/>
            <a:r>
              <a:rPr lang="en-US" sz="2400" dirty="0" smtClean="0">
                <a:solidFill>
                  <a:srgbClr val="004586"/>
                </a:solidFill>
              </a:rPr>
              <a:t> </a:t>
            </a:r>
            <a:r>
              <a:rPr lang="en-US" sz="2400" dirty="0" err="1" smtClean="0">
                <a:solidFill>
                  <a:srgbClr val="004586"/>
                </a:solidFill>
              </a:rPr>
              <a:t>Transmissão</a:t>
            </a:r>
            <a:r>
              <a:rPr lang="en-US" sz="2400" dirty="0" smtClean="0">
                <a:solidFill>
                  <a:srgbClr val="004586"/>
                </a:solidFill>
              </a:rPr>
              <a:t> parenteral:</a:t>
            </a:r>
          </a:p>
          <a:p>
            <a:pPr marL="985838" lvl="1" indent="-271463"/>
            <a:r>
              <a:rPr lang="en-US" sz="2400" dirty="0" err="1" smtClean="0">
                <a:solidFill>
                  <a:srgbClr val="004586"/>
                </a:solidFill>
              </a:rPr>
              <a:t>Drogas</a:t>
            </a:r>
            <a:r>
              <a:rPr lang="en-US" sz="2400" dirty="0" smtClean="0">
                <a:solidFill>
                  <a:srgbClr val="004586"/>
                </a:solidFill>
              </a:rPr>
              <a:t> </a:t>
            </a:r>
            <a:r>
              <a:rPr lang="en-US" sz="2400" dirty="0" err="1">
                <a:solidFill>
                  <a:srgbClr val="004586"/>
                </a:solidFill>
              </a:rPr>
              <a:t>injectáveis</a:t>
            </a:r>
            <a:r>
              <a:rPr lang="en-US" sz="2400" dirty="0">
                <a:solidFill>
                  <a:srgbClr val="004586"/>
                </a:solidFill>
              </a:rPr>
              <a:t> </a:t>
            </a:r>
            <a:r>
              <a:rPr lang="en-US" sz="2400" dirty="0" smtClean="0">
                <a:solidFill>
                  <a:srgbClr val="004586"/>
                </a:solidFill>
              </a:rPr>
              <a:t>4X&gt;HIV.</a:t>
            </a:r>
          </a:p>
          <a:p>
            <a:pPr marL="985838" lvl="1" indent="-271463"/>
            <a:r>
              <a:rPr lang="en-US" sz="2400" dirty="0" err="1">
                <a:solidFill>
                  <a:srgbClr val="004586"/>
                </a:solidFill>
              </a:rPr>
              <a:t>C</a:t>
            </a:r>
            <a:r>
              <a:rPr lang="en-US" sz="2400" dirty="0" err="1" smtClean="0">
                <a:solidFill>
                  <a:srgbClr val="004586"/>
                </a:solidFill>
              </a:rPr>
              <a:t>ocaína</a:t>
            </a:r>
            <a:r>
              <a:rPr lang="en-US" sz="2400" dirty="0" smtClean="0">
                <a:solidFill>
                  <a:srgbClr val="004586"/>
                </a:solidFill>
              </a:rPr>
              <a:t> </a:t>
            </a:r>
            <a:r>
              <a:rPr lang="en-US" sz="2400" dirty="0">
                <a:solidFill>
                  <a:srgbClr val="004586"/>
                </a:solidFill>
              </a:rPr>
              <a:t>(</a:t>
            </a:r>
            <a:r>
              <a:rPr lang="en-US" sz="2400" dirty="0" err="1">
                <a:solidFill>
                  <a:srgbClr val="004586"/>
                </a:solidFill>
              </a:rPr>
              <a:t>erosões</a:t>
            </a:r>
            <a:r>
              <a:rPr lang="en-US" sz="2400" dirty="0">
                <a:solidFill>
                  <a:srgbClr val="004586"/>
                </a:solidFill>
              </a:rPr>
              <a:t> </a:t>
            </a:r>
            <a:r>
              <a:rPr lang="en-US" sz="2400" dirty="0" err="1">
                <a:solidFill>
                  <a:srgbClr val="004586"/>
                </a:solidFill>
              </a:rPr>
              <a:t>nasais</a:t>
            </a:r>
            <a:r>
              <a:rPr lang="en-US" sz="2400" dirty="0" smtClean="0">
                <a:solidFill>
                  <a:srgbClr val="004586"/>
                </a:solidFill>
              </a:rPr>
              <a:t>).</a:t>
            </a:r>
            <a:endParaRPr lang="en-US" sz="2400" dirty="0">
              <a:solidFill>
                <a:srgbClr val="004586"/>
              </a:solidFill>
            </a:endParaRPr>
          </a:p>
          <a:p>
            <a:pPr marL="985838" lvl="1" indent="-271463"/>
            <a:r>
              <a:rPr lang="en-US" sz="2400" i="1" dirty="0">
                <a:solidFill>
                  <a:srgbClr val="004586"/>
                </a:solidFill>
              </a:rPr>
              <a:t>P</a:t>
            </a:r>
            <a:r>
              <a:rPr lang="en-US" sz="2400" i="1" dirty="0" smtClean="0">
                <a:solidFill>
                  <a:srgbClr val="004586"/>
                </a:solidFill>
              </a:rPr>
              <a:t>iercings</a:t>
            </a:r>
            <a:r>
              <a:rPr lang="en-US" sz="2400" dirty="0">
                <a:solidFill>
                  <a:srgbClr val="004586"/>
                </a:solidFill>
              </a:rPr>
              <a:t>, </a:t>
            </a:r>
            <a:r>
              <a:rPr lang="en-US" sz="2400" dirty="0" err="1" smtClean="0">
                <a:solidFill>
                  <a:srgbClr val="004586"/>
                </a:solidFill>
                <a:latin typeface="+mj-lt"/>
              </a:rPr>
              <a:t>tatuagens</a:t>
            </a:r>
            <a:r>
              <a:rPr lang="en-US" sz="2400" dirty="0" smtClean="0">
                <a:solidFill>
                  <a:srgbClr val="004586"/>
                </a:solidFill>
                <a:latin typeface="+mj-lt"/>
              </a:rPr>
              <a:t>.</a:t>
            </a:r>
          </a:p>
          <a:p>
            <a:pPr marL="985838" lvl="1" indent="-271463"/>
            <a:r>
              <a:rPr lang="en-US" sz="2400" dirty="0" err="1">
                <a:solidFill>
                  <a:srgbClr val="004586"/>
                </a:solidFill>
              </a:rPr>
              <a:t>T</a:t>
            </a:r>
            <a:r>
              <a:rPr lang="en-US" sz="2400" dirty="0" err="1" smtClean="0">
                <a:solidFill>
                  <a:srgbClr val="004586"/>
                </a:solidFill>
              </a:rPr>
              <a:t>ransfusão</a:t>
            </a:r>
            <a:r>
              <a:rPr lang="en-US" sz="2400" dirty="0" smtClean="0">
                <a:solidFill>
                  <a:srgbClr val="004586"/>
                </a:solidFill>
              </a:rPr>
              <a:t> </a:t>
            </a:r>
            <a:r>
              <a:rPr lang="en-US" sz="2400" dirty="0">
                <a:solidFill>
                  <a:srgbClr val="004586"/>
                </a:solidFill>
              </a:rPr>
              <a:t>(1991- </a:t>
            </a:r>
            <a:r>
              <a:rPr lang="en-US" sz="2400" dirty="0" err="1">
                <a:solidFill>
                  <a:srgbClr val="004586"/>
                </a:solidFill>
              </a:rPr>
              <a:t>triagem</a:t>
            </a:r>
            <a:r>
              <a:rPr lang="en-US" sz="2400" dirty="0" smtClean="0">
                <a:solidFill>
                  <a:srgbClr val="004586"/>
                </a:solidFill>
              </a:rPr>
              <a:t>)*.</a:t>
            </a:r>
          </a:p>
          <a:p>
            <a:pPr marL="985838" lvl="1" indent="-271463"/>
            <a:r>
              <a:rPr lang="en-US" sz="2400" dirty="0" err="1">
                <a:solidFill>
                  <a:srgbClr val="004586"/>
                </a:solidFill>
              </a:rPr>
              <a:t>T</a:t>
            </a:r>
            <a:r>
              <a:rPr lang="en-US" sz="2400" dirty="0" err="1" smtClean="0">
                <a:solidFill>
                  <a:srgbClr val="004586"/>
                </a:solidFill>
              </a:rPr>
              <a:t>ransplantes</a:t>
            </a:r>
            <a:r>
              <a:rPr lang="en-US" sz="2400" dirty="0" smtClean="0">
                <a:solidFill>
                  <a:srgbClr val="004586"/>
                </a:solidFill>
              </a:rPr>
              <a:t> </a:t>
            </a:r>
            <a:r>
              <a:rPr lang="en-US" sz="2400" dirty="0">
                <a:solidFill>
                  <a:srgbClr val="004586"/>
                </a:solidFill>
              </a:rPr>
              <a:t>(</a:t>
            </a:r>
            <a:r>
              <a:rPr lang="en-US" sz="2400" dirty="0" err="1">
                <a:solidFill>
                  <a:srgbClr val="004586"/>
                </a:solidFill>
              </a:rPr>
              <a:t>dadores</a:t>
            </a:r>
            <a:r>
              <a:rPr lang="en-US" sz="2400" dirty="0">
                <a:solidFill>
                  <a:srgbClr val="004586"/>
                </a:solidFill>
              </a:rPr>
              <a:t> </a:t>
            </a:r>
            <a:r>
              <a:rPr lang="en-US" sz="2400" dirty="0" err="1">
                <a:solidFill>
                  <a:srgbClr val="004586"/>
                </a:solidFill>
              </a:rPr>
              <a:t>infectados</a:t>
            </a:r>
            <a:r>
              <a:rPr lang="en-US" sz="2400" dirty="0" smtClean="0">
                <a:solidFill>
                  <a:srgbClr val="004586"/>
                </a:solidFill>
              </a:rPr>
              <a:t>)*.</a:t>
            </a:r>
          </a:p>
          <a:p>
            <a:pPr marL="985838" lvl="1" indent="-271463"/>
            <a:r>
              <a:rPr lang="en-US" sz="2400" dirty="0" err="1">
                <a:solidFill>
                  <a:srgbClr val="004586"/>
                </a:solidFill>
              </a:rPr>
              <a:t>E</a:t>
            </a:r>
            <a:r>
              <a:rPr lang="en-US" sz="2400" dirty="0" err="1" smtClean="0">
                <a:solidFill>
                  <a:srgbClr val="004586"/>
                </a:solidFill>
              </a:rPr>
              <a:t>xposição</a:t>
            </a:r>
            <a:r>
              <a:rPr lang="en-US" sz="2400" dirty="0" smtClean="0">
                <a:solidFill>
                  <a:srgbClr val="004586"/>
                </a:solidFill>
              </a:rPr>
              <a:t> </a:t>
            </a:r>
            <a:r>
              <a:rPr lang="en-US" sz="2400" dirty="0" err="1">
                <a:solidFill>
                  <a:srgbClr val="004586"/>
                </a:solidFill>
                <a:latin typeface="+mj-lt"/>
              </a:rPr>
              <a:t>oc</a:t>
            </a:r>
            <a:r>
              <a:rPr lang="en-US" sz="2400" dirty="0" err="1">
                <a:solidFill>
                  <a:srgbClr val="004586"/>
                </a:solidFill>
              </a:rPr>
              <a:t>upacional</a:t>
            </a:r>
            <a:r>
              <a:rPr lang="en-US" sz="2400" dirty="0">
                <a:solidFill>
                  <a:srgbClr val="004586"/>
                </a:solidFill>
              </a:rPr>
              <a:t> a </a:t>
            </a:r>
            <a:r>
              <a:rPr lang="en-US" sz="2400" dirty="0" err="1" smtClean="0">
                <a:solidFill>
                  <a:srgbClr val="004586"/>
                </a:solidFill>
              </a:rPr>
              <a:t>sangue</a:t>
            </a:r>
            <a:r>
              <a:rPr lang="en-US" sz="2400" dirty="0" smtClean="0">
                <a:solidFill>
                  <a:srgbClr val="004586"/>
                </a:solidFill>
              </a:rPr>
              <a:t>.</a:t>
            </a:r>
          </a:p>
          <a:p>
            <a:pPr marL="985838" lvl="1" indent="-271463"/>
            <a:r>
              <a:rPr lang="en-US" sz="2400" dirty="0" err="1">
                <a:solidFill>
                  <a:srgbClr val="004586"/>
                </a:solidFill>
              </a:rPr>
              <a:t>N</a:t>
            </a:r>
            <a:r>
              <a:rPr lang="en-US" sz="2400" dirty="0" err="1" smtClean="0">
                <a:solidFill>
                  <a:srgbClr val="004586"/>
                </a:solidFill>
              </a:rPr>
              <a:t>ascimento</a:t>
            </a:r>
            <a:r>
              <a:rPr lang="en-US" sz="2400" dirty="0" smtClean="0">
                <a:solidFill>
                  <a:srgbClr val="004586"/>
                </a:solidFill>
              </a:rPr>
              <a:t> </a:t>
            </a:r>
            <a:r>
              <a:rPr lang="en-US" sz="2400" dirty="0">
                <a:solidFill>
                  <a:srgbClr val="004586"/>
                </a:solidFill>
              </a:rPr>
              <a:t>de </a:t>
            </a:r>
            <a:r>
              <a:rPr lang="en-US" sz="2400" dirty="0" err="1">
                <a:solidFill>
                  <a:srgbClr val="004586"/>
                </a:solidFill>
              </a:rPr>
              <a:t>mãe</a:t>
            </a:r>
            <a:r>
              <a:rPr lang="en-US" sz="2400" dirty="0">
                <a:solidFill>
                  <a:srgbClr val="004586"/>
                </a:solidFill>
              </a:rPr>
              <a:t> HCV+ </a:t>
            </a:r>
            <a:r>
              <a:rPr lang="en-US" sz="2400" dirty="0" smtClean="0">
                <a:solidFill>
                  <a:srgbClr val="004586"/>
                </a:solidFill>
              </a:rPr>
              <a:t>**.</a:t>
            </a:r>
          </a:p>
          <a:p>
            <a:pPr marL="985838" lvl="1" indent="-271463"/>
            <a:r>
              <a:rPr lang="en-US" sz="2400" dirty="0">
                <a:solidFill>
                  <a:srgbClr val="004586"/>
                </a:solidFill>
              </a:rPr>
              <a:t>S</a:t>
            </a:r>
            <a:r>
              <a:rPr lang="en-US" sz="2400" dirty="0" smtClean="0">
                <a:solidFill>
                  <a:srgbClr val="004586"/>
                </a:solidFill>
              </a:rPr>
              <a:t>exual </a:t>
            </a:r>
            <a:r>
              <a:rPr lang="en-US" sz="2400" dirty="0">
                <a:solidFill>
                  <a:srgbClr val="004586"/>
                </a:solidFill>
              </a:rPr>
              <a:t>(</a:t>
            </a:r>
            <a:r>
              <a:rPr lang="en-US" sz="2400" dirty="0" err="1">
                <a:solidFill>
                  <a:srgbClr val="004586"/>
                </a:solidFill>
              </a:rPr>
              <a:t>parceiros</a:t>
            </a:r>
            <a:r>
              <a:rPr lang="en-US" sz="2400" dirty="0">
                <a:solidFill>
                  <a:srgbClr val="004586"/>
                </a:solidFill>
              </a:rPr>
              <a:t> </a:t>
            </a:r>
            <a:r>
              <a:rPr lang="en-US" sz="2400" dirty="0" err="1">
                <a:solidFill>
                  <a:srgbClr val="004586"/>
                </a:solidFill>
              </a:rPr>
              <a:t>infectados</a:t>
            </a:r>
            <a:r>
              <a:rPr lang="en-US" sz="2400" dirty="0">
                <a:solidFill>
                  <a:srgbClr val="004586"/>
                </a:solidFill>
              </a:rPr>
              <a:t> e/</a:t>
            </a:r>
            <a:r>
              <a:rPr lang="en-US" sz="2400" dirty="0" err="1">
                <a:solidFill>
                  <a:srgbClr val="004586"/>
                </a:solidFill>
              </a:rPr>
              <a:t>ou</a:t>
            </a:r>
            <a:r>
              <a:rPr lang="en-US" sz="2400" dirty="0">
                <a:solidFill>
                  <a:srgbClr val="004586"/>
                </a:solidFill>
              </a:rPr>
              <a:t> </a:t>
            </a:r>
            <a:r>
              <a:rPr lang="en-US" sz="2400" dirty="0" err="1" smtClean="0">
                <a:solidFill>
                  <a:srgbClr val="004586"/>
                </a:solidFill>
              </a:rPr>
              <a:t>múltiplos</a:t>
            </a:r>
            <a:r>
              <a:rPr lang="en-US" sz="2400" dirty="0" smtClean="0">
                <a:solidFill>
                  <a:srgbClr val="004586"/>
                </a:solidFill>
              </a:rPr>
              <a:t>) ***.</a:t>
            </a:r>
            <a:endParaRPr lang="en-US" sz="2400" dirty="0">
              <a:solidFill>
                <a:srgbClr val="004586"/>
              </a:solidFill>
            </a:endParaRPr>
          </a:p>
        </p:txBody>
      </p:sp>
      <p:sp>
        <p:nvSpPr>
          <p:cNvPr id="34823" name="Text Box 13"/>
          <p:cNvSpPr txBox="1">
            <a:spLocks noChangeArrowheads="1"/>
          </p:cNvSpPr>
          <p:nvPr/>
        </p:nvSpPr>
        <p:spPr bwMode="auto">
          <a:xfrm>
            <a:off x="983432" y="5013176"/>
            <a:ext cx="3058120" cy="830997"/>
          </a:xfrm>
          <a:prstGeom prst="rect">
            <a:avLst/>
          </a:prstGeom>
          <a:noFill/>
          <a:ln w="9525">
            <a:noFill/>
            <a:miter lim="800000"/>
            <a:headEnd/>
            <a:tailEnd/>
          </a:ln>
        </p:spPr>
        <p:txBody>
          <a:bodyPr wrap="square">
            <a:spAutoFit/>
          </a:bodyPr>
          <a:lstStyle/>
          <a:p>
            <a:pPr>
              <a:spcBef>
                <a:spcPct val="50000"/>
              </a:spcBef>
            </a:pPr>
            <a:r>
              <a:rPr lang="en-US" sz="1600" dirty="0">
                <a:solidFill>
                  <a:srgbClr val="004586"/>
                </a:solidFill>
              </a:rPr>
              <a:t>* </a:t>
            </a:r>
            <a:r>
              <a:rPr lang="en-US" sz="1600" dirty="0" smtClean="0">
                <a:solidFill>
                  <a:srgbClr val="004586"/>
                </a:solidFill>
              </a:rPr>
              <a:t>     agora </a:t>
            </a:r>
            <a:r>
              <a:rPr lang="en-US" sz="1600" dirty="0" err="1">
                <a:solidFill>
                  <a:srgbClr val="004586"/>
                </a:solidFill>
              </a:rPr>
              <a:t>raras</a:t>
            </a:r>
            <a:r>
              <a:rPr lang="en-US" sz="1600" dirty="0">
                <a:solidFill>
                  <a:srgbClr val="004586"/>
                </a:solidFill>
              </a:rPr>
              <a:t/>
            </a:r>
            <a:br>
              <a:rPr lang="en-US" sz="1600" dirty="0">
                <a:solidFill>
                  <a:srgbClr val="004586"/>
                </a:solidFill>
              </a:rPr>
            </a:br>
            <a:r>
              <a:rPr lang="en-US" sz="1600" dirty="0">
                <a:solidFill>
                  <a:srgbClr val="004586"/>
                </a:solidFill>
              </a:rPr>
              <a:t>** </a:t>
            </a:r>
            <a:r>
              <a:rPr lang="en-US" sz="1600" dirty="0" smtClean="0">
                <a:solidFill>
                  <a:srgbClr val="004586"/>
                </a:solidFill>
              </a:rPr>
              <a:t>   </a:t>
            </a:r>
            <a:r>
              <a:rPr lang="en-US" sz="1600" dirty="0" err="1" smtClean="0">
                <a:solidFill>
                  <a:srgbClr val="004586"/>
                </a:solidFill>
              </a:rPr>
              <a:t>só</a:t>
            </a:r>
            <a:r>
              <a:rPr lang="en-US" sz="1600" dirty="0" smtClean="0">
                <a:solidFill>
                  <a:srgbClr val="004586"/>
                </a:solidFill>
              </a:rPr>
              <a:t> </a:t>
            </a:r>
            <a:r>
              <a:rPr lang="en-US" sz="1600" dirty="0">
                <a:solidFill>
                  <a:srgbClr val="004586"/>
                </a:solidFill>
              </a:rPr>
              <a:t>com </a:t>
            </a:r>
            <a:r>
              <a:rPr lang="en-US" sz="1600" dirty="0" err="1">
                <a:solidFill>
                  <a:srgbClr val="004586"/>
                </a:solidFill>
              </a:rPr>
              <a:t>alta</a:t>
            </a:r>
            <a:r>
              <a:rPr lang="en-US" sz="1600" dirty="0">
                <a:solidFill>
                  <a:srgbClr val="004586"/>
                </a:solidFill>
              </a:rPr>
              <a:t> </a:t>
            </a:r>
            <a:r>
              <a:rPr lang="en-US" sz="1600" dirty="0" err="1">
                <a:solidFill>
                  <a:srgbClr val="004586"/>
                </a:solidFill>
              </a:rPr>
              <a:t>carga</a:t>
            </a:r>
            <a:r>
              <a:rPr lang="en-US" sz="1600" dirty="0">
                <a:solidFill>
                  <a:srgbClr val="004586"/>
                </a:solidFill>
              </a:rPr>
              <a:t> viral</a:t>
            </a:r>
            <a:br>
              <a:rPr lang="en-US" sz="1600" dirty="0">
                <a:solidFill>
                  <a:srgbClr val="004586"/>
                </a:solidFill>
              </a:rPr>
            </a:br>
            <a:r>
              <a:rPr lang="en-US" sz="1600" dirty="0">
                <a:solidFill>
                  <a:srgbClr val="004586"/>
                </a:solidFill>
              </a:rPr>
              <a:t>*** </a:t>
            </a:r>
            <a:r>
              <a:rPr lang="en-US" sz="1600" dirty="0" smtClean="0">
                <a:solidFill>
                  <a:srgbClr val="004586"/>
                </a:solidFill>
              </a:rPr>
              <a:t> </a:t>
            </a:r>
            <a:r>
              <a:rPr lang="en-US" sz="1600" dirty="0" err="1" smtClean="0">
                <a:solidFill>
                  <a:srgbClr val="004586"/>
                </a:solidFill>
              </a:rPr>
              <a:t>difícil</a:t>
            </a:r>
            <a:endParaRPr lang="en-US" sz="1600" dirty="0">
              <a:solidFill>
                <a:srgbClr val="004586"/>
              </a:solidFill>
            </a:endParaRPr>
          </a:p>
        </p:txBody>
      </p:sp>
    </p:spTree>
    <p:extLst>
      <p:ext uri="{BB962C8B-B14F-4D97-AF65-F5344CB8AC3E}">
        <p14:creationId xmlns:p14="http://schemas.microsoft.com/office/powerpoint/2010/main" val="32917914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4673600" y="6248400"/>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220" name="Rectangle 4"/>
          <p:cNvSpPr>
            <a:spLocks noChangeArrowheads="1"/>
          </p:cNvSpPr>
          <p:nvPr/>
        </p:nvSpPr>
        <p:spPr bwMode="auto">
          <a:xfrm>
            <a:off x="2235201" y="6248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221" name="Rectangle 5"/>
          <p:cNvSpPr>
            <a:spLocks noChangeArrowheads="1"/>
          </p:cNvSpPr>
          <p:nvPr/>
        </p:nvSpPr>
        <p:spPr bwMode="auto">
          <a:xfrm>
            <a:off x="4673600" y="6248400"/>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222" name="Rectangle 6"/>
          <p:cNvSpPr>
            <a:spLocks noChangeArrowheads="1"/>
          </p:cNvSpPr>
          <p:nvPr/>
        </p:nvSpPr>
        <p:spPr bwMode="auto">
          <a:xfrm>
            <a:off x="2235201" y="6248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0392" name="Rectangle 8"/>
          <p:cNvSpPr>
            <a:spLocks noChangeArrowheads="1"/>
          </p:cNvSpPr>
          <p:nvPr/>
        </p:nvSpPr>
        <p:spPr bwMode="auto">
          <a:xfrm>
            <a:off x="1916114" y="1624014"/>
            <a:ext cx="8366125" cy="4757737"/>
          </a:xfrm>
          <a:prstGeom prst="rect">
            <a:avLst/>
          </a:prstGeom>
          <a:noFill/>
          <a:ln w="9525">
            <a:noFill/>
            <a:miter lim="800000"/>
            <a:headEnd/>
            <a:tailEnd/>
          </a:ln>
          <a:effectLst/>
        </p:spPr>
        <p:txBody>
          <a:bodyPr lIns="92075" tIns="46038" rIns="92075" bIns="46038"/>
          <a:lstStyle/>
          <a:p>
            <a:pPr marL="457200" indent="-457200">
              <a:spcBef>
                <a:spcPct val="25000"/>
              </a:spcBef>
              <a:buClr>
                <a:srgbClr val="000090"/>
              </a:buClr>
              <a:buSzPct val="100000"/>
              <a:buFont typeface="Arial"/>
              <a:buChar char="•"/>
            </a:pPr>
            <a:endParaRPr lang="pt-PT" sz="2400" dirty="0">
              <a:solidFill>
                <a:srgbClr val="000000"/>
              </a:solidFill>
            </a:endParaRPr>
          </a:p>
        </p:txBody>
      </p:sp>
      <p:sp>
        <p:nvSpPr>
          <p:cNvPr id="9224" name="Rectangle 9"/>
          <p:cNvSpPr>
            <a:spLocks noChangeArrowheads="1"/>
          </p:cNvSpPr>
          <p:nvPr/>
        </p:nvSpPr>
        <p:spPr bwMode="auto">
          <a:xfrm>
            <a:off x="2776538" y="762000"/>
            <a:ext cx="690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r>
              <a:rPr lang="pt-PT" sz="4400">
                <a:solidFill>
                  <a:srgbClr val="FAFD00"/>
                </a:solidFill>
                <a:latin typeface="ZapfHumnst BT" charset="0"/>
              </a:rPr>
              <a:t> </a:t>
            </a:r>
          </a:p>
        </p:txBody>
      </p:sp>
      <p:sp>
        <p:nvSpPr>
          <p:cNvPr id="1040394" name="Rectangle 10"/>
          <p:cNvSpPr>
            <a:spLocks noGrp="1" noChangeArrowheads="1"/>
          </p:cNvSpPr>
          <p:nvPr>
            <p:ph type="title"/>
          </p:nvPr>
        </p:nvSpPr>
        <p:spPr/>
        <p:txBody>
          <a:bodyPr>
            <a:normAutofit/>
          </a:bodyPr>
          <a:lstStyle/>
          <a:p>
            <a:r>
              <a:rPr lang="pt-PT" sz="3200" dirty="0"/>
              <a:t>Prevenção da hepatite C</a:t>
            </a:r>
          </a:p>
        </p:txBody>
      </p:sp>
      <p:sp>
        <p:nvSpPr>
          <p:cNvPr id="12" name="Marcador de Posição de Conteúdo 11"/>
          <p:cNvSpPr>
            <a:spLocks noGrp="1"/>
          </p:cNvSpPr>
          <p:nvPr>
            <p:ph idx="1"/>
          </p:nvPr>
        </p:nvSpPr>
        <p:spPr>
          <a:xfrm>
            <a:off x="0" y="1573280"/>
            <a:ext cx="11582400" cy="4592024"/>
          </a:xfrm>
        </p:spPr>
        <p:txBody>
          <a:bodyPr>
            <a:normAutofit/>
          </a:bodyPr>
          <a:lstStyle/>
          <a:p>
            <a:pPr>
              <a:spcBef>
                <a:spcPts val="1176"/>
              </a:spcBef>
            </a:pPr>
            <a:r>
              <a:rPr lang="en-US" sz="2400" dirty="0" err="1"/>
              <a:t>Rastreio</a:t>
            </a:r>
            <a:r>
              <a:rPr lang="en-US" sz="2400" dirty="0"/>
              <a:t> dos </a:t>
            </a:r>
            <a:r>
              <a:rPr lang="en-US" sz="2400" dirty="0" err="1"/>
              <a:t>dadores</a:t>
            </a:r>
            <a:r>
              <a:rPr lang="en-US" sz="2400" dirty="0"/>
              <a:t> de </a:t>
            </a:r>
            <a:r>
              <a:rPr lang="en-US" sz="2400" dirty="0" err="1"/>
              <a:t>sangue</a:t>
            </a:r>
            <a:r>
              <a:rPr lang="en-US" sz="2400" dirty="0"/>
              <a:t>, </a:t>
            </a:r>
            <a:r>
              <a:rPr lang="pt-PT" sz="2400" dirty="0"/>
              <a:t>órgãos e </a:t>
            </a:r>
            <a:r>
              <a:rPr lang="pt-PT" sz="2400" dirty="0" smtClean="0"/>
              <a:t>tecidos.</a:t>
            </a:r>
            <a:endParaRPr lang="pt-PT" sz="2400" dirty="0"/>
          </a:p>
          <a:p>
            <a:pPr>
              <a:spcBef>
                <a:spcPts val="1176"/>
              </a:spcBef>
            </a:pPr>
            <a:r>
              <a:rPr lang="pt-PT" sz="2400" dirty="0"/>
              <a:t>Atenção particular aos grupos de </a:t>
            </a:r>
            <a:r>
              <a:rPr lang="pt-PT" sz="2400" dirty="0" smtClean="0"/>
              <a:t>risco.</a:t>
            </a:r>
            <a:endParaRPr lang="pt-PT" sz="2400" dirty="0"/>
          </a:p>
          <a:p>
            <a:pPr>
              <a:spcBef>
                <a:spcPts val="1176"/>
              </a:spcBef>
            </a:pPr>
            <a:r>
              <a:rPr lang="pt-PT" sz="2400" dirty="0"/>
              <a:t>Modificação de comportamentos de </a:t>
            </a:r>
            <a:r>
              <a:rPr lang="pt-PT" sz="2400" dirty="0" smtClean="0"/>
              <a:t>risco.</a:t>
            </a:r>
            <a:endParaRPr lang="pt-PT" sz="2400" dirty="0"/>
          </a:p>
          <a:p>
            <a:pPr>
              <a:spcBef>
                <a:spcPts val="1176"/>
              </a:spcBef>
            </a:pPr>
            <a:r>
              <a:rPr lang="pt-PT" sz="2400" dirty="0"/>
              <a:t>Evitar contaminação por sangue e fluidos </a:t>
            </a:r>
            <a:r>
              <a:rPr lang="pt-PT" sz="2400" dirty="0" smtClean="0"/>
              <a:t>orgânicos.</a:t>
            </a:r>
            <a:endParaRPr lang="pt-PT" sz="2400" dirty="0"/>
          </a:p>
          <a:p>
            <a:pPr>
              <a:spcBef>
                <a:spcPts val="1176"/>
              </a:spcBef>
            </a:pPr>
            <a:r>
              <a:rPr lang="pt-PT" sz="2400" dirty="0"/>
              <a:t>Contacto social sem </a:t>
            </a:r>
            <a:r>
              <a:rPr lang="pt-PT" sz="2400" dirty="0" smtClean="0"/>
              <a:t>risco.</a:t>
            </a:r>
            <a:endParaRPr lang="pt-PT" sz="2400" dirty="0"/>
          </a:p>
          <a:p>
            <a:pPr>
              <a:spcBef>
                <a:spcPts val="1176"/>
              </a:spcBef>
            </a:pPr>
            <a:r>
              <a:rPr lang="pt-PT" sz="2400" dirty="0"/>
              <a:t>Baixo risco (mas não ausente) de contágio </a:t>
            </a:r>
            <a:r>
              <a:rPr lang="pt-PT" sz="2400" dirty="0" smtClean="0"/>
              <a:t>sexual.</a:t>
            </a:r>
            <a:endParaRPr lang="en-US" sz="2400" dirty="0"/>
          </a:p>
        </p:txBody>
      </p:sp>
      <p:sp>
        <p:nvSpPr>
          <p:cNvPr id="2" name="Marcador de texto 1"/>
          <p:cNvSpPr>
            <a:spLocks noGrp="1"/>
          </p:cNvSpPr>
          <p:nvPr>
            <p:ph type="body" sz="quarter" idx="10"/>
          </p:nvPr>
        </p:nvSpPr>
        <p:spPr/>
        <p:txBody>
          <a:bodyPr/>
          <a:lstStyle/>
          <a:p>
            <a:endParaRPr lang="es-ES"/>
          </a:p>
        </p:txBody>
      </p:sp>
    </p:spTree>
    <p:extLst>
      <p:ext uri="{BB962C8B-B14F-4D97-AF65-F5344CB8AC3E}">
        <p14:creationId xmlns:p14="http://schemas.microsoft.com/office/powerpoint/2010/main" val="129035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235201" y="6248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195" name="Rectangle 3"/>
          <p:cNvSpPr>
            <a:spLocks noChangeArrowheads="1"/>
          </p:cNvSpPr>
          <p:nvPr/>
        </p:nvSpPr>
        <p:spPr bwMode="auto">
          <a:xfrm>
            <a:off x="4673600" y="6248400"/>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196" name="Rectangle 4"/>
          <p:cNvSpPr>
            <a:spLocks noChangeArrowheads="1"/>
          </p:cNvSpPr>
          <p:nvPr/>
        </p:nvSpPr>
        <p:spPr bwMode="auto">
          <a:xfrm>
            <a:off x="2235201" y="6248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197" name="Rectangle 5"/>
          <p:cNvSpPr>
            <a:spLocks noChangeArrowheads="1"/>
          </p:cNvSpPr>
          <p:nvPr/>
        </p:nvSpPr>
        <p:spPr bwMode="auto">
          <a:xfrm>
            <a:off x="4673600" y="6248400"/>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198" name="Rectangle 6"/>
          <p:cNvSpPr>
            <a:spLocks noChangeArrowheads="1"/>
          </p:cNvSpPr>
          <p:nvPr/>
        </p:nvSpPr>
        <p:spPr bwMode="auto">
          <a:xfrm>
            <a:off x="2235201" y="6248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199" name="Rectangle 7"/>
          <p:cNvSpPr>
            <a:spLocks noChangeArrowheads="1"/>
          </p:cNvSpPr>
          <p:nvPr/>
        </p:nvSpPr>
        <p:spPr bwMode="auto">
          <a:xfrm>
            <a:off x="4673600" y="6248400"/>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 name="Título 3"/>
          <p:cNvSpPr>
            <a:spLocks noGrp="1"/>
          </p:cNvSpPr>
          <p:nvPr>
            <p:ph type="title"/>
          </p:nvPr>
        </p:nvSpPr>
        <p:spPr>
          <a:xfrm>
            <a:off x="609600" y="159904"/>
            <a:ext cx="10972800" cy="820824"/>
          </a:xfrm>
        </p:spPr>
        <p:txBody>
          <a:bodyPr/>
          <a:lstStyle/>
          <a:p>
            <a:r>
              <a:rPr lang="pt-PT" sz="3200" dirty="0"/>
              <a:t>Prevenção da hepatite C</a:t>
            </a:r>
            <a:br>
              <a:rPr lang="pt-PT" sz="3200" dirty="0"/>
            </a:br>
            <a:r>
              <a:rPr lang="en-US" sz="2800" dirty="0" err="1"/>
              <a:t>Indivíduo</a:t>
            </a:r>
            <a:r>
              <a:rPr lang="en-US" sz="2800" dirty="0"/>
              <a:t> com anti-VHC</a:t>
            </a:r>
            <a:endParaRPr lang="es-ES" sz="2800" dirty="0"/>
          </a:p>
        </p:txBody>
      </p:sp>
      <p:sp>
        <p:nvSpPr>
          <p:cNvPr id="6" name="Marcador de contenido 5"/>
          <p:cNvSpPr>
            <a:spLocks noGrp="1"/>
          </p:cNvSpPr>
          <p:nvPr>
            <p:ph idx="1"/>
          </p:nvPr>
        </p:nvSpPr>
        <p:spPr>
          <a:xfrm>
            <a:off x="5519936" y="1268760"/>
            <a:ext cx="5976664" cy="4592024"/>
          </a:xfrm>
        </p:spPr>
        <p:txBody>
          <a:bodyPr>
            <a:normAutofit/>
          </a:bodyPr>
          <a:lstStyle/>
          <a:p>
            <a:r>
              <a:rPr lang="en-US" sz="2400" dirty="0" err="1"/>
              <a:t>Potencialmente</a:t>
            </a:r>
            <a:r>
              <a:rPr lang="en-US" sz="2400" dirty="0"/>
              <a:t> </a:t>
            </a:r>
            <a:r>
              <a:rPr lang="en-US" sz="2400" dirty="0" err="1" smtClean="0"/>
              <a:t>infeccioso</a:t>
            </a:r>
            <a:r>
              <a:rPr lang="en-US" sz="2400" dirty="0" smtClean="0"/>
              <a:t>.</a:t>
            </a:r>
          </a:p>
          <a:p>
            <a:r>
              <a:rPr lang="en-US" sz="2400" dirty="0" err="1" smtClean="0"/>
              <a:t>Proteger</a:t>
            </a:r>
            <a:r>
              <a:rPr lang="en-US" sz="2400" dirty="0" smtClean="0"/>
              <a:t> </a:t>
            </a:r>
            <a:r>
              <a:rPr lang="en-US" sz="2400" dirty="0" err="1"/>
              <a:t>lesões</a:t>
            </a:r>
            <a:r>
              <a:rPr lang="en-US" sz="2400" dirty="0"/>
              <a:t> </a:t>
            </a:r>
            <a:r>
              <a:rPr lang="en-US" sz="2400" dirty="0" err="1" smtClean="0"/>
              <a:t>sangrantes</a:t>
            </a:r>
            <a:r>
              <a:rPr lang="en-US" sz="2400" dirty="0" smtClean="0"/>
              <a:t>.</a:t>
            </a:r>
          </a:p>
          <a:p>
            <a:r>
              <a:rPr lang="en-US" sz="2400" dirty="0" err="1" smtClean="0"/>
              <a:t>Informação</a:t>
            </a:r>
            <a:r>
              <a:rPr lang="en-US" sz="2400" dirty="0" smtClean="0"/>
              <a:t> </a:t>
            </a:r>
            <a:r>
              <a:rPr lang="en-US" sz="2400" dirty="0" err="1" smtClean="0"/>
              <a:t>sobre</a:t>
            </a:r>
            <a:r>
              <a:rPr lang="en-US" sz="2400" dirty="0" smtClean="0"/>
              <a:t>:</a:t>
            </a:r>
          </a:p>
          <a:p>
            <a:pPr lvl="1"/>
            <a:r>
              <a:rPr lang="en-US" sz="2400" dirty="0"/>
              <a:t> </a:t>
            </a:r>
            <a:r>
              <a:rPr lang="en-US" sz="2400" dirty="0" err="1" smtClean="0"/>
              <a:t>Risco</a:t>
            </a:r>
            <a:r>
              <a:rPr lang="en-US" sz="2400" dirty="0" smtClean="0"/>
              <a:t> </a:t>
            </a:r>
            <a:r>
              <a:rPr lang="en-US" sz="2400" dirty="0"/>
              <a:t>de </a:t>
            </a:r>
            <a:r>
              <a:rPr lang="en-US" sz="2400" dirty="0" err="1"/>
              <a:t>transmissão</a:t>
            </a:r>
            <a:r>
              <a:rPr lang="en-US" sz="2400" dirty="0"/>
              <a:t> </a:t>
            </a:r>
            <a:r>
              <a:rPr lang="en-US" sz="2400" dirty="0" smtClean="0"/>
              <a:t>sexual.</a:t>
            </a:r>
          </a:p>
          <a:p>
            <a:pPr lvl="1"/>
            <a:r>
              <a:rPr lang="en-US" sz="2400" dirty="0"/>
              <a:t> </a:t>
            </a:r>
            <a:r>
              <a:rPr lang="en-US" sz="2400" dirty="0" err="1" smtClean="0"/>
              <a:t>Risco</a:t>
            </a:r>
            <a:r>
              <a:rPr lang="en-US" sz="2400" dirty="0" smtClean="0"/>
              <a:t> </a:t>
            </a:r>
            <a:r>
              <a:rPr lang="en-US" sz="2400" dirty="0"/>
              <a:t>de  </a:t>
            </a:r>
            <a:r>
              <a:rPr lang="en-US" sz="2400" dirty="0" err="1"/>
              <a:t>transmissão</a:t>
            </a:r>
            <a:r>
              <a:rPr lang="en-US" sz="2400" dirty="0"/>
              <a:t> </a:t>
            </a:r>
            <a:r>
              <a:rPr lang="en-US" sz="2400" dirty="0" smtClean="0"/>
              <a:t>perinatal.</a:t>
            </a:r>
          </a:p>
          <a:p>
            <a:pPr lvl="1"/>
            <a:r>
              <a:rPr lang="en-US" sz="2400" dirty="0"/>
              <a:t> </a:t>
            </a:r>
            <a:r>
              <a:rPr lang="en-US" sz="2400" dirty="0" err="1" smtClean="0"/>
              <a:t>Gravidez</a:t>
            </a:r>
            <a:r>
              <a:rPr lang="en-US" sz="2400" dirty="0" smtClean="0"/>
              <a:t> </a:t>
            </a:r>
            <a:r>
              <a:rPr lang="en-US" sz="2400" dirty="0"/>
              <a:t>e </a:t>
            </a:r>
            <a:r>
              <a:rPr lang="en-US" sz="2400" dirty="0" err="1" smtClean="0"/>
              <a:t>amamentação</a:t>
            </a:r>
            <a:r>
              <a:rPr lang="en-US" sz="2400" dirty="0" smtClean="0"/>
              <a:t>. </a:t>
            </a:r>
            <a:r>
              <a:rPr lang="en-US" sz="2400" dirty="0" err="1" smtClean="0"/>
              <a:t>permitidas</a:t>
            </a:r>
            <a:r>
              <a:rPr lang="en-US" sz="2400" dirty="0" smtClean="0"/>
              <a:t>.</a:t>
            </a:r>
            <a:endParaRPr lang="en-US" sz="2400" dirty="0"/>
          </a:p>
          <a:p>
            <a:r>
              <a:rPr lang="en-US" sz="2400" dirty="0" err="1" smtClean="0"/>
              <a:t>Não</a:t>
            </a:r>
            <a:r>
              <a:rPr lang="en-US" sz="2400" dirty="0" smtClean="0"/>
              <a:t> </a:t>
            </a:r>
            <a:r>
              <a:rPr lang="en-US" sz="2400" dirty="0" err="1" smtClean="0"/>
              <a:t>partilhar</a:t>
            </a:r>
            <a:r>
              <a:rPr lang="en-US" sz="2400" dirty="0" smtClean="0"/>
              <a:t> </a:t>
            </a:r>
            <a:r>
              <a:rPr lang="en-US" sz="2400" dirty="0" err="1" smtClean="0"/>
              <a:t>artigos</a:t>
            </a:r>
            <a:r>
              <a:rPr lang="en-US" sz="2400" dirty="0" smtClean="0"/>
              <a:t> de </a:t>
            </a:r>
            <a:r>
              <a:rPr lang="en-US" sz="2400" smtClean="0"/>
              <a:t>higiene</a:t>
            </a:r>
            <a:r>
              <a:rPr lang="en-US" sz="2400" dirty="0" smtClean="0"/>
              <a:t>:</a:t>
            </a:r>
            <a:endParaRPr lang="en-US" sz="2400" dirty="0"/>
          </a:p>
          <a:p>
            <a:pPr lvl="1"/>
            <a:r>
              <a:rPr lang="en-US" sz="2400" dirty="0" smtClean="0"/>
              <a:t> </a:t>
            </a:r>
            <a:r>
              <a:rPr lang="en-US" sz="2400" dirty="0" err="1"/>
              <a:t>E</a:t>
            </a:r>
            <a:r>
              <a:rPr lang="en-US" sz="2400" dirty="0" err="1" smtClean="0"/>
              <a:t>scova</a:t>
            </a:r>
            <a:r>
              <a:rPr lang="en-US" sz="2400" dirty="0" smtClean="0"/>
              <a:t> </a:t>
            </a:r>
            <a:r>
              <a:rPr lang="en-US" sz="2400" dirty="0"/>
              <a:t>de </a:t>
            </a:r>
            <a:r>
              <a:rPr lang="en-US" sz="2400" dirty="0" err="1"/>
              <a:t>dentes</a:t>
            </a:r>
            <a:r>
              <a:rPr lang="en-US" sz="2400" dirty="0"/>
              <a:t>, </a:t>
            </a:r>
            <a:r>
              <a:rPr lang="en-US" sz="2400" dirty="0" err="1"/>
              <a:t>lâminas</a:t>
            </a:r>
            <a:r>
              <a:rPr lang="en-US" sz="2400" dirty="0"/>
              <a:t>, </a:t>
            </a:r>
            <a:r>
              <a:rPr lang="en-US" sz="2400" dirty="0" smtClean="0"/>
              <a:t>etc.</a:t>
            </a:r>
            <a:endParaRPr lang="en-US" sz="2400" dirty="0"/>
          </a:p>
          <a:p>
            <a:endParaRPr lang="es-ES" dirty="0"/>
          </a:p>
        </p:txBody>
      </p:sp>
      <p:sp>
        <p:nvSpPr>
          <p:cNvPr id="7" name="Marcador de texto 6"/>
          <p:cNvSpPr>
            <a:spLocks noGrp="1"/>
          </p:cNvSpPr>
          <p:nvPr>
            <p:ph type="body" sz="quarter" idx="10"/>
          </p:nvPr>
        </p:nvSpPr>
        <p:spPr/>
        <p:txBody>
          <a:bodyPr/>
          <a:lstStyle/>
          <a:p>
            <a:endParaRPr lang="es-ES"/>
          </a:p>
        </p:txBody>
      </p:sp>
      <p:pic>
        <p:nvPicPr>
          <p:cNvPr id="20" name="Picture 12" descr="vbjrlteo[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47528" y="2492896"/>
            <a:ext cx="20383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11"/>
          <p:cNvSpPr txBox="1"/>
          <p:nvPr/>
        </p:nvSpPr>
        <p:spPr>
          <a:xfrm>
            <a:off x="1631504" y="1484784"/>
            <a:ext cx="2317161" cy="400110"/>
          </a:xfrm>
          <a:prstGeom prst="rect">
            <a:avLst/>
          </a:prstGeom>
          <a:solidFill>
            <a:srgbClr val="FFC000"/>
          </a:solidFill>
          <a:effectLst>
            <a:innerShdw blurRad="63500" dist="50800" dir="18900000">
              <a:prstClr val="black">
                <a:alpha val="50000"/>
              </a:prstClr>
            </a:innerShdw>
          </a:effectLst>
          <a:scene3d>
            <a:camera prst="orthographicFront"/>
            <a:lightRig rig="threePt" dir="t"/>
          </a:scene3d>
          <a:sp3d>
            <a:bevelT prst="slope"/>
          </a:sp3d>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pt-PT" sz="2000" b="1" dirty="0">
                <a:solidFill>
                  <a:schemeClr val="accent1"/>
                </a:solidFill>
              </a:rPr>
              <a:t>NÃO HÁ VACINA!</a:t>
            </a:r>
          </a:p>
        </p:txBody>
      </p:sp>
    </p:spTree>
    <p:extLst>
      <p:ext uri="{BB962C8B-B14F-4D97-AF65-F5344CB8AC3E}">
        <p14:creationId xmlns:p14="http://schemas.microsoft.com/office/powerpoint/2010/main" val="3702664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e Conteúdo 6"/>
          <p:cNvSpPr>
            <a:spLocks noGrp="1"/>
          </p:cNvSpPr>
          <p:nvPr>
            <p:ph type="body" idx="1"/>
          </p:nvPr>
        </p:nvSpPr>
        <p:spPr/>
        <p:txBody>
          <a:bodyPr>
            <a:normAutofit/>
          </a:bodyPr>
          <a:lstStyle/>
          <a:p>
            <a:r>
              <a:rPr lang="pt-PT" sz="2400" dirty="0"/>
              <a:t>Todos os doentes com infecção pelo VHC, independentemente da sua </a:t>
            </a:r>
            <a:r>
              <a:rPr lang="pt-PT" sz="2400" dirty="0" smtClean="0"/>
              <a:t>gravidade.</a:t>
            </a:r>
            <a:endParaRPr lang="pt-PT" sz="2400" dirty="0"/>
          </a:p>
          <a:p>
            <a:r>
              <a:rPr lang="pt-PT" sz="2400" dirty="0"/>
              <a:t>Somente os doentes com cirrose ou com fibrose </a:t>
            </a:r>
            <a:r>
              <a:rPr lang="pt-PT" sz="2400" dirty="0" smtClean="0"/>
              <a:t>grave.</a:t>
            </a:r>
            <a:endParaRPr lang="pt-PT" sz="2400" dirty="0"/>
          </a:p>
          <a:p>
            <a:r>
              <a:rPr lang="pt-PT" sz="2400" dirty="0"/>
              <a:t>Somente os doentes sem </a:t>
            </a:r>
            <a:r>
              <a:rPr lang="pt-PT" sz="2400" dirty="0" smtClean="0"/>
              <a:t>cirrose.</a:t>
            </a:r>
            <a:endParaRPr lang="pt-PT" sz="2400" dirty="0"/>
          </a:p>
          <a:p>
            <a:r>
              <a:rPr lang="pt-PT" sz="2400" dirty="0"/>
              <a:t>Só os infectados pelo genotipo </a:t>
            </a:r>
            <a:r>
              <a:rPr lang="pt-PT" sz="2400" dirty="0" smtClean="0"/>
              <a:t>1.</a:t>
            </a:r>
            <a:endParaRPr lang="pt-PT" sz="2400" dirty="0"/>
          </a:p>
          <a:p>
            <a:endParaRPr lang="pt-PT" sz="2400" dirty="0"/>
          </a:p>
        </p:txBody>
      </p:sp>
      <p:sp>
        <p:nvSpPr>
          <p:cNvPr id="2" name="Marcador de texto 1"/>
          <p:cNvSpPr>
            <a:spLocks noGrp="1"/>
          </p:cNvSpPr>
          <p:nvPr>
            <p:ph type="body" idx="10"/>
          </p:nvPr>
        </p:nvSpPr>
        <p:spPr>
          <a:xfrm>
            <a:off x="505676" y="692696"/>
            <a:ext cx="10990924" cy="1296141"/>
          </a:xfrm>
        </p:spPr>
        <p:txBody>
          <a:bodyPr>
            <a:noAutofit/>
          </a:bodyPr>
          <a:lstStyle/>
          <a:p>
            <a:r>
              <a:rPr lang="pt-PT" sz="2800" dirty="0"/>
              <a:t>A terapêutica da hepatite C é possível há muitos anos, mas é actualmente muito eficaz. Quem deve ser tratado com os novos antivirais?</a:t>
            </a:r>
            <a:endParaRPr lang="es-ES" sz="2800" dirty="0"/>
          </a:p>
        </p:txBody>
      </p:sp>
      <p:sp>
        <p:nvSpPr>
          <p:cNvPr id="3" name="Marcador de texto 2"/>
          <p:cNvSpPr>
            <a:spLocks noGrp="1"/>
          </p:cNvSpPr>
          <p:nvPr>
            <p:ph type="body" sz="quarter" idx="11"/>
          </p:nvPr>
        </p:nvSpPr>
        <p:spPr/>
        <p:txBody>
          <a:bodyPr/>
          <a:lstStyle/>
          <a:p>
            <a:endParaRPr lang="es-ES"/>
          </a:p>
        </p:txBody>
      </p:sp>
      <p:sp>
        <p:nvSpPr>
          <p:cNvPr id="6" name="Título 5"/>
          <p:cNvSpPr>
            <a:spLocks noGrp="1"/>
          </p:cNvSpPr>
          <p:nvPr>
            <p:ph type="title"/>
          </p:nvPr>
        </p:nvSpPr>
        <p:spPr/>
        <p:txBody>
          <a:bodyPr/>
          <a:lstStyle/>
          <a:p>
            <a:r>
              <a:rPr lang="pt-PT" sz="3200" dirty="0" smtClean="0"/>
              <a:t>Pergunta 5</a:t>
            </a:r>
            <a:endParaRPr lang="pt-PT" sz="3200" dirty="0"/>
          </a:p>
        </p:txBody>
      </p:sp>
    </p:spTree>
    <p:extLst>
      <p:ext uri="{BB962C8B-B14F-4D97-AF65-F5344CB8AC3E}">
        <p14:creationId xmlns:p14="http://schemas.microsoft.com/office/powerpoint/2010/main" val="2307971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Objectivos</a:t>
            </a:r>
            <a:r>
              <a:rPr lang="en-US" sz="3200" dirty="0" smtClean="0"/>
              <a:t> da </a:t>
            </a:r>
            <a:r>
              <a:rPr lang="en-US" sz="3200" dirty="0" err="1" smtClean="0"/>
              <a:t>terapêutica</a:t>
            </a:r>
            <a:endParaRPr lang="en-US" sz="3200" b="1" dirty="0"/>
          </a:p>
        </p:txBody>
      </p:sp>
      <p:sp>
        <p:nvSpPr>
          <p:cNvPr id="3" name="Content Placeholder 2"/>
          <p:cNvSpPr>
            <a:spLocks noGrp="1"/>
          </p:cNvSpPr>
          <p:nvPr>
            <p:ph idx="1"/>
          </p:nvPr>
        </p:nvSpPr>
        <p:spPr>
          <a:xfrm>
            <a:off x="0" y="1628800"/>
            <a:ext cx="11582400" cy="4592024"/>
          </a:xfrm>
        </p:spPr>
        <p:txBody>
          <a:bodyPr>
            <a:noAutofit/>
          </a:bodyPr>
          <a:lstStyle/>
          <a:p>
            <a:pPr>
              <a:spcBef>
                <a:spcPts val="1680"/>
              </a:spcBef>
            </a:pPr>
            <a:r>
              <a:rPr lang="en-US" sz="2400" dirty="0" err="1" smtClean="0">
                <a:solidFill>
                  <a:srgbClr val="C00000"/>
                </a:solidFill>
              </a:rPr>
              <a:t>Curar</a:t>
            </a:r>
            <a:r>
              <a:rPr lang="en-US" sz="2400" dirty="0" smtClean="0">
                <a:solidFill>
                  <a:srgbClr val="C00000"/>
                </a:solidFill>
              </a:rPr>
              <a:t> a </a:t>
            </a:r>
            <a:r>
              <a:rPr lang="en-US" sz="2400" dirty="0" err="1" smtClean="0">
                <a:solidFill>
                  <a:srgbClr val="C00000"/>
                </a:solidFill>
              </a:rPr>
              <a:t>infeção</a:t>
            </a:r>
            <a:r>
              <a:rPr lang="en-US" sz="2400" dirty="0" smtClean="0">
                <a:solidFill>
                  <a:srgbClr val="C00000"/>
                </a:solidFill>
              </a:rPr>
              <a:t> </a:t>
            </a:r>
            <a:r>
              <a:rPr lang="en-US" sz="2400" dirty="0" err="1" smtClean="0">
                <a:solidFill>
                  <a:srgbClr val="C00000"/>
                </a:solidFill>
              </a:rPr>
              <a:t>pelo</a:t>
            </a:r>
            <a:r>
              <a:rPr lang="en-US" sz="2400" dirty="0" smtClean="0">
                <a:solidFill>
                  <a:srgbClr val="C00000"/>
                </a:solidFill>
              </a:rPr>
              <a:t> VHC </a:t>
            </a:r>
            <a:r>
              <a:rPr lang="en-US" sz="2400" dirty="0" smtClean="0"/>
              <a:t>para </a:t>
            </a:r>
            <a:r>
              <a:rPr lang="en-US" sz="2400" dirty="0" err="1" smtClean="0"/>
              <a:t>prevenir</a:t>
            </a:r>
            <a:r>
              <a:rPr lang="en-US" sz="2400" dirty="0" smtClean="0"/>
              <a:t> a </a:t>
            </a:r>
            <a:r>
              <a:rPr lang="en-US" sz="2400" dirty="0" err="1" smtClean="0"/>
              <a:t>cirrose</a:t>
            </a:r>
            <a:r>
              <a:rPr lang="en-US" sz="2400" dirty="0" smtClean="0"/>
              <a:t>, a </a:t>
            </a:r>
            <a:r>
              <a:rPr lang="en-US" sz="2400" dirty="0" err="1" smtClean="0"/>
              <a:t>descompensação</a:t>
            </a:r>
            <a:r>
              <a:rPr lang="en-US" sz="2400" dirty="0" smtClean="0"/>
              <a:t>, o CHC, as </a:t>
            </a:r>
            <a:r>
              <a:rPr lang="en-US" sz="2400" dirty="0" err="1" smtClean="0"/>
              <a:t>manifestações</a:t>
            </a:r>
            <a:r>
              <a:rPr lang="en-US" sz="2400" dirty="0" smtClean="0"/>
              <a:t> extra-</a:t>
            </a:r>
            <a:r>
              <a:rPr lang="en-US" sz="2400" dirty="0" err="1" smtClean="0"/>
              <a:t>hepáticas</a:t>
            </a:r>
            <a:r>
              <a:rPr lang="en-US" sz="2400" dirty="0" smtClean="0"/>
              <a:t> e a </a:t>
            </a:r>
            <a:r>
              <a:rPr lang="en-US" sz="2400" dirty="0" err="1" smtClean="0"/>
              <a:t>morte</a:t>
            </a:r>
            <a:r>
              <a:rPr lang="en-US" sz="2400" dirty="0" smtClean="0"/>
              <a:t>.</a:t>
            </a:r>
            <a:endParaRPr lang="en-US" sz="2400" dirty="0"/>
          </a:p>
          <a:p>
            <a:pPr>
              <a:spcBef>
                <a:spcPts val="1680"/>
              </a:spcBef>
            </a:pPr>
            <a:r>
              <a:rPr lang="en-US" sz="2400" dirty="0" err="1" smtClean="0">
                <a:solidFill>
                  <a:srgbClr val="C00000"/>
                </a:solidFill>
              </a:rPr>
              <a:t>Erradicação</a:t>
            </a:r>
            <a:r>
              <a:rPr lang="en-US" sz="2400" dirty="0" smtClean="0">
                <a:solidFill>
                  <a:srgbClr val="C00000"/>
                </a:solidFill>
              </a:rPr>
              <a:t> viral </a:t>
            </a:r>
            <a:r>
              <a:rPr lang="mr-IN" sz="2400" dirty="0" smtClean="0"/>
              <a:t>–</a:t>
            </a:r>
            <a:r>
              <a:rPr lang="pt-PT" sz="2400" dirty="0" smtClean="0"/>
              <a:t> </a:t>
            </a:r>
            <a:r>
              <a:rPr lang="en-US" sz="2400" dirty="0" smtClean="0"/>
              <a:t>ARN-VHC </a:t>
            </a:r>
            <a:r>
              <a:rPr lang="en-US" sz="2400" dirty="0" err="1" smtClean="0"/>
              <a:t>indetetável</a:t>
            </a:r>
            <a:r>
              <a:rPr lang="en-US" sz="2400" dirty="0" smtClean="0"/>
              <a:t> no </a:t>
            </a:r>
            <a:r>
              <a:rPr lang="en-US" sz="2400" dirty="0" err="1" smtClean="0"/>
              <a:t>sangue</a:t>
            </a:r>
            <a:r>
              <a:rPr lang="en-US" sz="2400" dirty="0" smtClean="0"/>
              <a:t> </a:t>
            </a:r>
            <a:r>
              <a:rPr lang="en-US" sz="2400" dirty="0" err="1" smtClean="0"/>
              <a:t>às</a:t>
            </a:r>
            <a:r>
              <a:rPr lang="en-US" sz="2400" dirty="0" smtClean="0"/>
              <a:t> 12 e/</a:t>
            </a:r>
            <a:r>
              <a:rPr lang="en-US" sz="2400" dirty="0" err="1" smtClean="0"/>
              <a:t>ou</a:t>
            </a:r>
            <a:r>
              <a:rPr lang="en-US" sz="2400" dirty="0" smtClean="0"/>
              <a:t> </a:t>
            </a:r>
            <a:r>
              <a:rPr lang="en-US" sz="2400" dirty="0"/>
              <a:t>24 </a:t>
            </a:r>
            <a:r>
              <a:rPr lang="en-US" sz="2400" dirty="0" err="1" smtClean="0"/>
              <a:t>semanas</a:t>
            </a:r>
            <a:r>
              <a:rPr lang="en-US" sz="2400" dirty="0" smtClean="0"/>
              <a:t> </a:t>
            </a:r>
            <a:r>
              <a:rPr lang="en-US" sz="2400" dirty="0" err="1" smtClean="0"/>
              <a:t>após</a:t>
            </a:r>
            <a:r>
              <a:rPr lang="en-US" sz="2400" dirty="0" smtClean="0"/>
              <a:t> </a:t>
            </a:r>
            <a:r>
              <a:rPr lang="en-US" sz="2400" dirty="0" err="1" smtClean="0"/>
              <a:t>tratamento</a:t>
            </a:r>
            <a:r>
              <a:rPr lang="en-US" sz="2400" dirty="0" smtClean="0"/>
              <a:t> (RVM </a:t>
            </a:r>
            <a:r>
              <a:rPr lang="mr-IN" sz="2400" dirty="0" smtClean="0"/>
              <a:t>–</a:t>
            </a:r>
            <a:r>
              <a:rPr lang="en-US" sz="2400" dirty="0" smtClean="0"/>
              <a:t> </a:t>
            </a:r>
            <a:r>
              <a:rPr lang="en-US" sz="2400" dirty="0" err="1" smtClean="0"/>
              <a:t>Resposta</a:t>
            </a:r>
            <a:r>
              <a:rPr lang="en-US" sz="2400" dirty="0" smtClean="0"/>
              <a:t> </a:t>
            </a:r>
            <a:r>
              <a:rPr lang="en-US" sz="2400" dirty="0"/>
              <a:t>V</a:t>
            </a:r>
            <a:r>
              <a:rPr lang="en-US" sz="2400" dirty="0" smtClean="0"/>
              <a:t>iral </a:t>
            </a:r>
            <a:r>
              <a:rPr lang="en-US" sz="2400" dirty="0" err="1" smtClean="0"/>
              <a:t>Mantida</a:t>
            </a:r>
            <a:r>
              <a:rPr lang="en-US" sz="2400" dirty="0" smtClean="0"/>
              <a:t>).</a:t>
            </a:r>
            <a:endParaRPr lang="pt-PT" sz="2400" dirty="0"/>
          </a:p>
          <a:p>
            <a:pPr lvl="1">
              <a:spcBef>
                <a:spcPts val="1680"/>
              </a:spcBef>
            </a:pPr>
            <a:r>
              <a:rPr lang="pt-PT" sz="2250" dirty="0" smtClean="0"/>
              <a:t> </a:t>
            </a:r>
            <a:r>
              <a:rPr lang="en-US" sz="2250" dirty="0" err="1" smtClean="0"/>
              <a:t>Em</a:t>
            </a:r>
            <a:r>
              <a:rPr lang="en-US" sz="2250" dirty="0" smtClean="0"/>
              <a:t> </a:t>
            </a:r>
            <a:r>
              <a:rPr lang="en-US" sz="2250" dirty="0" err="1" smtClean="0"/>
              <a:t>doentes</a:t>
            </a:r>
            <a:r>
              <a:rPr lang="en-US" sz="2250" dirty="0" smtClean="0"/>
              <a:t> com </a:t>
            </a:r>
            <a:r>
              <a:rPr lang="en-US" sz="2250" dirty="0" err="1" smtClean="0"/>
              <a:t>fibrose</a:t>
            </a:r>
            <a:r>
              <a:rPr lang="en-US" sz="2250" dirty="0" smtClean="0"/>
              <a:t> grave (F3) </a:t>
            </a:r>
            <a:r>
              <a:rPr lang="en-US" sz="2250" dirty="0" err="1" smtClean="0"/>
              <a:t>ou</a:t>
            </a:r>
            <a:r>
              <a:rPr lang="en-US" sz="2250" dirty="0"/>
              <a:t> </a:t>
            </a:r>
            <a:r>
              <a:rPr lang="en-US" sz="2250" dirty="0" err="1" smtClean="0"/>
              <a:t>cirrose</a:t>
            </a:r>
            <a:r>
              <a:rPr lang="en-US" sz="2250" dirty="0" smtClean="0"/>
              <a:t> (F4), a </a:t>
            </a:r>
            <a:r>
              <a:rPr lang="en-US" sz="2250" dirty="0" err="1" smtClean="0"/>
              <a:t>erradicação</a:t>
            </a:r>
            <a:r>
              <a:rPr lang="en-US" sz="2250" dirty="0" smtClean="0"/>
              <a:t> viral </a:t>
            </a:r>
            <a:r>
              <a:rPr lang="en-US" sz="2250" dirty="0" err="1" smtClean="0"/>
              <a:t>reduz</a:t>
            </a:r>
            <a:r>
              <a:rPr lang="en-US" sz="2250" dirty="0" smtClean="0"/>
              <a:t>, mas </a:t>
            </a:r>
            <a:r>
              <a:rPr lang="en-US" sz="2250" dirty="0" err="1" smtClean="0"/>
              <a:t>não</a:t>
            </a:r>
            <a:r>
              <a:rPr lang="en-US" sz="2250" dirty="0" smtClean="0"/>
              <a:t>   </a:t>
            </a:r>
            <a:r>
              <a:rPr lang="en-US" sz="2250" dirty="0" err="1" smtClean="0"/>
              <a:t>elimina</a:t>
            </a:r>
            <a:r>
              <a:rPr lang="en-US" sz="2250" dirty="0" smtClean="0"/>
              <a:t>, o </a:t>
            </a:r>
            <a:r>
              <a:rPr lang="en-US" sz="2250" dirty="0" err="1" smtClean="0"/>
              <a:t>risco</a:t>
            </a:r>
            <a:r>
              <a:rPr lang="en-US" sz="2250" dirty="0" smtClean="0"/>
              <a:t> de </a:t>
            </a:r>
            <a:r>
              <a:rPr lang="en-US" sz="2250" dirty="0" err="1" smtClean="0"/>
              <a:t>descompensação</a:t>
            </a:r>
            <a:r>
              <a:rPr lang="en-US" sz="2250" dirty="0" smtClean="0"/>
              <a:t> </a:t>
            </a:r>
            <a:r>
              <a:rPr lang="en-US" sz="2250" dirty="0" err="1" smtClean="0"/>
              <a:t>ou</a:t>
            </a:r>
            <a:r>
              <a:rPr lang="en-US" sz="2250" dirty="0" smtClean="0"/>
              <a:t> de CHC.</a:t>
            </a:r>
            <a:endParaRPr lang="pt-PT" sz="2250" dirty="0" smtClean="0"/>
          </a:p>
        </p:txBody>
      </p:sp>
      <p:sp>
        <p:nvSpPr>
          <p:cNvPr id="4" name="Marcador de Posição do Texto 3"/>
          <p:cNvSpPr>
            <a:spLocks noGrp="1"/>
          </p:cNvSpPr>
          <p:nvPr>
            <p:ph type="body" sz="quarter" idx="10"/>
          </p:nvPr>
        </p:nvSpPr>
        <p:spPr/>
        <p:txBody>
          <a:bodyPr>
            <a:noAutofit/>
          </a:bodyPr>
          <a:lstStyle/>
          <a:p>
            <a:r>
              <a:rPr lang="en-US" sz="1200" dirty="0"/>
              <a:t>EASL HCV Guidelines. September 2016</a:t>
            </a:r>
          </a:p>
          <a:p>
            <a:endParaRPr lang="en-US" sz="1200" dirty="0"/>
          </a:p>
        </p:txBody>
      </p:sp>
    </p:spTree>
    <p:extLst>
      <p:ext uri="{BB962C8B-B14F-4D97-AF65-F5344CB8AC3E}">
        <p14:creationId xmlns:p14="http://schemas.microsoft.com/office/powerpoint/2010/main" val="1093810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375928"/>
            <a:ext cx="10972800" cy="604800"/>
          </a:xfrm>
        </p:spPr>
        <p:txBody>
          <a:bodyPr>
            <a:noAutofit/>
          </a:bodyPr>
          <a:lstStyle/>
          <a:p>
            <a:r>
              <a:rPr lang="en-US" sz="3200" dirty="0" err="1" smtClean="0"/>
              <a:t>Indicaç</a:t>
            </a:r>
            <a:r>
              <a:rPr lang="pt-PT" sz="3200" dirty="0" err="1" smtClean="0"/>
              <a:t>ões</a:t>
            </a:r>
            <a:r>
              <a:rPr lang="pt-PT" sz="3200" dirty="0" smtClean="0"/>
              <a:t> e contraindicações da </a:t>
            </a:r>
            <a:br>
              <a:rPr lang="pt-PT" sz="3200" dirty="0" smtClean="0"/>
            </a:br>
            <a:r>
              <a:rPr lang="pt-PT" sz="3200" dirty="0" smtClean="0"/>
              <a:t>terapêutica da hepatite C</a:t>
            </a:r>
            <a:endParaRPr lang="en-US" sz="3200" dirty="0"/>
          </a:p>
        </p:txBody>
      </p:sp>
      <p:sp>
        <p:nvSpPr>
          <p:cNvPr id="3" name="Marcador de Posição de Conteúdo 2"/>
          <p:cNvSpPr>
            <a:spLocks noGrp="1"/>
          </p:cNvSpPr>
          <p:nvPr>
            <p:ph idx="1"/>
          </p:nvPr>
        </p:nvSpPr>
        <p:spPr>
          <a:xfrm>
            <a:off x="0" y="2221352"/>
            <a:ext cx="11582400" cy="4592024"/>
          </a:xfrm>
        </p:spPr>
        <p:txBody>
          <a:bodyPr>
            <a:noAutofit/>
          </a:bodyPr>
          <a:lstStyle/>
          <a:p>
            <a:pPr>
              <a:spcBef>
                <a:spcPts val="1680"/>
              </a:spcBef>
            </a:pPr>
            <a:r>
              <a:rPr lang="en-US" sz="2400" dirty="0" err="1" smtClean="0">
                <a:solidFill>
                  <a:srgbClr val="C00000"/>
                </a:solidFill>
              </a:rPr>
              <a:t>Todos</a:t>
            </a:r>
            <a:r>
              <a:rPr lang="en-US" sz="2400" dirty="0" smtClean="0">
                <a:solidFill>
                  <a:srgbClr val="C00000"/>
                </a:solidFill>
              </a:rPr>
              <a:t> </a:t>
            </a:r>
            <a:r>
              <a:rPr lang="en-US" sz="2400" dirty="0" err="1" smtClean="0">
                <a:solidFill>
                  <a:srgbClr val="C00000"/>
                </a:solidFill>
              </a:rPr>
              <a:t>os</a:t>
            </a:r>
            <a:r>
              <a:rPr lang="en-US" sz="2400" dirty="0" smtClean="0">
                <a:solidFill>
                  <a:srgbClr val="C00000"/>
                </a:solidFill>
              </a:rPr>
              <a:t> </a:t>
            </a:r>
            <a:r>
              <a:rPr lang="en-US" sz="2400" dirty="0" err="1" smtClean="0">
                <a:solidFill>
                  <a:srgbClr val="C00000"/>
                </a:solidFill>
              </a:rPr>
              <a:t>doentes</a:t>
            </a:r>
            <a:r>
              <a:rPr lang="en-US" sz="2400" dirty="0" smtClean="0">
                <a:solidFill>
                  <a:schemeClr val="tx1"/>
                </a:solidFill>
              </a:rPr>
              <a:t>,</a:t>
            </a:r>
            <a:r>
              <a:rPr lang="en-US" sz="2400" dirty="0" smtClean="0"/>
              <a:t> com </a:t>
            </a:r>
            <a:r>
              <a:rPr lang="en-US" sz="2400" dirty="0" err="1" smtClean="0"/>
              <a:t>ou</a:t>
            </a:r>
            <a:r>
              <a:rPr lang="en-US" sz="2400" dirty="0" smtClean="0"/>
              <a:t> </a:t>
            </a:r>
            <a:r>
              <a:rPr lang="en-US" sz="2400" dirty="0" err="1" smtClean="0"/>
              <a:t>sem</a:t>
            </a:r>
            <a:r>
              <a:rPr lang="en-US" sz="2400" dirty="0" smtClean="0"/>
              <a:t> </a:t>
            </a:r>
            <a:r>
              <a:rPr lang="en-US" sz="2400" dirty="0" err="1" smtClean="0"/>
              <a:t>tratamento</a:t>
            </a:r>
            <a:r>
              <a:rPr lang="en-US" sz="2400" dirty="0" smtClean="0"/>
              <a:t> anterior, com </a:t>
            </a:r>
            <a:r>
              <a:rPr lang="en-US" sz="2400" dirty="0" err="1" smtClean="0"/>
              <a:t>doença</a:t>
            </a:r>
            <a:r>
              <a:rPr lang="en-US" sz="2400" dirty="0" smtClean="0"/>
              <a:t> </a:t>
            </a:r>
            <a:r>
              <a:rPr lang="en-US" sz="2400" dirty="0" err="1" smtClean="0"/>
              <a:t>hepática</a:t>
            </a:r>
            <a:r>
              <a:rPr lang="en-US" sz="2400" dirty="0" smtClean="0"/>
              <a:t> </a:t>
            </a:r>
            <a:r>
              <a:rPr lang="en-US" sz="2400" dirty="0" err="1" smtClean="0"/>
              <a:t>compensada</a:t>
            </a:r>
            <a:r>
              <a:rPr lang="en-US" sz="2400" dirty="0" smtClean="0"/>
              <a:t> </a:t>
            </a:r>
            <a:r>
              <a:rPr lang="en-US" sz="2400" dirty="0" err="1" smtClean="0"/>
              <a:t>ou</a:t>
            </a:r>
            <a:r>
              <a:rPr lang="en-US" sz="2400" dirty="0" smtClean="0"/>
              <a:t> </a:t>
            </a:r>
            <a:r>
              <a:rPr lang="en-US" sz="2400" dirty="0" err="1" smtClean="0"/>
              <a:t>descompensada</a:t>
            </a:r>
            <a:r>
              <a:rPr lang="en-US" sz="2400" dirty="0" smtClean="0"/>
              <a:t> </a:t>
            </a:r>
            <a:r>
              <a:rPr lang="en-US" sz="2400" dirty="0" err="1" smtClean="0"/>
              <a:t>causada</a:t>
            </a:r>
            <a:r>
              <a:rPr lang="en-US" sz="2400" dirty="0" smtClean="0"/>
              <a:t> </a:t>
            </a:r>
            <a:r>
              <a:rPr lang="en-US" sz="2400" dirty="0" err="1" smtClean="0"/>
              <a:t>pelo</a:t>
            </a:r>
            <a:r>
              <a:rPr lang="en-US" sz="2400" dirty="0" smtClean="0"/>
              <a:t> VHC, </a:t>
            </a:r>
            <a:r>
              <a:rPr lang="en-US" sz="2400" dirty="0" err="1" smtClean="0">
                <a:solidFill>
                  <a:srgbClr val="C00000"/>
                </a:solidFill>
              </a:rPr>
              <a:t>são</a:t>
            </a:r>
            <a:r>
              <a:rPr lang="en-US" sz="2400" dirty="0" smtClean="0">
                <a:solidFill>
                  <a:srgbClr val="C00000"/>
                </a:solidFill>
              </a:rPr>
              <a:t> </a:t>
            </a:r>
            <a:r>
              <a:rPr lang="en-US" sz="2400" dirty="0" err="1" smtClean="0">
                <a:solidFill>
                  <a:srgbClr val="C00000"/>
                </a:solidFill>
              </a:rPr>
              <a:t>candidatos</a:t>
            </a:r>
            <a:r>
              <a:rPr lang="en-US" sz="2400" dirty="0" smtClean="0">
                <a:solidFill>
                  <a:srgbClr val="C00000"/>
                </a:solidFill>
              </a:rPr>
              <a:t> a </a:t>
            </a:r>
            <a:r>
              <a:rPr lang="en-US" sz="2400" dirty="0" err="1" smtClean="0">
                <a:solidFill>
                  <a:srgbClr val="C00000"/>
                </a:solidFill>
              </a:rPr>
              <a:t>tratamento</a:t>
            </a:r>
            <a:r>
              <a:rPr lang="en-US" sz="2400" dirty="0" smtClean="0">
                <a:solidFill>
                  <a:srgbClr val="C00000"/>
                </a:solidFill>
              </a:rPr>
              <a:t>.</a:t>
            </a:r>
            <a:endParaRPr lang="en-US" sz="2400" dirty="0">
              <a:solidFill>
                <a:srgbClr val="C00000"/>
              </a:solidFill>
            </a:endParaRPr>
          </a:p>
          <a:p>
            <a:pPr>
              <a:spcBef>
                <a:spcPts val="1680"/>
              </a:spcBef>
            </a:pPr>
            <a:r>
              <a:rPr lang="en-US" sz="2400" dirty="0" smtClean="0">
                <a:solidFill>
                  <a:srgbClr val="C00000"/>
                </a:solidFill>
              </a:rPr>
              <a:t>O </a:t>
            </a:r>
            <a:r>
              <a:rPr lang="en-US" sz="2400" dirty="0" err="1" smtClean="0">
                <a:solidFill>
                  <a:srgbClr val="C00000"/>
                </a:solidFill>
              </a:rPr>
              <a:t>tratamento</a:t>
            </a:r>
            <a:r>
              <a:rPr lang="en-US" sz="2400" dirty="0" smtClean="0">
                <a:solidFill>
                  <a:srgbClr val="C00000"/>
                </a:solidFill>
              </a:rPr>
              <a:t> </a:t>
            </a:r>
            <a:r>
              <a:rPr lang="en-US" sz="2400" dirty="0" err="1" smtClean="0">
                <a:solidFill>
                  <a:srgbClr val="C00000"/>
                </a:solidFill>
              </a:rPr>
              <a:t>não</a:t>
            </a:r>
            <a:r>
              <a:rPr lang="en-US" sz="2400" dirty="0" smtClean="0">
                <a:solidFill>
                  <a:srgbClr val="C00000"/>
                </a:solidFill>
              </a:rPr>
              <a:t> é </a:t>
            </a:r>
            <a:r>
              <a:rPr lang="en-US" sz="2400" dirty="0" err="1" smtClean="0">
                <a:solidFill>
                  <a:srgbClr val="C00000"/>
                </a:solidFill>
              </a:rPr>
              <a:t>recomendado</a:t>
            </a:r>
            <a:r>
              <a:rPr lang="en-US" sz="2400" dirty="0" smtClean="0">
                <a:solidFill>
                  <a:srgbClr val="C00000"/>
                </a:solidFill>
              </a:rPr>
              <a:t> para </a:t>
            </a:r>
            <a:r>
              <a:rPr lang="en-US" sz="2400" dirty="0" err="1" smtClean="0">
                <a:solidFill>
                  <a:srgbClr val="C00000"/>
                </a:solidFill>
              </a:rPr>
              <a:t>doentes</a:t>
            </a:r>
            <a:r>
              <a:rPr lang="en-US" sz="2400" dirty="0" smtClean="0">
                <a:solidFill>
                  <a:srgbClr val="C00000"/>
                </a:solidFill>
              </a:rPr>
              <a:t> com </a:t>
            </a:r>
            <a:r>
              <a:rPr lang="en-US" sz="2400" dirty="0" err="1" smtClean="0">
                <a:solidFill>
                  <a:srgbClr val="C00000"/>
                </a:solidFill>
              </a:rPr>
              <a:t>esperança</a:t>
            </a:r>
            <a:r>
              <a:rPr lang="en-US" sz="2400" dirty="0" smtClean="0">
                <a:solidFill>
                  <a:srgbClr val="C00000"/>
                </a:solidFill>
              </a:rPr>
              <a:t> de </a:t>
            </a:r>
            <a:r>
              <a:rPr lang="en-US" sz="2400" dirty="0" err="1" smtClean="0">
                <a:solidFill>
                  <a:srgbClr val="C00000"/>
                </a:solidFill>
              </a:rPr>
              <a:t>vida</a:t>
            </a:r>
            <a:r>
              <a:rPr lang="en-US" sz="2400" dirty="0" smtClean="0">
                <a:solidFill>
                  <a:srgbClr val="C00000"/>
                </a:solidFill>
              </a:rPr>
              <a:t> </a:t>
            </a:r>
            <a:r>
              <a:rPr lang="en-US" sz="2400" dirty="0" err="1" smtClean="0">
                <a:solidFill>
                  <a:srgbClr val="C00000"/>
                </a:solidFill>
              </a:rPr>
              <a:t>curta</a:t>
            </a:r>
            <a:r>
              <a:rPr lang="en-US" sz="2400" b="1" dirty="0" smtClean="0"/>
              <a:t> </a:t>
            </a:r>
            <a:r>
              <a:rPr lang="en-US" sz="2400" dirty="0" err="1" smtClean="0"/>
              <a:t>por</a:t>
            </a:r>
            <a:r>
              <a:rPr lang="en-US" sz="2400" dirty="0" smtClean="0"/>
              <a:t> </a:t>
            </a:r>
            <a:r>
              <a:rPr lang="en-US" sz="2400" dirty="0" err="1" smtClean="0"/>
              <a:t>comorbilidade</a:t>
            </a:r>
            <a:r>
              <a:rPr lang="en-US" sz="2400" dirty="0" smtClean="0"/>
              <a:t> </a:t>
            </a:r>
            <a:r>
              <a:rPr lang="en-US" sz="2400" dirty="0" err="1" smtClean="0"/>
              <a:t>não</a:t>
            </a:r>
            <a:r>
              <a:rPr lang="en-US" sz="2400" dirty="0" smtClean="0"/>
              <a:t> </a:t>
            </a:r>
            <a:r>
              <a:rPr lang="en-US" sz="2400" dirty="0" err="1" smtClean="0"/>
              <a:t>relacionada</a:t>
            </a:r>
            <a:r>
              <a:rPr lang="en-US" sz="2400" dirty="0" smtClean="0"/>
              <a:t> com o </a:t>
            </a:r>
            <a:r>
              <a:rPr lang="en-US" sz="2400" dirty="0" err="1" smtClean="0"/>
              <a:t>fígado</a:t>
            </a:r>
            <a:r>
              <a:rPr lang="en-US" sz="2400" dirty="0" smtClean="0"/>
              <a:t>.</a:t>
            </a:r>
          </a:p>
          <a:p>
            <a:pPr>
              <a:spcBef>
                <a:spcPts val="1680"/>
              </a:spcBef>
            </a:pPr>
            <a:r>
              <a:rPr lang="pt-PT" sz="2400" dirty="0">
                <a:solidFill>
                  <a:srgbClr val="C00000"/>
                </a:solidFill>
              </a:rPr>
              <a:t>Não há </a:t>
            </a:r>
            <a:r>
              <a:rPr lang="pt-PT" sz="2400" dirty="0" smtClean="0">
                <a:solidFill>
                  <a:srgbClr val="C00000"/>
                </a:solidFill>
              </a:rPr>
              <a:t>contraindicações </a:t>
            </a:r>
            <a:r>
              <a:rPr lang="pt-PT" sz="2400" dirty="0">
                <a:solidFill>
                  <a:srgbClr val="C00000"/>
                </a:solidFill>
              </a:rPr>
              <a:t>absolutas para </a:t>
            </a:r>
            <a:r>
              <a:rPr lang="pt-PT" sz="2400" dirty="0" smtClean="0">
                <a:solidFill>
                  <a:srgbClr val="C00000"/>
                </a:solidFill>
              </a:rPr>
              <a:t>DAAs</a:t>
            </a:r>
            <a:r>
              <a:rPr lang="en-US" sz="2400" dirty="0" smtClean="0"/>
              <a:t>.</a:t>
            </a:r>
            <a:endParaRPr lang="pt-PT" sz="2400" dirty="0">
              <a:solidFill>
                <a:srgbClr val="C00000"/>
              </a:solidFill>
            </a:endParaRPr>
          </a:p>
        </p:txBody>
      </p:sp>
      <p:sp>
        <p:nvSpPr>
          <p:cNvPr id="6" name="Marcador de Posição do Texto 3"/>
          <p:cNvSpPr>
            <a:spLocks noGrp="1"/>
          </p:cNvSpPr>
          <p:nvPr>
            <p:ph type="body" sz="quarter" idx="10"/>
          </p:nvPr>
        </p:nvSpPr>
        <p:spPr/>
        <p:txBody>
          <a:bodyPr>
            <a:noAutofit/>
          </a:bodyPr>
          <a:lstStyle/>
          <a:p>
            <a:r>
              <a:rPr lang="en-US" sz="1200" dirty="0"/>
              <a:t>EASL HCV Guidelines. September 2016</a:t>
            </a:r>
          </a:p>
          <a:p>
            <a:endParaRPr lang="en-US" sz="1200" dirty="0"/>
          </a:p>
        </p:txBody>
      </p:sp>
    </p:spTree>
    <p:extLst>
      <p:ext uri="{BB962C8B-B14F-4D97-AF65-F5344CB8AC3E}">
        <p14:creationId xmlns:p14="http://schemas.microsoft.com/office/powerpoint/2010/main" val="1205155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p:txBody>
          <a:bodyPr/>
          <a:lstStyle/>
          <a:p>
            <a:endParaRPr lang="es-ES"/>
          </a:p>
        </p:txBody>
      </p:sp>
      <p:pic>
        <p:nvPicPr>
          <p:cNvPr id="3" name="Picture 1" descr="slide03.jpg"/>
          <p:cNvPicPr>
            <a:picLocks noChangeAspect="1"/>
          </p:cNvPicPr>
          <p:nvPr/>
        </p:nvPicPr>
        <p:blipFill>
          <a:blip r:embed="rId2" cstate="print"/>
          <a:srcRect/>
          <a:stretch>
            <a:fillRect/>
          </a:stretch>
        </p:blipFill>
        <p:spPr bwMode="auto">
          <a:xfrm>
            <a:off x="1775520" y="116632"/>
            <a:ext cx="8028384" cy="6021288"/>
          </a:xfrm>
          <a:prstGeom prst="rect">
            <a:avLst/>
          </a:prstGeom>
          <a:noFill/>
          <a:ln w="9525">
            <a:noFill/>
            <a:miter lim="800000"/>
            <a:headEnd/>
            <a:tailEnd/>
          </a:ln>
        </p:spPr>
      </p:pic>
      <p:sp>
        <p:nvSpPr>
          <p:cNvPr id="4" name="Rectângulo 3"/>
          <p:cNvSpPr/>
          <p:nvPr/>
        </p:nvSpPr>
        <p:spPr bwMode="auto">
          <a:xfrm>
            <a:off x="1775520" y="836712"/>
            <a:ext cx="2664296" cy="5069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lnSpc>
                <a:spcPct val="90000"/>
              </a:lnSpc>
              <a:spcBef>
                <a:spcPct val="35000"/>
              </a:spcBef>
              <a:spcAft>
                <a:spcPct val="25000"/>
              </a:spcAft>
              <a:buClr>
                <a:schemeClr val="folHlink"/>
              </a:buClr>
            </a:pPr>
            <a:r>
              <a:rPr lang="pt-PT" b="1" dirty="0">
                <a:solidFill>
                  <a:schemeClr val="accent1"/>
                </a:solidFill>
                <a:latin typeface="Arial Narrow" pitchFamily="34" charset="0"/>
              </a:rPr>
              <a:t>Associações de </a:t>
            </a:r>
            <a:r>
              <a:rPr lang="pt-PT" b="1" dirty="0" err="1">
                <a:solidFill>
                  <a:schemeClr val="accent1"/>
                </a:solidFill>
                <a:latin typeface="Arial Narrow" pitchFamily="34" charset="0"/>
              </a:rPr>
              <a:t>DAAs</a:t>
            </a:r>
            <a:r>
              <a:rPr lang="pt-PT" b="1" dirty="0">
                <a:solidFill>
                  <a:schemeClr val="accent1"/>
                </a:solidFill>
                <a:latin typeface="Arial Narrow" pitchFamily="34" charset="0"/>
              </a:rPr>
              <a:t> (17)</a:t>
            </a:r>
          </a:p>
        </p:txBody>
      </p:sp>
      <p:sp>
        <p:nvSpPr>
          <p:cNvPr id="5" name="Rectângulo 4"/>
          <p:cNvSpPr/>
          <p:nvPr/>
        </p:nvSpPr>
        <p:spPr bwMode="auto">
          <a:xfrm>
            <a:off x="7752184" y="764704"/>
            <a:ext cx="2160240" cy="983667"/>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ct val="90000"/>
              </a:lnSpc>
              <a:spcBef>
                <a:spcPct val="35000"/>
              </a:spcBef>
              <a:spcAft>
                <a:spcPct val="25000"/>
              </a:spcAft>
              <a:buClr>
                <a:schemeClr val="folHlink"/>
              </a:buClr>
            </a:pPr>
            <a:r>
              <a:rPr lang="pt-PT" b="1" dirty="0">
                <a:solidFill>
                  <a:srgbClr val="004586"/>
                </a:solidFill>
                <a:latin typeface="+mj-lt"/>
              </a:rPr>
              <a:t>Inibidores NUC </a:t>
            </a:r>
            <a:br>
              <a:rPr lang="pt-PT" b="1" dirty="0">
                <a:solidFill>
                  <a:srgbClr val="004586"/>
                </a:solidFill>
                <a:latin typeface="+mj-lt"/>
              </a:rPr>
            </a:br>
            <a:r>
              <a:rPr lang="pt-PT" b="1" dirty="0">
                <a:solidFill>
                  <a:srgbClr val="004586"/>
                </a:solidFill>
                <a:latin typeface="+mj-lt"/>
              </a:rPr>
              <a:t>da polimerase (12)</a:t>
            </a:r>
          </a:p>
        </p:txBody>
      </p:sp>
      <p:sp>
        <p:nvSpPr>
          <p:cNvPr id="6" name="Rectângulo 5"/>
          <p:cNvSpPr/>
          <p:nvPr/>
        </p:nvSpPr>
        <p:spPr bwMode="auto">
          <a:xfrm>
            <a:off x="1847528" y="1844824"/>
            <a:ext cx="1224135" cy="43204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fontAlgn="base">
              <a:lnSpc>
                <a:spcPct val="90000"/>
              </a:lnSpc>
              <a:spcBef>
                <a:spcPct val="35000"/>
              </a:spcBef>
              <a:spcAft>
                <a:spcPct val="25000"/>
              </a:spcAft>
              <a:buClr>
                <a:schemeClr val="folHlink"/>
              </a:buClr>
            </a:pPr>
            <a:r>
              <a:rPr lang="pt-PT" b="1" dirty="0">
                <a:solidFill>
                  <a:srgbClr val="004586"/>
                </a:solidFill>
                <a:latin typeface="+mj-lt"/>
              </a:rPr>
              <a:t>Outros (6)</a:t>
            </a:r>
          </a:p>
        </p:txBody>
      </p:sp>
      <p:sp>
        <p:nvSpPr>
          <p:cNvPr id="7" name="Rectângulo 6"/>
          <p:cNvSpPr/>
          <p:nvPr/>
        </p:nvSpPr>
        <p:spPr bwMode="auto">
          <a:xfrm>
            <a:off x="1847528" y="2492896"/>
            <a:ext cx="1316065" cy="36294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ct val="90000"/>
              </a:lnSpc>
              <a:spcBef>
                <a:spcPct val="35000"/>
              </a:spcBef>
              <a:spcAft>
                <a:spcPct val="25000"/>
              </a:spcAft>
              <a:buClr>
                <a:schemeClr val="folHlink"/>
              </a:buClr>
            </a:pPr>
            <a:r>
              <a:rPr lang="pt-PT" b="1" dirty="0" err="1">
                <a:solidFill>
                  <a:srgbClr val="004586"/>
                </a:solidFill>
                <a:latin typeface="+mj-lt"/>
              </a:rPr>
              <a:t>Ciclofilina</a:t>
            </a:r>
            <a:r>
              <a:rPr lang="pt-PT" b="1" dirty="0">
                <a:solidFill>
                  <a:srgbClr val="004586"/>
                </a:solidFill>
                <a:latin typeface="+mj-lt"/>
              </a:rPr>
              <a:t> (2)</a:t>
            </a:r>
          </a:p>
        </p:txBody>
      </p:sp>
      <p:sp>
        <p:nvSpPr>
          <p:cNvPr id="8" name="Rectângulo 7"/>
          <p:cNvSpPr/>
          <p:nvPr/>
        </p:nvSpPr>
        <p:spPr bwMode="auto">
          <a:xfrm>
            <a:off x="1775520" y="4653136"/>
            <a:ext cx="2016224" cy="432048"/>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ct val="90000"/>
              </a:lnSpc>
              <a:spcBef>
                <a:spcPct val="35000"/>
              </a:spcBef>
              <a:spcAft>
                <a:spcPct val="25000"/>
              </a:spcAft>
              <a:buClr>
                <a:schemeClr val="folHlink"/>
              </a:buClr>
            </a:pPr>
            <a:r>
              <a:rPr lang="pt-PT" b="1" dirty="0">
                <a:solidFill>
                  <a:srgbClr val="004586"/>
                </a:solidFill>
                <a:latin typeface="+mj-lt"/>
              </a:rPr>
              <a:t>Inibidores NS5A (12)</a:t>
            </a:r>
          </a:p>
        </p:txBody>
      </p:sp>
      <p:sp>
        <p:nvSpPr>
          <p:cNvPr id="9" name="Rectângulo 8"/>
          <p:cNvSpPr/>
          <p:nvPr/>
        </p:nvSpPr>
        <p:spPr bwMode="auto">
          <a:xfrm>
            <a:off x="4511824" y="5157192"/>
            <a:ext cx="2520280" cy="432048"/>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ct val="90000"/>
              </a:lnSpc>
              <a:spcBef>
                <a:spcPct val="35000"/>
              </a:spcBef>
              <a:spcAft>
                <a:spcPct val="25000"/>
              </a:spcAft>
              <a:buClr>
                <a:schemeClr val="folHlink"/>
              </a:buClr>
            </a:pPr>
            <a:r>
              <a:rPr lang="pt-PT" b="1" dirty="0">
                <a:solidFill>
                  <a:srgbClr val="004586"/>
                </a:solidFill>
                <a:latin typeface="+mj-lt"/>
              </a:rPr>
              <a:t>Inibidores da </a:t>
            </a:r>
            <a:r>
              <a:rPr lang="pt-PT" b="1" dirty="0" err="1">
                <a:solidFill>
                  <a:srgbClr val="004586"/>
                </a:solidFill>
                <a:latin typeface="+mj-lt"/>
              </a:rPr>
              <a:t>protease</a:t>
            </a:r>
            <a:r>
              <a:rPr lang="pt-PT" b="1" dirty="0">
                <a:solidFill>
                  <a:srgbClr val="004586"/>
                </a:solidFill>
                <a:latin typeface="+mj-lt"/>
              </a:rPr>
              <a:t> (17</a:t>
            </a:r>
            <a:r>
              <a:rPr lang="pt-PT" b="1" dirty="0">
                <a:solidFill>
                  <a:schemeClr val="accent1"/>
                </a:solidFill>
                <a:latin typeface="Arial Narrow" pitchFamily="34" charset="0"/>
              </a:rPr>
              <a:t>)</a:t>
            </a:r>
          </a:p>
        </p:txBody>
      </p:sp>
      <p:sp>
        <p:nvSpPr>
          <p:cNvPr id="10" name="Rectângulo 9"/>
          <p:cNvSpPr/>
          <p:nvPr/>
        </p:nvSpPr>
        <p:spPr bwMode="auto">
          <a:xfrm>
            <a:off x="7752184" y="4509120"/>
            <a:ext cx="2232248" cy="707528"/>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ct val="90000"/>
              </a:lnSpc>
              <a:spcBef>
                <a:spcPct val="35000"/>
              </a:spcBef>
              <a:spcAft>
                <a:spcPct val="25000"/>
              </a:spcAft>
              <a:buClr>
                <a:schemeClr val="folHlink"/>
              </a:buClr>
            </a:pPr>
            <a:r>
              <a:rPr lang="pt-PT" b="1" dirty="0">
                <a:solidFill>
                  <a:srgbClr val="004586"/>
                </a:solidFill>
                <a:latin typeface="+mj-lt"/>
              </a:rPr>
              <a:t>Inibidores </a:t>
            </a:r>
            <a:r>
              <a:rPr lang="pt-PT" b="1" dirty="0" err="1">
                <a:solidFill>
                  <a:srgbClr val="004586"/>
                </a:solidFill>
                <a:latin typeface="+mj-lt"/>
              </a:rPr>
              <a:t>não-NUC</a:t>
            </a:r>
            <a:r>
              <a:rPr lang="pt-PT" b="1" dirty="0">
                <a:solidFill>
                  <a:srgbClr val="004586"/>
                </a:solidFill>
                <a:latin typeface="+mj-lt"/>
              </a:rPr>
              <a:t/>
            </a:r>
            <a:br>
              <a:rPr lang="pt-PT" b="1" dirty="0">
                <a:solidFill>
                  <a:srgbClr val="004586"/>
                </a:solidFill>
                <a:latin typeface="+mj-lt"/>
              </a:rPr>
            </a:br>
            <a:r>
              <a:rPr lang="pt-PT" b="1" dirty="0">
                <a:solidFill>
                  <a:srgbClr val="004586"/>
                </a:solidFill>
                <a:latin typeface="+mj-lt"/>
              </a:rPr>
              <a:t> da </a:t>
            </a:r>
            <a:r>
              <a:rPr lang="pt-PT" b="1" dirty="0" err="1">
                <a:solidFill>
                  <a:srgbClr val="004586"/>
                </a:solidFill>
                <a:latin typeface="+mj-lt"/>
              </a:rPr>
              <a:t>polimerase</a:t>
            </a:r>
            <a:r>
              <a:rPr lang="pt-PT" b="1" dirty="0">
                <a:solidFill>
                  <a:srgbClr val="004586"/>
                </a:solidFill>
                <a:latin typeface="+mj-lt"/>
              </a:rPr>
              <a:t> (12)</a:t>
            </a:r>
          </a:p>
        </p:txBody>
      </p:sp>
      <p:sp>
        <p:nvSpPr>
          <p:cNvPr id="11" name="Título 2"/>
          <p:cNvSpPr txBox="1">
            <a:spLocks/>
          </p:cNvSpPr>
          <p:nvPr/>
        </p:nvSpPr>
        <p:spPr>
          <a:xfrm>
            <a:off x="1991544" y="116632"/>
            <a:ext cx="7560840" cy="604837"/>
          </a:xfrm>
          <a:prstGeom prst="rect">
            <a:avLst/>
          </a:prstGeom>
          <a:ln w="2540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685800" rtl="0" eaLnBrk="1" latinLnBrk="0" hangingPunct="1">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pt-PT" sz="3200" b="1" dirty="0" smtClean="0">
                <a:solidFill>
                  <a:srgbClr val="004586"/>
                </a:solidFill>
              </a:rPr>
              <a:t>Há 3 anos o futuro era promissor…</a:t>
            </a:r>
            <a:endParaRPr lang="pt-PT" sz="3200" b="1" dirty="0">
              <a:solidFill>
                <a:srgbClr val="004586"/>
              </a:solidFill>
            </a:endParaRPr>
          </a:p>
        </p:txBody>
      </p:sp>
    </p:spTree>
    <p:extLst>
      <p:ext uri="{BB962C8B-B14F-4D97-AF65-F5344CB8AC3E}">
        <p14:creationId xmlns:p14="http://schemas.microsoft.com/office/powerpoint/2010/main" val="541429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HCV Life Cycle"/>
          <p:cNvPicPr preferRelativeResize="0">
            <a:picLocks noChangeAspect="1" noChangeArrowheads="1"/>
          </p:cNvPicPr>
          <p:nvPr/>
        </p:nvPicPr>
        <p:blipFill>
          <a:blip r:embed="rId2" cstate="print"/>
          <a:srcRect t="6104"/>
          <a:stretch>
            <a:fillRect/>
          </a:stretch>
        </p:blipFill>
        <p:spPr bwMode="auto">
          <a:xfrm>
            <a:off x="2783632" y="1004394"/>
            <a:ext cx="4752528" cy="3216694"/>
          </a:xfrm>
          <a:prstGeom prst="rect">
            <a:avLst/>
          </a:prstGeom>
          <a:noFill/>
          <a:ln>
            <a:noFill/>
          </a:ln>
          <a:effectLst>
            <a:outerShdw blurRad="63500" dist="107763"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hamada com Linha 1 17"/>
          <p:cNvSpPr/>
          <p:nvPr/>
        </p:nvSpPr>
        <p:spPr>
          <a:xfrm>
            <a:off x="2063552" y="4365104"/>
            <a:ext cx="2816052" cy="1656184"/>
          </a:xfrm>
          <a:prstGeom prst="borderCallout1">
            <a:avLst>
              <a:gd name="adj1" fmla="val -48333"/>
              <a:gd name="adj2" fmla="val 77062"/>
              <a:gd name="adj3" fmla="val -6473"/>
              <a:gd name="adj4" fmla="val 49216"/>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pt-PT">
              <a:solidFill>
                <a:schemeClr val="tx1"/>
              </a:solidFill>
            </a:endParaRPr>
          </a:p>
        </p:txBody>
      </p:sp>
      <p:sp>
        <p:nvSpPr>
          <p:cNvPr id="17" name="Chamada com Linha 1 16"/>
          <p:cNvSpPr/>
          <p:nvPr/>
        </p:nvSpPr>
        <p:spPr>
          <a:xfrm>
            <a:off x="6240016" y="4633018"/>
            <a:ext cx="2952328" cy="1244255"/>
          </a:xfrm>
          <a:prstGeom prst="borderCallout1">
            <a:avLst>
              <a:gd name="adj1" fmla="val -53671"/>
              <a:gd name="adj2" fmla="val 29463"/>
              <a:gd name="adj3" fmla="val -6473"/>
              <a:gd name="adj4" fmla="val 49216"/>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pt-PT">
              <a:solidFill>
                <a:schemeClr val="tx1"/>
              </a:solidFill>
            </a:endParaRPr>
          </a:p>
        </p:txBody>
      </p:sp>
      <p:sp>
        <p:nvSpPr>
          <p:cNvPr id="4" name="Chamada com Linha 1 3"/>
          <p:cNvSpPr/>
          <p:nvPr/>
        </p:nvSpPr>
        <p:spPr>
          <a:xfrm>
            <a:off x="7896200" y="1484784"/>
            <a:ext cx="2395291" cy="2343469"/>
          </a:xfrm>
          <a:prstGeom prst="borderCallout1">
            <a:avLst>
              <a:gd name="adj1" fmla="val 27181"/>
              <a:gd name="adj2" fmla="val -1848"/>
              <a:gd name="adj3" fmla="val 59969"/>
              <a:gd name="adj4" fmla="val -58570"/>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pt-PT">
              <a:solidFill>
                <a:schemeClr val="tx1"/>
              </a:solidFill>
            </a:endParaRPr>
          </a:p>
        </p:txBody>
      </p:sp>
      <p:sp>
        <p:nvSpPr>
          <p:cNvPr id="6" name="Text Placeholder 5"/>
          <p:cNvSpPr>
            <a:spLocks noGrp="1"/>
          </p:cNvSpPr>
          <p:nvPr>
            <p:ph type="body" sz="quarter" idx="13"/>
          </p:nvPr>
        </p:nvSpPr>
        <p:spPr>
          <a:xfrm>
            <a:off x="2135560" y="4365104"/>
            <a:ext cx="3096344" cy="367170"/>
          </a:xfrm>
        </p:spPr>
        <p:txBody>
          <a:bodyPr>
            <a:noAutofit/>
          </a:bodyPr>
          <a:lstStyle/>
          <a:p>
            <a:pPr algn="l"/>
            <a:r>
              <a:rPr lang="en-US" sz="2000" b="1" i="0" dirty="0" err="1">
                <a:solidFill>
                  <a:srgbClr val="004586"/>
                </a:solidFill>
              </a:rPr>
              <a:t>Inibidores</a:t>
            </a:r>
            <a:r>
              <a:rPr lang="en-US" sz="2000" b="1" i="0" dirty="0">
                <a:solidFill>
                  <a:srgbClr val="004586"/>
                </a:solidFill>
              </a:rPr>
              <a:t> da protease</a:t>
            </a:r>
          </a:p>
        </p:txBody>
      </p:sp>
      <p:sp>
        <p:nvSpPr>
          <p:cNvPr id="3" name="Title 2"/>
          <p:cNvSpPr>
            <a:spLocks noGrp="1"/>
          </p:cNvSpPr>
          <p:nvPr>
            <p:ph type="title"/>
          </p:nvPr>
        </p:nvSpPr>
        <p:spPr/>
        <p:txBody>
          <a:bodyPr>
            <a:noAutofit/>
          </a:bodyPr>
          <a:lstStyle/>
          <a:p>
            <a:r>
              <a:rPr lang="pt-PT" sz="3200" dirty="0" smtClean="0"/>
              <a:t>Agentes antivirais diretos (</a:t>
            </a:r>
            <a:r>
              <a:rPr lang="pt-PT" sz="3200" dirty="0" err="1" smtClean="0"/>
              <a:t>DAAs</a:t>
            </a:r>
            <a:r>
              <a:rPr lang="pt-PT" sz="3200" dirty="0" smtClean="0"/>
              <a:t>)</a:t>
            </a:r>
            <a:endParaRPr lang="pt-PT" sz="3200" dirty="0"/>
          </a:p>
        </p:txBody>
      </p:sp>
      <p:sp>
        <p:nvSpPr>
          <p:cNvPr id="7" name="Content Placeholder 6"/>
          <p:cNvSpPr>
            <a:spLocks noGrp="1"/>
          </p:cNvSpPr>
          <p:nvPr>
            <p:ph sz="half" idx="4294967295"/>
          </p:nvPr>
        </p:nvSpPr>
        <p:spPr>
          <a:xfrm>
            <a:off x="2063552" y="4797152"/>
            <a:ext cx="2743200" cy="1152525"/>
          </a:xfrm>
        </p:spPr>
        <p:txBody>
          <a:bodyPr>
            <a:noAutofit/>
          </a:bodyPr>
          <a:lstStyle/>
          <a:p>
            <a:pPr>
              <a:buClr>
                <a:srgbClr val="C00000"/>
              </a:buClr>
              <a:buFont typeface="Wingdings" panose="05000000000000000000" pitchFamily="2" charset="2"/>
              <a:buChar char="v"/>
            </a:pPr>
            <a:r>
              <a:rPr lang="en-US" sz="2000" dirty="0" err="1">
                <a:solidFill>
                  <a:schemeClr val="accent1"/>
                </a:solidFill>
              </a:rPr>
              <a:t>Simeprevir</a:t>
            </a:r>
            <a:r>
              <a:rPr lang="en-US" sz="2000" dirty="0">
                <a:solidFill>
                  <a:schemeClr val="accent1"/>
                </a:solidFill>
              </a:rPr>
              <a:t> (SMV</a:t>
            </a:r>
            <a:r>
              <a:rPr lang="en-US" sz="2000" dirty="0" smtClean="0">
                <a:solidFill>
                  <a:schemeClr val="accent1"/>
                </a:solidFill>
              </a:rPr>
              <a:t>).</a:t>
            </a:r>
            <a:endParaRPr lang="en-US" sz="2000" dirty="0">
              <a:solidFill>
                <a:schemeClr val="accent1"/>
              </a:solidFill>
            </a:endParaRPr>
          </a:p>
          <a:p>
            <a:pPr>
              <a:buClr>
                <a:srgbClr val="C00000"/>
              </a:buClr>
              <a:buFont typeface="Wingdings" panose="05000000000000000000" pitchFamily="2" charset="2"/>
              <a:buChar char="v"/>
            </a:pPr>
            <a:r>
              <a:rPr lang="en-US" sz="2000" dirty="0" err="1">
                <a:solidFill>
                  <a:schemeClr val="accent1"/>
                </a:solidFill>
              </a:rPr>
              <a:t>Paritaprevir</a:t>
            </a:r>
            <a:r>
              <a:rPr lang="en-US" sz="2000" dirty="0">
                <a:solidFill>
                  <a:schemeClr val="accent1"/>
                </a:solidFill>
              </a:rPr>
              <a:t> (PTV</a:t>
            </a:r>
            <a:r>
              <a:rPr lang="en-US" sz="2000" dirty="0" smtClean="0">
                <a:solidFill>
                  <a:schemeClr val="accent1"/>
                </a:solidFill>
              </a:rPr>
              <a:t>).</a:t>
            </a:r>
            <a:endParaRPr lang="en-US" sz="2000" dirty="0">
              <a:solidFill>
                <a:schemeClr val="accent1"/>
              </a:solidFill>
            </a:endParaRPr>
          </a:p>
          <a:p>
            <a:pPr>
              <a:buClr>
                <a:srgbClr val="C00000"/>
              </a:buClr>
              <a:buFont typeface="Wingdings" panose="05000000000000000000" pitchFamily="2" charset="2"/>
              <a:buChar char="v"/>
            </a:pPr>
            <a:r>
              <a:rPr lang="en-US" sz="2000" dirty="0" err="1">
                <a:solidFill>
                  <a:schemeClr val="accent1"/>
                </a:solidFill>
              </a:rPr>
              <a:t>Grazoprevir</a:t>
            </a:r>
            <a:r>
              <a:rPr lang="en-US" sz="2000" dirty="0">
                <a:solidFill>
                  <a:schemeClr val="accent1"/>
                </a:solidFill>
              </a:rPr>
              <a:t> (GZV</a:t>
            </a:r>
            <a:r>
              <a:rPr lang="en-US" sz="2000" dirty="0" smtClean="0">
                <a:solidFill>
                  <a:schemeClr val="accent1"/>
                </a:solidFill>
              </a:rPr>
              <a:t>).</a:t>
            </a:r>
            <a:endParaRPr lang="en-US" sz="2000" dirty="0">
              <a:solidFill>
                <a:schemeClr val="accent1"/>
              </a:solidFill>
            </a:endParaRPr>
          </a:p>
        </p:txBody>
      </p:sp>
      <p:sp>
        <p:nvSpPr>
          <p:cNvPr id="8" name="Text Placeholder 7"/>
          <p:cNvSpPr>
            <a:spLocks noGrp="1"/>
          </p:cNvSpPr>
          <p:nvPr>
            <p:ph type="body" sz="quarter" idx="4294967295"/>
          </p:nvPr>
        </p:nvSpPr>
        <p:spPr>
          <a:xfrm>
            <a:off x="6312024" y="4653136"/>
            <a:ext cx="3024187" cy="441325"/>
          </a:xfrm>
        </p:spPr>
        <p:txBody>
          <a:bodyPr>
            <a:normAutofit/>
          </a:bodyPr>
          <a:lstStyle/>
          <a:p>
            <a:pPr marL="0" indent="0">
              <a:buNone/>
            </a:pPr>
            <a:r>
              <a:rPr lang="en-US" sz="2000" b="1" dirty="0" err="1">
                <a:solidFill>
                  <a:srgbClr val="004586"/>
                </a:solidFill>
              </a:rPr>
              <a:t>Inibidores</a:t>
            </a:r>
            <a:r>
              <a:rPr lang="en-US" sz="2000" b="1" dirty="0">
                <a:solidFill>
                  <a:srgbClr val="004586"/>
                </a:solidFill>
              </a:rPr>
              <a:t> da </a:t>
            </a:r>
            <a:r>
              <a:rPr lang="en-US" sz="2000" b="1" dirty="0" err="1">
                <a:solidFill>
                  <a:srgbClr val="004586"/>
                </a:solidFill>
              </a:rPr>
              <a:t>Polimerase</a:t>
            </a:r>
            <a:endParaRPr lang="en-US" sz="2000" b="1" dirty="0">
              <a:solidFill>
                <a:srgbClr val="004586"/>
              </a:solidFill>
            </a:endParaRPr>
          </a:p>
        </p:txBody>
      </p:sp>
      <p:sp>
        <p:nvSpPr>
          <p:cNvPr id="9" name="Content Placeholder 8"/>
          <p:cNvSpPr>
            <a:spLocks noGrp="1"/>
          </p:cNvSpPr>
          <p:nvPr>
            <p:ph sz="quarter" idx="4294967295"/>
          </p:nvPr>
        </p:nvSpPr>
        <p:spPr>
          <a:xfrm>
            <a:off x="6240016" y="5085184"/>
            <a:ext cx="2547937" cy="750887"/>
          </a:xfrm>
        </p:spPr>
        <p:txBody>
          <a:bodyPr>
            <a:noAutofit/>
          </a:bodyPr>
          <a:lstStyle/>
          <a:p>
            <a:pPr>
              <a:buClr>
                <a:srgbClr val="C00000"/>
              </a:buClr>
              <a:buFont typeface="Wingdings" panose="05000000000000000000" pitchFamily="2" charset="2"/>
              <a:buChar char="v"/>
            </a:pPr>
            <a:r>
              <a:rPr lang="en-US" sz="2000" dirty="0" err="1">
                <a:solidFill>
                  <a:schemeClr val="accent1"/>
                </a:solidFill>
              </a:rPr>
              <a:t>Sofosbuvir</a:t>
            </a:r>
            <a:r>
              <a:rPr lang="en-US" sz="2000" dirty="0">
                <a:solidFill>
                  <a:schemeClr val="accent1"/>
                </a:solidFill>
              </a:rPr>
              <a:t> (SOF</a:t>
            </a:r>
            <a:r>
              <a:rPr lang="en-US" sz="2000" dirty="0" smtClean="0">
                <a:solidFill>
                  <a:schemeClr val="accent1"/>
                </a:solidFill>
              </a:rPr>
              <a:t>).</a:t>
            </a:r>
            <a:endParaRPr lang="en-US" sz="2000" dirty="0">
              <a:solidFill>
                <a:schemeClr val="accent1"/>
              </a:solidFill>
            </a:endParaRPr>
          </a:p>
          <a:p>
            <a:pPr>
              <a:buClr>
                <a:srgbClr val="C00000"/>
              </a:buClr>
              <a:buFont typeface="Wingdings" panose="05000000000000000000" pitchFamily="2" charset="2"/>
              <a:buChar char="v"/>
            </a:pPr>
            <a:r>
              <a:rPr lang="en-US" sz="2000" dirty="0" err="1">
                <a:solidFill>
                  <a:schemeClr val="accent1"/>
                </a:solidFill>
              </a:rPr>
              <a:t>Dasabuvir</a:t>
            </a:r>
            <a:r>
              <a:rPr lang="en-US" sz="2000" dirty="0">
                <a:solidFill>
                  <a:schemeClr val="accent1"/>
                </a:solidFill>
              </a:rPr>
              <a:t> (DSV</a:t>
            </a:r>
            <a:r>
              <a:rPr lang="en-US" sz="2000" dirty="0" smtClean="0">
                <a:solidFill>
                  <a:schemeClr val="accent1"/>
                </a:solidFill>
              </a:rPr>
              <a:t>).</a:t>
            </a:r>
            <a:endParaRPr lang="en-US" sz="2000" dirty="0">
              <a:solidFill>
                <a:schemeClr val="accent1"/>
              </a:solidFill>
            </a:endParaRPr>
          </a:p>
        </p:txBody>
      </p:sp>
      <p:sp>
        <p:nvSpPr>
          <p:cNvPr id="11" name="Text Placeholder 7"/>
          <p:cNvSpPr txBox="1">
            <a:spLocks/>
          </p:cNvSpPr>
          <p:nvPr/>
        </p:nvSpPr>
        <p:spPr>
          <a:xfrm>
            <a:off x="7949181" y="1412776"/>
            <a:ext cx="2269396" cy="495746"/>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sz="2000" dirty="0" err="1">
                <a:solidFill>
                  <a:srgbClr val="004586"/>
                </a:solidFill>
              </a:rPr>
              <a:t>Inibidores</a:t>
            </a:r>
            <a:r>
              <a:rPr lang="en-US" sz="2000" dirty="0">
                <a:solidFill>
                  <a:srgbClr val="004586"/>
                </a:solidFill>
              </a:rPr>
              <a:t> da NS5a</a:t>
            </a:r>
          </a:p>
        </p:txBody>
      </p:sp>
      <p:sp>
        <p:nvSpPr>
          <p:cNvPr id="12" name="Content Placeholder 8"/>
          <p:cNvSpPr txBox="1">
            <a:spLocks/>
          </p:cNvSpPr>
          <p:nvPr/>
        </p:nvSpPr>
        <p:spPr>
          <a:xfrm>
            <a:off x="7949182" y="1908523"/>
            <a:ext cx="2395291" cy="13764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a:buClr>
                <a:srgbClr val="C00000"/>
              </a:buClr>
              <a:buFont typeface="Wingdings" panose="05000000000000000000" pitchFamily="2" charset="2"/>
              <a:buChar char="v"/>
            </a:pPr>
            <a:r>
              <a:rPr lang="en-US" sz="2000" dirty="0" err="1">
                <a:solidFill>
                  <a:schemeClr val="accent1"/>
                </a:solidFill>
              </a:rPr>
              <a:t>Daclatasvir</a:t>
            </a:r>
            <a:r>
              <a:rPr lang="en-US" sz="2000" dirty="0">
                <a:solidFill>
                  <a:schemeClr val="accent1"/>
                </a:solidFill>
              </a:rPr>
              <a:t> (DCV</a:t>
            </a:r>
            <a:r>
              <a:rPr lang="en-US" sz="2000" dirty="0" smtClean="0">
                <a:solidFill>
                  <a:schemeClr val="accent1"/>
                </a:solidFill>
              </a:rPr>
              <a:t>).</a:t>
            </a:r>
            <a:endParaRPr lang="en-US" sz="2000" dirty="0">
              <a:solidFill>
                <a:schemeClr val="accent1"/>
              </a:solidFill>
            </a:endParaRPr>
          </a:p>
          <a:p>
            <a:pPr>
              <a:buClr>
                <a:srgbClr val="C00000"/>
              </a:buClr>
              <a:buFont typeface="Wingdings" panose="05000000000000000000" pitchFamily="2" charset="2"/>
              <a:buChar char="v"/>
            </a:pPr>
            <a:r>
              <a:rPr lang="en-US" sz="2000" dirty="0" err="1">
                <a:solidFill>
                  <a:schemeClr val="accent1"/>
                </a:solidFill>
              </a:rPr>
              <a:t>Ledipasvir</a:t>
            </a:r>
            <a:r>
              <a:rPr lang="en-US" sz="2000" dirty="0">
                <a:solidFill>
                  <a:schemeClr val="accent1"/>
                </a:solidFill>
              </a:rPr>
              <a:t> (LDV</a:t>
            </a:r>
            <a:r>
              <a:rPr lang="en-US" sz="2000" dirty="0" smtClean="0">
                <a:solidFill>
                  <a:schemeClr val="accent1"/>
                </a:solidFill>
              </a:rPr>
              <a:t>).</a:t>
            </a:r>
            <a:endParaRPr lang="en-US" sz="2000" dirty="0">
              <a:solidFill>
                <a:schemeClr val="accent1"/>
              </a:solidFill>
            </a:endParaRPr>
          </a:p>
          <a:p>
            <a:pPr>
              <a:buClr>
                <a:srgbClr val="C00000"/>
              </a:buClr>
              <a:buFont typeface="Wingdings" panose="05000000000000000000" pitchFamily="2" charset="2"/>
              <a:buChar char="v"/>
            </a:pPr>
            <a:r>
              <a:rPr lang="en-US" sz="2000" dirty="0" err="1">
                <a:solidFill>
                  <a:schemeClr val="accent1"/>
                </a:solidFill>
              </a:rPr>
              <a:t>Ombitasvir</a:t>
            </a:r>
            <a:r>
              <a:rPr lang="en-US" sz="2000" dirty="0">
                <a:solidFill>
                  <a:schemeClr val="accent1"/>
                </a:solidFill>
              </a:rPr>
              <a:t> (OBV</a:t>
            </a:r>
            <a:r>
              <a:rPr lang="en-US" sz="2000" dirty="0" smtClean="0">
                <a:solidFill>
                  <a:schemeClr val="accent1"/>
                </a:solidFill>
              </a:rPr>
              <a:t>).</a:t>
            </a:r>
            <a:endParaRPr lang="en-US" sz="2000" dirty="0">
              <a:solidFill>
                <a:schemeClr val="accent1"/>
              </a:solidFill>
            </a:endParaRPr>
          </a:p>
          <a:p>
            <a:pPr>
              <a:buClr>
                <a:srgbClr val="C00000"/>
              </a:buClr>
              <a:buFont typeface="Wingdings" panose="05000000000000000000" pitchFamily="2" charset="2"/>
              <a:buChar char="v"/>
            </a:pPr>
            <a:r>
              <a:rPr lang="en-US" sz="2000" dirty="0" err="1">
                <a:solidFill>
                  <a:schemeClr val="accent1"/>
                </a:solidFill>
              </a:rPr>
              <a:t>Elbasvir</a:t>
            </a:r>
            <a:r>
              <a:rPr lang="en-US" sz="2000" dirty="0">
                <a:solidFill>
                  <a:schemeClr val="accent1"/>
                </a:solidFill>
              </a:rPr>
              <a:t> (EBV</a:t>
            </a:r>
            <a:r>
              <a:rPr lang="en-US" sz="2000" dirty="0" smtClean="0">
                <a:solidFill>
                  <a:schemeClr val="accent1"/>
                </a:solidFill>
              </a:rPr>
              <a:t>).</a:t>
            </a:r>
            <a:endParaRPr lang="en-US" sz="2000" dirty="0">
              <a:solidFill>
                <a:schemeClr val="accent1"/>
              </a:solidFill>
            </a:endParaRPr>
          </a:p>
          <a:p>
            <a:pPr>
              <a:buClr>
                <a:srgbClr val="C00000"/>
              </a:buClr>
              <a:buFont typeface="Wingdings" panose="05000000000000000000" pitchFamily="2" charset="2"/>
              <a:buChar char="v"/>
            </a:pPr>
            <a:r>
              <a:rPr lang="en-US" sz="2000" dirty="0" err="1">
                <a:solidFill>
                  <a:schemeClr val="accent1"/>
                </a:solidFill>
              </a:rPr>
              <a:t>Velpatasvir</a:t>
            </a:r>
            <a:r>
              <a:rPr lang="en-US" sz="2000" dirty="0">
                <a:solidFill>
                  <a:schemeClr val="accent1"/>
                </a:solidFill>
              </a:rPr>
              <a:t> (VEL</a:t>
            </a:r>
            <a:r>
              <a:rPr lang="en-US" sz="2000" dirty="0" smtClean="0">
                <a:solidFill>
                  <a:schemeClr val="accent1"/>
                </a:solidFill>
              </a:rPr>
              <a:t>).</a:t>
            </a:r>
            <a:endParaRPr lang="en-US" sz="2000" dirty="0">
              <a:solidFill>
                <a:schemeClr val="accent1"/>
              </a:solidFill>
            </a:endParaRPr>
          </a:p>
        </p:txBody>
      </p:sp>
    </p:spTree>
    <p:extLst>
      <p:ext uri="{BB962C8B-B14F-4D97-AF65-F5344CB8AC3E}">
        <p14:creationId xmlns:p14="http://schemas.microsoft.com/office/powerpoint/2010/main" val="1231043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PT" sz="3200" dirty="0" smtClean="0"/>
              <a:t>Vírus da hepatite C (VHC)</a:t>
            </a:r>
            <a:endParaRPr lang="pt-PT" sz="3200" dirty="0"/>
          </a:p>
        </p:txBody>
      </p:sp>
      <p:sp>
        <p:nvSpPr>
          <p:cNvPr id="7" name="Marcador de Posição de Conteúdo 6"/>
          <p:cNvSpPr>
            <a:spLocks noGrp="1"/>
          </p:cNvSpPr>
          <p:nvPr>
            <p:ph idx="1"/>
          </p:nvPr>
        </p:nvSpPr>
        <p:spPr/>
        <p:txBody>
          <a:bodyPr>
            <a:normAutofit lnSpcReduction="10000"/>
          </a:bodyPr>
          <a:lstStyle/>
          <a:p>
            <a:pPr>
              <a:spcBef>
                <a:spcPts val="1368"/>
              </a:spcBef>
              <a:buNone/>
            </a:pPr>
            <a:endParaRPr lang="en-US" altLang="pt-PT" sz="2400" b="1" dirty="0" smtClean="0"/>
          </a:p>
          <a:p>
            <a:pPr>
              <a:spcBef>
                <a:spcPts val="1368"/>
              </a:spcBef>
              <a:buNone/>
            </a:pPr>
            <a:endParaRPr lang="en-US" altLang="pt-PT" sz="2400" b="1" dirty="0"/>
          </a:p>
          <a:p>
            <a:pPr>
              <a:spcBef>
                <a:spcPts val="1368"/>
              </a:spcBef>
              <a:buNone/>
            </a:pPr>
            <a:endParaRPr lang="en-US" altLang="pt-PT" sz="2400" b="1" dirty="0" smtClean="0"/>
          </a:p>
          <a:p>
            <a:pPr>
              <a:spcBef>
                <a:spcPts val="1368"/>
              </a:spcBef>
              <a:buNone/>
            </a:pPr>
            <a:endParaRPr lang="en-US" altLang="pt-PT" sz="2400" b="1" dirty="0"/>
          </a:p>
          <a:p>
            <a:pPr>
              <a:spcBef>
                <a:spcPts val="1368"/>
              </a:spcBef>
              <a:buNone/>
            </a:pPr>
            <a:r>
              <a:rPr lang="en-US" altLang="pt-PT" sz="2400" dirty="0" err="1" smtClean="0">
                <a:solidFill>
                  <a:srgbClr val="C00000"/>
                </a:solidFill>
              </a:rPr>
              <a:t>Família</a:t>
            </a:r>
            <a:r>
              <a:rPr lang="en-US" altLang="pt-PT" sz="2400" dirty="0" smtClean="0">
                <a:solidFill>
                  <a:srgbClr val="C00000"/>
                </a:solidFill>
              </a:rPr>
              <a:t> </a:t>
            </a:r>
            <a:r>
              <a:rPr lang="en-US" altLang="pt-PT" sz="2400" dirty="0" err="1">
                <a:solidFill>
                  <a:srgbClr val="C00000"/>
                </a:solidFill>
              </a:rPr>
              <a:t>Flaviviridae</a:t>
            </a:r>
            <a:r>
              <a:rPr lang="en-US" altLang="pt-PT" sz="2400" dirty="0">
                <a:solidFill>
                  <a:srgbClr val="C00000"/>
                </a:solidFill>
              </a:rPr>
              <a:t>,</a:t>
            </a:r>
            <a:r>
              <a:rPr lang="en-US" altLang="pt-PT" sz="2400" dirty="0"/>
              <a:t> </a:t>
            </a:r>
            <a:r>
              <a:rPr lang="en-US" altLang="pt-PT" sz="2400" dirty="0" err="1"/>
              <a:t>Género</a:t>
            </a:r>
            <a:r>
              <a:rPr lang="en-US" altLang="pt-PT" sz="2400" dirty="0"/>
              <a:t> </a:t>
            </a:r>
            <a:r>
              <a:rPr lang="en-US" altLang="pt-PT" sz="2400" i="1" dirty="0" err="1"/>
              <a:t>Hepacivirus</a:t>
            </a:r>
            <a:endParaRPr lang="en-US" altLang="pt-PT" sz="2400" i="1" dirty="0"/>
          </a:p>
          <a:p>
            <a:pPr>
              <a:spcBef>
                <a:spcPts val="1368"/>
              </a:spcBef>
            </a:pPr>
            <a:r>
              <a:rPr lang="en-US" altLang="pt-PT" sz="2400" dirty="0" err="1"/>
              <a:t>Vírus</a:t>
            </a:r>
            <a:r>
              <a:rPr lang="en-US" altLang="pt-PT" sz="2400" dirty="0"/>
              <a:t> com </a:t>
            </a:r>
            <a:r>
              <a:rPr lang="en-US" altLang="pt-PT" sz="2400" dirty="0" err="1"/>
              <a:t>invólucro</a:t>
            </a:r>
            <a:r>
              <a:rPr lang="en-US" altLang="pt-PT" sz="2400" dirty="0"/>
              <a:t>, 60nm,  </a:t>
            </a:r>
            <a:r>
              <a:rPr lang="en-US" altLang="pt-PT" sz="2400" dirty="0" err="1"/>
              <a:t>RNAss</a:t>
            </a:r>
            <a:r>
              <a:rPr lang="en-US" altLang="pt-PT" sz="2400" dirty="0"/>
              <a:t>+ </a:t>
            </a:r>
            <a:r>
              <a:rPr lang="en-US" altLang="pt-PT" sz="2400" dirty="0" smtClean="0"/>
              <a:t>9,5kb.</a:t>
            </a:r>
            <a:endParaRPr lang="en-US" altLang="pt-PT" sz="2400" dirty="0"/>
          </a:p>
          <a:p>
            <a:pPr>
              <a:spcBef>
                <a:spcPts val="1368"/>
              </a:spcBef>
            </a:pPr>
            <a:r>
              <a:rPr lang="en-US" altLang="pt-PT" sz="2400" dirty="0" err="1"/>
              <a:t>Identificado</a:t>
            </a:r>
            <a:r>
              <a:rPr lang="en-US" altLang="pt-PT" sz="2400" dirty="0"/>
              <a:t> </a:t>
            </a:r>
            <a:r>
              <a:rPr lang="en-US" altLang="pt-PT" sz="2400" dirty="0" err="1"/>
              <a:t>em</a:t>
            </a:r>
            <a:r>
              <a:rPr lang="en-US" altLang="pt-PT" sz="2400" dirty="0"/>
              <a:t> </a:t>
            </a:r>
            <a:r>
              <a:rPr lang="en-US" altLang="pt-PT" sz="2400" dirty="0" smtClean="0"/>
              <a:t>1989.</a:t>
            </a:r>
            <a:endParaRPr lang="en-US" altLang="pt-PT" sz="2400" dirty="0"/>
          </a:p>
          <a:p>
            <a:pPr>
              <a:spcBef>
                <a:spcPts val="1368"/>
              </a:spcBef>
            </a:pPr>
            <a:r>
              <a:rPr lang="en-US" altLang="pt-PT" sz="2400" dirty="0" err="1"/>
              <a:t>Reservatórios</a:t>
            </a:r>
            <a:r>
              <a:rPr lang="en-US" altLang="pt-PT" sz="2400" dirty="0"/>
              <a:t>: </a:t>
            </a:r>
            <a:r>
              <a:rPr lang="en-US" altLang="pt-PT" sz="2400" dirty="0" err="1"/>
              <a:t>homens</a:t>
            </a:r>
            <a:r>
              <a:rPr lang="en-US" altLang="pt-PT" sz="2400" dirty="0"/>
              <a:t> e </a:t>
            </a:r>
            <a:r>
              <a:rPr lang="en-US" altLang="pt-PT" sz="2400" dirty="0" err="1" smtClean="0"/>
              <a:t>chimpanzés</a:t>
            </a:r>
            <a:r>
              <a:rPr lang="en-US" altLang="pt-PT" sz="2400" dirty="0" smtClean="0"/>
              <a:t>.</a:t>
            </a:r>
            <a:endParaRPr lang="en-US" altLang="pt-PT" sz="2400" dirty="0"/>
          </a:p>
          <a:p>
            <a:pPr>
              <a:spcBef>
                <a:spcPts val="1368"/>
              </a:spcBef>
            </a:pPr>
            <a:r>
              <a:rPr lang="en-US" altLang="pt-PT" sz="2400" dirty="0"/>
              <a:t>6 </a:t>
            </a:r>
            <a:r>
              <a:rPr lang="en-US" altLang="pt-PT" sz="2400" dirty="0" err="1"/>
              <a:t>genotipos</a:t>
            </a:r>
            <a:r>
              <a:rPr lang="en-US" altLang="pt-PT" sz="2400" dirty="0"/>
              <a:t> e </a:t>
            </a:r>
            <a:r>
              <a:rPr lang="en-US" altLang="pt-PT" sz="2400" dirty="0" err="1"/>
              <a:t>vários</a:t>
            </a:r>
            <a:r>
              <a:rPr lang="en-US" altLang="pt-PT" sz="2400" dirty="0"/>
              <a:t> </a:t>
            </a:r>
            <a:r>
              <a:rPr lang="en-US" altLang="pt-PT" sz="2400" dirty="0" err="1"/>
              <a:t>subtipos</a:t>
            </a:r>
            <a:r>
              <a:rPr lang="en-US" altLang="pt-PT" sz="2400" dirty="0"/>
              <a:t>/</a:t>
            </a:r>
            <a:r>
              <a:rPr lang="en-US" altLang="pt-PT" sz="2400" dirty="0" err="1"/>
              <a:t>prevalência</a:t>
            </a:r>
            <a:r>
              <a:rPr lang="en-US" altLang="pt-PT" sz="2400" dirty="0"/>
              <a:t> </a:t>
            </a:r>
            <a:r>
              <a:rPr lang="en-US" altLang="pt-PT" sz="2400" dirty="0" err="1" smtClean="0"/>
              <a:t>geográfica</a:t>
            </a:r>
            <a:r>
              <a:rPr lang="en-US" altLang="pt-PT" sz="2400" dirty="0" smtClean="0"/>
              <a:t>.</a:t>
            </a:r>
            <a:endParaRPr lang="en-US" sz="2400" dirty="0"/>
          </a:p>
        </p:txBody>
      </p:sp>
      <p:sp>
        <p:nvSpPr>
          <p:cNvPr id="5" name="Marcador de texto 4"/>
          <p:cNvSpPr>
            <a:spLocks noGrp="1"/>
          </p:cNvSpPr>
          <p:nvPr>
            <p:ph type="body" sz="quarter" idx="10"/>
          </p:nvPr>
        </p:nvSpPr>
        <p:spPr/>
        <p:txBody>
          <a:bodyPr/>
          <a:lstStyle/>
          <a:p>
            <a:endParaRPr lang="es-ES"/>
          </a:p>
        </p:txBody>
      </p:sp>
      <p:grpSp>
        <p:nvGrpSpPr>
          <p:cNvPr id="2" name="Grupo 6"/>
          <p:cNvGrpSpPr/>
          <p:nvPr/>
        </p:nvGrpSpPr>
        <p:grpSpPr>
          <a:xfrm>
            <a:off x="3863752" y="764704"/>
            <a:ext cx="4536504" cy="2232249"/>
            <a:chOff x="2195736" y="1556792"/>
            <a:chExt cx="4536504" cy="2232249"/>
          </a:xfrm>
        </p:grpSpPr>
        <p:pic>
          <p:nvPicPr>
            <p:cNvPr id="56322" name="Picture 2" descr="http://www.dkis.ru/eng/img/hcv-large.jpg"/>
            <p:cNvPicPr>
              <a:picLocks noChangeAspect="1" noChangeArrowheads="1"/>
            </p:cNvPicPr>
            <p:nvPr/>
          </p:nvPicPr>
          <p:blipFill>
            <a:blip r:embed="rId2" cstate="print"/>
            <a:srcRect/>
            <a:stretch>
              <a:fillRect/>
            </a:stretch>
          </p:blipFill>
          <p:spPr bwMode="auto">
            <a:xfrm>
              <a:off x="4427984" y="1556792"/>
              <a:ext cx="2232248" cy="2232249"/>
            </a:xfrm>
            <a:prstGeom prst="rect">
              <a:avLst/>
            </a:prstGeom>
            <a:noFill/>
          </p:spPr>
        </p:pic>
        <p:pic>
          <p:nvPicPr>
            <p:cNvPr id="338946" name="Picture 2" descr="http://www.camilaunhas.com/wp-content/uploads/2009/02/vacina-contra-hepatite-a-o-virus-hepatite-a.jpg"/>
            <p:cNvPicPr>
              <a:picLocks noChangeAspect="1" noChangeArrowheads="1"/>
            </p:cNvPicPr>
            <p:nvPr/>
          </p:nvPicPr>
          <p:blipFill>
            <a:blip r:embed="rId3" cstate="print"/>
            <a:srcRect l="2036" t="2200" r="5805" b="4628"/>
            <a:stretch>
              <a:fillRect/>
            </a:stretch>
          </p:blipFill>
          <p:spPr bwMode="auto">
            <a:xfrm>
              <a:off x="2195736" y="1556792"/>
              <a:ext cx="2166594" cy="2232248"/>
            </a:xfrm>
            <a:prstGeom prst="rect">
              <a:avLst/>
            </a:prstGeom>
            <a:noFill/>
          </p:spPr>
        </p:pic>
        <p:sp>
          <p:nvSpPr>
            <p:cNvPr id="6" name="Rectângulo 5"/>
            <p:cNvSpPr/>
            <p:nvPr/>
          </p:nvSpPr>
          <p:spPr>
            <a:xfrm>
              <a:off x="2195736" y="1556792"/>
              <a:ext cx="4536504"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Tree>
    <p:extLst>
      <p:ext uri="{BB962C8B-B14F-4D97-AF65-F5344CB8AC3E}">
        <p14:creationId xmlns:p14="http://schemas.microsoft.com/office/powerpoint/2010/main" val="7419067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sz="quarter" idx="13"/>
          </p:nvPr>
        </p:nvSpPr>
        <p:spPr/>
        <p:txBody>
          <a:bodyPr/>
          <a:lstStyle/>
          <a:p>
            <a:endParaRPr lang="es-ES"/>
          </a:p>
        </p:txBody>
      </p:sp>
      <p:sp>
        <p:nvSpPr>
          <p:cNvPr id="2" name="Title 1"/>
          <p:cNvSpPr>
            <a:spLocks noGrp="1"/>
          </p:cNvSpPr>
          <p:nvPr>
            <p:ph type="title"/>
          </p:nvPr>
        </p:nvSpPr>
        <p:spPr>
          <a:xfrm>
            <a:off x="609600" y="44624"/>
            <a:ext cx="10972800" cy="604800"/>
          </a:xfrm>
        </p:spPr>
        <p:txBody>
          <a:bodyPr rtlCol="0">
            <a:noAutofit/>
          </a:bodyPr>
          <a:lstStyle/>
          <a:p>
            <a:pPr defTabSz="685777">
              <a:defRPr/>
            </a:pPr>
            <a:r>
              <a:rPr lang="en-US" sz="3200" dirty="0" smtClean="0">
                <a:cs typeface="Arial" panose="020B0604020202020204" pitchFamily="34" charset="0"/>
              </a:rPr>
              <a:t>Regimes </a:t>
            </a:r>
            <a:r>
              <a:rPr lang="en-US" sz="3200" dirty="0" err="1" smtClean="0">
                <a:cs typeface="Arial" panose="020B0604020202020204" pitchFamily="34" charset="0"/>
              </a:rPr>
              <a:t>terapêuticos</a:t>
            </a:r>
            <a:r>
              <a:rPr lang="en-US" sz="3200" dirty="0" smtClean="0">
                <a:cs typeface="Arial" panose="020B0604020202020204" pitchFamily="34" charset="0"/>
              </a:rPr>
              <a:t> </a:t>
            </a:r>
            <a:r>
              <a:rPr lang="en-US" sz="3200" dirty="0" err="1" smtClean="0">
                <a:cs typeface="Arial" panose="020B0604020202020204" pitchFamily="34" charset="0"/>
              </a:rPr>
              <a:t>aprovados</a:t>
            </a:r>
            <a:endParaRPr lang="en-US" sz="3200" dirty="0">
              <a:cs typeface="Arial" panose="020B0604020202020204" pitchFamily="34" charset="0"/>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520655144"/>
              </p:ext>
            </p:extLst>
          </p:nvPr>
        </p:nvGraphicFramePr>
        <p:xfrm>
          <a:off x="1991544" y="692696"/>
          <a:ext cx="8147248" cy="3965000"/>
        </p:xfrm>
        <a:graphic>
          <a:graphicData uri="http://schemas.openxmlformats.org/drawingml/2006/table">
            <a:tbl>
              <a:tblPr firstRow="1" bandRow="1">
                <a:tableStyleId>{073A0DAA-6AF3-43AB-8588-CEC1D06C72B9}</a:tableStyleId>
              </a:tblPr>
              <a:tblGrid>
                <a:gridCol w="5957561">
                  <a:extLst>
                    <a:ext uri="{9D8B030D-6E8A-4147-A177-3AD203B41FA5}">
                      <a16:colId xmlns="" xmlns:a16="http://schemas.microsoft.com/office/drawing/2014/main" val="20000"/>
                    </a:ext>
                  </a:extLst>
                </a:gridCol>
                <a:gridCol w="2189687">
                  <a:extLst>
                    <a:ext uri="{9D8B030D-6E8A-4147-A177-3AD203B41FA5}">
                      <a16:colId xmlns="" xmlns:a16="http://schemas.microsoft.com/office/drawing/2014/main" val="20002"/>
                    </a:ext>
                  </a:extLst>
                </a:gridCol>
              </a:tblGrid>
              <a:tr h="4913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Regime</a:t>
                      </a:r>
                      <a:endParaRPr kumimoji="0" lang="en-US" sz="2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6" marR="91446" marT="34285" marB="34285"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err="1" smtClean="0">
                          <a:ln>
                            <a:noFill/>
                          </a:ln>
                          <a:effectLst/>
                        </a:rPr>
                        <a:t>Genotipos</a:t>
                      </a:r>
                      <a:endParaRPr kumimoji="0" lang="en-US" sz="2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91446" marR="91446" marT="34285" marB="34285" horzOverflow="overflow"/>
                </a:tc>
                <a:extLst>
                  <a:ext uri="{0D108BD9-81ED-4DB2-BD59-A6C34878D82A}">
                    <a16:rowId xmlns="" xmlns:a16="http://schemas.microsoft.com/office/drawing/2014/main" val="10000"/>
                  </a:ext>
                </a:extLst>
              </a:tr>
              <a:tr h="4913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chemeClr val="accent1"/>
                          </a:solidFill>
                          <a:effectLst/>
                        </a:rPr>
                        <a:t>Grazoprevir/elbasvir</a:t>
                      </a:r>
                      <a:endParaRPr kumimoji="0" lang="en-US" sz="2400" b="0" i="0" u="none" strike="noStrike" cap="none" normalizeH="0" baseline="0" dirty="0">
                        <a:ln>
                          <a:noFill/>
                        </a:ln>
                        <a:solidFill>
                          <a:schemeClr val="accent1"/>
                        </a:solidFill>
                        <a:effectLst/>
                        <a:latin typeface="Arial" panose="020B0604020202020204" pitchFamily="34" charset="0"/>
                        <a:ea typeface="ＭＳ Ｐゴシック" charset="0"/>
                        <a:cs typeface="Arial" panose="020B0604020202020204" pitchFamily="34" charset="0"/>
                      </a:endParaRPr>
                    </a:p>
                  </a:txBody>
                  <a:tcPr marL="91446" marR="91446" marT="34285" marB="3428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chemeClr val="accent1"/>
                          </a:solidFill>
                          <a:effectLst/>
                        </a:rPr>
                        <a:t>1, 4</a:t>
                      </a:r>
                      <a:endParaRPr kumimoji="0" lang="en-US" sz="2400" b="0" i="0" u="none" strike="noStrike" cap="none" normalizeH="0" baseline="0" dirty="0">
                        <a:ln>
                          <a:noFill/>
                        </a:ln>
                        <a:solidFill>
                          <a:schemeClr val="accent1"/>
                        </a:solidFill>
                        <a:effectLst/>
                        <a:latin typeface="Arial" panose="020B0604020202020204" pitchFamily="34" charset="0"/>
                        <a:ea typeface="ＭＳ Ｐゴシック" charset="0"/>
                        <a:cs typeface="Arial" panose="020B0604020202020204" pitchFamily="34" charset="0"/>
                      </a:endParaRPr>
                    </a:p>
                  </a:txBody>
                  <a:tcPr marL="91446" marR="91446" marT="34285" marB="34285" anchor="ctr" horzOverflow="overflow"/>
                </a:tc>
                <a:extLst>
                  <a:ext uri="{0D108BD9-81ED-4DB2-BD59-A6C34878D82A}">
                    <a16:rowId xmlns="" xmlns:a16="http://schemas.microsoft.com/office/drawing/2014/main" val="10001"/>
                  </a:ext>
                </a:extLst>
              </a:tr>
              <a:tr h="4913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400" u="none" strike="noStrike" cap="none" normalizeH="0" baseline="0" dirty="0" err="1" smtClean="0">
                          <a:ln>
                            <a:noFill/>
                          </a:ln>
                          <a:solidFill>
                            <a:schemeClr val="accent1"/>
                          </a:solidFill>
                          <a:effectLst/>
                        </a:rPr>
                        <a:t>Paritaprevir</a:t>
                      </a:r>
                      <a:r>
                        <a:rPr kumimoji="0" lang="pt-BR" sz="2400" u="none" strike="noStrike" cap="none" normalizeH="0" baseline="0" dirty="0" smtClean="0">
                          <a:ln>
                            <a:noFill/>
                          </a:ln>
                          <a:solidFill>
                            <a:schemeClr val="accent1"/>
                          </a:solidFill>
                          <a:effectLst/>
                        </a:rPr>
                        <a:t>/</a:t>
                      </a:r>
                      <a:r>
                        <a:rPr kumimoji="0" lang="pt-BR" sz="2400" u="none" strike="noStrike" cap="none" normalizeH="0" baseline="0" dirty="0" err="1" smtClean="0">
                          <a:ln>
                            <a:noFill/>
                          </a:ln>
                          <a:solidFill>
                            <a:schemeClr val="accent1"/>
                          </a:solidFill>
                          <a:effectLst/>
                        </a:rPr>
                        <a:t>ritonavir</a:t>
                      </a:r>
                      <a:r>
                        <a:rPr kumimoji="0" lang="pt-BR" sz="2400" u="none" strike="noStrike" cap="none" normalizeH="0" baseline="0" dirty="0" smtClean="0">
                          <a:ln>
                            <a:noFill/>
                          </a:ln>
                          <a:solidFill>
                            <a:schemeClr val="accent1"/>
                          </a:solidFill>
                          <a:effectLst/>
                        </a:rPr>
                        <a:t>/</a:t>
                      </a:r>
                      <a:r>
                        <a:rPr kumimoji="0" lang="pt-BR" sz="2400" u="none" strike="noStrike" cap="none" normalizeH="0" baseline="0" dirty="0" err="1" smtClean="0">
                          <a:ln>
                            <a:noFill/>
                          </a:ln>
                          <a:solidFill>
                            <a:schemeClr val="accent1"/>
                          </a:solidFill>
                          <a:effectLst/>
                        </a:rPr>
                        <a:t>ombitasvir</a:t>
                      </a:r>
                      <a:endParaRPr kumimoji="0" lang="pt-BR" sz="2400" b="0" i="0" u="none" strike="noStrike" cap="none" normalizeH="0" baseline="0" dirty="0">
                        <a:ln>
                          <a:noFill/>
                        </a:ln>
                        <a:solidFill>
                          <a:schemeClr val="accent1"/>
                        </a:solidFill>
                        <a:effectLst/>
                        <a:latin typeface="Arial" panose="020B0604020202020204" pitchFamily="34" charset="0"/>
                        <a:ea typeface="ＭＳ Ｐゴシック" charset="0"/>
                        <a:cs typeface="Arial" panose="020B0604020202020204" pitchFamily="34" charset="0"/>
                      </a:endParaRPr>
                    </a:p>
                  </a:txBody>
                  <a:tcPr marL="91446" marR="91446" marT="34285" marB="3428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400" u="none" strike="noStrike" cap="none" normalizeH="0" baseline="0" dirty="0">
                          <a:ln>
                            <a:noFill/>
                          </a:ln>
                          <a:solidFill>
                            <a:schemeClr val="accent1"/>
                          </a:solidFill>
                          <a:effectLst/>
                        </a:rPr>
                        <a:t>4</a:t>
                      </a:r>
                      <a:endParaRPr kumimoji="0" lang="pt-BR" sz="2400" b="0" i="0" u="none" strike="noStrike" cap="none" normalizeH="0" baseline="0" dirty="0">
                        <a:ln>
                          <a:noFill/>
                        </a:ln>
                        <a:solidFill>
                          <a:schemeClr val="accent1"/>
                        </a:solidFill>
                        <a:effectLst/>
                        <a:latin typeface="Arial" panose="020B0604020202020204" pitchFamily="34" charset="0"/>
                        <a:ea typeface="ＭＳ Ｐゴシック" charset="0"/>
                        <a:cs typeface="Arial" panose="020B0604020202020204" pitchFamily="34" charset="0"/>
                      </a:endParaRPr>
                    </a:p>
                  </a:txBody>
                  <a:tcPr marL="91446" marR="91446" marT="34285" marB="34285" anchor="ctr" horzOverflow="overflow"/>
                </a:tc>
                <a:extLst>
                  <a:ext uri="{0D108BD9-81ED-4DB2-BD59-A6C34878D82A}">
                    <a16:rowId xmlns="" xmlns:a16="http://schemas.microsoft.com/office/drawing/2014/main" val="10002"/>
                  </a:ext>
                </a:extLst>
              </a:tr>
              <a:tr h="5254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400" u="none" strike="noStrike" cap="none" normalizeH="0" baseline="0" dirty="0" err="1" smtClean="0">
                          <a:ln>
                            <a:noFill/>
                          </a:ln>
                          <a:solidFill>
                            <a:schemeClr val="accent1"/>
                          </a:solidFill>
                          <a:effectLst/>
                        </a:rPr>
                        <a:t>Paritaprevir</a:t>
                      </a:r>
                      <a:r>
                        <a:rPr kumimoji="0" lang="pt-BR" sz="2400" u="none" strike="noStrike" cap="none" normalizeH="0" baseline="0" dirty="0" smtClean="0">
                          <a:ln>
                            <a:noFill/>
                          </a:ln>
                          <a:solidFill>
                            <a:schemeClr val="accent1"/>
                          </a:solidFill>
                          <a:effectLst/>
                        </a:rPr>
                        <a:t>/</a:t>
                      </a:r>
                      <a:r>
                        <a:rPr kumimoji="0" lang="pt-BR" sz="2400" u="none" strike="noStrike" cap="none" normalizeH="0" baseline="0" dirty="0" err="1" smtClean="0">
                          <a:ln>
                            <a:noFill/>
                          </a:ln>
                          <a:solidFill>
                            <a:schemeClr val="accent1"/>
                          </a:solidFill>
                          <a:effectLst/>
                        </a:rPr>
                        <a:t>ritonavir</a:t>
                      </a:r>
                      <a:r>
                        <a:rPr kumimoji="0" lang="pt-BR" sz="2400" u="none" strike="noStrike" cap="none" normalizeH="0" baseline="0" dirty="0" smtClean="0">
                          <a:ln>
                            <a:noFill/>
                          </a:ln>
                          <a:solidFill>
                            <a:schemeClr val="accent1"/>
                          </a:solidFill>
                          <a:effectLst/>
                        </a:rPr>
                        <a:t>/</a:t>
                      </a:r>
                      <a:r>
                        <a:rPr kumimoji="0" lang="pt-BR" sz="2400" u="none" strike="noStrike" cap="none" normalizeH="0" baseline="0" dirty="0" err="1" smtClean="0">
                          <a:ln>
                            <a:noFill/>
                          </a:ln>
                          <a:solidFill>
                            <a:schemeClr val="accent1"/>
                          </a:solidFill>
                          <a:effectLst/>
                        </a:rPr>
                        <a:t>ombitasvir</a:t>
                      </a:r>
                      <a:r>
                        <a:rPr kumimoji="0" lang="pt-BR" sz="2400" u="none" strike="noStrike" cap="none" normalizeH="0" baseline="0" dirty="0" smtClean="0">
                          <a:ln>
                            <a:noFill/>
                          </a:ln>
                          <a:solidFill>
                            <a:schemeClr val="accent1"/>
                          </a:solidFill>
                          <a:effectLst/>
                        </a:rPr>
                        <a:t> </a:t>
                      </a:r>
                      <a:r>
                        <a:rPr kumimoji="0" lang="pt-BR" sz="2400" u="none" strike="noStrike" cap="none" normalizeH="0" baseline="0" dirty="0">
                          <a:ln>
                            <a:noFill/>
                          </a:ln>
                          <a:solidFill>
                            <a:schemeClr val="accent1"/>
                          </a:solidFill>
                          <a:effectLst/>
                        </a:rPr>
                        <a:t>+ dasabuvir </a:t>
                      </a:r>
                      <a:endParaRPr kumimoji="0" lang="pt-BR" sz="2400" b="0" i="0" u="none" strike="noStrike" cap="none" normalizeH="0" baseline="0" dirty="0">
                        <a:ln>
                          <a:noFill/>
                        </a:ln>
                        <a:solidFill>
                          <a:schemeClr val="accent1"/>
                        </a:solidFill>
                        <a:effectLst/>
                        <a:latin typeface="Arial" panose="020B0604020202020204" pitchFamily="34" charset="0"/>
                        <a:ea typeface="ＭＳ Ｐゴシック" charset="0"/>
                        <a:cs typeface="Arial" panose="020B0604020202020204" pitchFamily="34" charset="0"/>
                      </a:endParaRPr>
                    </a:p>
                  </a:txBody>
                  <a:tcPr marL="91446" marR="91446" marT="34285" marB="3428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400" u="none" strike="noStrike" cap="none" normalizeH="0" baseline="0" dirty="0">
                          <a:ln>
                            <a:noFill/>
                          </a:ln>
                          <a:solidFill>
                            <a:schemeClr val="accent1"/>
                          </a:solidFill>
                          <a:effectLst/>
                        </a:rPr>
                        <a:t>1</a:t>
                      </a:r>
                      <a:endParaRPr kumimoji="0" lang="pt-BR" sz="2400" b="0" i="0" u="none" strike="noStrike" cap="none" normalizeH="0" baseline="0" dirty="0">
                        <a:ln>
                          <a:noFill/>
                        </a:ln>
                        <a:solidFill>
                          <a:schemeClr val="accent1"/>
                        </a:solidFill>
                        <a:effectLst/>
                        <a:latin typeface="Arial" panose="020B0604020202020204" pitchFamily="34" charset="0"/>
                        <a:ea typeface="ＭＳ Ｐゴシック" charset="0"/>
                        <a:cs typeface="Arial" panose="020B0604020202020204" pitchFamily="34" charset="0"/>
                      </a:endParaRPr>
                    </a:p>
                  </a:txBody>
                  <a:tcPr marL="91446" marR="91446" marT="34285" marB="34285" anchor="ctr" horzOverflow="overflow"/>
                </a:tc>
                <a:extLst>
                  <a:ext uri="{0D108BD9-81ED-4DB2-BD59-A6C34878D82A}">
                    <a16:rowId xmlns="" xmlns:a16="http://schemas.microsoft.com/office/drawing/2014/main" val="10003"/>
                  </a:ext>
                </a:extLst>
              </a:tr>
              <a:tr h="4913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chemeClr val="accent1"/>
                          </a:solidFill>
                          <a:effectLst/>
                        </a:rPr>
                        <a:t>Sofosbuvir + daclatasvir</a:t>
                      </a:r>
                      <a:endParaRPr kumimoji="0" lang="en-US" sz="2400" b="0" i="0" u="none" strike="noStrike" cap="none" normalizeH="0" baseline="0" dirty="0">
                        <a:ln>
                          <a:noFill/>
                        </a:ln>
                        <a:solidFill>
                          <a:schemeClr val="accent1"/>
                        </a:solidFill>
                        <a:effectLst/>
                        <a:latin typeface="Arial" panose="020B0604020202020204" pitchFamily="34" charset="0"/>
                        <a:ea typeface="ＭＳ Ｐゴシック" charset="0"/>
                        <a:cs typeface="Arial" panose="020B0604020202020204" pitchFamily="34" charset="0"/>
                      </a:endParaRPr>
                    </a:p>
                  </a:txBody>
                  <a:tcPr marL="91446" marR="91446" marT="34285" marB="3428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chemeClr val="accent1"/>
                          </a:solidFill>
                          <a:effectLst/>
                        </a:rPr>
                        <a:t>1, 3</a:t>
                      </a:r>
                      <a:endParaRPr kumimoji="0" lang="en-US" sz="2400" b="0" i="0" u="none" strike="noStrike" cap="none" normalizeH="0" baseline="0" dirty="0">
                        <a:ln>
                          <a:noFill/>
                        </a:ln>
                        <a:solidFill>
                          <a:schemeClr val="accent1"/>
                        </a:solidFill>
                        <a:effectLst/>
                        <a:latin typeface="Arial" panose="020B0604020202020204" pitchFamily="34" charset="0"/>
                        <a:ea typeface="ＭＳ Ｐゴシック" charset="0"/>
                        <a:cs typeface="Arial" panose="020B0604020202020204" pitchFamily="34" charset="0"/>
                      </a:endParaRPr>
                    </a:p>
                  </a:txBody>
                  <a:tcPr marL="91446" marR="91446" marT="34285" marB="34285" anchor="ctr" horzOverflow="overflow"/>
                </a:tc>
                <a:extLst>
                  <a:ext uri="{0D108BD9-81ED-4DB2-BD59-A6C34878D82A}">
                    <a16:rowId xmlns="" xmlns:a16="http://schemas.microsoft.com/office/drawing/2014/main" val="10004"/>
                  </a:ext>
                </a:extLst>
              </a:tr>
              <a:tr h="4913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chemeClr val="accent1"/>
                          </a:solidFill>
                          <a:effectLst/>
                        </a:rPr>
                        <a:t>Sofosbuvir/ledipasvir</a:t>
                      </a:r>
                      <a:endParaRPr kumimoji="0" lang="en-US" sz="2400" b="0" i="0" u="none" strike="noStrike" cap="none" normalizeH="0" baseline="0" dirty="0">
                        <a:ln>
                          <a:noFill/>
                        </a:ln>
                        <a:solidFill>
                          <a:schemeClr val="accent1"/>
                        </a:solidFill>
                        <a:effectLst/>
                        <a:latin typeface="Arial" panose="020B0604020202020204" pitchFamily="34" charset="0"/>
                        <a:ea typeface="ＭＳ Ｐゴシック" charset="0"/>
                        <a:cs typeface="Arial" panose="020B0604020202020204" pitchFamily="34" charset="0"/>
                      </a:endParaRPr>
                    </a:p>
                  </a:txBody>
                  <a:tcPr marL="91446" marR="91446" marT="34285" marB="3428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chemeClr val="accent1"/>
                          </a:solidFill>
                          <a:effectLst/>
                        </a:rPr>
                        <a:t>1, 4, 5, 6</a:t>
                      </a:r>
                      <a:endParaRPr kumimoji="0" lang="en-US" sz="2400" b="0" i="0" u="none" strike="noStrike" cap="none" normalizeH="0" baseline="0" dirty="0">
                        <a:ln>
                          <a:noFill/>
                        </a:ln>
                        <a:solidFill>
                          <a:schemeClr val="accent1"/>
                        </a:solidFill>
                        <a:effectLst/>
                        <a:latin typeface="Arial" panose="020B0604020202020204" pitchFamily="34" charset="0"/>
                        <a:ea typeface="ＭＳ Ｐゴシック" charset="0"/>
                        <a:cs typeface="Arial" panose="020B0604020202020204" pitchFamily="34" charset="0"/>
                      </a:endParaRPr>
                    </a:p>
                  </a:txBody>
                  <a:tcPr marL="91446" marR="91446" marT="34285" marB="34285" anchor="ctr" horzOverflow="overflow"/>
                </a:tc>
                <a:extLst>
                  <a:ext uri="{0D108BD9-81ED-4DB2-BD59-A6C34878D82A}">
                    <a16:rowId xmlns="" xmlns:a16="http://schemas.microsoft.com/office/drawing/2014/main" val="10005"/>
                  </a:ext>
                </a:extLst>
              </a:tr>
              <a:tr h="4913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chemeClr val="accent1"/>
                          </a:solidFill>
                          <a:effectLst/>
                        </a:rPr>
                        <a:t>Simeprevir + sofosbuvir </a:t>
                      </a:r>
                      <a:endParaRPr kumimoji="0" lang="en-US" sz="2400" b="0" i="0" u="none" strike="noStrike" cap="none" normalizeH="0" baseline="0" dirty="0">
                        <a:ln>
                          <a:noFill/>
                        </a:ln>
                        <a:solidFill>
                          <a:schemeClr val="accent1"/>
                        </a:solidFill>
                        <a:effectLst/>
                        <a:latin typeface="Arial" panose="020B0604020202020204" pitchFamily="34" charset="0"/>
                        <a:ea typeface="ＭＳ Ｐゴシック" charset="0"/>
                        <a:cs typeface="Arial" panose="020B0604020202020204" pitchFamily="34" charset="0"/>
                      </a:endParaRPr>
                    </a:p>
                  </a:txBody>
                  <a:tcPr marL="91446" marR="91446" marT="34285" marB="3428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chemeClr val="accent1"/>
                          </a:solidFill>
                          <a:effectLst/>
                        </a:rPr>
                        <a:t>1, 4</a:t>
                      </a:r>
                      <a:endParaRPr kumimoji="0" lang="en-US" sz="2400" b="0" i="0" u="none" strike="noStrike" cap="none" normalizeH="0" baseline="0" dirty="0">
                        <a:ln>
                          <a:noFill/>
                        </a:ln>
                        <a:solidFill>
                          <a:schemeClr val="accent1"/>
                        </a:solidFill>
                        <a:effectLst/>
                        <a:latin typeface="Arial" panose="020B0604020202020204" pitchFamily="34" charset="0"/>
                        <a:ea typeface="ＭＳ Ｐゴシック" charset="0"/>
                        <a:cs typeface="Arial" panose="020B0604020202020204" pitchFamily="34" charset="0"/>
                      </a:endParaRPr>
                    </a:p>
                  </a:txBody>
                  <a:tcPr marL="91446" marR="91446" marT="34285" marB="34285" anchor="ctr" horzOverflow="overflow"/>
                </a:tc>
                <a:extLst>
                  <a:ext uri="{0D108BD9-81ED-4DB2-BD59-A6C34878D82A}">
                    <a16:rowId xmlns="" xmlns:a16="http://schemas.microsoft.com/office/drawing/2014/main" val="10006"/>
                  </a:ext>
                </a:extLst>
              </a:tr>
              <a:tr h="4913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chemeClr val="accent1"/>
                          </a:solidFill>
                          <a:effectLst/>
                        </a:rPr>
                        <a:t>Sofosbuvir/velpatasvir</a:t>
                      </a:r>
                      <a:endParaRPr kumimoji="0" lang="en-US" sz="2400" b="0" i="0" u="none" strike="noStrike" cap="none" normalizeH="0" baseline="0" dirty="0">
                        <a:ln>
                          <a:noFill/>
                        </a:ln>
                        <a:solidFill>
                          <a:schemeClr val="accent1"/>
                        </a:solidFill>
                        <a:effectLst/>
                        <a:latin typeface="Arial" panose="020B0604020202020204" pitchFamily="34" charset="0"/>
                        <a:ea typeface="ＭＳ Ｐゴシック" charset="0"/>
                        <a:cs typeface="Arial" panose="020B0604020202020204" pitchFamily="34" charset="0"/>
                      </a:endParaRPr>
                    </a:p>
                  </a:txBody>
                  <a:tcPr marL="91446" marR="91446" marT="34285" marB="3428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chemeClr val="accent1"/>
                          </a:solidFill>
                          <a:effectLst/>
                        </a:rPr>
                        <a:t>1, 2, 3, 4, 5, 6</a:t>
                      </a:r>
                      <a:endParaRPr kumimoji="0" lang="en-US" sz="2400" b="0" i="0" u="none" strike="noStrike" cap="none" normalizeH="0" baseline="0" dirty="0">
                        <a:ln>
                          <a:noFill/>
                        </a:ln>
                        <a:solidFill>
                          <a:schemeClr val="accent1"/>
                        </a:solidFill>
                        <a:effectLst/>
                        <a:latin typeface="Arial" panose="020B0604020202020204" pitchFamily="34" charset="0"/>
                        <a:ea typeface="ＭＳ Ｐゴシック" charset="0"/>
                        <a:cs typeface="Arial" panose="020B0604020202020204" pitchFamily="34" charset="0"/>
                      </a:endParaRPr>
                    </a:p>
                  </a:txBody>
                  <a:tcPr marL="91446" marR="91446" marT="34285" marB="34285" anchor="ctr" horzOverflow="overflow"/>
                </a:tc>
                <a:extLst>
                  <a:ext uri="{0D108BD9-81ED-4DB2-BD59-A6C34878D82A}">
                    <a16:rowId xmlns="" xmlns:a16="http://schemas.microsoft.com/office/drawing/2014/main" val="10007"/>
                  </a:ext>
                </a:extLst>
              </a:tr>
            </a:tbl>
          </a:graphicData>
        </a:graphic>
      </p:graphicFrame>
      <p:sp>
        <p:nvSpPr>
          <p:cNvPr id="5" name="CaixaDeTexto 4"/>
          <p:cNvSpPr txBox="1"/>
          <p:nvPr/>
        </p:nvSpPr>
        <p:spPr>
          <a:xfrm>
            <a:off x="1991544" y="4797152"/>
            <a:ext cx="8147247" cy="1323439"/>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buClr>
                <a:srgbClr val="C00000"/>
              </a:buClr>
              <a:buFont typeface="Wingdings" panose="05000000000000000000" pitchFamily="2" charset="2"/>
              <a:buChar char="v"/>
            </a:pPr>
            <a:r>
              <a:rPr lang="en-US" sz="2000" dirty="0" err="1">
                <a:solidFill>
                  <a:srgbClr val="004586"/>
                </a:solidFill>
              </a:rPr>
              <a:t>Sem</a:t>
            </a:r>
            <a:r>
              <a:rPr lang="en-US" sz="2000" dirty="0">
                <a:solidFill>
                  <a:srgbClr val="004586"/>
                </a:solidFill>
              </a:rPr>
              <a:t> </a:t>
            </a:r>
            <a:r>
              <a:rPr lang="en-US" sz="2000" dirty="0" err="1" smtClean="0">
                <a:solidFill>
                  <a:srgbClr val="004586"/>
                </a:solidFill>
              </a:rPr>
              <a:t>interferão</a:t>
            </a:r>
            <a:r>
              <a:rPr lang="en-US" sz="2000" dirty="0" smtClean="0">
                <a:solidFill>
                  <a:srgbClr val="004586"/>
                </a:solidFill>
              </a:rPr>
              <a:t>.</a:t>
            </a:r>
            <a:endParaRPr lang="en-US" sz="2000" dirty="0">
              <a:solidFill>
                <a:srgbClr val="004586"/>
              </a:solidFill>
            </a:endParaRPr>
          </a:p>
          <a:p>
            <a:pPr marL="342900" indent="-342900">
              <a:buClr>
                <a:srgbClr val="C00000"/>
              </a:buClr>
              <a:buFont typeface="Wingdings" panose="05000000000000000000" pitchFamily="2" charset="2"/>
              <a:buChar char="v"/>
            </a:pPr>
            <a:r>
              <a:rPr lang="en-US" sz="2000" dirty="0" err="1">
                <a:solidFill>
                  <a:srgbClr val="004586"/>
                </a:solidFill>
              </a:rPr>
              <a:t>Administração</a:t>
            </a:r>
            <a:r>
              <a:rPr lang="en-US" sz="2000" dirty="0">
                <a:solidFill>
                  <a:srgbClr val="004586"/>
                </a:solidFill>
              </a:rPr>
              <a:t> oral (1 a 4 comp. </a:t>
            </a:r>
            <a:r>
              <a:rPr lang="en-US" sz="2000" dirty="0" err="1">
                <a:solidFill>
                  <a:srgbClr val="004586"/>
                </a:solidFill>
              </a:rPr>
              <a:t>por</a:t>
            </a:r>
            <a:r>
              <a:rPr lang="en-US" sz="2000" dirty="0">
                <a:solidFill>
                  <a:srgbClr val="004586"/>
                </a:solidFill>
              </a:rPr>
              <a:t> </a:t>
            </a:r>
            <a:r>
              <a:rPr lang="en-US" sz="2000" dirty="0" err="1">
                <a:solidFill>
                  <a:srgbClr val="004586"/>
                </a:solidFill>
              </a:rPr>
              <a:t>dia</a:t>
            </a:r>
            <a:r>
              <a:rPr lang="en-US" sz="2000" dirty="0" smtClean="0">
                <a:solidFill>
                  <a:srgbClr val="004586"/>
                </a:solidFill>
              </a:rPr>
              <a:t>).</a:t>
            </a:r>
            <a:endParaRPr lang="en-US" sz="2000" dirty="0">
              <a:solidFill>
                <a:srgbClr val="004586"/>
              </a:solidFill>
            </a:endParaRPr>
          </a:p>
          <a:p>
            <a:pPr marL="342900" indent="-342900">
              <a:buClr>
                <a:srgbClr val="C00000"/>
              </a:buClr>
              <a:buFont typeface="Wingdings" panose="05000000000000000000" pitchFamily="2" charset="2"/>
              <a:buChar char="v"/>
            </a:pPr>
            <a:r>
              <a:rPr lang="en-US" sz="2000" dirty="0" err="1">
                <a:solidFill>
                  <a:srgbClr val="004586"/>
                </a:solidFill>
              </a:rPr>
              <a:t>Duração</a:t>
            </a:r>
            <a:r>
              <a:rPr lang="en-US" sz="2000" dirty="0">
                <a:solidFill>
                  <a:srgbClr val="004586"/>
                </a:solidFill>
              </a:rPr>
              <a:t> do </a:t>
            </a:r>
            <a:r>
              <a:rPr lang="en-US" sz="2000" dirty="0" err="1">
                <a:solidFill>
                  <a:srgbClr val="004586"/>
                </a:solidFill>
              </a:rPr>
              <a:t>tratamento</a:t>
            </a:r>
            <a:r>
              <a:rPr lang="en-US" sz="2000" dirty="0">
                <a:solidFill>
                  <a:srgbClr val="004586"/>
                </a:solidFill>
              </a:rPr>
              <a:t>: 8 a 24 </a:t>
            </a:r>
            <a:r>
              <a:rPr lang="en-US" sz="2000" dirty="0" err="1">
                <a:solidFill>
                  <a:srgbClr val="004586"/>
                </a:solidFill>
              </a:rPr>
              <a:t>semanas</a:t>
            </a:r>
            <a:r>
              <a:rPr lang="en-US" sz="2000" dirty="0">
                <a:solidFill>
                  <a:srgbClr val="004586"/>
                </a:solidFill>
              </a:rPr>
              <a:t> (</a:t>
            </a:r>
            <a:r>
              <a:rPr lang="en-US" sz="2000" dirty="0" err="1">
                <a:solidFill>
                  <a:srgbClr val="004586"/>
                </a:solidFill>
              </a:rPr>
              <a:t>geralmente</a:t>
            </a:r>
            <a:r>
              <a:rPr lang="en-US" sz="2000" dirty="0">
                <a:solidFill>
                  <a:srgbClr val="004586"/>
                </a:solidFill>
              </a:rPr>
              <a:t> 12</a:t>
            </a:r>
            <a:r>
              <a:rPr lang="en-US" sz="2000" dirty="0" smtClean="0">
                <a:solidFill>
                  <a:srgbClr val="004586"/>
                </a:solidFill>
              </a:rPr>
              <a:t>).</a:t>
            </a:r>
            <a:endParaRPr lang="en-US" sz="2000" dirty="0">
              <a:solidFill>
                <a:srgbClr val="004586"/>
              </a:solidFill>
            </a:endParaRPr>
          </a:p>
          <a:p>
            <a:pPr marL="342900" indent="-342900">
              <a:buClr>
                <a:srgbClr val="C00000"/>
              </a:buClr>
              <a:buFont typeface="Wingdings" panose="05000000000000000000" pitchFamily="2" charset="2"/>
              <a:buChar char="v"/>
            </a:pPr>
            <a:r>
              <a:rPr lang="en-US" sz="2000" dirty="0" err="1">
                <a:solidFill>
                  <a:srgbClr val="004586"/>
                </a:solidFill>
              </a:rPr>
              <a:t>Necessidade</a:t>
            </a:r>
            <a:r>
              <a:rPr lang="en-US" sz="2000" dirty="0">
                <a:solidFill>
                  <a:srgbClr val="004586"/>
                </a:solidFill>
              </a:rPr>
              <a:t> de </a:t>
            </a:r>
            <a:r>
              <a:rPr lang="en-US" sz="2000" dirty="0" err="1">
                <a:solidFill>
                  <a:srgbClr val="004586"/>
                </a:solidFill>
              </a:rPr>
              <a:t>associar</a:t>
            </a:r>
            <a:r>
              <a:rPr lang="en-US" sz="2000" dirty="0">
                <a:solidFill>
                  <a:srgbClr val="004586"/>
                </a:solidFill>
              </a:rPr>
              <a:t> </a:t>
            </a:r>
            <a:r>
              <a:rPr lang="en-US" sz="2000" dirty="0" err="1">
                <a:solidFill>
                  <a:srgbClr val="004586"/>
                </a:solidFill>
              </a:rPr>
              <a:t>ribavirina</a:t>
            </a:r>
            <a:r>
              <a:rPr lang="en-US" sz="2000" dirty="0">
                <a:solidFill>
                  <a:srgbClr val="004586"/>
                </a:solidFill>
              </a:rPr>
              <a:t> </a:t>
            </a:r>
            <a:r>
              <a:rPr lang="en-US" sz="2000" dirty="0" err="1">
                <a:solidFill>
                  <a:srgbClr val="004586"/>
                </a:solidFill>
              </a:rPr>
              <a:t>em</a:t>
            </a:r>
            <a:r>
              <a:rPr lang="en-US" sz="2000" dirty="0">
                <a:solidFill>
                  <a:srgbClr val="004586"/>
                </a:solidFill>
              </a:rPr>
              <a:t> </a:t>
            </a:r>
            <a:r>
              <a:rPr lang="en-US" sz="2000" dirty="0" err="1">
                <a:solidFill>
                  <a:srgbClr val="004586"/>
                </a:solidFill>
              </a:rPr>
              <a:t>alguns</a:t>
            </a:r>
            <a:r>
              <a:rPr lang="en-US" sz="2000" dirty="0">
                <a:solidFill>
                  <a:srgbClr val="004586"/>
                </a:solidFill>
              </a:rPr>
              <a:t> </a:t>
            </a:r>
            <a:r>
              <a:rPr lang="en-US" sz="2000" dirty="0" err="1" smtClean="0">
                <a:solidFill>
                  <a:srgbClr val="004586"/>
                </a:solidFill>
              </a:rPr>
              <a:t>doentes</a:t>
            </a:r>
            <a:r>
              <a:rPr lang="en-US" sz="2000" dirty="0" smtClean="0">
                <a:solidFill>
                  <a:srgbClr val="004586"/>
                </a:solidFill>
              </a:rPr>
              <a:t>.</a:t>
            </a:r>
            <a:endParaRPr lang="en-US" sz="2000" dirty="0">
              <a:solidFill>
                <a:srgbClr val="004586"/>
              </a:solidFill>
            </a:endParaRPr>
          </a:p>
        </p:txBody>
      </p:sp>
    </p:spTree>
    <p:extLst>
      <p:ext uri="{BB962C8B-B14F-4D97-AF65-F5344CB8AC3E}">
        <p14:creationId xmlns:p14="http://schemas.microsoft.com/office/powerpoint/2010/main" val="1137533141"/>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a:xfrm>
            <a:off x="-24680" y="1340768"/>
            <a:ext cx="5999989" cy="3528392"/>
          </a:xfrm>
        </p:spPr>
        <p:txBody>
          <a:bodyPr/>
          <a:lstStyle/>
          <a:p>
            <a:pPr marL="0" indent="0" algn="ctr">
              <a:spcBef>
                <a:spcPts val="1776"/>
              </a:spcBef>
              <a:buNone/>
            </a:pPr>
            <a:r>
              <a:rPr lang="en-GB" sz="3200" b="1" dirty="0" smtClean="0"/>
              <a:t>Do IFN…</a:t>
            </a:r>
          </a:p>
          <a:p>
            <a:pPr>
              <a:spcBef>
                <a:spcPts val="1776"/>
              </a:spcBef>
            </a:pPr>
            <a:r>
              <a:rPr lang="en-GB" sz="2400" dirty="0" err="1" smtClean="0"/>
              <a:t>Injecç</a:t>
            </a:r>
            <a:r>
              <a:rPr lang="pt-PT" sz="2400" dirty="0" smtClean="0"/>
              <a:t>ões semanais + RBV.</a:t>
            </a:r>
            <a:endParaRPr lang="en-GB" sz="2400" dirty="0" smtClean="0"/>
          </a:p>
          <a:p>
            <a:pPr>
              <a:spcBef>
                <a:spcPts val="1776"/>
              </a:spcBef>
            </a:pPr>
            <a:r>
              <a:rPr lang="en-GB" sz="2400" dirty="0" smtClean="0"/>
              <a:t>24–48-semanas de </a:t>
            </a:r>
            <a:r>
              <a:rPr lang="en-GB" sz="2400" dirty="0" err="1" smtClean="0"/>
              <a:t>tratamento</a:t>
            </a:r>
            <a:r>
              <a:rPr lang="en-GB" sz="2400" dirty="0" smtClean="0"/>
              <a:t>.</a:t>
            </a:r>
          </a:p>
          <a:p>
            <a:pPr>
              <a:spcBef>
                <a:spcPts val="1776"/>
              </a:spcBef>
            </a:pPr>
            <a:r>
              <a:rPr lang="en-GB" sz="2400" dirty="0" smtClean="0"/>
              <a:t>RVM </a:t>
            </a:r>
            <a:r>
              <a:rPr lang="en-GB" sz="2400" dirty="0" err="1" smtClean="0"/>
              <a:t>em</a:t>
            </a:r>
            <a:r>
              <a:rPr lang="en-GB" sz="2400" dirty="0" smtClean="0"/>
              <a:t> </a:t>
            </a:r>
            <a:r>
              <a:rPr lang="en-GB" sz="2400" dirty="0" err="1" smtClean="0"/>
              <a:t>cerca</a:t>
            </a:r>
            <a:r>
              <a:rPr lang="en-GB" sz="2400" dirty="0" smtClean="0"/>
              <a:t> de 50%.</a:t>
            </a:r>
          </a:p>
          <a:p>
            <a:pPr>
              <a:spcBef>
                <a:spcPts val="1776"/>
              </a:spcBef>
            </a:pPr>
            <a:r>
              <a:rPr lang="en-GB" sz="2400" dirty="0" smtClean="0"/>
              <a:t>M</a:t>
            </a:r>
            <a:r>
              <a:rPr lang="pt-PT" sz="2400" dirty="0" smtClean="0"/>
              <a:t>á tolerância.</a:t>
            </a:r>
            <a:endParaRPr lang="en-GB" sz="2400" dirty="0" smtClean="0"/>
          </a:p>
          <a:p>
            <a:pPr>
              <a:spcBef>
                <a:spcPts val="1776"/>
              </a:spcBef>
            </a:pPr>
            <a:endParaRPr lang="en-GB" dirty="0" smtClean="0"/>
          </a:p>
          <a:p>
            <a:pPr>
              <a:spcBef>
                <a:spcPts val="1776"/>
              </a:spcBef>
            </a:pPr>
            <a:endParaRPr lang="en-GB" dirty="0" smtClean="0"/>
          </a:p>
          <a:p>
            <a:pPr marL="407194" indent="0">
              <a:spcBef>
                <a:spcPts val="1776"/>
              </a:spcBef>
              <a:buNone/>
            </a:pPr>
            <a:endParaRPr lang="en-GB" dirty="0"/>
          </a:p>
        </p:txBody>
      </p:sp>
      <p:sp>
        <p:nvSpPr>
          <p:cNvPr id="8" name="Text Placeholder 7"/>
          <p:cNvSpPr>
            <a:spLocks noGrp="1"/>
          </p:cNvSpPr>
          <p:nvPr>
            <p:ph type="body" sz="quarter" idx="12"/>
          </p:nvPr>
        </p:nvSpPr>
        <p:spPr>
          <a:xfrm>
            <a:off x="263352" y="5085184"/>
            <a:ext cx="11582443" cy="792088"/>
          </a:xfrm>
        </p:spPr>
        <p:txBody>
          <a:bodyPr>
            <a:noAutofit/>
          </a:bodyPr>
          <a:lstStyle/>
          <a:p>
            <a:r>
              <a:rPr lang="en-GB" sz="1200" dirty="0" smtClean="0">
                <a:solidFill>
                  <a:schemeClr val="accent3"/>
                </a:solidFill>
              </a:rPr>
              <a:t>Marcellin P, et al. Minerva </a:t>
            </a:r>
            <a:r>
              <a:rPr lang="en-GB" sz="1200" dirty="0" err="1" smtClean="0">
                <a:solidFill>
                  <a:schemeClr val="accent3"/>
                </a:solidFill>
              </a:rPr>
              <a:t>Gastroenterol</a:t>
            </a:r>
            <a:r>
              <a:rPr lang="en-GB" sz="1200" dirty="0" smtClean="0">
                <a:solidFill>
                  <a:schemeClr val="accent3"/>
                </a:solidFill>
              </a:rPr>
              <a:t> </a:t>
            </a:r>
            <a:r>
              <a:rPr lang="en-GB" sz="1200" dirty="0" err="1" smtClean="0">
                <a:solidFill>
                  <a:schemeClr val="accent3"/>
                </a:solidFill>
              </a:rPr>
              <a:t>Dietol</a:t>
            </a:r>
            <a:r>
              <a:rPr lang="en-GB" sz="1200" dirty="0" smtClean="0">
                <a:solidFill>
                  <a:schemeClr val="accent3"/>
                </a:solidFill>
              </a:rPr>
              <a:t> 2004;50:29‒36; </a:t>
            </a:r>
            <a:br>
              <a:rPr lang="en-GB" sz="1200" dirty="0" smtClean="0">
                <a:solidFill>
                  <a:schemeClr val="accent3"/>
                </a:solidFill>
              </a:rPr>
            </a:br>
            <a:r>
              <a:rPr lang="en-GB" sz="1200" dirty="0" smtClean="0">
                <a:solidFill>
                  <a:schemeClr val="accent3"/>
                </a:solidFill>
              </a:rPr>
              <a:t>Shepherd J, et al. Health </a:t>
            </a:r>
            <a:r>
              <a:rPr lang="en-GB" sz="1200" dirty="0" err="1" smtClean="0">
                <a:solidFill>
                  <a:schemeClr val="accent3"/>
                </a:solidFill>
              </a:rPr>
              <a:t>Technol</a:t>
            </a:r>
            <a:r>
              <a:rPr lang="en-GB" sz="1200" dirty="0" smtClean="0">
                <a:solidFill>
                  <a:schemeClr val="accent3"/>
                </a:solidFill>
              </a:rPr>
              <a:t> Assess 2004;8:iii-iv, 1‒125; </a:t>
            </a:r>
            <a:br>
              <a:rPr lang="en-GB" sz="1200" dirty="0" smtClean="0">
                <a:solidFill>
                  <a:schemeClr val="accent3"/>
                </a:solidFill>
              </a:rPr>
            </a:br>
            <a:r>
              <a:rPr lang="en-GB" altLang="en-US" sz="1200" dirty="0" smtClean="0">
                <a:solidFill>
                  <a:schemeClr val="accent3"/>
                </a:solidFill>
              </a:rPr>
              <a:t>Liang J, </a:t>
            </a:r>
            <a:r>
              <a:rPr lang="en-GB" altLang="en-US" sz="1200" dirty="0" err="1" smtClean="0">
                <a:solidFill>
                  <a:schemeClr val="accent3"/>
                </a:solidFill>
              </a:rPr>
              <a:t>Ghany</a:t>
            </a:r>
            <a:r>
              <a:rPr lang="en-GB" altLang="en-US" sz="1200" dirty="0" smtClean="0">
                <a:solidFill>
                  <a:schemeClr val="accent3"/>
                </a:solidFill>
              </a:rPr>
              <a:t> MG. N </a:t>
            </a:r>
            <a:r>
              <a:rPr lang="en-GB" altLang="en-US" sz="1200" dirty="0" err="1" smtClean="0">
                <a:solidFill>
                  <a:schemeClr val="accent3"/>
                </a:solidFill>
              </a:rPr>
              <a:t>Engl</a:t>
            </a:r>
            <a:r>
              <a:rPr lang="en-GB" altLang="en-US" sz="1200" dirty="0" smtClean="0">
                <a:solidFill>
                  <a:schemeClr val="accent3"/>
                </a:solidFill>
              </a:rPr>
              <a:t> J Med 2014;370:2043–7; </a:t>
            </a:r>
            <a:br>
              <a:rPr lang="en-GB" altLang="en-US" sz="1200" dirty="0" smtClean="0">
                <a:solidFill>
                  <a:schemeClr val="accent3"/>
                </a:solidFill>
              </a:rPr>
            </a:br>
            <a:r>
              <a:rPr lang="en-GB" sz="1200" dirty="0" smtClean="0">
                <a:solidFill>
                  <a:schemeClr val="accent3"/>
                </a:solidFill>
              </a:rPr>
              <a:t>Smith MA, et al. Ann </a:t>
            </a:r>
            <a:r>
              <a:rPr lang="en-GB" sz="1200" dirty="0" err="1" smtClean="0">
                <a:solidFill>
                  <a:schemeClr val="accent3"/>
                </a:solidFill>
              </a:rPr>
              <a:t>Pharmacother</a:t>
            </a:r>
            <a:r>
              <a:rPr lang="en-GB" sz="1200" dirty="0" smtClean="0">
                <a:solidFill>
                  <a:schemeClr val="accent3"/>
                </a:solidFill>
              </a:rPr>
              <a:t> 2015;49:343‒50</a:t>
            </a:r>
            <a:endParaRPr lang="en-GB" sz="1200" dirty="0">
              <a:solidFill>
                <a:schemeClr val="accent3"/>
              </a:solidFill>
            </a:endParaRPr>
          </a:p>
        </p:txBody>
      </p:sp>
      <p:sp>
        <p:nvSpPr>
          <p:cNvPr id="7" name="Content Placeholder 6"/>
          <p:cNvSpPr>
            <a:spLocks noGrp="1"/>
          </p:cNvSpPr>
          <p:nvPr>
            <p:ph idx="13"/>
          </p:nvPr>
        </p:nvSpPr>
        <p:spPr>
          <a:xfrm>
            <a:off x="6759872" y="1340768"/>
            <a:ext cx="5384800" cy="3888432"/>
          </a:xfrm>
        </p:spPr>
        <p:txBody>
          <a:bodyPr>
            <a:normAutofit/>
          </a:bodyPr>
          <a:lstStyle/>
          <a:p>
            <a:pPr marL="0" indent="0" algn="ctr">
              <a:spcBef>
                <a:spcPts val="1776"/>
              </a:spcBef>
              <a:buNone/>
            </a:pPr>
            <a:r>
              <a:rPr lang="en-GB" sz="3200" b="1" dirty="0" smtClean="0"/>
              <a:t>… para </a:t>
            </a:r>
            <a:r>
              <a:rPr lang="en-GB" sz="3200" b="1" dirty="0" err="1" smtClean="0"/>
              <a:t>os</a:t>
            </a:r>
            <a:r>
              <a:rPr lang="en-GB" sz="3200" b="1" dirty="0" smtClean="0"/>
              <a:t> DAAs</a:t>
            </a:r>
          </a:p>
          <a:p>
            <a:pPr>
              <a:spcBef>
                <a:spcPts val="1776"/>
              </a:spcBef>
            </a:pPr>
            <a:r>
              <a:rPr lang="en-GB" sz="2400" dirty="0" smtClean="0"/>
              <a:t>Um </a:t>
            </a:r>
            <a:r>
              <a:rPr lang="en-GB" sz="2400" dirty="0" err="1" smtClean="0"/>
              <a:t>comprimido</a:t>
            </a:r>
            <a:r>
              <a:rPr lang="en-GB" sz="2400" dirty="0" smtClean="0"/>
              <a:t> </a:t>
            </a:r>
            <a:r>
              <a:rPr lang="en-GB" sz="2400" dirty="0" err="1" smtClean="0"/>
              <a:t>por</a:t>
            </a:r>
            <a:r>
              <a:rPr lang="en-GB" sz="2400" dirty="0" smtClean="0"/>
              <a:t> dia.</a:t>
            </a:r>
          </a:p>
          <a:p>
            <a:pPr>
              <a:spcBef>
                <a:spcPts val="1776"/>
              </a:spcBef>
            </a:pPr>
            <a:r>
              <a:rPr lang="en-GB" sz="2400" dirty="0" smtClean="0"/>
              <a:t>8–24-semanas de </a:t>
            </a:r>
            <a:r>
              <a:rPr lang="en-GB" sz="2400" dirty="0" err="1" smtClean="0"/>
              <a:t>tratamento</a:t>
            </a:r>
            <a:r>
              <a:rPr lang="en-GB" sz="2400" dirty="0" smtClean="0"/>
              <a:t>.</a:t>
            </a:r>
          </a:p>
          <a:p>
            <a:pPr>
              <a:spcBef>
                <a:spcPts val="1776"/>
              </a:spcBef>
            </a:pPr>
            <a:r>
              <a:rPr lang="en-GB" sz="2400" dirty="0" smtClean="0"/>
              <a:t>RVM </a:t>
            </a:r>
            <a:r>
              <a:rPr lang="en-GB" sz="2400" dirty="0" err="1" smtClean="0"/>
              <a:t>em</a:t>
            </a:r>
            <a:r>
              <a:rPr lang="en-GB" sz="2400" dirty="0" smtClean="0"/>
              <a:t> </a:t>
            </a:r>
            <a:r>
              <a:rPr lang="en-GB" sz="2400" dirty="0" err="1" smtClean="0"/>
              <a:t>mais</a:t>
            </a:r>
            <a:r>
              <a:rPr lang="en-GB" sz="2400" dirty="0" smtClean="0"/>
              <a:t> de 90%.</a:t>
            </a:r>
          </a:p>
          <a:p>
            <a:pPr>
              <a:spcBef>
                <a:spcPts val="1776"/>
              </a:spcBef>
            </a:pPr>
            <a:r>
              <a:rPr lang="en-GB" sz="2400" dirty="0" err="1" smtClean="0"/>
              <a:t>Muito</a:t>
            </a:r>
            <a:r>
              <a:rPr lang="en-GB" sz="2400" dirty="0" smtClean="0"/>
              <a:t> boa </a:t>
            </a:r>
            <a:r>
              <a:rPr lang="en-GB" sz="2400" dirty="0" err="1" smtClean="0"/>
              <a:t>toler</a:t>
            </a:r>
            <a:r>
              <a:rPr lang="pt-PT" sz="2400" dirty="0" smtClean="0"/>
              <a:t>ância.</a:t>
            </a:r>
            <a:endParaRPr lang="en-GB" sz="2400" dirty="0"/>
          </a:p>
        </p:txBody>
      </p:sp>
      <p:sp>
        <p:nvSpPr>
          <p:cNvPr id="2" name="Title 1"/>
          <p:cNvSpPr>
            <a:spLocks noGrp="1"/>
          </p:cNvSpPr>
          <p:nvPr>
            <p:ph type="title"/>
          </p:nvPr>
        </p:nvSpPr>
        <p:spPr>
          <a:xfrm>
            <a:off x="623392" y="260648"/>
            <a:ext cx="10972800" cy="604800"/>
          </a:xfrm>
        </p:spPr>
        <p:txBody>
          <a:bodyPr>
            <a:normAutofit/>
          </a:bodyPr>
          <a:lstStyle/>
          <a:p>
            <a:r>
              <a:rPr lang="en-GB" sz="3200" dirty="0" err="1" smtClean="0"/>
              <a:t>Mudança</a:t>
            </a:r>
            <a:r>
              <a:rPr lang="en-GB" sz="3200" dirty="0" smtClean="0"/>
              <a:t> </a:t>
            </a:r>
            <a:r>
              <a:rPr lang="en-GB" sz="3200" dirty="0" err="1" smtClean="0"/>
              <a:t>disruptiva</a:t>
            </a:r>
            <a:r>
              <a:rPr lang="en-GB" sz="3200" dirty="0" smtClean="0"/>
              <a:t> no </a:t>
            </a:r>
            <a:r>
              <a:rPr lang="en-GB" sz="3200" dirty="0" err="1" smtClean="0"/>
              <a:t>tratamento</a:t>
            </a:r>
            <a:r>
              <a:rPr lang="en-GB" sz="3200" dirty="0" smtClean="0"/>
              <a:t> da </a:t>
            </a:r>
            <a:r>
              <a:rPr lang="en-GB" sz="3200" dirty="0" err="1" smtClean="0"/>
              <a:t>hepatite</a:t>
            </a:r>
            <a:r>
              <a:rPr lang="en-GB" sz="3200" dirty="0" smtClean="0"/>
              <a:t> C</a:t>
            </a:r>
            <a:endParaRPr lang="en-GB" sz="3200" dirty="0"/>
          </a:p>
        </p:txBody>
      </p:sp>
      <p:sp>
        <p:nvSpPr>
          <p:cNvPr id="9" name="Text Placeholder 8"/>
          <p:cNvSpPr>
            <a:spLocks noGrp="1"/>
          </p:cNvSpPr>
          <p:nvPr>
            <p:ph type="body" sz="quarter" idx="4294967295"/>
          </p:nvPr>
        </p:nvSpPr>
        <p:spPr>
          <a:xfrm>
            <a:off x="407368" y="4941168"/>
            <a:ext cx="7776864" cy="864096"/>
          </a:xfrm>
        </p:spPr>
        <p:txBody>
          <a:bodyPr>
            <a:noAutofit/>
          </a:bodyPr>
          <a:lstStyle/>
          <a:p>
            <a:pPr>
              <a:buClr>
                <a:srgbClr val="C00000"/>
              </a:buClr>
              <a:buFont typeface="Wingdings" panose="05000000000000000000" pitchFamily="2" charset="2"/>
              <a:buChar char="v"/>
            </a:pPr>
            <a:r>
              <a:rPr lang="en-GB" sz="1600" dirty="0" smtClean="0">
                <a:solidFill>
                  <a:srgbClr val="004586"/>
                </a:solidFill>
              </a:rPr>
              <a:t>Information on slide applies to genotype 1.</a:t>
            </a:r>
          </a:p>
          <a:p>
            <a:pPr>
              <a:buClr>
                <a:srgbClr val="C00000"/>
              </a:buClr>
              <a:buFont typeface="Wingdings" panose="05000000000000000000" pitchFamily="2" charset="2"/>
              <a:buChar char="v"/>
            </a:pPr>
            <a:r>
              <a:rPr lang="en-GB" sz="1600" dirty="0" smtClean="0">
                <a:solidFill>
                  <a:srgbClr val="004586"/>
                </a:solidFill>
              </a:rPr>
              <a:t>DAA: direct-acting antiviral agent; IFN: interferon; </a:t>
            </a:r>
            <a:br>
              <a:rPr lang="en-GB" sz="1600" dirty="0" smtClean="0">
                <a:solidFill>
                  <a:srgbClr val="004586"/>
                </a:solidFill>
              </a:rPr>
            </a:br>
            <a:r>
              <a:rPr lang="en-GB" sz="1600" dirty="0" smtClean="0">
                <a:solidFill>
                  <a:srgbClr val="004586"/>
                </a:solidFill>
              </a:rPr>
              <a:t>RBV: ribavirin; SVR: sustained </a:t>
            </a:r>
            <a:r>
              <a:rPr lang="en-GB" sz="1600" dirty="0" err="1" smtClean="0">
                <a:solidFill>
                  <a:srgbClr val="004586"/>
                </a:solidFill>
              </a:rPr>
              <a:t>virological</a:t>
            </a:r>
            <a:r>
              <a:rPr lang="en-GB" sz="1600" dirty="0" smtClean="0">
                <a:solidFill>
                  <a:srgbClr val="004586"/>
                </a:solidFill>
              </a:rPr>
              <a:t> response.</a:t>
            </a:r>
            <a:endParaRPr lang="en-GB" sz="1600" dirty="0">
              <a:solidFill>
                <a:srgbClr val="004586"/>
              </a:solidFill>
            </a:endParaRPr>
          </a:p>
        </p:txBody>
      </p:sp>
    </p:spTree>
    <p:extLst>
      <p:ext uri="{BB962C8B-B14F-4D97-AF65-F5344CB8AC3E}">
        <p14:creationId xmlns:p14="http://schemas.microsoft.com/office/powerpoint/2010/main" val="1649824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1"/>
          <p:cNvSpPr>
            <a:spLocks noChangeArrowheads="1"/>
          </p:cNvSpPr>
          <p:nvPr/>
        </p:nvSpPr>
        <p:spPr bwMode="auto">
          <a:xfrm>
            <a:off x="3137071" y="4873464"/>
            <a:ext cx="288925" cy="279400"/>
          </a:xfrm>
          <a:prstGeom prst="rect">
            <a:avLst/>
          </a:prstGeom>
          <a:solidFill>
            <a:schemeClr val="accent2"/>
          </a:solidFill>
          <a:ln w="9525" algn="ctr">
            <a:solidFill>
              <a:schemeClr val="bg2">
                <a:lumMod val="10000"/>
              </a:schemeClr>
            </a:solidFill>
            <a:round/>
            <a:headEnd/>
            <a:tailEnd/>
          </a:ln>
        </p:spPr>
        <p:txBody>
          <a:bodyPr/>
          <a:lstStyle/>
          <a:p>
            <a:pPr>
              <a:lnSpc>
                <a:spcPct val="90000"/>
              </a:lnSpc>
              <a:spcBef>
                <a:spcPct val="35000"/>
              </a:spcBef>
              <a:spcAft>
                <a:spcPct val="25000"/>
              </a:spcAft>
              <a:buClr>
                <a:srgbClr val="969696"/>
              </a:buClr>
              <a:buFont typeface="Arial" pitchFamily="34" charset="0"/>
              <a:buChar char="•"/>
              <a:defRPr/>
            </a:pPr>
            <a:endParaRPr lang="en-US">
              <a:solidFill>
                <a:schemeClr val="bg1"/>
              </a:solidFill>
              <a:ea typeface="ＭＳ Ｐゴシック"/>
              <a:cs typeface="ＭＳ Ｐゴシック"/>
            </a:endParaRPr>
          </a:p>
        </p:txBody>
      </p:sp>
      <p:sp>
        <p:nvSpPr>
          <p:cNvPr id="37" name="Rectangle 36"/>
          <p:cNvSpPr/>
          <p:nvPr/>
        </p:nvSpPr>
        <p:spPr bwMode="auto">
          <a:xfrm>
            <a:off x="3997251" y="4457539"/>
            <a:ext cx="287337" cy="677862"/>
          </a:xfrm>
          <a:prstGeom prst="rect">
            <a:avLst/>
          </a:prstGeom>
          <a:solidFill>
            <a:schemeClr val="accent5">
              <a:lumMod val="75000"/>
            </a:schemeClr>
          </a:solidFill>
          <a:ln w="9525" cap="flat" cmpd="sng" algn="ctr">
            <a:solidFill>
              <a:schemeClr val="bg2">
                <a:lumMod val="1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969696"/>
              </a:buClr>
              <a:buFont typeface="Arial" charset="0"/>
              <a:buChar char="•"/>
              <a:defRPr/>
            </a:pPr>
            <a:endParaRPr lang="en-US" dirty="0">
              <a:solidFill>
                <a:schemeClr val="bg1"/>
              </a:solidFill>
              <a:latin typeface="Arial" charset="0"/>
              <a:ea typeface="MS PGothic" pitchFamily="34" charset="-128"/>
            </a:endParaRPr>
          </a:p>
        </p:txBody>
      </p:sp>
      <p:sp>
        <p:nvSpPr>
          <p:cNvPr id="46084" name="Rectangle 37"/>
          <p:cNvSpPr>
            <a:spLocks noChangeArrowheads="1"/>
          </p:cNvSpPr>
          <p:nvPr/>
        </p:nvSpPr>
        <p:spPr bwMode="auto">
          <a:xfrm>
            <a:off x="4864723" y="3789201"/>
            <a:ext cx="287338" cy="1346200"/>
          </a:xfrm>
          <a:prstGeom prst="rect">
            <a:avLst/>
          </a:prstGeom>
          <a:solidFill>
            <a:schemeClr val="accent1"/>
          </a:solidFill>
          <a:ln w="9525" algn="ctr">
            <a:solidFill>
              <a:schemeClr val="bg2">
                <a:lumMod val="10000"/>
              </a:schemeClr>
            </a:solidFill>
            <a:round/>
            <a:headEnd/>
            <a:tailEnd/>
          </a:ln>
        </p:spPr>
        <p:txBody>
          <a:bodyPr/>
          <a:lstStyle/>
          <a:p>
            <a:pPr>
              <a:lnSpc>
                <a:spcPct val="90000"/>
              </a:lnSpc>
              <a:spcBef>
                <a:spcPct val="35000"/>
              </a:spcBef>
              <a:spcAft>
                <a:spcPct val="25000"/>
              </a:spcAft>
              <a:buClr>
                <a:srgbClr val="969696"/>
              </a:buClr>
              <a:buFont typeface="Arial" pitchFamily="34" charset="0"/>
              <a:buChar char="•"/>
              <a:defRPr/>
            </a:pPr>
            <a:endParaRPr lang="en-US">
              <a:solidFill>
                <a:schemeClr val="bg1"/>
              </a:solidFill>
              <a:ea typeface="ＭＳ Ｐゴシック"/>
              <a:cs typeface="ＭＳ Ｐゴシック"/>
            </a:endParaRPr>
          </a:p>
        </p:txBody>
      </p:sp>
      <p:sp>
        <p:nvSpPr>
          <p:cNvPr id="40" name="Rectangle 39"/>
          <p:cNvSpPr/>
          <p:nvPr/>
        </p:nvSpPr>
        <p:spPr bwMode="auto">
          <a:xfrm>
            <a:off x="5781592" y="3095465"/>
            <a:ext cx="288925" cy="2039937"/>
          </a:xfrm>
          <a:prstGeom prst="rect">
            <a:avLst/>
          </a:prstGeom>
          <a:solidFill>
            <a:schemeClr val="accent6"/>
          </a:solidFill>
          <a:ln w="9525" cap="flat" cmpd="sng" algn="ctr">
            <a:solidFill>
              <a:schemeClr val="bg2">
                <a:lumMod val="10000"/>
              </a:schemeClr>
            </a:solidFill>
            <a:prstDash val="solid"/>
            <a:round/>
            <a:headEnd type="none" w="med" len="med"/>
            <a:tailEnd type="none" w="med" len="med"/>
          </a:ln>
          <a:effectLst/>
        </p:spPr>
        <p:txBody>
          <a:bodyPr/>
          <a:lstStyle/>
          <a:p>
            <a:pPr>
              <a:lnSpc>
                <a:spcPct val="90000"/>
              </a:lnSpc>
              <a:spcBef>
                <a:spcPct val="35000"/>
              </a:spcBef>
              <a:spcAft>
                <a:spcPct val="25000"/>
              </a:spcAft>
              <a:buClr>
                <a:srgbClr val="969696"/>
              </a:buClr>
              <a:buFont typeface="Arial" charset="0"/>
              <a:buChar char="•"/>
              <a:defRPr/>
            </a:pPr>
            <a:endParaRPr lang="en-US" dirty="0">
              <a:solidFill>
                <a:schemeClr val="bg1"/>
              </a:solidFill>
              <a:latin typeface="Arial" charset="0"/>
              <a:ea typeface="MS PGothic" pitchFamily="34" charset="-128"/>
            </a:endParaRPr>
          </a:p>
        </p:txBody>
      </p:sp>
      <p:sp>
        <p:nvSpPr>
          <p:cNvPr id="46087" name="Rectangle 46"/>
          <p:cNvSpPr>
            <a:spLocks noChangeArrowheads="1"/>
          </p:cNvSpPr>
          <p:nvPr/>
        </p:nvSpPr>
        <p:spPr bwMode="auto">
          <a:xfrm>
            <a:off x="7635735" y="2249326"/>
            <a:ext cx="362331" cy="2884488"/>
          </a:xfrm>
          <a:prstGeom prst="rect">
            <a:avLst/>
          </a:prstGeom>
          <a:solidFill>
            <a:srgbClr val="F6A108"/>
          </a:solidFill>
          <a:ln w="9525" algn="ctr">
            <a:solidFill>
              <a:schemeClr val="bg2">
                <a:lumMod val="10000"/>
              </a:schemeClr>
            </a:solidFill>
            <a:round/>
            <a:headEnd/>
            <a:tailEnd/>
          </a:ln>
        </p:spPr>
        <p:txBody>
          <a:bodyPr/>
          <a:lstStyle/>
          <a:p>
            <a:pPr>
              <a:lnSpc>
                <a:spcPct val="90000"/>
              </a:lnSpc>
              <a:spcBef>
                <a:spcPct val="35000"/>
              </a:spcBef>
              <a:spcAft>
                <a:spcPct val="25000"/>
              </a:spcAft>
              <a:buClr>
                <a:srgbClr val="969696"/>
              </a:buClr>
              <a:buFont typeface="Arial" pitchFamily="34" charset="0"/>
              <a:buChar char="•"/>
              <a:defRPr/>
            </a:pPr>
            <a:endParaRPr lang="en-US">
              <a:solidFill>
                <a:schemeClr val="bg1"/>
              </a:solidFill>
              <a:ea typeface="ＭＳ Ｐゴシック"/>
              <a:cs typeface="ＭＳ Ｐゴシック"/>
            </a:endParaRPr>
          </a:p>
        </p:txBody>
      </p:sp>
      <p:sp>
        <p:nvSpPr>
          <p:cNvPr id="58376" name="Rectangle 2"/>
          <p:cNvSpPr>
            <a:spLocks noGrp="1" noRot="1" noChangeArrowheads="1"/>
          </p:cNvSpPr>
          <p:nvPr>
            <p:ph type="title"/>
          </p:nvPr>
        </p:nvSpPr>
        <p:spPr/>
        <p:txBody>
          <a:bodyPr>
            <a:normAutofit/>
          </a:bodyPr>
          <a:lstStyle/>
          <a:p>
            <a:pPr eaLnBrk="1" hangingPunct="1">
              <a:buClr>
                <a:schemeClr val="accent1"/>
              </a:buClr>
            </a:pPr>
            <a:r>
              <a:rPr lang="pt-PT" sz="3200" dirty="0">
                <a:sym typeface="Symbol" pitchFamily="18" charset="2"/>
              </a:rPr>
              <a:t>Experiência portuguesa de quase 30 anos</a:t>
            </a:r>
          </a:p>
        </p:txBody>
      </p:sp>
      <p:sp>
        <p:nvSpPr>
          <p:cNvPr id="6" name="Marcador de texto 5"/>
          <p:cNvSpPr>
            <a:spLocks noGrp="1"/>
          </p:cNvSpPr>
          <p:nvPr>
            <p:ph type="body" sz="quarter" idx="10"/>
          </p:nvPr>
        </p:nvSpPr>
        <p:spPr/>
        <p:txBody>
          <a:bodyPr/>
          <a:lstStyle/>
          <a:p>
            <a:endParaRPr lang="es-ES" dirty="0"/>
          </a:p>
        </p:txBody>
      </p:sp>
      <p:sp>
        <p:nvSpPr>
          <p:cNvPr id="4" name="Right Arrow 3"/>
          <p:cNvSpPr/>
          <p:nvPr/>
        </p:nvSpPr>
        <p:spPr bwMode="auto">
          <a:xfrm>
            <a:off x="2806972" y="4982976"/>
            <a:ext cx="7458521" cy="635000"/>
          </a:xfrm>
          <a:prstGeom prst="rightArrow">
            <a:avLst/>
          </a:prstGeom>
          <a:solidFill>
            <a:srgbClr val="376092"/>
          </a:solidFill>
          <a:ln w="9525" cap="flat" cmpd="sng" algn="ctr">
            <a:noFill/>
            <a:prstDash val="solid"/>
            <a:round/>
            <a:headEnd type="none" w="med" len="med"/>
            <a:tailEnd type="none" w="med" len="med"/>
          </a:ln>
          <a:effectLst/>
        </p:spPr>
        <p:txBody>
          <a:bodyPr/>
          <a:lstStyle/>
          <a:p>
            <a:pPr>
              <a:lnSpc>
                <a:spcPct val="90000"/>
              </a:lnSpc>
              <a:spcBef>
                <a:spcPct val="35000"/>
              </a:spcBef>
              <a:spcAft>
                <a:spcPct val="25000"/>
              </a:spcAft>
              <a:buClr>
                <a:schemeClr val="folHlink"/>
              </a:buClr>
              <a:buFont typeface="Arial" charset="0"/>
              <a:buChar char="•"/>
              <a:defRPr/>
            </a:pPr>
            <a:endParaRPr lang="en-US" dirty="0">
              <a:latin typeface="Arial" charset="0"/>
            </a:endParaRPr>
          </a:p>
        </p:txBody>
      </p:sp>
      <p:sp>
        <p:nvSpPr>
          <p:cNvPr id="58378" name="TextBox 4"/>
          <p:cNvSpPr txBox="1">
            <a:spLocks noChangeArrowheads="1"/>
          </p:cNvSpPr>
          <p:nvPr/>
        </p:nvSpPr>
        <p:spPr bwMode="auto">
          <a:xfrm>
            <a:off x="2920677" y="5141752"/>
            <a:ext cx="652643" cy="346249"/>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b="1" dirty="0">
                <a:solidFill>
                  <a:schemeClr val="bg1"/>
                </a:solidFill>
              </a:rPr>
              <a:t>1991</a:t>
            </a:r>
          </a:p>
        </p:txBody>
      </p:sp>
      <p:sp>
        <p:nvSpPr>
          <p:cNvPr id="58379" name="TextBox 13"/>
          <p:cNvSpPr txBox="1">
            <a:spLocks noChangeArrowheads="1"/>
          </p:cNvSpPr>
          <p:nvPr/>
        </p:nvSpPr>
        <p:spPr bwMode="auto">
          <a:xfrm>
            <a:off x="5796426" y="5133815"/>
            <a:ext cx="652643" cy="346249"/>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b="1" dirty="0">
                <a:solidFill>
                  <a:schemeClr val="bg1"/>
                </a:solidFill>
              </a:rPr>
              <a:t>2001</a:t>
            </a:r>
          </a:p>
        </p:txBody>
      </p:sp>
      <p:sp>
        <p:nvSpPr>
          <p:cNvPr id="23" name="Line 30"/>
          <p:cNvSpPr>
            <a:spLocks noChangeShapeType="1"/>
          </p:cNvSpPr>
          <p:nvPr/>
        </p:nvSpPr>
        <p:spPr bwMode="auto">
          <a:xfrm>
            <a:off x="2814909" y="1709576"/>
            <a:ext cx="0" cy="3435350"/>
          </a:xfrm>
          <a:prstGeom prst="line">
            <a:avLst/>
          </a:prstGeom>
          <a:noFill/>
          <a:ln w="28575">
            <a:solidFill>
              <a:srgbClr val="000000"/>
            </a:solidFill>
            <a:round/>
            <a:headEnd/>
            <a:tailEnd/>
          </a:ln>
        </p:spPr>
        <p:txBody>
          <a:bodyPr/>
          <a:lstStyle/>
          <a:p>
            <a:pPr>
              <a:lnSpc>
                <a:spcPct val="90000"/>
              </a:lnSpc>
              <a:spcBef>
                <a:spcPct val="35000"/>
              </a:spcBef>
              <a:spcAft>
                <a:spcPct val="25000"/>
              </a:spcAft>
              <a:buClr>
                <a:schemeClr val="folHlink"/>
              </a:buClr>
              <a:buFont typeface="Arial" charset="0"/>
              <a:buChar char="•"/>
              <a:defRPr/>
            </a:pPr>
            <a:endParaRPr lang="en-US" sz="1600" dirty="0">
              <a:solidFill>
                <a:schemeClr val="bg2">
                  <a:lumMod val="10000"/>
                </a:schemeClr>
              </a:solidFill>
              <a:latin typeface="Arial" charset="0"/>
            </a:endParaRPr>
          </a:p>
        </p:txBody>
      </p:sp>
      <p:sp>
        <p:nvSpPr>
          <p:cNvPr id="58381" name="Line 31"/>
          <p:cNvSpPr>
            <a:spLocks noChangeShapeType="1"/>
          </p:cNvSpPr>
          <p:nvPr/>
        </p:nvSpPr>
        <p:spPr bwMode="auto">
          <a:xfrm>
            <a:off x="2751409" y="5135401"/>
            <a:ext cx="63500" cy="0"/>
          </a:xfrm>
          <a:prstGeom prst="line">
            <a:avLst/>
          </a:prstGeom>
          <a:noFill/>
          <a:ln w="28575">
            <a:solidFill>
              <a:schemeClr val="bg1"/>
            </a:solidFill>
            <a:round/>
            <a:headEnd/>
            <a:tailEnd/>
          </a:ln>
        </p:spPr>
        <p:txBody>
          <a:bodyPr/>
          <a:lstStyle/>
          <a:p>
            <a:endParaRPr lang="pt-PT"/>
          </a:p>
        </p:txBody>
      </p:sp>
      <p:sp>
        <p:nvSpPr>
          <p:cNvPr id="25" name="Line 34"/>
          <p:cNvSpPr>
            <a:spLocks noChangeShapeType="1"/>
          </p:cNvSpPr>
          <p:nvPr/>
        </p:nvSpPr>
        <p:spPr bwMode="auto">
          <a:xfrm>
            <a:off x="2751409" y="4454365"/>
            <a:ext cx="63500" cy="1587"/>
          </a:xfrm>
          <a:prstGeom prst="line">
            <a:avLst/>
          </a:prstGeom>
          <a:noFill/>
          <a:ln w="28575">
            <a:solidFill>
              <a:srgbClr val="000000"/>
            </a:solidFill>
            <a:round/>
            <a:headEnd/>
            <a:tailEnd/>
          </a:ln>
        </p:spPr>
        <p:txBody>
          <a:bodyPr/>
          <a:lstStyle/>
          <a:p>
            <a:pPr>
              <a:lnSpc>
                <a:spcPct val="90000"/>
              </a:lnSpc>
              <a:spcBef>
                <a:spcPct val="35000"/>
              </a:spcBef>
              <a:spcAft>
                <a:spcPct val="25000"/>
              </a:spcAft>
              <a:buClr>
                <a:schemeClr val="folHlink"/>
              </a:buClr>
              <a:buFont typeface="Arial" charset="0"/>
              <a:buChar char="•"/>
              <a:defRPr/>
            </a:pPr>
            <a:endParaRPr lang="en-US" sz="1600" dirty="0">
              <a:solidFill>
                <a:schemeClr val="bg2">
                  <a:lumMod val="10000"/>
                </a:schemeClr>
              </a:solidFill>
              <a:latin typeface="Arial" charset="0"/>
            </a:endParaRPr>
          </a:p>
        </p:txBody>
      </p:sp>
      <p:sp>
        <p:nvSpPr>
          <p:cNvPr id="26" name="Line 36"/>
          <p:cNvSpPr>
            <a:spLocks noChangeShapeType="1"/>
          </p:cNvSpPr>
          <p:nvPr/>
        </p:nvSpPr>
        <p:spPr bwMode="auto">
          <a:xfrm>
            <a:off x="2751409" y="3771739"/>
            <a:ext cx="63500" cy="0"/>
          </a:xfrm>
          <a:prstGeom prst="line">
            <a:avLst/>
          </a:prstGeom>
          <a:noFill/>
          <a:ln w="28575">
            <a:solidFill>
              <a:srgbClr val="000000"/>
            </a:solidFill>
            <a:round/>
            <a:headEnd/>
            <a:tailEnd/>
          </a:ln>
        </p:spPr>
        <p:txBody>
          <a:bodyPr/>
          <a:lstStyle/>
          <a:p>
            <a:pPr>
              <a:lnSpc>
                <a:spcPct val="90000"/>
              </a:lnSpc>
              <a:spcBef>
                <a:spcPct val="35000"/>
              </a:spcBef>
              <a:spcAft>
                <a:spcPct val="25000"/>
              </a:spcAft>
              <a:buClr>
                <a:schemeClr val="folHlink"/>
              </a:buClr>
              <a:buFont typeface="Arial" charset="0"/>
              <a:buChar char="•"/>
              <a:defRPr/>
            </a:pPr>
            <a:endParaRPr lang="en-US" sz="1600" dirty="0">
              <a:solidFill>
                <a:schemeClr val="bg2">
                  <a:lumMod val="10000"/>
                </a:schemeClr>
              </a:solidFill>
              <a:latin typeface="Arial" charset="0"/>
            </a:endParaRPr>
          </a:p>
        </p:txBody>
      </p:sp>
      <p:sp>
        <p:nvSpPr>
          <p:cNvPr id="27" name="Line 37"/>
          <p:cNvSpPr>
            <a:spLocks noChangeShapeType="1"/>
          </p:cNvSpPr>
          <p:nvPr/>
        </p:nvSpPr>
        <p:spPr bwMode="auto">
          <a:xfrm>
            <a:off x="2751409" y="3090701"/>
            <a:ext cx="63500" cy="1588"/>
          </a:xfrm>
          <a:prstGeom prst="line">
            <a:avLst/>
          </a:prstGeom>
          <a:noFill/>
          <a:ln w="28575">
            <a:solidFill>
              <a:srgbClr val="000000"/>
            </a:solidFill>
            <a:round/>
            <a:headEnd/>
            <a:tailEnd/>
          </a:ln>
        </p:spPr>
        <p:txBody>
          <a:bodyPr/>
          <a:lstStyle/>
          <a:p>
            <a:pPr>
              <a:lnSpc>
                <a:spcPct val="90000"/>
              </a:lnSpc>
              <a:spcBef>
                <a:spcPct val="35000"/>
              </a:spcBef>
              <a:spcAft>
                <a:spcPct val="25000"/>
              </a:spcAft>
              <a:buClr>
                <a:schemeClr val="folHlink"/>
              </a:buClr>
              <a:buFont typeface="Arial" charset="0"/>
              <a:buChar char="•"/>
              <a:defRPr/>
            </a:pPr>
            <a:endParaRPr lang="en-US" sz="1600" dirty="0">
              <a:solidFill>
                <a:schemeClr val="bg2">
                  <a:lumMod val="10000"/>
                </a:schemeClr>
              </a:solidFill>
              <a:latin typeface="Arial" charset="0"/>
            </a:endParaRPr>
          </a:p>
        </p:txBody>
      </p:sp>
      <p:sp>
        <p:nvSpPr>
          <p:cNvPr id="28" name="Line 38"/>
          <p:cNvSpPr>
            <a:spLocks noChangeShapeType="1"/>
          </p:cNvSpPr>
          <p:nvPr/>
        </p:nvSpPr>
        <p:spPr bwMode="auto">
          <a:xfrm>
            <a:off x="2751409" y="2408076"/>
            <a:ext cx="63500" cy="0"/>
          </a:xfrm>
          <a:prstGeom prst="line">
            <a:avLst/>
          </a:prstGeom>
          <a:noFill/>
          <a:ln w="28575">
            <a:solidFill>
              <a:srgbClr val="000000"/>
            </a:solidFill>
            <a:round/>
            <a:headEnd/>
            <a:tailEnd/>
          </a:ln>
        </p:spPr>
        <p:txBody>
          <a:bodyPr/>
          <a:lstStyle/>
          <a:p>
            <a:pPr>
              <a:lnSpc>
                <a:spcPct val="90000"/>
              </a:lnSpc>
              <a:spcBef>
                <a:spcPct val="35000"/>
              </a:spcBef>
              <a:spcAft>
                <a:spcPct val="25000"/>
              </a:spcAft>
              <a:buClr>
                <a:schemeClr val="folHlink"/>
              </a:buClr>
              <a:buFont typeface="Arial" charset="0"/>
              <a:buChar char="•"/>
              <a:defRPr/>
            </a:pPr>
            <a:endParaRPr lang="en-US" sz="1600" dirty="0">
              <a:solidFill>
                <a:schemeClr val="bg2">
                  <a:lumMod val="10000"/>
                </a:schemeClr>
              </a:solidFill>
              <a:latin typeface="Arial" charset="0"/>
            </a:endParaRPr>
          </a:p>
        </p:txBody>
      </p:sp>
      <p:sp>
        <p:nvSpPr>
          <p:cNvPr id="58386" name="Line 40"/>
          <p:cNvSpPr>
            <a:spLocks noChangeShapeType="1"/>
          </p:cNvSpPr>
          <p:nvPr/>
        </p:nvSpPr>
        <p:spPr bwMode="auto">
          <a:xfrm flipV="1">
            <a:off x="2814909" y="5135401"/>
            <a:ext cx="0" cy="65088"/>
          </a:xfrm>
          <a:prstGeom prst="line">
            <a:avLst/>
          </a:prstGeom>
          <a:noFill/>
          <a:ln w="28575">
            <a:solidFill>
              <a:srgbClr val="000000"/>
            </a:solidFill>
            <a:round/>
            <a:headEnd/>
            <a:tailEnd/>
          </a:ln>
        </p:spPr>
        <p:txBody>
          <a:bodyPr/>
          <a:lstStyle/>
          <a:p>
            <a:endParaRPr lang="pt-PT"/>
          </a:p>
        </p:txBody>
      </p:sp>
      <p:sp>
        <p:nvSpPr>
          <p:cNvPr id="30" name="Rectangle 53"/>
          <p:cNvSpPr>
            <a:spLocks noChangeArrowheads="1"/>
          </p:cNvSpPr>
          <p:nvPr/>
        </p:nvSpPr>
        <p:spPr bwMode="auto">
          <a:xfrm>
            <a:off x="2586795" y="5048090"/>
            <a:ext cx="113814" cy="221599"/>
          </a:xfrm>
          <a:prstGeom prst="rect">
            <a:avLst/>
          </a:prstGeom>
          <a:noFill/>
          <a:ln w="9525">
            <a:noFill/>
            <a:miter lim="800000"/>
            <a:headEnd/>
            <a:tailEnd/>
          </a:ln>
        </p:spPr>
        <p:txBody>
          <a:bodyPr wrap="none" lIns="0" tIns="0" rIns="0" bIns="0">
            <a:spAutoFit/>
          </a:bodyPr>
          <a:lstStyle/>
          <a:p>
            <a:pPr algn="r">
              <a:lnSpc>
                <a:spcPct val="90000"/>
              </a:lnSpc>
              <a:spcBef>
                <a:spcPct val="35000"/>
              </a:spcBef>
              <a:spcAft>
                <a:spcPct val="25000"/>
              </a:spcAft>
              <a:buClr>
                <a:schemeClr val="folHlink"/>
              </a:buClr>
              <a:buFont typeface="Arial" charset="0"/>
              <a:buNone/>
              <a:defRPr/>
            </a:pPr>
            <a:r>
              <a:rPr lang="en-US" sz="1600" dirty="0">
                <a:solidFill>
                  <a:schemeClr val="bg2">
                    <a:lumMod val="10000"/>
                  </a:schemeClr>
                </a:solidFill>
                <a:latin typeface="Arial" charset="0"/>
              </a:rPr>
              <a:t>0</a:t>
            </a:r>
          </a:p>
        </p:txBody>
      </p:sp>
      <p:sp>
        <p:nvSpPr>
          <p:cNvPr id="31" name="Rectangle 55"/>
          <p:cNvSpPr>
            <a:spLocks noChangeArrowheads="1"/>
          </p:cNvSpPr>
          <p:nvPr/>
        </p:nvSpPr>
        <p:spPr bwMode="auto">
          <a:xfrm>
            <a:off x="2472983" y="4363877"/>
            <a:ext cx="227627" cy="221599"/>
          </a:xfrm>
          <a:prstGeom prst="rect">
            <a:avLst/>
          </a:prstGeom>
          <a:noFill/>
          <a:ln w="9525">
            <a:noFill/>
            <a:miter lim="800000"/>
            <a:headEnd/>
            <a:tailEnd/>
          </a:ln>
        </p:spPr>
        <p:txBody>
          <a:bodyPr wrap="none" lIns="0" tIns="0" rIns="0" bIns="0">
            <a:spAutoFit/>
          </a:bodyPr>
          <a:lstStyle/>
          <a:p>
            <a:pPr algn="r">
              <a:lnSpc>
                <a:spcPct val="90000"/>
              </a:lnSpc>
              <a:spcBef>
                <a:spcPct val="35000"/>
              </a:spcBef>
              <a:spcAft>
                <a:spcPct val="25000"/>
              </a:spcAft>
              <a:buClr>
                <a:schemeClr val="folHlink"/>
              </a:buClr>
              <a:buFont typeface="Arial" charset="0"/>
              <a:buNone/>
              <a:defRPr/>
            </a:pPr>
            <a:r>
              <a:rPr lang="en-US" sz="1600" dirty="0">
                <a:solidFill>
                  <a:schemeClr val="bg2">
                    <a:lumMod val="10000"/>
                  </a:schemeClr>
                </a:solidFill>
                <a:latin typeface="Arial" charset="0"/>
              </a:rPr>
              <a:t>20</a:t>
            </a:r>
          </a:p>
        </p:txBody>
      </p:sp>
      <p:sp>
        <p:nvSpPr>
          <p:cNvPr id="32" name="Rectangle 57"/>
          <p:cNvSpPr>
            <a:spLocks noChangeArrowheads="1"/>
          </p:cNvSpPr>
          <p:nvPr/>
        </p:nvSpPr>
        <p:spPr bwMode="auto">
          <a:xfrm>
            <a:off x="2472983" y="3678077"/>
            <a:ext cx="227627" cy="221599"/>
          </a:xfrm>
          <a:prstGeom prst="rect">
            <a:avLst/>
          </a:prstGeom>
          <a:noFill/>
          <a:ln w="9525">
            <a:noFill/>
            <a:miter lim="800000"/>
            <a:headEnd/>
            <a:tailEnd/>
          </a:ln>
        </p:spPr>
        <p:txBody>
          <a:bodyPr wrap="none" lIns="0" tIns="0" rIns="0" bIns="0">
            <a:spAutoFit/>
          </a:bodyPr>
          <a:lstStyle/>
          <a:p>
            <a:pPr algn="r">
              <a:lnSpc>
                <a:spcPct val="90000"/>
              </a:lnSpc>
              <a:spcBef>
                <a:spcPct val="35000"/>
              </a:spcBef>
              <a:spcAft>
                <a:spcPct val="25000"/>
              </a:spcAft>
              <a:buClr>
                <a:schemeClr val="folHlink"/>
              </a:buClr>
              <a:buFont typeface="Arial" charset="0"/>
              <a:buNone/>
              <a:defRPr/>
            </a:pPr>
            <a:r>
              <a:rPr lang="en-US" sz="1600" dirty="0">
                <a:solidFill>
                  <a:schemeClr val="bg2">
                    <a:lumMod val="10000"/>
                  </a:schemeClr>
                </a:solidFill>
                <a:latin typeface="Arial" charset="0"/>
              </a:rPr>
              <a:t>40</a:t>
            </a:r>
          </a:p>
        </p:txBody>
      </p:sp>
      <p:sp>
        <p:nvSpPr>
          <p:cNvPr id="33" name="Line 35"/>
          <p:cNvSpPr>
            <a:spLocks noChangeShapeType="1"/>
          </p:cNvSpPr>
          <p:nvPr/>
        </p:nvSpPr>
        <p:spPr bwMode="auto">
          <a:xfrm>
            <a:off x="2751409" y="1727039"/>
            <a:ext cx="63500" cy="0"/>
          </a:xfrm>
          <a:prstGeom prst="line">
            <a:avLst/>
          </a:prstGeom>
          <a:noFill/>
          <a:ln w="28575">
            <a:solidFill>
              <a:srgbClr val="000000"/>
            </a:solidFill>
            <a:round/>
            <a:headEnd/>
            <a:tailEnd/>
          </a:ln>
        </p:spPr>
        <p:txBody>
          <a:bodyPr/>
          <a:lstStyle/>
          <a:p>
            <a:pPr>
              <a:lnSpc>
                <a:spcPct val="90000"/>
              </a:lnSpc>
              <a:spcBef>
                <a:spcPct val="35000"/>
              </a:spcBef>
              <a:spcAft>
                <a:spcPct val="25000"/>
              </a:spcAft>
              <a:buClr>
                <a:schemeClr val="folHlink"/>
              </a:buClr>
              <a:buFont typeface="Arial" charset="0"/>
              <a:buChar char="•"/>
              <a:defRPr/>
            </a:pPr>
            <a:endParaRPr lang="en-US" sz="1600" dirty="0">
              <a:solidFill>
                <a:schemeClr val="bg2">
                  <a:lumMod val="10000"/>
                </a:schemeClr>
              </a:solidFill>
              <a:latin typeface="Arial" charset="0"/>
            </a:endParaRPr>
          </a:p>
        </p:txBody>
      </p:sp>
      <p:sp>
        <p:nvSpPr>
          <p:cNvPr id="34" name="Rectangle 53"/>
          <p:cNvSpPr>
            <a:spLocks noChangeArrowheads="1"/>
          </p:cNvSpPr>
          <p:nvPr/>
        </p:nvSpPr>
        <p:spPr bwMode="auto">
          <a:xfrm>
            <a:off x="2472983" y="2992277"/>
            <a:ext cx="227627" cy="221599"/>
          </a:xfrm>
          <a:prstGeom prst="rect">
            <a:avLst/>
          </a:prstGeom>
          <a:noFill/>
          <a:ln w="9525">
            <a:noFill/>
            <a:miter lim="800000"/>
            <a:headEnd/>
            <a:tailEnd/>
          </a:ln>
        </p:spPr>
        <p:txBody>
          <a:bodyPr wrap="none" lIns="0" tIns="0" rIns="0" bIns="0">
            <a:spAutoFit/>
          </a:bodyPr>
          <a:lstStyle/>
          <a:p>
            <a:pPr algn="r">
              <a:lnSpc>
                <a:spcPct val="90000"/>
              </a:lnSpc>
              <a:spcBef>
                <a:spcPct val="35000"/>
              </a:spcBef>
              <a:spcAft>
                <a:spcPct val="25000"/>
              </a:spcAft>
              <a:buClr>
                <a:schemeClr val="folHlink"/>
              </a:buClr>
              <a:buFont typeface="Arial" charset="0"/>
              <a:buNone/>
              <a:defRPr/>
            </a:pPr>
            <a:r>
              <a:rPr lang="en-US" sz="1600" dirty="0">
                <a:solidFill>
                  <a:schemeClr val="bg2">
                    <a:lumMod val="10000"/>
                  </a:schemeClr>
                </a:solidFill>
                <a:latin typeface="Arial" charset="0"/>
              </a:rPr>
              <a:t>60</a:t>
            </a:r>
          </a:p>
        </p:txBody>
      </p:sp>
      <p:sp>
        <p:nvSpPr>
          <p:cNvPr id="35" name="Rectangle 55"/>
          <p:cNvSpPr>
            <a:spLocks noChangeArrowheads="1"/>
          </p:cNvSpPr>
          <p:nvPr/>
        </p:nvSpPr>
        <p:spPr bwMode="auto">
          <a:xfrm>
            <a:off x="2472983" y="2308065"/>
            <a:ext cx="227627" cy="221599"/>
          </a:xfrm>
          <a:prstGeom prst="rect">
            <a:avLst/>
          </a:prstGeom>
          <a:noFill/>
          <a:ln w="9525">
            <a:noFill/>
            <a:miter lim="800000"/>
            <a:headEnd/>
            <a:tailEnd/>
          </a:ln>
        </p:spPr>
        <p:txBody>
          <a:bodyPr wrap="none" lIns="0" tIns="0" rIns="0" bIns="0">
            <a:spAutoFit/>
          </a:bodyPr>
          <a:lstStyle/>
          <a:p>
            <a:pPr algn="r">
              <a:lnSpc>
                <a:spcPct val="90000"/>
              </a:lnSpc>
              <a:spcBef>
                <a:spcPct val="35000"/>
              </a:spcBef>
              <a:spcAft>
                <a:spcPct val="25000"/>
              </a:spcAft>
              <a:buClr>
                <a:schemeClr val="folHlink"/>
              </a:buClr>
              <a:buFont typeface="Arial" charset="0"/>
              <a:buNone/>
              <a:defRPr/>
            </a:pPr>
            <a:r>
              <a:rPr lang="en-US" sz="1600" dirty="0">
                <a:solidFill>
                  <a:schemeClr val="bg2">
                    <a:lumMod val="10000"/>
                  </a:schemeClr>
                </a:solidFill>
                <a:latin typeface="Arial" charset="0"/>
              </a:rPr>
              <a:t>80</a:t>
            </a:r>
          </a:p>
        </p:txBody>
      </p:sp>
      <p:sp>
        <p:nvSpPr>
          <p:cNvPr id="36" name="Rectangle 57"/>
          <p:cNvSpPr>
            <a:spLocks noChangeArrowheads="1"/>
          </p:cNvSpPr>
          <p:nvPr/>
        </p:nvSpPr>
        <p:spPr bwMode="auto">
          <a:xfrm>
            <a:off x="2359169" y="1630202"/>
            <a:ext cx="341440" cy="221599"/>
          </a:xfrm>
          <a:prstGeom prst="rect">
            <a:avLst/>
          </a:prstGeom>
          <a:noFill/>
          <a:ln w="9525">
            <a:noFill/>
            <a:miter lim="800000"/>
            <a:headEnd/>
            <a:tailEnd/>
          </a:ln>
        </p:spPr>
        <p:txBody>
          <a:bodyPr wrap="none" lIns="0" tIns="0" rIns="0" bIns="0">
            <a:spAutoFit/>
          </a:bodyPr>
          <a:lstStyle/>
          <a:p>
            <a:pPr algn="r">
              <a:lnSpc>
                <a:spcPct val="90000"/>
              </a:lnSpc>
              <a:spcBef>
                <a:spcPct val="35000"/>
              </a:spcBef>
              <a:spcAft>
                <a:spcPct val="25000"/>
              </a:spcAft>
              <a:buClr>
                <a:schemeClr val="folHlink"/>
              </a:buClr>
              <a:buFont typeface="Arial" charset="0"/>
              <a:buNone/>
              <a:defRPr/>
            </a:pPr>
            <a:r>
              <a:rPr lang="en-US" sz="1600" dirty="0">
                <a:solidFill>
                  <a:schemeClr val="bg2">
                    <a:lumMod val="10000"/>
                  </a:schemeClr>
                </a:solidFill>
                <a:latin typeface="Arial" charset="0"/>
              </a:rPr>
              <a:t>100</a:t>
            </a:r>
          </a:p>
        </p:txBody>
      </p:sp>
      <p:sp>
        <p:nvSpPr>
          <p:cNvPr id="58394" name="TextBox 40"/>
          <p:cNvSpPr txBox="1">
            <a:spLocks noChangeArrowheads="1"/>
          </p:cNvSpPr>
          <p:nvPr/>
        </p:nvSpPr>
        <p:spPr bwMode="auto">
          <a:xfrm>
            <a:off x="3063102" y="4606765"/>
            <a:ext cx="512618" cy="289823"/>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pitchFamily="34" charset="0"/>
              <a:buNone/>
            </a:pPr>
            <a:r>
              <a:rPr lang="en-US" sz="1400" b="1" dirty="0">
                <a:solidFill>
                  <a:srgbClr val="000000"/>
                </a:solidFill>
              </a:rPr>
              <a:t>8-12</a:t>
            </a:r>
          </a:p>
        </p:txBody>
      </p:sp>
      <p:sp>
        <p:nvSpPr>
          <p:cNvPr id="42" name="Rectangle 64"/>
          <p:cNvSpPr>
            <a:spLocks noChangeArrowheads="1"/>
          </p:cNvSpPr>
          <p:nvPr/>
        </p:nvSpPr>
        <p:spPr bwMode="auto">
          <a:xfrm rot="16200000">
            <a:off x="473346" y="3343114"/>
            <a:ext cx="3544888" cy="220662"/>
          </a:xfrm>
          <a:prstGeom prst="rect">
            <a:avLst/>
          </a:prstGeom>
          <a:noFill/>
          <a:ln w="9525">
            <a:noFill/>
            <a:miter lim="800000"/>
            <a:headEnd/>
            <a:tailEnd/>
          </a:ln>
        </p:spPr>
        <p:txBody>
          <a:bodyPr lIns="0" tIns="0" rIns="0" bIns="0">
            <a:spAutoFit/>
          </a:bodyPr>
          <a:lstStyle/>
          <a:p>
            <a:pPr algn="ctr">
              <a:lnSpc>
                <a:spcPct val="90000"/>
              </a:lnSpc>
              <a:spcBef>
                <a:spcPct val="35000"/>
              </a:spcBef>
              <a:spcAft>
                <a:spcPct val="25000"/>
              </a:spcAft>
              <a:buClr>
                <a:schemeClr val="folHlink"/>
              </a:buClr>
              <a:buFont typeface="Arial" charset="0"/>
              <a:buNone/>
              <a:defRPr/>
            </a:pPr>
            <a:r>
              <a:rPr lang="en-US" sz="1600" dirty="0">
                <a:solidFill>
                  <a:schemeClr val="bg2">
                    <a:lumMod val="10000"/>
                  </a:schemeClr>
                </a:solidFill>
                <a:latin typeface="Arial" charset="0"/>
              </a:rPr>
              <a:t>RVM (%)</a:t>
            </a:r>
          </a:p>
        </p:txBody>
      </p:sp>
      <p:sp>
        <p:nvSpPr>
          <p:cNvPr id="58396" name="TextBox 42"/>
          <p:cNvSpPr txBox="1">
            <a:spLocks noChangeArrowheads="1"/>
          </p:cNvSpPr>
          <p:nvPr/>
        </p:nvSpPr>
        <p:spPr bwMode="auto">
          <a:xfrm>
            <a:off x="3830382" y="4184490"/>
            <a:ext cx="603613" cy="289823"/>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pitchFamily="34" charset="0"/>
              <a:buNone/>
            </a:pPr>
            <a:r>
              <a:rPr lang="en-US" sz="1400" b="1">
                <a:solidFill>
                  <a:srgbClr val="000000"/>
                </a:solidFill>
              </a:rPr>
              <a:t>15-20</a:t>
            </a:r>
          </a:p>
        </p:txBody>
      </p:sp>
      <p:sp>
        <p:nvSpPr>
          <p:cNvPr id="58397" name="TextBox 43"/>
          <p:cNvSpPr txBox="1">
            <a:spLocks noChangeArrowheads="1"/>
          </p:cNvSpPr>
          <p:nvPr/>
        </p:nvSpPr>
        <p:spPr bwMode="auto">
          <a:xfrm>
            <a:off x="4687001" y="3524090"/>
            <a:ext cx="607859" cy="289823"/>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pitchFamily="34" charset="0"/>
              <a:buNone/>
            </a:pPr>
            <a:r>
              <a:rPr lang="en-US" sz="1400" b="1">
                <a:solidFill>
                  <a:srgbClr val="000000"/>
                </a:solidFill>
              </a:rPr>
              <a:t>38-43</a:t>
            </a:r>
          </a:p>
        </p:txBody>
      </p:sp>
      <p:sp>
        <p:nvSpPr>
          <p:cNvPr id="58399" name="TextBox 45"/>
          <p:cNvSpPr txBox="1">
            <a:spLocks noChangeArrowheads="1"/>
          </p:cNvSpPr>
          <p:nvPr/>
        </p:nvSpPr>
        <p:spPr bwMode="auto">
          <a:xfrm>
            <a:off x="5617105" y="2831940"/>
            <a:ext cx="603613" cy="289823"/>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pitchFamily="34" charset="0"/>
              <a:buNone/>
            </a:pPr>
            <a:r>
              <a:rPr lang="en-US" sz="1400" b="1">
                <a:solidFill>
                  <a:srgbClr val="000000"/>
                </a:solidFill>
              </a:rPr>
              <a:t>50-60</a:t>
            </a:r>
          </a:p>
        </p:txBody>
      </p:sp>
      <p:sp>
        <p:nvSpPr>
          <p:cNvPr id="58400" name="TextBox 52"/>
          <p:cNvSpPr txBox="1">
            <a:spLocks noChangeArrowheads="1"/>
          </p:cNvSpPr>
          <p:nvPr/>
        </p:nvSpPr>
        <p:spPr bwMode="auto">
          <a:xfrm>
            <a:off x="3856781" y="5133815"/>
            <a:ext cx="652643" cy="346249"/>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b="1" dirty="0">
                <a:solidFill>
                  <a:schemeClr val="bg1"/>
                </a:solidFill>
              </a:rPr>
              <a:t>1995</a:t>
            </a:r>
          </a:p>
        </p:txBody>
      </p:sp>
      <p:sp>
        <p:nvSpPr>
          <p:cNvPr id="58401" name="TextBox 53"/>
          <p:cNvSpPr txBox="1">
            <a:spLocks noChangeArrowheads="1"/>
          </p:cNvSpPr>
          <p:nvPr/>
        </p:nvSpPr>
        <p:spPr bwMode="auto">
          <a:xfrm>
            <a:off x="4716306" y="5133815"/>
            <a:ext cx="652643" cy="346249"/>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b="1" dirty="0">
                <a:solidFill>
                  <a:schemeClr val="bg1"/>
                </a:solidFill>
              </a:rPr>
              <a:t>1998</a:t>
            </a:r>
          </a:p>
        </p:txBody>
      </p:sp>
      <p:sp>
        <p:nvSpPr>
          <p:cNvPr id="58402" name="TextBox 54"/>
          <p:cNvSpPr txBox="1">
            <a:spLocks noChangeArrowheads="1"/>
          </p:cNvSpPr>
          <p:nvPr/>
        </p:nvSpPr>
        <p:spPr bwMode="auto">
          <a:xfrm>
            <a:off x="2997286" y="4046872"/>
            <a:ext cx="634909" cy="584776"/>
          </a:xfrm>
          <a:prstGeom prst="rect">
            <a:avLst/>
          </a:prstGeom>
          <a:noFill/>
          <a:ln w="9525">
            <a:noFill/>
            <a:miter lim="800000"/>
            <a:headEnd/>
            <a:tailEnd/>
          </a:ln>
        </p:spPr>
        <p:txBody>
          <a:bodyPr wrap="none">
            <a:spAutoFit/>
          </a:bodyPr>
          <a:lstStyle/>
          <a:p>
            <a:pPr algn="ctr">
              <a:buClr>
                <a:schemeClr val="folHlink"/>
              </a:buClr>
            </a:pPr>
            <a:r>
              <a:rPr lang="en-US" sz="1600" dirty="0">
                <a:solidFill>
                  <a:srgbClr val="000000"/>
                </a:solidFill>
              </a:rPr>
              <a:t>IFN </a:t>
            </a:r>
          </a:p>
          <a:p>
            <a:pPr algn="ctr">
              <a:buClr>
                <a:schemeClr val="folHlink"/>
              </a:buClr>
            </a:pPr>
            <a:r>
              <a:rPr lang="en-US" sz="1600" dirty="0">
                <a:solidFill>
                  <a:srgbClr val="000000"/>
                </a:solidFill>
              </a:rPr>
              <a:t>(6 M)</a:t>
            </a:r>
          </a:p>
        </p:txBody>
      </p:sp>
      <p:sp>
        <p:nvSpPr>
          <p:cNvPr id="58403" name="TextBox 55"/>
          <p:cNvSpPr txBox="1">
            <a:spLocks noChangeArrowheads="1"/>
          </p:cNvSpPr>
          <p:nvPr/>
        </p:nvSpPr>
        <p:spPr bwMode="auto">
          <a:xfrm>
            <a:off x="3646130" y="3606112"/>
            <a:ext cx="1009711" cy="584776"/>
          </a:xfrm>
          <a:prstGeom prst="rect">
            <a:avLst/>
          </a:prstGeom>
          <a:noFill/>
          <a:ln w="9525">
            <a:noFill/>
            <a:miter lim="800000"/>
            <a:headEnd/>
            <a:tailEnd/>
          </a:ln>
        </p:spPr>
        <p:txBody>
          <a:bodyPr wrap="none">
            <a:spAutoFit/>
          </a:bodyPr>
          <a:lstStyle/>
          <a:p>
            <a:pPr algn="ctr">
              <a:buClr>
                <a:schemeClr val="folHlink"/>
              </a:buClr>
            </a:pPr>
            <a:r>
              <a:rPr lang="en-US" sz="1600" dirty="0">
                <a:solidFill>
                  <a:srgbClr val="000000"/>
                </a:solidFill>
              </a:rPr>
              <a:t>IFN</a:t>
            </a:r>
          </a:p>
          <a:p>
            <a:pPr algn="ctr">
              <a:buClr>
                <a:schemeClr val="folHlink"/>
              </a:buClr>
            </a:pPr>
            <a:r>
              <a:rPr lang="en-US" sz="1600" dirty="0">
                <a:solidFill>
                  <a:srgbClr val="000000"/>
                </a:solidFill>
              </a:rPr>
              <a:t>(12-18 M)</a:t>
            </a:r>
          </a:p>
        </p:txBody>
      </p:sp>
      <p:sp>
        <p:nvSpPr>
          <p:cNvPr id="58404" name="TextBox 56"/>
          <p:cNvSpPr txBox="1">
            <a:spLocks noChangeArrowheads="1"/>
          </p:cNvSpPr>
          <p:nvPr/>
        </p:nvSpPr>
        <p:spPr bwMode="auto">
          <a:xfrm>
            <a:off x="4583833" y="2966752"/>
            <a:ext cx="905717" cy="584776"/>
          </a:xfrm>
          <a:prstGeom prst="rect">
            <a:avLst/>
          </a:prstGeom>
          <a:noFill/>
          <a:ln w="9525">
            <a:noFill/>
            <a:miter lim="800000"/>
            <a:headEnd/>
            <a:tailEnd/>
          </a:ln>
        </p:spPr>
        <p:txBody>
          <a:bodyPr wrap="none">
            <a:spAutoFit/>
          </a:bodyPr>
          <a:lstStyle/>
          <a:p>
            <a:pPr algn="ctr">
              <a:buClr>
                <a:schemeClr val="folHlink"/>
              </a:buClr>
            </a:pPr>
            <a:r>
              <a:rPr lang="en-US" sz="1600" dirty="0">
                <a:solidFill>
                  <a:srgbClr val="000000"/>
                </a:solidFill>
              </a:rPr>
              <a:t>IFN/RBV</a:t>
            </a:r>
          </a:p>
          <a:p>
            <a:pPr algn="ctr">
              <a:buClr>
                <a:schemeClr val="folHlink"/>
              </a:buClr>
            </a:pPr>
            <a:r>
              <a:rPr lang="en-US" sz="1600" dirty="0">
                <a:solidFill>
                  <a:srgbClr val="000000"/>
                </a:solidFill>
              </a:rPr>
              <a:t>(6-12 M)</a:t>
            </a:r>
          </a:p>
        </p:txBody>
      </p:sp>
      <p:sp>
        <p:nvSpPr>
          <p:cNvPr id="58406" name="TextBox 58"/>
          <p:cNvSpPr txBox="1">
            <a:spLocks noChangeArrowheads="1"/>
          </p:cNvSpPr>
          <p:nvPr/>
        </p:nvSpPr>
        <p:spPr bwMode="auto">
          <a:xfrm>
            <a:off x="5087889" y="2237960"/>
            <a:ext cx="1690927" cy="584776"/>
          </a:xfrm>
          <a:prstGeom prst="rect">
            <a:avLst/>
          </a:prstGeom>
          <a:noFill/>
          <a:ln w="9525">
            <a:noFill/>
            <a:miter lim="800000"/>
            <a:headEnd/>
            <a:tailEnd/>
          </a:ln>
        </p:spPr>
        <p:txBody>
          <a:bodyPr wrap="square">
            <a:spAutoFit/>
          </a:bodyPr>
          <a:lstStyle/>
          <a:p>
            <a:pPr algn="ctr">
              <a:buClr>
                <a:schemeClr val="folHlink"/>
              </a:buClr>
            </a:pPr>
            <a:r>
              <a:rPr lang="en-US" sz="1600" dirty="0" err="1">
                <a:solidFill>
                  <a:srgbClr val="000000"/>
                </a:solidFill>
              </a:rPr>
              <a:t>PegIFN</a:t>
            </a:r>
            <a:r>
              <a:rPr lang="en-US" sz="1600" dirty="0">
                <a:solidFill>
                  <a:srgbClr val="000000"/>
                </a:solidFill>
              </a:rPr>
              <a:t>/RBV</a:t>
            </a:r>
          </a:p>
          <a:p>
            <a:pPr algn="ctr">
              <a:buClr>
                <a:schemeClr val="folHlink"/>
              </a:buClr>
            </a:pPr>
            <a:r>
              <a:rPr lang="en-US" sz="1600" dirty="0">
                <a:solidFill>
                  <a:srgbClr val="000000"/>
                </a:solidFill>
              </a:rPr>
              <a:t>(6-12 M)</a:t>
            </a:r>
          </a:p>
        </p:txBody>
      </p:sp>
      <p:sp>
        <p:nvSpPr>
          <p:cNvPr id="58407" name="TextBox 47"/>
          <p:cNvSpPr txBox="1">
            <a:spLocks noChangeArrowheads="1"/>
          </p:cNvSpPr>
          <p:nvPr/>
        </p:nvSpPr>
        <p:spPr bwMode="auto">
          <a:xfrm>
            <a:off x="7241157" y="5132227"/>
            <a:ext cx="652643" cy="346249"/>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b="1" dirty="0">
                <a:solidFill>
                  <a:schemeClr val="bg1"/>
                </a:solidFill>
              </a:rPr>
              <a:t>2011</a:t>
            </a:r>
          </a:p>
        </p:txBody>
      </p:sp>
      <p:sp>
        <p:nvSpPr>
          <p:cNvPr id="58408" name="TextBox 48"/>
          <p:cNvSpPr txBox="1">
            <a:spLocks noChangeArrowheads="1"/>
          </p:cNvSpPr>
          <p:nvPr/>
        </p:nvSpPr>
        <p:spPr bwMode="auto">
          <a:xfrm>
            <a:off x="7520239" y="1958641"/>
            <a:ext cx="607859" cy="289823"/>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pitchFamily="34" charset="0"/>
              <a:buNone/>
            </a:pPr>
            <a:r>
              <a:rPr lang="en-US" sz="1400" b="1" dirty="0">
                <a:solidFill>
                  <a:srgbClr val="000000"/>
                </a:solidFill>
              </a:rPr>
              <a:t>70-75</a:t>
            </a:r>
          </a:p>
        </p:txBody>
      </p:sp>
      <p:sp>
        <p:nvSpPr>
          <p:cNvPr id="58409" name="TextBox 49"/>
          <p:cNvSpPr txBox="1">
            <a:spLocks noChangeArrowheads="1"/>
          </p:cNvSpPr>
          <p:nvPr/>
        </p:nvSpPr>
        <p:spPr bwMode="auto">
          <a:xfrm>
            <a:off x="7248129" y="1301856"/>
            <a:ext cx="1063613" cy="584776"/>
          </a:xfrm>
          <a:prstGeom prst="rect">
            <a:avLst/>
          </a:prstGeom>
          <a:noFill/>
          <a:ln w="9525">
            <a:noFill/>
            <a:miter lim="800000"/>
            <a:headEnd/>
            <a:tailEnd/>
          </a:ln>
        </p:spPr>
        <p:txBody>
          <a:bodyPr wrap="none">
            <a:spAutoFit/>
          </a:bodyPr>
          <a:lstStyle/>
          <a:p>
            <a:pPr algn="ctr">
              <a:buClr>
                <a:schemeClr val="folHlink"/>
              </a:buClr>
            </a:pPr>
            <a:r>
              <a:rPr lang="en-US" sz="1600" dirty="0">
                <a:solidFill>
                  <a:srgbClr val="000000"/>
                </a:solidFill>
              </a:rPr>
              <a:t>PI + PEG/R</a:t>
            </a:r>
          </a:p>
          <a:p>
            <a:pPr algn="ctr">
              <a:buClr>
                <a:schemeClr val="folHlink"/>
              </a:buClr>
            </a:pPr>
            <a:r>
              <a:rPr lang="en-US" sz="1600" dirty="0">
                <a:solidFill>
                  <a:srgbClr val="000000"/>
                </a:solidFill>
              </a:rPr>
              <a:t>(6-12 M)</a:t>
            </a:r>
          </a:p>
        </p:txBody>
      </p:sp>
      <p:sp>
        <p:nvSpPr>
          <p:cNvPr id="43" name="Rectangle 46"/>
          <p:cNvSpPr>
            <a:spLocks noChangeArrowheads="1"/>
          </p:cNvSpPr>
          <p:nvPr/>
        </p:nvSpPr>
        <p:spPr bwMode="auto">
          <a:xfrm>
            <a:off x="6723364" y="3724527"/>
            <a:ext cx="298755" cy="1398849"/>
          </a:xfrm>
          <a:prstGeom prst="rect">
            <a:avLst/>
          </a:prstGeom>
          <a:solidFill>
            <a:srgbClr val="FFC000">
              <a:alpha val="20000"/>
            </a:srgbClr>
          </a:solidFill>
          <a:ln w="9525" algn="ctr">
            <a:solidFill>
              <a:srgbClr val="000000"/>
            </a:solidFill>
            <a:round/>
            <a:headEnd/>
            <a:tailEnd/>
          </a:ln>
        </p:spPr>
        <p:txBody>
          <a:bodyPr/>
          <a:lstStyle/>
          <a:p>
            <a:pPr>
              <a:lnSpc>
                <a:spcPct val="90000"/>
              </a:lnSpc>
              <a:spcBef>
                <a:spcPct val="35000"/>
              </a:spcBef>
              <a:spcAft>
                <a:spcPct val="25000"/>
              </a:spcAft>
              <a:buClr>
                <a:srgbClr val="969696"/>
              </a:buClr>
              <a:buFont typeface="Arial" pitchFamily="34" charset="0"/>
              <a:buChar char="•"/>
              <a:defRPr/>
            </a:pPr>
            <a:endParaRPr lang="en-US">
              <a:solidFill>
                <a:schemeClr val="bg1"/>
              </a:solidFill>
              <a:ea typeface="ＭＳ Ｐゴシック"/>
              <a:cs typeface="ＭＳ Ｐゴシック"/>
            </a:endParaRPr>
          </a:p>
        </p:txBody>
      </p:sp>
      <p:sp>
        <p:nvSpPr>
          <p:cNvPr id="44" name="TextBox 48"/>
          <p:cNvSpPr txBox="1">
            <a:spLocks noChangeArrowheads="1"/>
          </p:cNvSpPr>
          <p:nvPr/>
        </p:nvSpPr>
        <p:spPr bwMode="auto">
          <a:xfrm>
            <a:off x="6577464" y="3421715"/>
            <a:ext cx="607859" cy="289823"/>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pitchFamily="34" charset="0"/>
              <a:buNone/>
            </a:pPr>
            <a:r>
              <a:rPr lang="en-US" sz="1400" b="1" dirty="0">
                <a:solidFill>
                  <a:srgbClr val="000000"/>
                </a:solidFill>
              </a:rPr>
              <a:t>38-44</a:t>
            </a:r>
          </a:p>
        </p:txBody>
      </p:sp>
      <p:sp>
        <p:nvSpPr>
          <p:cNvPr id="45" name="TextBox 58"/>
          <p:cNvSpPr txBox="1">
            <a:spLocks noChangeArrowheads="1"/>
          </p:cNvSpPr>
          <p:nvPr/>
        </p:nvSpPr>
        <p:spPr bwMode="auto">
          <a:xfrm>
            <a:off x="6023993" y="2764837"/>
            <a:ext cx="1690927" cy="661720"/>
          </a:xfrm>
          <a:prstGeom prst="rect">
            <a:avLst/>
          </a:prstGeom>
          <a:noFill/>
          <a:ln w="9525">
            <a:noFill/>
            <a:miter lim="800000"/>
            <a:headEnd/>
            <a:tailEnd/>
          </a:ln>
        </p:spPr>
        <p:txBody>
          <a:bodyPr wrap="square">
            <a:spAutoFit/>
          </a:bodyPr>
          <a:lstStyle/>
          <a:p>
            <a:pPr algn="ctr">
              <a:spcAft>
                <a:spcPts val="600"/>
              </a:spcAft>
              <a:buClr>
                <a:schemeClr val="folHlink"/>
              </a:buClr>
            </a:pPr>
            <a:r>
              <a:rPr lang="en-US" sz="1600" dirty="0">
                <a:solidFill>
                  <a:srgbClr val="000000"/>
                </a:solidFill>
              </a:rPr>
              <a:t>PEG/RBV</a:t>
            </a:r>
          </a:p>
          <a:p>
            <a:pPr algn="ctr">
              <a:spcAft>
                <a:spcPts val="600"/>
              </a:spcAft>
            </a:pPr>
            <a:r>
              <a:rPr lang="en-US" sz="1600" dirty="0">
                <a:solidFill>
                  <a:srgbClr val="000000"/>
                </a:solidFill>
              </a:rPr>
              <a:t>(12 M)</a:t>
            </a:r>
          </a:p>
        </p:txBody>
      </p:sp>
      <p:sp>
        <p:nvSpPr>
          <p:cNvPr id="46" name="Rectangle 46"/>
          <p:cNvSpPr>
            <a:spLocks noChangeArrowheads="1"/>
          </p:cNvSpPr>
          <p:nvPr/>
        </p:nvSpPr>
        <p:spPr bwMode="auto">
          <a:xfrm>
            <a:off x="8539706" y="1958640"/>
            <a:ext cx="360040" cy="3168352"/>
          </a:xfrm>
          <a:prstGeom prst="rect">
            <a:avLst/>
          </a:prstGeom>
          <a:solidFill>
            <a:srgbClr val="CCFFCC"/>
          </a:solidFill>
          <a:ln w="9525" algn="ctr">
            <a:solidFill>
              <a:schemeClr val="bg2">
                <a:lumMod val="10000"/>
              </a:schemeClr>
            </a:solidFill>
            <a:round/>
            <a:headEnd/>
            <a:tailEnd/>
          </a:ln>
        </p:spPr>
        <p:txBody>
          <a:bodyPr/>
          <a:lstStyle/>
          <a:p>
            <a:pPr>
              <a:lnSpc>
                <a:spcPct val="90000"/>
              </a:lnSpc>
              <a:spcBef>
                <a:spcPct val="35000"/>
              </a:spcBef>
              <a:spcAft>
                <a:spcPct val="25000"/>
              </a:spcAft>
              <a:buClr>
                <a:srgbClr val="969696"/>
              </a:buClr>
              <a:buFont typeface="Arial" pitchFamily="34" charset="0"/>
              <a:buChar char="•"/>
              <a:defRPr/>
            </a:pPr>
            <a:endParaRPr lang="en-US">
              <a:solidFill>
                <a:schemeClr val="bg1"/>
              </a:solidFill>
              <a:ea typeface="ＭＳ Ｐゴシック"/>
              <a:cs typeface="ＭＳ Ｐゴシック"/>
            </a:endParaRPr>
          </a:p>
        </p:txBody>
      </p:sp>
      <p:sp>
        <p:nvSpPr>
          <p:cNvPr id="47" name="TextBox 47"/>
          <p:cNvSpPr txBox="1">
            <a:spLocks noChangeArrowheads="1"/>
          </p:cNvSpPr>
          <p:nvPr/>
        </p:nvSpPr>
        <p:spPr bwMode="auto">
          <a:xfrm>
            <a:off x="8465293" y="5126993"/>
            <a:ext cx="652643" cy="346249"/>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b="1" dirty="0">
                <a:solidFill>
                  <a:schemeClr val="bg1"/>
                </a:solidFill>
              </a:rPr>
              <a:t>2014</a:t>
            </a:r>
          </a:p>
        </p:txBody>
      </p:sp>
      <p:sp>
        <p:nvSpPr>
          <p:cNvPr id="48" name="TextBox 48"/>
          <p:cNvSpPr txBox="1">
            <a:spLocks noChangeArrowheads="1"/>
          </p:cNvSpPr>
          <p:nvPr/>
        </p:nvSpPr>
        <p:spPr bwMode="auto">
          <a:xfrm>
            <a:off x="8467699" y="1668818"/>
            <a:ext cx="496663" cy="289823"/>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pitchFamily="34" charset="0"/>
              <a:buNone/>
            </a:pPr>
            <a:r>
              <a:rPr lang="en-US" sz="1400" b="1" dirty="0">
                <a:solidFill>
                  <a:srgbClr val="000000"/>
                </a:solidFill>
              </a:rPr>
              <a:t>&gt; 80</a:t>
            </a:r>
          </a:p>
        </p:txBody>
      </p:sp>
      <p:sp>
        <p:nvSpPr>
          <p:cNvPr id="49" name="TextBox 49"/>
          <p:cNvSpPr txBox="1">
            <a:spLocks noChangeArrowheads="1"/>
          </p:cNvSpPr>
          <p:nvPr/>
        </p:nvSpPr>
        <p:spPr bwMode="auto">
          <a:xfrm>
            <a:off x="8400256" y="1094544"/>
            <a:ext cx="859530" cy="584776"/>
          </a:xfrm>
          <a:prstGeom prst="rect">
            <a:avLst/>
          </a:prstGeom>
          <a:noFill/>
          <a:ln w="9525">
            <a:noFill/>
            <a:miter lim="800000"/>
            <a:headEnd/>
            <a:tailEnd/>
          </a:ln>
        </p:spPr>
        <p:txBody>
          <a:bodyPr wrap="none">
            <a:spAutoFit/>
          </a:bodyPr>
          <a:lstStyle/>
          <a:p>
            <a:pPr algn="ctr">
              <a:buClr>
                <a:schemeClr val="folHlink"/>
              </a:buClr>
            </a:pPr>
            <a:r>
              <a:rPr lang="en-US" sz="1600" dirty="0">
                <a:solidFill>
                  <a:srgbClr val="000000"/>
                </a:solidFill>
              </a:rPr>
              <a:t>DAAs</a:t>
            </a:r>
          </a:p>
          <a:p>
            <a:pPr algn="ctr">
              <a:buClr>
                <a:schemeClr val="folHlink"/>
              </a:buClr>
            </a:pPr>
            <a:r>
              <a:rPr lang="en-US" sz="1600" u="sng" dirty="0">
                <a:solidFill>
                  <a:srgbClr val="000000"/>
                </a:solidFill>
              </a:rPr>
              <a:t>+</a:t>
            </a:r>
            <a:r>
              <a:rPr lang="en-US" sz="1600" dirty="0">
                <a:solidFill>
                  <a:srgbClr val="000000"/>
                </a:solidFill>
              </a:rPr>
              <a:t> PEG/R</a:t>
            </a:r>
          </a:p>
        </p:txBody>
      </p:sp>
      <p:sp>
        <p:nvSpPr>
          <p:cNvPr id="52" name="Rectangle 46"/>
          <p:cNvSpPr>
            <a:spLocks noChangeArrowheads="1"/>
          </p:cNvSpPr>
          <p:nvPr/>
        </p:nvSpPr>
        <p:spPr bwMode="auto">
          <a:xfrm>
            <a:off x="9468833" y="1742616"/>
            <a:ext cx="360040" cy="3384376"/>
          </a:xfrm>
          <a:prstGeom prst="rect">
            <a:avLst/>
          </a:prstGeom>
          <a:solidFill>
            <a:srgbClr val="008000"/>
          </a:solidFill>
          <a:ln w="9525" algn="ctr">
            <a:solidFill>
              <a:schemeClr val="bg2">
                <a:lumMod val="10000"/>
              </a:schemeClr>
            </a:solidFill>
            <a:round/>
            <a:headEnd/>
            <a:tailEnd/>
          </a:ln>
        </p:spPr>
        <p:txBody>
          <a:bodyPr/>
          <a:lstStyle/>
          <a:p>
            <a:pPr>
              <a:lnSpc>
                <a:spcPct val="90000"/>
              </a:lnSpc>
              <a:spcBef>
                <a:spcPct val="35000"/>
              </a:spcBef>
              <a:spcAft>
                <a:spcPct val="25000"/>
              </a:spcAft>
              <a:buClr>
                <a:srgbClr val="969696"/>
              </a:buClr>
              <a:buFont typeface="Arial" pitchFamily="34" charset="0"/>
              <a:buChar char="•"/>
              <a:defRPr/>
            </a:pPr>
            <a:endParaRPr lang="en-US">
              <a:solidFill>
                <a:schemeClr val="bg1"/>
              </a:solidFill>
              <a:ea typeface="ＭＳ Ｐゴシック"/>
              <a:cs typeface="ＭＳ Ｐゴシック"/>
            </a:endParaRPr>
          </a:p>
        </p:txBody>
      </p:sp>
      <p:sp>
        <p:nvSpPr>
          <p:cNvPr id="53" name="TextBox 47"/>
          <p:cNvSpPr txBox="1">
            <a:spLocks noChangeArrowheads="1"/>
          </p:cNvSpPr>
          <p:nvPr/>
        </p:nvSpPr>
        <p:spPr bwMode="auto">
          <a:xfrm>
            <a:off x="9324818" y="5126993"/>
            <a:ext cx="652643" cy="346249"/>
          </a:xfrm>
          <a:prstGeom prst="rect">
            <a:avLst/>
          </a:prstGeom>
          <a:noFill/>
          <a:ln w="9525">
            <a:noFill/>
            <a:miter lim="800000"/>
            <a:headEnd/>
            <a:tailEnd/>
          </a:ln>
        </p:spPr>
        <p:txBody>
          <a:bodyPr wrap="none">
            <a:spAutoFit/>
          </a:bodyPr>
          <a:lstStyle/>
          <a:p>
            <a:pPr>
              <a:lnSpc>
                <a:spcPct val="90000"/>
              </a:lnSpc>
              <a:spcBef>
                <a:spcPct val="35000"/>
              </a:spcBef>
              <a:spcAft>
                <a:spcPct val="25000"/>
              </a:spcAft>
              <a:buClr>
                <a:schemeClr val="folHlink"/>
              </a:buClr>
              <a:buFont typeface="Arial" pitchFamily="34" charset="0"/>
              <a:buNone/>
            </a:pPr>
            <a:r>
              <a:rPr lang="en-US" b="1" dirty="0">
                <a:solidFill>
                  <a:schemeClr val="bg1"/>
                </a:solidFill>
              </a:rPr>
              <a:t>2015</a:t>
            </a:r>
          </a:p>
        </p:txBody>
      </p:sp>
      <p:sp>
        <p:nvSpPr>
          <p:cNvPr id="54" name="TextBox 48"/>
          <p:cNvSpPr txBox="1">
            <a:spLocks noChangeArrowheads="1"/>
          </p:cNvSpPr>
          <p:nvPr/>
        </p:nvSpPr>
        <p:spPr bwMode="auto">
          <a:xfrm>
            <a:off x="9405963" y="1452794"/>
            <a:ext cx="496663" cy="289823"/>
          </a:xfrm>
          <a:prstGeom prst="rect">
            <a:avLst/>
          </a:prstGeom>
          <a:noFill/>
          <a:ln w="9525">
            <a:noFill/>
            <a:miter lim="800000"/>
            <a:headEnd/>
            <a:tailEnd/>
          </a:ln>
        </p:spPr>
        <p:txBody>
          <a:bodyPr wrap="none">
            <a:spAutoFit/>
          </a:bodyPr>
          <a:lstStyle/>
          <a:p>
            <a:pPr algn="ctr">
              <a:lnSpc>
                <a:spcPct val="90000"/>
              </a:lnSpc>
              <a:spcBef>
                <a:spcPct val="35000"/>
              </a:spcBef>
              <a:spcAft>
                <a:spcPct val="25000"/>
              </a:spcAft>
              <a:buClr>
                <a:schemeClr val="folHlink"/>
              </a:buClr>
              <a:buFont typeface="Arial" pitchFamily="34" charset="0"/>
              <a:buNone/>
            </a:pPr>
            <a:r>
              <a:rPr lang="en-US" sz="1400" b="1" dirty="0">
                <a:solidFill>
                  <a:srgbClr val="000000"/>
                </a:solidFill>
              </a:rPr>
              <a:t>&gt; 95</a:t>
            </a:r>
          </a:p>
        </p:txBody>
      </p:sp>
      <p:sp>
        <p:nvSpPr>
          <p:cNvPr id="55" name="TextBox 49"/>
          <p:cNvSpPr txBox="1">
            <a:spLocks noChangeArrowheads="1"/>
          </p:cNvSpPr>
          <p:nvPr/>
        </p:nvSpPr>
        <p:spPr bwMode="auto">
          <a:xfrm>
            <a:off x="9349310" y="878520"/>
            <a:ext cx="684803" cy="584776"/>
          </a:xfrm>
          <a:prstGeom prst="rect">
            <a:avLst/>
          </a:prstGeom>
          <a:noFill/>
          <a:ln w="9525">
            <a:noFill/>
            <a:miter lim="800000"/>
            <a:headEnd/>
            <a:tailEnd/>
          </a:ln>
        </p:spPr>
        <p:txBody>
          <a:bodyPr wrap="none">
            <a:spAutoFit/>
          </a:bodyPr>
          <a:lstStyle/>
          <a:p>
            <a:pPr algn="ctr">
              <a:buClr>
                <a:schemeClr val="folHlink"/>
              </a:buClr>
            </a:pPr>
            <a:r>
              <a:rPr lang="en-US" sz="1600" dirty="0">
                <a:solidFill>
                  <a:srgbClr val="000000"/>
                </a:solidFill>
              </a:rPr>
              <a:t>DAAs</a:t>
            </a:r>
          </a:p>
          <a:p>
            <a:pPr algn="ctr">
              <a:buClr>
                <a:schemeClr val="folHlink"/>
              </a:buClr>
            </a:pPr>
            <a:r>
              <a:rPr lang="en-US" sz="1600" u="sng" dirty="0">
                <a:solidFill>
                  <a:srgbClr val="000000"/>
                </a:solidFill>
              </a:rPr>
              <a:t>+</a:t>
            </a:r>
            <a:r>
              <a:rPr lang="en-US" sz="1600" dirty="0">
                <a:solidFill>
                  <a:srgbClr val="000000"/>
                </a:solidFill>
              </a:rPr>
              <a:t> RBV</a:t>
            </a:r>
          </a:p>
        </p:txBody>
      </p:sp>
      <p:sp>
        <p:nvSpPr>
          <p:cNvPr id="2" name="CaixaDeTexto 1"/>
          <p:cNvSpPr txBox="1"/>
          <p:nvPr/>
        </p:nvSpPr>
        <p:spPr>
          <a:xfrm>
            <a:off x="7968208" y="5733256"/>
            <a:ext cx="3951274" cy="276999"/>
          </a:xfrm>
          <a:prstGeom prst="rect">
            <a:avLst/>
          </a:prstGeom>
          <a:noFill/>
        </p:spPr>
        <p:txBody>
          <a:bodyPr wrap="none" rtlCol="0">
            <a:spAutoFit/>
          </a:bodyPr>
          <a:lstStyle/>
          <a:p>
            <a:r>
              <a:rPr lang="en-US" sz="1200" i="1" dirty="0" err="1">
                <a:solidFill>
                  <a:srgbClr val="808080"/>
                </a:solidFill>
              </a:rPr>
              <a:t>Adaptado</a:t>
            </a:r>
            <a:r>
              <a:rPr lang="en-US" sz="1200" i="1" dirty="0">
                <a:solidFill>
                  <a:srgbClr val="808080"/>
                </a:solidFill>
              </a:rPr>
              <a:t> da </a:t>
            </a:r>
            <a:r>
              <a:rPr lang="en-US" sz="1200" i="1" dirty="0" err="1">
                <a:solidFill>
                  <a:srgbClr val="808080"/>
                </a:solidFill>
              </a:rPr>
              <a:t>literatura</a:t>
            </a:r>
            <a:r>
              <a:rPr lang="en-US" sz="1200" i="1" dirty="0">
                <a:solidFill>
                  <a:srgbClr val="808080"/>
                </a:solidFill>
              </a:rPr>
              <a:t>, com base </a:t>
            </a:r>
            <a:r>
              <a:rPr lang="en-US" sz="1200" i="1" dirty="0" err="1">
                <a:solidFill>
                  <a:srgbClr val="808080"/>
                </a:solidFill>
              </a:rPr>
              <a:t>na</a:t>
            </a:r>
            <a:r>
              <a:rPr lang="en-US" sz="1200" i="1" dirty="0">
                <a:solidFill>
                  <a:srgbClr val="808080"/>
                </a:solidFill>
              </a:rPr>
              <a:t> </a:t>
            </a:r>
            <a:r>
              <a:rPr lang="en-US" sz="1200" i="1" dirty="0" err="1">
                <a:solidFill>
                  <a:srgbClr val="808080"/>
                </a:solidFill>
              </a:rPr>
              <a:t>experi</a:t>
            </a:r>
            <a:r>
              <a:rPr lang="pt-PT" sz="1200" i="1" dirty="0" err="1">
                <a:solidFill>
                  <a:srgbClr val="808080"/>
                </a:solidFill>
              </a:rPr>
              <a:t>ência</a:t>
            </a:r>
            <a:r>
              <a:rPr lang="pt-PT" sz="1200" i="1" dirty="0">
                <a:solidFill>
                  <a:srgbClr val="808080"/>
                </a:solidFill>
              </a:rPr>
              <a:t> portuguesa</a:t>
            </a:r>
            <a:endParaRPr lang="en-US" sz="1200" i="1" dirty="0">
              <a:solidFill>
                <a:srgbClr val="808080"/>
              </a:solidFill>
            </a:endParaRPr>
          </a:p>
        </p:txBody>
      </p:sp>
    </p:spTree>
    <p:extLst>
      <p:ext uri="{BB962C8B-B14F-4D97-AF65-F5344CB8AC3E}">
        <p14:creationId xmlns:p14="http://schemas.microsoft.com/office/powerpoint/2010/main" val="1132532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z="3200" dirty="0" smtClean="0"/>
              <a:t>Experiência portuguesa recente</a:t>
            </a:r>
            <a:endParaRPr lang="pt-PT" sz="3200" dirty="0"/>
          </a:p>
        </p:txBody>
      </p:sp>
      <p:sp>
        <p:nvSpPr>
          <p:cNvPr id="7" name="Marcador de texto 6"/>
          <p:cNvSpPr>
            <a:spLocks noGrp="1"/>
          </p:cNvSpPr>
          <p:nvPr>
            <p:ph type="body" sz="quarter" idx="10"/>
          </p:nvPr>
        </p:nvSpPr>
        <p:spPr/>
        <p:txBody>
          <a:bodyPr/>
          <a:lstStyle/>
          <a:p>
            <a:endParaRPr lang="es-ES"/>
          </a:p>
        </p:txBody>
      </p:sp>
      <p:pic>
        <p:nvPicPr>
          <p:cNvPr id="6" name="Picture 6" descr="http://www.hexagonmetrology.es/media/images/Headquarters_map_Co_Spain_350x254.jpg"/>
          <p:cNvPicPr>
            <a:picLocks noChangeAspect="1" noChangeArrowheads="1"/>
          </p:cNvPicPr>
          <p:nvPr/>
        </p:nvPicPr>
        <p:blipFill>
          <a:blip r:embed="rId2" cstate="print">
            <a:duotone>
              <a:schemeClr val="accent1">
                <a:shade val="45000"/>
                <a:satMod val="135000"/>
              </a:schemeClr>
              <a:prstClr val="white"/>
            </a:duotone>
          </a:blip>
          <a:srcRect l="2525" r="74818" b="12488"/>
          <a:stretch>
            <a:fillRect/>
          </a:stretch>
        </p:blipFill>
        <p:spPr bwMode="auto">
          <a:xfrm>
            <a:off x="1747882" y="1196752"/>
            <a:ext cx="1827838" cy="4464496"/>
          </a:xfrm>
          <a:prstGeom prst="rect">
            <a:avLst/>
          </a:prstGeom>
          <a:noFill/>
        </p:spPr>
      </p:pic>
      <p:sp>
        <p:nvSpPr>
          <p:cNvPr id="11" name="CaixaDeTexto 10"/>
          <p:cNvSpPr txBox="1"/>
          <p:nvPr/>
        </p:nvSpPr>
        <p:spPr>
          <a:xfrm>
            <a:off x="9840416" y="5733256"/>
            <a:ext cx="1862048" cy="276999"/>
          </a:xfrm>
          <a:prstGeom prst="rect">
            <a:avLst/>
          </a:prstGeom>
          <a:noFill/>
        </p:spPr>
        <p:txBody>
          <a:bodyPr wrap="none" rtlCol="0">
            <a:spAutoFit/>
          </a:bodyPr>
          <a:lstStyle/>
          <a:p>
            <a:r>
              <a:rPr lang="en-US" sz="1200" dirty="0">
                <a:solidFill>
                  <a:srgbClr val="808080"/>
                </a:solidFill>
              </a:rPr>
              <a:t>INFARMED, </a:t>
            </a:r>
            <a:r>
              <a:rPr lang="en-US" sz="1200" dirty="0" err="1">
                <a:solidFill>
                  <a:srgbClr val="808080"/>
                </a:solidFill>
              </a:rPr>
              <a:t>Fevereiro</a:t>
            </a:r>
            <a:r>
              <a:rPr lang="en-US" sz="1200" dirty="0">
                <a:solidFill>
                  <a:srgbClr val="808080"/>
                </a:solidFill>
              </a:rPr>
              <a:t> 2017</a:t>
            </a:r>
          </a:p>
        </p:txBody>
      </p:sp>
      <p:sp>
        <p:nvSpPr>
          <p:cNvPr id="8" name="Marcador de contenido 7"/>
          <p:cNvSpPr>
            <a:spLocks noGrp="1"/>
          </p:cNvSpPr>
          <p:nvPr>
            <p:ph idx="1"/>
          </p:nvPr>
        </p:nvSpPr>
        <p:spPr>
          <a:xfrm>
            <a:off x="4295800" y="1628800"/>
            <a:ext cx="5904656" cy="3888432"/>
          </a:xfrm>
        </p:spPr>
        <p:txBody>
          <a:bodyPr/>
          <a:lstStyle/>
          <a:p>
            <a:r>
              <a:rPr lang="pt-PT" sz="2400" dirty="0">
                <a:ea typeface="Calibri" charset="0"/>
                <a:cs typeface="Calibri" charset="0"/>
              </a:rPr>
              <a:t>Tratamentos autorizados: </a:t>
            </a:r>
            <a:r>
              <a:rPr lang="hr-HR" sz="2400" dirty="0" smtClean="0">
                <a:ea typeface="Calibri" charset="0"/>
                <a:cs typeface="Calibri" charset="0"/>
              </a:rPr>
              <a:t>14.952</a:t>
            </a:r>
            <a:r>
              <a:rPr lang="es-ES" sz="2400" dirty="0" smtClean="0">
                <a:ea typeface="Calibri" charset="0"/>
                <a:cs typeface="Calibri" charset="0"/>
              </a:rPr>
              <a:t>.</a:t>
            </a:r>
          </a:p>
          <a:p>
            <a:r>
              <a:rPr lang="es-ES" sz="2400" dirty="0" err="1" smtClean="0">
                <a:ea typeface="Calibri" charset="0"/>
                <a:cs typeface="Calibri" charset="0"/>
              </a:rPr>
              <a:t>Tratamentos</a:t>
            </a:r>
            <a:r>
              <a:rPr lang="es-ES" sz="2400" dirty="0" smtClean="0">
                <a:ea typeface="Calibri" charset="0"/>
                <a:cs typeface="Calibri" charset="0"/>
              </a:rPr>
              <a:t>:</a:t>
            </a:r>
          </a:p>
          <a:p>
            <a:pPr lvl="1"/>
            <a:r>
              <a:rPr lang="es-ES" sz="2400" dirty="0" smtClean="0">
                <a:ea typeface="Calibri" charset="0"/>
                <a:cs typeface="Calibri" charset="0"/>
              </a:rPr>
              <a:t>Iniciados: 9.988.</a:t>
            </a:r>
          </a:p>
          <a:p>
            <a:pPr lvl="1"/>
            <a:r>
              <a:rPr lang="es-ES" sz="2400" dirty="0" smtClean="0">
                <a:ea typeface="Calibri" charset="0"/>
                <a:cs typeface="Calibri" charset="0"/>
              </a:rPr>
              <a:t>Finalizados: 5.286.</a:t>
            </a:r>
          </a:p>
          <a:p>
            <a:r>
              <a:rPr lang="es-ES" sz="2400" dirty="0" err="1" smtClean="0">
                <a:ea typeface="Calibri" charset="0"/>
                <a:cs typeface="Calibri" charset="0"/>
              </a:rPr>
              <a:t>Resposta</a:t>
            </a:r>
            <a:r>
              <a:rPr lang="es-ES" sz="2400" dirty="0" smtClean="0">
                <a:ea typeface="Calibri" charset="0"/>
                <a:cs typeface="Calibri" charset="0"/>
              </a:rPr>
              <a:t> Viral </a:t>
            </a:r>
            <a:r>
              <a:rPr lang="es-ES" sz="2400" dirty="0" err="1" smtClean="0">
                <a:ea typeface="Calibri" charset="0"/>
                <a:cs typeface="Calibri" charset="0"/>
              </a:rPr>
              <a:t>Mantida</a:t>
            </a:r>
            <a:r>
              <a:rPr lang="es-ES" sz="2400" dirty="0" smtClean="0">
                <a:ea typeface="Calibri" charset="0"/>
                <a:cs typeface="Calibri" charset="0"/>
              </a:rPr>
              <a:t>: 5.099 (96,5%).</a:t>
            </a:r>
            <a:endParaRPr lang="pt-PT" sz="2400" dirty="0">
              <a:ea typeface="Calibri" charset="0"/>
              <a:cs typeface="Calibri" charset="0"/>
            </a:endParaRPr>
          </a:p>
          <a:p>
            <a:endParaRPr lang="es-ES" dirty="0"/>
          </a:p>
        </p:txBody>
      </p:sp>
    </p:spTree>
    <p:extLst>
      <p:ext uri="{BB962C8B-B14F-4D97-AF65-F5344CB8AC3E}">
        <p14:creationId xmlns:p14="http://schemas.microsoft.com/office/powerpoint/2010/main" val="5094231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0" y="164"/>
            <a:ext cx="9144000" cy="6453172"/>
          </a:xfrm>
          <a:prstGeom prst="rect">
            <a:avLst/>
          </a:prstGeom>
        </p:spPr>
      </p:pic>
      <p:sp>
        <p:nvSpPr>
          <p:cNvPr id="6" name="Marcador de contenido 5"/>
          <p:cNvSpPr>
            <a:spLocks noGrp="1"/>
          </p:cNvSpPr>
          <p:nvPr>
            <p:ph idx="1"/>
          </p:nvPr>
        </p:nvSpPr>
        <p:spPr>
          <a:xfrm rot="20835272">
            <a:off x="1544544" y="2334131"/>
            <a:ext cx="4977226" cy="3031450"/>
          </a:xfrm>
        </p:spPr>
        <p:txBody>
          <a:bodyPr/>
          <a:lstStyle/>
          <a:p>
            <a:r>
              <a:rPr lang="en-US" sz="2200" b="1" dirty="0" err="1">
                <a:solidFill>
                  <a:srgbClr val="004586"/>
                </a:solidFill>
              </a:rPr>
              <a:t>Resposta</a:t>
            </a:r>
            <a:r>
              <a:rPr lang="en-US" sz="2200" b="1" dirty="0">
                <a:solidFill>
                  <a:srgbClr val="004586"/>
                </a:solidFill>
              </a:rPr>
              <a:t> viral </a:t>
            </a:r>
            <a:r>
              <a:rPr lang="en-US" sz="2200" b="1" dirty="0" err="1">
                <a:solidFill>
                  <a:srgbClr val="004586"/>
                </a:solidFill>
              </a:rPr>
              <a:t>mantida</a:t>
            </a:r>
            <a:r>
              <a:rPr lang="en-US" sz="2200" b="1" dirty="0">
                <a:solidFill>
                  <a:srgbClr val="004586"/>
                </a:solidFill>
              </a:rPr>
              <a:t>: &gt; 95%.</a:t>
            </a:r>
          </a:p>
          <a:p>
            <a:r>
              <a:rPr lang="en-US" sz="2200" b="1" dirty="0" err="1">
                <a:solidFill>
                  <a:srgbClr val="004586"/>
                </a:solidFill>
              </a:rPr>
              <a:t>Sem</a:t>
            </a:r>
            <a:r>
              <a:rPr lang="en-US" sz="2200" b="1" dirty="0">
                <a:solidFill>
                  <a:srgbClr val="004586"/>
                </a:solidFill>
              </a:rPr>
              <a:t> </a:t>
            </a:r>
            <a:r>
              <a:rPr lang="en-US" sz="2200" b="1" dirty="0" err="1">
                <a:solidFill>
                  <a:srgbClr val="004586"/>
                </a:solidFill>
              </a:rPr>
              <a:t>efeitos</a:t>
            </a:r>
            <a:r>
              <a:rPr lang="en-US" sz="2200" b="1" dirty="0">
                <a:solidFill>
                  <a:srgbClr val="004586"/>
                </a:solidFill>
              </a:rPr>
              <a:t> </a:t>
            </a:r>
            <a:r>
              <a:rPr lang="en-US" sz="2200" b="1" dirty="0" err="1">
                <a:solidFill>
                  <a:srgbClr val="004586"/>
                </a:solidFill>
              </a:rPr>
              <a:t>adversos</a:t>
            </a:r>
            <a:r>
              <a:rPr lang="en-US" sz="2200" b="1" dirty="0">
                <a:solidFill>
                  <a:srgbClr val="004586"/>
                </a:solidFill>
              </a:rPr>
              <a:t> graves.</a:t>
            </a:r>
          </a:p>
          <a:p>
            <a:r>
              <a:rPr lang="en-US" sz="2200" b="1" dirty="0" err="1">
                <a:solidFill>
                  <a:srgbClr val="004586"/>
                </a:solidFill>
              </a:rPr>
              <a:t>Terapêutica</a:t>
            </a:r>
            <a:r>
              <a:rPr lang="en-US" sz="2200" b="1" dirty="0">
                <a:solidFill>
                  <a:srgbClr val="004586"/>
                </a:solidFill>
              </a:rPr>
              <a:t> oral (</a:t>
            </a:r>
            <a:r>
              <a:rPr lang="en-US" sz="2200" b="1" dirty="0" err="1">
                <a:solidFill>
                  <a:srgbClr val="004586"/>
                </a:solidFill>
              </a:rPr>
              <a:t>sem</a:t>
            </a:r>
            <a:r>
              <a:rPr lang="en-US" sz="2200" b="1" dirty="0">
                <a:solidFill>
                  <a:srgbClr val="004586"/>
                </a:solidFill>
              </a:rPr>
              <a:t> </a:t>
            </a:r>
            <a:r>
              <a:rPr lang="en-US" sz="2200" b="1" dirty="0" err="1">
                <a:solidFill>
                  <a:srgbClr val="004586"/>
                </a:solidFill>
              </a:rPr>
              <a:t>ribavirina</a:t>
            </a:r>
            <a:r>
              <a:rPr lang="en-US" sz="2200" b="1" dirty="0">
                <a:solidFill>
                  <a:srgbClr val="004586"/>
                </a:solidFill>
              </a:rPr>
              <a:t>).</a:t>
            </a:r>
          </a:p>
          <a:p>
            <a:r>
              <a:rPr lang="en-US" sz="2200" b="1" u="sng" dirty="0">
                <a:solidFill>
                  <a:srgbClr val="004586"/>
                </a:solidFill>
              </a:rPr>
              <a:t>&gt;</a:t>
            </a:r>
            <a:r>
              <a:rPr lang="en-US" sz="2200" b="1" dirty="0">
                <a:solidFill>
                  <a:srgbClr val="004586"/>
                </a:solidFill>
              </a:rPr>
              <a:t> 12 </a:t>
            </a:r>
            <a:r>
              <a:rPr lang="en-US" sz="2200" b="1" dirty="0" err="1">
                <a:solidFill>
                  <a:srgbClr val="004586"/>
                </a:solidFill>
              </a:rPr>
              <a:t>semanas</a:t>
            </a:r>
            <a:r>
              <a:rPr lang="en-US" sz="2200" b="1" dirty="0">
                <a:solidFill>
                  <a:srgbClr val="004586"/>
                </a:solidFill>
              </a:rPr>
              <a:t>.</a:t>
            </a:r>
          </a:p>
          <a:p>
            <a:endParaRPr lang="es-ES" dirty="0"/>
          </a:p>
        </p:txBody>
      </p:sp>
      <p:sp>
        <p:nvSpPr>
          <p:cNvPr id="7" name="Marcador de texto 6"/>
          <p:cNvSpPr>
            <a:spLocks noGrp="1"/>
          </p:cNvSpPr>
          <p:nvPr>
            <p:ph type="body" sz="quarter" idx="10"/>
          </p:nvPr>
        </p:nvSpPr>
        <p:spPr/>
        <p:txBody>
          <a:bodyPr/>
          <a:lstStyle/>
          <a:p>
            <a:endParaRPr lang="es-ES"/>
          </a:p>
        </p:txBody>
      </p:sp>
    </p:spTree>
    <p:extLst>
      <p:ext uri="{BB962C8B-B14F-4D97-AF65-F5344CB8AC3E}">
        <p14:creationId xmlns:p14="http://schemas.microsoft.com/office/powerpoint/2010/main" val="18201474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z="3200" dirty="0" err="1" smtClean="0"/>
              <a:t>Caso</a:t>
            </a:r>
            <a:r>
              <a:rPr lang="en-US" sz="3200" dirty="0" smtClean="0"/>
              <a:t> </a:t>
            </a:r>
            <a:r>
              <a:rPr lang="en-US" sz="3200" dirty="0" err="1" smtClean="0"/>
              <a:t>clínico</a:t>
            </a:r>
            <a:r>
              <a:rPr lang="en-US" sz="3200" dirty="0" smtClean="0"/>
              <a:t> (IV) </a:t>
            </a:r>
            <a:endParaRPr lang="en-US" sz="3200" dirty="0"/>
          </a:p>
        </p:txBody>
      </p:sp>
      <p:sp>
        <p:nvSpPr>
          <p:cNvPr id="3" name="Marcador de Posição de Conteúdo 2"/>
          <p:cNvSpPr>
            <a:spLocks noGrp="1"/>
          </p:cNvSpPr>
          <p:nvPr>
            <p:ph idx="1"/>
          </p:nvPr>
        </p:nvSpPr>
        <p:spPr>
          <a:xfrm>
            <a:off x="-27608" y="620688"/>
            <a:ext cx="11582400" cy="4592024"/>
          </a:xfrm>
        </p:spPr>
        <p:txBody>
          <a:bodyPr>
            <a:noAutofit/>
          </a:bodyPr>
          <a:lstStyle/>
          <a:p>
            <a:r>
              <a:rPr lang="en-US" sz="2400" dirty="0"/>
              <a:t>Jorge, 56 </a:t>
            </a:r>
            <a:r>
              <a:rPr lang="en-US" sz="2400" dirty="0" err="1"/>
              <a:t>anos</a:t>
            </a:r>
            <a:r>
              <a:rPr lang="en-US" sz="2400" dirty="0"/>
              <a:t>, </a:t>
            </a:r>
            <a:r>
              <a:rPr lang="en-US" sz="2400" dirty="0" err="1" smtClean="0"/>
              <a:t>casado</a:t>
            </a:r>
            <a:r>
              <a:rPr lang="en-US" sz="2400" dirty="0" smtClean="0"/>
              <a:t>.</a:t>
            </a:r>
            <a:endParaRPr lang="en-US" sz="2400" dirty="0"/>
          </a:p>
          <a:p>
            <a:r>
              <a:rPr lang="en-US" sz="2400" dirty="0" err="1" smtClean="0"/>
              <a:t>Astenia</a:t>
            </a:r>
            <a:r>
              <a:rPr lang="en-US" sz="2400" dirty="0" smtClean="0"/>
              <a:t>.</a:t>
            </a:r>
            <a:endParaRPr lang="en-US" sz="2400" dirty="0"/>
          </a:p>
          <a:p>
            <a:r>
              <a:rPr lang="en-US" sz="2400" dirty="0" err="1"/>
              <a:t>Lesões</a:t>
            </a:r>
            <a:r>
              <a:rPr lang="en-US" sz="2400" dirty="0"/>
              <a:t> </a:t>
            </a:r>
            <a:r>
              <a:rPr lang="en-US" sz="2400" dirty="0" err="1"/>
              <a:t>purpúricas</a:t>
            </a:r>
            <a:r>
              <a:rPr lang="en-US" sz="2400" dirty="0"/>
              <a:t> </a:t>
            </a:r>
            <a:r>
              <a:rPr lang="en-US" sz="2400" dirty="0" err="1"/>
              <a:t>nos</a:t>
            </a:r>
            <a:r>
              <a:rPr lang="en-US" sz="2400" dirty="0"/>
              <a:t> </a:t>
            </a:r>
            <a:r>
              <a:rPr lang="en-US" sz="2400" dirty="0" err="1"/>
              <a:t>membros</a:t>
            </a:r>
            <a:r>
              <a:rPr lang="en-US" sz="2400" dirty="0"/>
              <a:t> </a:t>
            </a:r>
            <a:r>
              <a:rPr lang="en-US" sz="2400" dirty="0" err="1" smtClean="0"/>
              <a:t>inferiores</a:t>
            </a:r>
            <a:r>
              <a:rPr lang="en-US" sz="2400" dirty="0" smtClean="0"/>
              <a:t>.</a:t>
            </a:r>
            <a:endParaRPr lang="en-US" sz="2400" dirty="0"/>
          </a:p>
          <a:p>
            <a:r>
              <a:rPr lang="en-US" sz="2400" dirty="0"/>
              <a:t>Restante </a:t>
            </a:r>
            <a:r>
              <a:rPr lang="en-US" sz="2400" dirty="0" err="1"/>
              <a:t>exame</a:t>
            </a:r>
            <a:r>
              <a:rPr lang="en-US" sz="2400" dirty="0"/>
              <a:t> </a:t>
            </a:r>
            <a:r>
              <a:rPr lang="en-US" sz="2400" dirty="0" err="1"/>
              <a:t>físico</a:t>
            </a:r>
            <a:r>
              <a:rPr lang="en-US" sz="2400" dirty="0"/>
              <a:t> </a:t>
            </a:r>
            <a:r>
              <a:rPr lang="en-US" sz="2400" dirty="0" smtClean="0"/>
              <a:t>normal.</a:t>
            </a:r>
            <a:endParaRPr lang="en-US" sz="2400" dirty="0"/>
          </a:p>
          <a:p>
            <a:r>
              <a:rPr lang="en-US" sz="2400" dirty="0"/>
              <a:t>ALT 75 U/L, AST 80 U/L, GGT 68 U/L, FA 95 </a:t>
            </a:r>
            <a:r>
              <a:rPr lang="en-US" sz="2400" dirty="0" smtClean="0"/>
              <a:t>U/L.</a:t>
            </a:r>
            <a:endParaRPr lang="en-US" sz="2400" dirty="0"/>
          </a:p>
          <a:p>
            <a:r>
              <a:rPr lang="en-US" sz="2400" dirty="0" err="1"/>
              <a:t>Bilirrubinemia</a:t>
            </a:r>
            <a:r>
              <a:rPr lang="en-US" sz="2400" dirty="0"/>
              <a:t> total 1,2 mg/</a:t>
            </a:r>
            <a:r>
              <a:rPr lang="en-US" sz="2400" dirty="0" err="1"/>
              <a:t>dL</a:t>
            </a:r>
            <a:r>
              <a:rPr lang="en-US" sz="2400" dirty="0"/>
              <a:t> (</a:t>
            </a:r>
            <a:r>
              <a:rPr lang="en-US" sz="2400" dirty="0" err="1"/>
              <a:t>directa</a:t>
            </a:r>
            <a:r>
              <a:rPr lang="en-US" sz="2400" dirty="0"/>
              <a:t> 0,4</a:t>
            </a:r>
            <a:r>
              <a:rPr lang="en-US" sz="2400" dirty="0" smtClean="0"/>
              <a:t>).</a:t>
            </a:r>
            <a:endParaRPr lang="en-US" sz="2400" dirty="0"/>
          </a:p>
          <a:p>
            <a:r>
              <a:rPr lang="en-US" sz="2400" dirty="0" err="1"/>
              <a:t>Albuminemia</a:t>
            </a:r>
            <a:r>
              <a:rPr lang="en-US" sz="2400" dirty="0"/>
              <a:t> 4,2 </a:t>
            </a:r>
            <a:r>
              <a:rPr lang="en-US" sz="2400" dirty="0" smtClean="0"/>
              <a:t>g/</a:t>
            </a:r>
            <a:r>
              <a:rPr lang="en-US" sz="2400" dirty="0" err="1" smtClean="0"/>
              <a:t>dL</a:t>
            </a:r>
            <a:r>
              <a:rPr lang="en-US" sz="2400" dirty="0" smtClean="0"/>
              <a:t>.</a:t>
            </a:r>
            <a:endParaRPr lang="en-US" sz="2400" dirty="0"/>
          </a:p>
          <a:p>
            <a:r>
              <a:rPr lang="en-US" sz="2400" dirty="0" err="1"/>
              <a:t>Hemograma</a:t>
            </a:r>
            <a:r>
              <a:rPr lang="en-US" sz="2400" dirty="0"/>
              <a:t> normal. INR </a:t>
            </a:r>
            <a:r>
              <a:rPr lang="en-US" sz="2400" dirty="0" smtClean="0"/>
              <a:t>1,1.</a:t>
            </a:r>
            <a:endParaRPr lang="en-US" sz="2400" dirty="0"/>
          </a:p>
          <a:p>
            <a:r>
              <a:rPr lang="en-US" sz="2400" dirty="0"/>
              <a:t>Anti-VHC </a:t>
            </a:r>
            <a:r>
              <a:rPr lang="en-US" sz="2400" dirty="0" smtClean="0"/>
              <a:t>positive.</a:t>
            </a:r>
            <a:endParaRPr lang="en-US" sz="2400" dirty="0"/>
          </a:p>
          <a:p>
            <a:r>
              <a:rPr lang="en-US" sz="2400" dirty="0"/>
              <a:t>ARN-VHC: 2.450.352 </a:t>
            </a:r>
            <a:r>
              <a:rPr lang="en-US" sz="2400" dirty="0" smtClean="0"/>
              <a:t>UI/</a:t>
            </a:r>
            <a:r>
              <a:rPr lang="en-US" sz="2400" dirty="0" err="1" smtClean="0"/>
              <a:t>mL.</a:t>
            </a:r>
            <a:endParaRPr lang="en-US" sz="2400" dirty="0"/>
          </a:p>
          <a:p>
            <a:r>
              <a:rPr lang="en-US" sz="2400" dirty="0" err="1"/>
              <a:t>Genotipo</a:t>
            </a:r>
            <a:r>
              <a:rPr lang="en-US" sz="2400" dirty="0"/>
              <a:t> </a:t>
            </a:r>
            <a:r>
              <a:rPr lang="en-US" sz="2400" dirty="0" smtClean="0"/>
              <a:t>3a.</a:t>
            </a:r>
            <a:endParaRPr lang="en-US" sz="2400" dirty="0"/>
          </a:p>
          <a:p>
            <a:r>
              <a:rPr lang="en-US" sz="2400" dirty="0" err="1">
                <a:solidFill>
                  <a:srgbClr val="C00000"/>
                </a:solidFill>
              </a:rPr>
              <a:t>Fibroscan</a:t>
            </a:r>
            <a:r>
              <a:rPr lang="en-US" sz="2400" dirty="0">
                <a:solidFill>
                  <a:srgbClr val="C00000"/>
                </a:solidFill>
              </a:rPr>
              <a:t>: 35 </a:t>
            </a:r>
            <a:r>
              <a:rPr lang="en-US" sz="2400" dirty="0" err="1">
                <a:solidFill>
                  <a:srgbClr val="C00000"/>
                </a:solidFill>
              </a:rPr>
              <a:t>kPa</a:t>
            </a:r>
            <a:r>
              <a:rPr lang="en-US" sz="2400" dirty="0">
                <a:solidFill>
                  <a:srgbClr val="C00000"/>
                </a:solidFill>
              </a:rPr>
              <a:t> = </a:t>
            </a:r>
            <a:r>
              <a:rPr lang="en-US" sz="2400" dirty="0" err="1">
                <a:solidFill>
                  <a:srgbClr val="C00000"/>
                </a:solidFill>
              </a:rPr>
              <a:t>fibrose</a:t>
            </a:r>
            <a:r>
              <a:rPr lang="en-US" sz="2400" dirty="0">
                <a:solidFill>
                  <a:srgbClr val="C00000"/>
                </a:solidFill>
              </a:rPr>
              <a:t> F4 (</a:t>
            </a:r>
            <a:r>
              <a:rPr lang="en-US" sz="2400" dirty="0" err="1">
                <a:solidFill>
                  <a:srgbClr val="C00000"/>
                </a:solidFill>
              </a:rPr>
              <a:t>cirrose</a:t>
            </a:r>
            <a:r>
              <a:rPr lang="en-US" sz="2400" dirty="0" smtClean="0">
                <a:solidFill>
                  <a:srgbClr val="C00000"/>
                </a:solidFill>
              </a:rPr>
              <a:t>).</a:t>
            </a:r>
            <a:endParaRPr lang="en-US" sz="2400" dirty="0">
              <a:solidFill>
                <a:srgbClr val="C00000"/>
              </a:solidFill>
            </a:endParaRPr>
          </a:p>
          <a:p>
            <a:r>
              <a:rPr lang="en-US" sz="2400" dirty="0" err="1" smtClean="0">
                <a:solidFill>
                  <a:srgbClr val="C00000"/>
                </a:solidFill>
              </a:rPr>
              <a:t>Tratamentos</a:t>
            </a:r>
            <a:r>
              <a:rPr lang="en-US" sz="2400" dirty="0">
                <a:solidFill>
                  <a:srgbClr val="C00000"/>
                </a:solidFill>
              </a:rPr>
              <a:t> </a:t>
            </a:r>
            <a:r>
              <a:rPr lang="en-US" sz="2400" dirty="0" smtClean="0">
                <a:solidFill>
                  <a:srgbClr val="C00000"/>
                </a:solidFill>
              </a:rPr>
              <a:t>com </a:t>
            </a:r>
            <a:r>
              <a:rPr lang="en-US" sz="2400" dirty="0" err="1" smtClean="0">
                <a:solidFill>
                  <a:srgbClr val="C00000"/>
                </a:solidFill>
              </a:rPr>
              <a:t>PegIFN+RBV</a:t>
            </a:r>
            <a:r>
              <a:rPr lang="en-US" sz="2400" dirty="0" smtClean="0">
                <a:solidFill>
                  <a:srgbClr val="C00000"/>
                </a:solidFill>
              </a:rPr>
              <a:t> e SOF+RBV, com </a:t>
            </a:r>
            <a:r>
              <a:rPr lang="en-US" sz="2400" dirty="0" err="1" smtClean="0">
                <a:solidFill>
                  <a:srgbClr val="C00000"/>
                </a:solidFill>
              </a:rPr>
              <a:t>recidiva</a:t>
            </a:r>
            <a:r>
              <a:rPr lang="en-US" sz="2400" dirty="0" smtClean="0">
                <a:solidFill>
                  <a:srgbClr val="C00000"/>
                </a:solidFill>
              </a:rPr>
              <a:t>.</a:t>
            </a:r>
            <a:endParaRPr lang="en-US" sz="2400" dirty="0">
              <a:solidFill>
                <a:srgbClr val="C00000"/>
              </a:solidFill>
            </a:endParaRPr>
          </a:p>
        </p:txBody>
      </p:sp>
    </p:spTree>
    <p:extLst>
      <p:ext uri="{BB962C8B-B14F-4D97-AF65-F5344CB8AC3E}">
        <p14:creationId xmlns:p14="http://schemas.microsoft.com/office/powerpoint/2010/main" val="494404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p:cNvSpPr>
            <a:spLocks noGrp="1"/>
          </p:cNvSpPr>
          <p:nvPr>
            <p:ph type="body" sz="quarter" idx="13"/>
          </p:nvPr>
        </p:nvSpPr>
        <p:spPr>
          <a:xfrm>
            <a:off x="479376" y="5589240"/>
            <a:ext cx="11582443" cy="295162"/>
          </a:xfrm>
        </p:spPr>
        <p:txBody>
          <a:bodyPr>
            <a:noAutofit/>
          </a:bodyPr>
          <a:lstStyle/>
          <a:p>
            <a:r>
              <a:rPr lang="en-US" sz="1200" dirty="0">
                <a:solidFill>
                  <a:srgbClr val="808080"/>
                </a:solidFill>
                <a:cs typeface="Arial" charset="0"/>
              </a:rPr>
              <a:t>Soriano V, et al. J </a:t>
            </a:r>
            <a:r>
              <a:rPr lang="en-US" sz="1200" dirty="0" err="1">
                <a:solidFill>
                  <a:srgbClr val="808080"/>
                </a:solidFill>
                <a:cs typeface="Arial" charset="0"/>
              </a:rPr>
              <a:t>Antimicrob</a:t>
            </a:r>
            <a:r>
              <a:rPr lang="en-US" sz="1200" dirty="0">
                <a:solidFill>
                  <a:srgbClr val="808080"/>
                </a:solidFill>
                <a:cs typeface="Arial" charset="0"/>
              </a:rPr>
              <a:t> </a:t>
            </a:r>
            <a:r>
              <a:rPr lang="en-US" sz="1200" dirty="0" err="1">
                <a:solidFill>
                  <a:srgbClr val="808080"/>
                </a:solidFill>
                <a:cs typeface="Arial" charset="0"/>
              </a:rPr>
              <a:t>Chemother</a:t>
            </a:r>
            <a:r>
              <a:rPr lang="en-US" sz="1200" dirty="0">
                <a:solidFill>
                  <a:srgbClr val="808080"/>
                </a:solidFill>
                <a:cs typeface="Arial" charset="0"/>
              </a:rPr>
              <a:t>. 2008;62:1-4.  </a:t>
            </a:r>
          </a:p>
          <a:p>
            <a:r>
              <a:rPr lang="en-US" sz="1200" dirty="0">
                <a:solidFill>
                  <a:srgbClr val="808080"/>
                </a:solidFill>
                <a:cs typeface="Arial" charset="0"/>
              </a:rPr>
              <a:t>Smith BD, et al. MMWR. 2012;61(4):1-32.  </a:t>
            </a:r>
            <a:br>
              <a:rPr lang="en-US" sz="1200" dirty="0">
                <a:solidFill>
                  <a:srgbClr val="808080"/>
                </a:solidFill>
                <a:cs typeface="Arial" charset="0"/>
              </a:rPr>
            </a:br>
            <a:r>
              <a:rPr lang="en-US" sz="1200" dirty="0">
                <a:solidFill>
                  <a:srgbClr val="808080"/>
                </a:solidFill>
                <a:cs typeface="Arial" charset="0"/>
              </a:rPr>
              <a:t>Adapted from </a:t>
            </a:r>
            <a:r>
              <a:rPr lang="en-US" sz="1200" dirty="0" err="1">
                <a:solidFill>
                  <a:srgbClr val="808080"/>
                </a:solidFill>
                <a:cs typeface="Arial" charset="0"/>
              </a:rPr>
              <a:t>Metzner</a:t>
            </a:r>
            <a:r>
              <a:rPr lang="en-US" sz="1200" dirty="0">
                <a:solidFill>
                  <a:srgbClr val="808080"/>
                </a:solidFill>
                <a:cs typeface="Arial" charset="0"/>
              </a:rPr>
              <a:t> KJ. Future </a:t>
            </a:r>
            <a:r>
              <a:rPr lang="en-US" sz="1200" dirty="0" err="1">
                <a:solidFill>
                  <a:srgbClr val="808080"/>
                </a:solidFill>
                <a:cs typeface="Arial" charset="0"/>
              </a:rPr>
              <a:t>Virol</a:t>
            </a:r>
            <a:r>
              <a:rPr lang="en-US" sz="1200" dirty="0">
                <a:solidFill>
                  <a:srgbClr val="808080"/>
                </a:solidFill>
                <a:cs typeface="Arial" charset="0"/>
              </a:rPr>
              <a:t>. 2006;1(3):377-391.  </a:t>
            </a:r>
          </a:p>
          <a:p>
            <a:endParaRPr lang="en-US" sz="900" dirty="0">
              <a:solidFill>
                <a:srgbClr val="808080"/>
              </a:solidFill>
            </a:endParaRPr>
          </a:p>
        </p:txBody>
      </p:sp>
      <p:sp>
        <p:nvSpPr>
          <p:cNvPr id="596994" name="Title 1"/>
          <p:cNvSpPr>
            <a:spLocks noGrp="1"/>
          </p:cNvSpPr>
          <p:nvPr>
            <p:ph type="title"/>
          </p:nvPr>
        </p:nvSpPr>
        <p:spPr>
          <a:xfrm>
            <a:off x="839416" y="260648"/>
            <a:ext cx="10972800" cy="604800"/>
          </a:xfrm>
        </p:spPr>
        <p:txBody>
          <a:bodyPr>
            <a:noAutofit/>
          </a:bodyPr>
          <a:lstStyle/>
          <a:p>
            <a:r>
              <a:rPr lang="en-US" sz="3200" dirty="0" smtClean="0"/>
              <a:t>A </a:t>
            </a:r>
            <a:r>
              <a:rPr lang="en-US" sz="3200" dirty="0" err="1" smtClean="0"/>
              <a:t>infeç</a:t>
            </a:r>
            <a:r>
              <a:rPr lang="pt-PT" sz="3200" dirty="0" err="1" smtClean="0"/>
              <a:t>ão</a:t>
            </a:r>
            <a:r>
              <a:rPr lang="pt-PT" sz="3200" dirty="0" smtClean="0"/>
              <a:t> pelo VHC pode ser curada</a:t>
            </a:r>
            <a:br>
              <a:rPr lang="pt-PT" sz="3200" dirty="0" smtClean="0"/>
            </a:br>
            <a:r>
              <a:rPr lang="pt-PT" sz="3200" dirty="0"/>
              <a:t>(ao contrário do V</a:t>
            </a:r>
            <a:r>
              <a:rPr lang="en-US" sz="3200" dirty="0"/>
              <a:t>HB e do VIH)</a:t>
            </a:r>
          </a:p>
        </p:txBody>
      </p:sp>
      <p:sp>
        <p:nvSpPr>
          <p:cNvPr id="596995" name="TextBox 2"/>
          <p:cNvSpPr txBox="1">
            <a:spLocks noChangeArrowheads="1"/>
          </p:cNvSpPr>
          <p:nvPr/>
        </p:nvSpPr>
        <p:spPr bwMode="auto">
          <a:xfrm>
            <a:off x="1991544" y="980728"/>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2000" b="1" dirty="0" err="1">
                <a:solidFill>
                  <a:srgbClr val="C00000"/>
                </a:solidFill>
                <a:latin typeface="+mj-lt"/>
              </a:rPr>
              <a:t>Resposta</a:t>
            </a:r>
            <a:r>
              <a:rPr lang="en-US" sz="2000" b="1" dirty="0">
                <a:solidFill>
                  <a:srgbClr val="C00000"/>
                </a:solidFill>
                <a:latin typeface="+mj-lt"/>
              </a:rPr>
              <a:t> </a:t>
            </a:r>
            <a:r>
              <a:rPr lang="en-US" sz="2000" b="1" dirty="0" err="1">
                <a:solidFill>
                  <a:srgbClr val="C00000"/>
                </a:solidFill>
                <a:latin typeface="+mj-lt"/>
              </a:rPr>
              <a:t>virol</a:t>
            </a:r>
            <a:r>
              <a:rPr lang="pt-PT" sz="2000" b="1" dirty="0" err="1">
                <a:solidFill>
                  <a:srgbClr val="C00000"/>
                </a:solidFill>
                <a:latin typeface="+mj-lt"/>
              </a:rPr>
              <a:t>ógica</a:t>
            </a:r>
            <a:r>
              <a:rPr lang="pt-PT" sz="2000" b="1" dirty="0">
                <a:solidFill>
                  <a:srgbClr val="C00000"/>
                </a:solidFill>
                <a:latin typeface="+mj-lt"/>
              </a:rPr>
              <a:t> mantida significa cura da infeção</a:t>
            </a:r>
            <a:endParaRPr lang="en-US" sz="2000" b="1" dirty="0">
              <a:solidFill>
                <a:srgbClr val="C00000"/>
              </a:solidFill>
              <a:latin typeface="+mj-lt"/>
            </a:endParaRPr>
          </a:p>
        </p:txBody>
      </p:sp>
      <p:pic>
        <p:nvPicPr>
          <p:cNvPr id="596996" name="Picture 1"/>
          <p:cNvPicPr>
            <a:picLocks noChangeAspect="1"/>
          </p:cNvPicPr>
          <p:nvPr/>
        </p:nvPicPr>
        <p:blipFill>
          <a:blip r:embed="rId3">
            <a:extLst>
              <a:ext uri="{28A0092B-C50C-407E-A947-70E740481C1C}">
                <a14:useLocalDpi xmlns:a14="http://schemas.microsoft.com/office/drawing/2010/main" val="0"/>
              </a:ext>
            </a:extLst>
          </a:blip>
          <a:srcRect t="8308"/>
          <a:stretch>
            <a:fillRect/>
          </a:stretch>
        </p:blipFill>
        <p:spPr bwMode="auto">
          <a:xfrm>
            <a:off x="3503712" y="1988840"/>
            <a:ext cx="5257800"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6997" name="TextBox 3"/>
          <p:cNvSpPr txBox="1">
            <a:spLocks noChangeArrowheads="1"/>
          </p:cNvSpPr>
          <p:nvPr/>
        </p:nvSpPr>
        <p:spPr bwMode="auto">
          <a:xfrm>
            <a:off x="3791744" y="1484784"/>
            <a:ext cx="121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1400" b="1" dirty="0" err="1">
                <a:solidFill>
                  <a:srgbClr val="004586"/>
                </a:solidFill>
                <a:latin typeface="+mj-lt"/>
              </a:rPr>
              <a:t>Infeç</a:t>
            </a:r>
            <a:r>
              <a:rPr lang="pt-PT" sz="1400" b="1" dirty="0" err="1">
                <a:solidFill>
                  <a:srgbClr val="004586"/>
                </a:solidFill>
                <a:latin typeface="+mj-lt"/>
              </a:rPr>
              <a:t>ão</a:t>
            </a:r>
            <a:r>
              <a:rPr lang="pt-PT" sz="1400" b="1" dirty="0">
                <a:solidFill>
                  <a:srgbClr val="004586"/>
                </a:solidFill>
                <a:latin typeface="+mj-lt"/>
              </a:rPr>
              <a:t> </a:t>
            </a:r>
          </a:p>
          <a:p>
            <a:pPr algn="ctr" eaLnBrk="1" fontAlgn="base" hangingPunct="1">
              <a:spcBef>
                <a:spcPct val="0"/>
              </a:spcBef>
              <a:spcAft>
                <a:spcPct val="0"/>
              </a:spcAft>
            </a:pPr>
            <a:r>
              <a:rPr lang="pt-PT" sz="1400" b="1" dirty="0">
                <a:solidFill>
                  <a:srgbClr val="004586"/>
                </a:solidFill>
                <a:latin typeface="+mj-lt"/>
              </a:rPr>
              <a:t>Aguda</a:t>
            </a:r>
            <a:endParaRPr lang="en-US" sz="1400" b="1" baseline="30000" dirty="0">
              <a:solidFill>
                <a:srgbClr val="004586"/>
              </a:solidFill>
              <a:latin typeface="+mj-lt"/>
            </a:endParaRPr>
          </a:p>
        </p:txBody>
      </p:sp>
      <p:sp>
        <p:nvSpPr>
          <p:cNvPr id="596998" name="TextBox 8"/>
          <p:cNvSpPr txBox="1">
            <a:spLocks noChangeArrowheads="1"/>
          </p:cNvSpPr>
          <p:nvPr/>
        </p:nvSpPr>
        <p:spPr bwMode="auto">
          <a:xfrm>
            <a:off x="5519936" y="1484784"/>
            <a:ext cx="121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1400" b="1" dirty="0" err="1">
                <a:solidFill>
                  <a:srgbClr val="004586"/>
                </a:solidFill>
                <a:latin typeface="+mj-lt"/>
              </a:rPr>
              <a:t>Infeç</a:t>
            </a:r>
            <a:r>
              <a:rPr lang="pt-PT" sz="1400" b="1" dirty="0" err="1">
                <a:solidFill>
                  <a:srgbClr val="004586"/>
                </a:solidFill>
                <a:latin typeface="+mj-lt"/>
              </a:rPr>
              <a:t>ão</a:t>
            </a:r>
            <a:r>
              <a:rPr lang="pt-PT" sz="1400" b="1" dirty="0">
                <a:solidFill>
                  <a:srgbClr val="004586"/>
                </a:solidFill>
                <a:latin typeface="+mj-lt"/>
              </a:rPr>
              <a:t> Crónica</a:t>
            </a:r>
            <a:endParaRPr lang="en-US" sz="1400" b="1" baseline="30000" dirty="0">
              <a:solidFill>
                <a:srgbClr val="004586"/>
              </a:solidFill>
              <a:latin typeface="+mj-lt"/>
            </a:endParaRPr>
          </a:p>
        </p:txBody>
      </p:sp>
      <p:sp>
        <p:nvSpPr>
          <p:cNvPr id="596999" name="TextBox 9"/>
          <p:cNvSpPr txBox="1">
            <a:spLocks noChangeArrowheads="1"/>
          </p:cNvSpPr>
          <p:nvPr/>
        </p:nvSpPr>
        <p:spPr bwMode="auto">
          <a:xfrm>
            <a:off x="7320136" y="1484784"/>
            <a:ext cx="121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sz="1400" b="1" dirty="0" err="1">
                <a:solidFill>
                  <a:srgbClr val="004586"/>
                </a:solidFill>
                <a:latin typeface="+mj-lt"/>
              </a:rPr>
              <a:t>Sucesso</a:t>
            </a:r>
            <a:r>
              <a:rPr lang="en-US" sz="1400" b="1" dirty="0">
                <a:solidFill>
                  <a:srgbClr val="004586"/>
                </a:solidFill>
                <a:latin typeface="+mj-lt"/>
              </a:rPr>
              <a:t> </a:t>
            </a:r>
            <a:r>
              <a:rPr lang="en-US" sz="1400" b="1" dirty="0" err="1">
                <a:solidFill>
                  <a:srgbClr val="004586"/>
                </a:solidFill>
                <a:latin typeface="+mj-lt"/>
              </a:rPr>
              <a:t>terap</a:t>
            </a:r>
            <a:r>
              <a:rPr lang="pt-PT" sz="1400" b="1" dirty="0" err="1">
                <a:solidFill>
                  <a:srgbClr val="004586"/>
                </a:solidFill>
                <a:latin typeface="+mj-lt"/>
              </a:rPr>
              <a:t>êutico</a:t>
            </a:r>
            <a:endParaRPr lang="en-US" sz="1400" b="1" baseline="30000" dirty="0">
              <a:solidFill>
                <a:srgbClr val="004586"/>
              </a:solidFill>
              <a:latin typeface="+mj-lt"/>
            </a:endParaRPr>
          </a:p>
        </p:txBody>
      </p:sp>
    </p:spTree>
    <p:extLst>
      <p:ext uri="{BB962C8B-B14F-4D97-AF65-F5344CB8AC3E}">
        <p14:creationId xmlns:p14="http://schemas.microsoft.com/office/powerpoint/2010/main" val="2004224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35360" y="5445224"/>
            <a:ext cx="11582443" cy="295162"/>
          </a:xfrm>
        </p:spPr>
        <p:txBody>
          <a:bodyPr>
            <a:noAutofit/>
          </a:bodyPr>
          <a:lstStyle/>
          <a:p>
            <a:r>
              <a:rPr lang="en-US" sz="1200" dirty="0">
                <a:solidFill>
                  <a:srgbClr val="808080"/>
                </a:solidFill>
                <a:cs typeface="Arial" charset="0"/>
              </a:rPr>
              <a:t>Adapted from </a:t>
            </a:r>
            <a:r>
              <a:rPr lang="en-US" sz="1200" dirty="0" err="1">
                <a:solidFill>
                  <a:srgbClr val="808080"/>
                </a:solidFill>
                <a:cs typeface="Arial" charset="0"/>
              </a:rPr>
              <a:t>Asselah</a:t>
            </a:r>
            <a:r>
              <a:rPr lang="en-US" sz="1200" dirty="0">
                <a:solidFill>
                  <a:srgbClr val="808080"/>
                </a:solidFill>
                <a:cs typeface="Arial" charset="0"/>
              </a:rPr>
              <a:t> T, et al. J </a:t>
            </a:r>
            <a:r>
              <a:rPr lang="en-US" sz="1200" dirty="0" err="1">
                <a:solidFill>
                  <a:srgbClr val="808080"/>
                </a:solidFill>
                <a:cs typeface="Arial" charset="0"/>
              </a:rPr>
              <a:t>Hepatol</a:t>
            </a:r>
            <a:r>
              <a:rPr lang="en-US" sz="1200" dirty="0">
                <a:solidFill>
                  <a:srgbClr val="808080"/>
                </a:solidFill>
                <a:cs typeface="Arial" charset="0"/>
              </a:rPr>
              <a:t> 2014;61:193–5</a:t>
            </a:r>
            <a:br>
              <a:rPr lang="en-US" sz="1200" dirty="0">
                <a:solidFill>
                  <a:srgbClr val="808080"/>
                </a:solidFill>
                <a:cs typeface="Arial" charset="0"/>
              </a:rPr>
            </a:br>
            <a:r>
              <a:rPr lang="en-GB" sz="1200" dirty="0">
                <a:solidFill>
                  <a:srgbClr val="808080"/>
                </a:solidFill>
                <a:cs typeface="Arial" charset="0"/>
              </a:rPr>
              <a:t>Reprinted with permission from Elsevier </a:t>
            </a:r>
            <a:br>
              <a:rPr lang="en-GB" sz="1200" dirty="0">
                <a:solidFill>
                  <a:srgbClr val="808080"/>
                </a:solidFill>
                <a:cs typeface="Arial" charset="0"/>
              </a:rPr>
            </a:br>
            <a:r>
              <a:rPr lang="en-GB" sz="1200" dirty="0">
                <a:solidFill>
                  <a:srgbClr val="808080"/>
                </a:solidFill>
                <a:cs typeface="Arial" charset="0"/>
              </a:rPr>
              <a:t>Copyright © 2014 European Association for the Study of the Liver. Published by Elsevier Ireland Ltd.</a:t>
            </a:r>
            <a:endParaRPr lang="en-GB" sz="1200" dirty="0">
              <a:solidFill>
                <a:srgbClr val="808080"/>
              </a:solidFill>
            </a:endParaRPr>
          </a:p>
        </p:txBody>
      </p:sp>
      <p:sp>
        <p:nvSpPr>
          <p:cNvPr id="2" name="Title 1"/>
          <p:cNvSpPr>
            <a:spLocks noGrp="1"/>
          </p:cNvSpPr>
          <p:nvPr>
            <p:ph type="title"/>
          </p:nvPr>
        </p:nvSpPr>
        <p:spPr>
          <a:xfrm>
            <a:off x="551384" y="332656"/>
            <a:ext cx="10972800" cy="604800"/>
          </a:xfrm>
        </p:spPr>
        <p:txBody>
          <a:bodyPr>
            <a:noAutofit/>
          </a:bodyPr>
          <a:lstStyle/>
          <a:p>
            <a:r>
              <a:rPr lang="en-GB" sz="3200" dirty="0" err="1" smtClean="0"/>
              <a:t>Os</a:t>
            </a:r>
            <a:r>
              <a:rPr lang="en-GB" sz="3200" dirty="0" smtClean="0"/>
              <a:t> DAAs </a:t>
            </a:r>
            <a:r>
              <a:rPr lang="en-GB" sz="3200" dirty="0" err="1" smtClean="0"/>
              <a:t>curam</a:t>
            </a:r>
            <a:r>
              <a:rPr lang="en-GB" sz="3200" dirty="0" smtClean="0"/>
              <a:t> a </a:t>
            </a:r>
            <a:r>
              <a:rPr lang="en-GB" sz="3200" dirty="0" err="1" smtClean="0"/>
              <a:t>infeç</a:t>
            </a:r>
            <a:r>
              <a:rPr lang="pt-PT" sz="3200" dirty="0" err="1" smtClean="0"/>
              <a:t>ão</a:t>
            </a:r>
            <a:r>
              <a:rPr lang="pt-PT" sz="3200" dirty="0" smtClean="0"/>
              <a:t> pelo V</a:t>
            </a:r>
            <a:r>
              <a:rPr lang="en-GB" sz="3200" dirty="0" smtClean="0"/>
              <a:t>HC </a:t>
            </a:r>
            <a:br>
              <a:rPr lang="en-GB" sz="3200" dirty="0" smtClean="0"/>
            </a:br>
            <a:r>
              <a:rPr lang="en-GB" sz="3200" dirty="0" err="1" smtClean="0"/>
              <a:t>em</a:t>
            </a:r>
            <a:r>
              <a:rPr lang="en-GB" sz="3200" dirty="0" smtClean="0"/>
              <a:t> </a:t>
            </a:r>
            <a:r>
              <a:rPr lang="en-GB" sz="3200" dirty="0" err="1" smtClean="0"/>
              <a:t>todas</a:t>
            </a:r>
            <a:r>
              <a:rPr lang="en-GB" sz="3200" dirty="0" smtClean="0"/>
              <a:t> as </a:t>
            </a:r>
            <a:r>
              <a:rPr lang="en-GB" sz="3200" dirty="0" err="1" smtClean="0"/>
              <a:t>fases</a:t>
            </a:r>
            <a:r>
              <a:rPr lang="en-GB" sz="3200" dirty="0" smtClean="0"/>
              <a:t> da </a:t>
            </a:r>
            <a:r>
              <a:rPr lang="en-GB" sz="3200" dirty="0" err="1" smtClean="0"/>
              <a:t>doença</a:t>
            </a:r>
            <a:endParaRPr lang="en-GB" sz="3200" dirty="0"/>
          </a:p>
        </p:txBody>
      </p:sp>
      <p:sp>
        <p:nvSpPr>
          <p:cNvPr id="3" name="Text Placeholder 2"/>
          <p:cNvSpPr>
            <a:spLocks noGrp="1"/>
          </p:cNvSpPr>
          <p:nvPr>
            <p:ph type="body" sz="quarter" idx="4294967295"/>
          </p:nvPr>
        </p:nvSpPr>
        <p:spPr>
          <a:xfrm>
            <a:off x="479376" y="4941168"/>
            <a:ext cx="7248128" cy="961355"/>
          </a:xfrm>
        </p:spPr>
        <p:txBody>
          <a:bodyPr>
            <a:noAutofit/>
          </a:bodyPr>
          <a:lstStyle/>
          <a:p>
            <a:pPr marL="0" indent="0">
              <a:buNone/>
            </a:pPr>
            <a:r>
              <a:rPr lang="en-GB" sz="1200" dirty="0" smtClean="0"/>
              <a:t> </a:t>
            </a:r>
            <a:r>
              <a:rPr lang="en-GB" sz="1200" dirty="0"/>
              <a:t/>
            </a:r>
            <a:br>
              <a:rPr lang="en-GB" sz="1200" dirty="0"/>
            </a:br>
            <a:r>
              <a:rPr lang="en-GB" sz="1200" dirty="0">
                <a:solidFill>
                  <a:srgbClr val="004586"/>
                </a:solidFill>
              </a:rPr>
              <a:t>CTP: </a:t>
            </a:r>
            <a:r>
              <a:rPr lang="en-GB" sz="1200" dirty="0" smtClean="0">
                <a:solidFill>
                  <a:srgbClr val="004586"/>
                </a:solidFill>
              </a:rPr>
              <a:t>Child–</a:t>
            </a:r>
            <a:r>
              <a:rPr lang="en-GB" sz="1200" dirty="0" err="1" smtClean="0">
                <a:solidFill>
                  <a:srgbClr val="004586"/>
                </a:solidFill>
              </a:rPr>
              <a:t>Turcotte</a:t>
            </a:r>
            <a:r>
              <a:rPr lang="en-GB" sz="1200" dirty="0" smtClean="0">
                <a:solidFill>
                  <a:srgbClr val="004586"/>
                </a:solidFill>
              </a:rPr>
              <a:t>–Pugh; DAA: direct-acting antiviral agent; </a:t>
            </a:r>
            <a:br>
              <a:rPr lang="en-GB" sz="1200" dirty="0" smtClean="0">
                <a:solidFill>
                  <a:srgbClr val="004586"/>
                </a:solidFill>
              </a:rPr>
            </a:br>
            <a:r>
              <a:rPr lang="en-GB" sz="1200" dirty="0" smtClean="0">
                <a:solidFill>
                  <a:srgbClr val="004586"/>
                </a:solidFill>
              </a:rPr>
              <a:t>F</a:t>
            </a:r>
            <a:r>
              <a:rPr lang="en-GB" sz="1200" dirty="0">
                <a:solidFill>
                  <a:srgbClr val="004586"/>
                </a:solidFill>
              </a:rPr>
              <a:t>: fibrosis stage; HCC: hepatocellular </a:t>
            </a:r>
            <a:r>
              <a:rPr lang="en-GB" sz="1200" dirty="0" smtClean="0">
                <a:solidFill>
                  <a:srgbClr val="004586"/>
                </a:solidFill>
              </a:rPr>
              <a:t>carcinoma</a:t>
            </a:r>
            <a:endParaRPr lang="en-GB" sz="1200" dirty="0">
              <a:solidFill>
                <a:srgbClr val="004586"/>
              </a:solidFill>
            </a:endParaRPr>
          </a:p>
        </p:txBody>
      </p:sp>
      <p:graphicFrame>
        <p:nvGraphicFramePr>
          <p:cNvPr id="5" name="Content Placeholder 5"/>
          <p:cNvGraphicFramePr>
            <a:graphicFrameLocks/>
          </p:cNvGraphicFramePr>
          <p:nvPr>
            <p:extLst>
              <p:ext uri="{D42A27DB-BD31-4B8C-83A1-F6EECF244321}">
                <p14:modId xmlns:p14="http://schemas.microsoft.com/office/powerpoint/2010/main" val="1321328253"/>
              </p:ext>
            </p:extLst>
          </p:nvPr>
        </p:nvGraphicFramePr>
        <p:xfrm>
          <a:off x="1631504" y="2305608"/>
          <a:ext cx="8784976" cy="158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 1" descr="F0.tif"/>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04770" y="2906050"/>
            <a:ext cx="862839" cy="715963"/>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2" descr="F1.tif"/>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2809271" y="2906050"/>
            <a:ext cx="860301" cy="715962"/>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4" descr="F2.tif"/>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944307" y="2881673"/>
            <a:ext cx="860301" cy="715963"/>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5" descr="F3.tif"/>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36613" y="2892307"/>
            <a:ext cx="861569" cy="715962"/>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10" descr="F4.tif"/>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168009" y="2907638"/>
            <a:ext cx="857763" cy="71437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p:cNvPicPr>
            <a:picLocks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222490" y="2931210"/>
            <a:ext cx="900000"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9"/>
          <p:cNvPicPr>
            <a:picLocks noChangeArrowheads="1"/>
          </p:cNvPicPr>
          <p:nvPr/>
        </p:nvPicPr>
        <p:blipFill>
          <a:blip r:embed="rId14" cstate="email">
            <a:extLst>
              <a:ext uri="{BEBA8EAE-BF5A-486C-A8C5-ECC9F3942E4B}">
                <a14:imgProps xmlns:a14="http://schemas.microsoft.com/office/drawing/2010/main">
                  <a14:imgLayer r:embed="rId15">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8336556" y="2932962"/>
            <a:ext cx="900000"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ight Arrow 17"/>
          <p:cNvSpPr/>
          <p:nvPr/>
        </p:nvSpPr>
        <p:spPr>
          <a:xfrm>
            <a:off x="1991544" y="1225488"/>
            <a:ext cx="8089860"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err="1"/>
              <a:t>Precoce</a:t>
            </a:r>
            <a:r>
              <a:rPr lang="en-GB" b="1" dirty="0"/>
              <a:t>							</a:t>
            </a:r>
            <a:r>
              <a:rPr lang="en-GB" b="1" dirty="0" err="1"/>
              <a:t>avançada</a:t>
            </a:r>
            <a:endParaRPr lang="en-GB" b="1" dirty="0"/>
          </a:p>
        </p:txBody>
      </p:sp>
      <p:pic>
        <p:nvPicPr>
          <p:cNvPr id="17" name="Picture 9"/>
          <p:cNvPicPr>
            <a:picLocks noChangeArrowheads="1"/>
          </p:cNvPicPr>
          <p:nvPr/>
        </p:nvPicPr>
        <p:blipFill>
          <a:blip r:embed="rId14" cstate="email">
            <a:extLst>
              <a:ext uri="{BEBA8EAE-BF5A-486C-A8C5-ECC9F3942E4B}">
                <a14:imgProps xmlns:a14="http://schemas.microsoft.com/office/drawing/2010/main">
                  <a14:imgLayer r:embed="rId15">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9459489" y="2932962"/>
            <a:ext cx="900000"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1704770" y="4405755"/>
            <a:ext cx="8654719" cy="461665"/>
          </a:xfrm>
          <a:prstGeom prst="rect">
            <a:avLst/>
          </a:prstGeom>
          <a:ln/>
        </p:spPr>
        <p:style>
          <a:lnRef idx="2">
            <a:schemeClr val="accent1"/>
          </a:lnRef>
          <a:fillRef idx="1">
            <a:schemeClr val="lt1"/>
          </a:fillRef>
          <a:effectRef idx="0">
            <a:schemeClr val="accent1"/>
          </a:effectRef>
          <a:fontRef idx="minor">
            <a:schemeClr val="dk1"/>
          </a:fontRef>
        </p:style>
        <p:txBody>
          <a:bodyPr wrap="square" anchor="ctr">
            <a:spAutoFit/>
          </a:bodyPr>
          <a:lstStyle/>
          <a:p>
            <a:pPr marL="0" lvl="1" algn="ctr"/>
            <a:r>
              <a:rPr lang="en-GB" sz="2400" dirty="0" err="1">
                <a:solidFill>
                  <a:srgbClr val="004586"/>
                </a:solidFill>
              </a:rPr>
              <a:t>Demonstrado</a:t>
            </a:r>
            <a:r>
              <a:rPr lang="en-GB" sz="2400" dirty="0">
                <a:solidFill>
                  <a:srgbClr val="004586"/>
                </a:solidFill>
              </a:rPr>
              <a:t> </a:t>
            </a:r>
            <a:r>
              <a:rPr lang="en-GB" sz="2400" dirty="0" err="1">
                <a:solidFill>
                  <a:srgbClr val="004586"/>
                </a:solidFill>
              </a:rPr>
              <a:t>nos</a:t>
            </a:r>
            <a:r>
              <a:rPr lang="en-GB" sz="2400" dirty="0">
                <a:solidFill>
                  <a:srgbClr val="004586"/>
                </a:solidFill>
              </a:rPr>
              <a:t> </a:t>
            </a:r>
            <a:r>
              <a:rPr lang="en-GB" sz="2400" dirty="0" err="1">
                <a:solidFill>
                  <a:srgbClr val="004586"/>
                </a:solidFill>
              </a:rPr>
              <a:t>ensaios</a:t>
            </a:r>
            <a:r>
              <a:rPr lang="en-GB" sz="2400" dirty="0">
                <a:solidFill>
                  <a:srgbClr val="004586"/>
                </a:solidFill>
              </a:rPr>
              <a:t> e </a:t>
            </a:r>
            <a:r>
              <a:rPr lang="en-GB" sz="2400" dirty="0" err="1">
                <a:solidFill>
                  <a:srgbClr val="004586"/>
                </a:solidFill>
              </a:rPr>
              <a:t>na</a:t>
            </a:r>
            <a:r>
              <a:rPr lang="en-GB" sz="2400" dirty="0">
                <a:solidFill>
                  <a:srgbClr val="004586"/>
                </a:solidFill>
              </a:rPr>
              <a:t> </a:t>
            </a:r>
            <a:r>
              <a:rPr lang="en-GB" sz="2400" dirty="0" err="1">
                <a:solidFill>
                  <a:srgbClr val="004586"/>
                </a:solidFill>
              </a:rPr>
              <a:t>vida</a:t>
            </a:r>
            <a:r>
              <a:rPr lang="en-GB" sz="2400" dirty="0">
                <a:solidFill>
                  <a:srgbClr val="004586"/>
                </a:solidFill>
              </a:rPr>
              <a:t> real </a:t>
            </a:r>
          </a:p>
        </p:txBody>
      </p:sp>
    </p:spTree>
    <p:extLst>
      <p:ext uri="{BB962C8B-B14F-4D97-AF65-F5344CB8AC3E}">
        <p14:creationId xmlns:p14="http://schemas.microsoft.com/office/powerpoint/2010/main" val="29389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r>
              <a:rPr lang="pt-PT" altLang="en-US" sz="3200" dirty="0"/>
              <a:t>Populações difíceis de tratar</a:t>
            </a:r>
          </a:p>
        </p:txBody>
      </p:sp>
      <p:sp>
        <p:nvSpPr>
          <p:cNvPr id="10243" name="Content Placeholder 4"/>
          <p:cNvSpPr>
            <a:spLocks noGrp="1"/>
          </p:cNvSpPr>
          <p:nvPr>
            <p:ph idx="1"/>
          </p:nvPr>
        </p:nvSpPr>
        <p:spPr>
          <a:xfrm>
            <a:off x="0" y="1196752"/>
            <a:ext cx="11582400" cy="4592024"/>
          </a:xfrm>
        </p:spPr>
        <p:txBody>
          <a:bodyPr>
            <a:normAutofit/>
          </a:bodyPr>
          <a:lstStyle/>
          <a:p>
            <a:pPr>
              <a:spcBef>
                <a:spcPts val="672"/>
              </a:spcBef>
            </a:pPr>
            <a:r>
              <a:rPr lang="pt-PT" altLang="en-US" sz="2400" dirty="0"/>
              <a:t>Resistentes a terapêutica </a:t>
            </a:r>
            <a:r>
              <a:rPr lang="pt-PT" altLang="en-US" sz="2400" dirty="0" smtClean="0"/>
              <a:t>prévia.</a:t>
            </a:r>
            <a:endParaRPr lang="pt-PT" altLang="en-US" sz="2400" dirty="0"/>
          </a:p>
          <a:p>
            <a:pPr>
              <a:spcBef>
                <a:spcPts val="672"/>
              </a:spcBef>
            </a:pPr>
            <a:r>
              <a:rPr lang="pt-PT" altLang="en-US" sz="2400" dirty="0"/>
              <a:t>Infectados pelo genotipo </a:t>
            </a:r>
            <a:r>
              <a:rPr lang="pt-PT" altLang="en-US" sz="2400" dirty="0" smtClean="0"/>
              <a:t>3.</a:t>
            </a:r>
            <a:endParaRPr lang="pt-PT" altLang="en-US" sz="2400" dirty="0"/>
          </a:p>
          <a:p>
            <a:pPr>
              <a:spcBef>
                <a:spcPts val="672"/>
              </a:spcBef>
            </a:pPr>
            <a:r>
              <a:rPr lang="pt-PT" altLang="en-US" sz="2400" dirty="0" smtClean="0"/>
              <a:t>Cirróticos.</a:t>
            </a:r>
            <a:endParaRPr lang="pt-PT" altLang="en-US" sz="2400" dirty="0"/>
          </a:p>
          <a:p>
            <a:pPr>
              <a:spcBef>
                <a:spcPts val="672"/>
              </a:spcBef>
            </a:pPr>
            <a:r>
              <a:rPr lang="pt-PT" altLang="en-US" sz="2400" dirty="0"/>
              <a:t>Doentes </a:t>
            </a:r>
            <a:r>
              <a:rPr lang="pt-PT" altLang="en-US" sz="2400" dirty="0" smtClean="0"/>
              <a:t>renais.</a:t>
            </a:r>
            <a:endParaRPr lang="pt-PT" altLang="en-US" sz="2400" dirty="0"/>
          </a:p>
          <a:p>
            <a:pPr>
              <a:spcBef>
                <a:spcPts val="672"/>
              </a:spcBef>
            </a:pPr>
            <a:r>
              <a:rPr lang="pt-PT" altLang="en-US" sz="2400" dirty="0"/>
              <a:t>Co-infectados </a:t>
            </a:r>
            <a:r>
              <a:rPr lang="pt-PT" altLang="en-US" sz="2400" dirty="0" smtClean="0"/>
              <a:t>VHC+VIH.</a:t>
            </a:r>
            <a:endParaRPr lang="pt-PT" altLang="en-US" sz="2400" dirty="0"/>
          </a:p>
          <a:p>
            <a:pPr>
              <a:spcBef>
                <a:spcPts val="672"/>
              </a:spcBef>
            </a:pPr>
            <a:r>
              <a:rPr lang="pt-PT" altLang="en-US" sz="2400" dirty="0"/>
              <a:t>Variantes resistentes do VHC </a:t>
            </a:r>
            <a:r>
              <a:rPr lang="pt-PT" sz="2400" dirty="0"/>
              <a:t>(</a:t>
            </a:r>
            <a:r>
              <a:rPr lang="pt-PT" altLang="en-US" sz="2400" dirty="0"/>
              <a:t>RAVs</a:t>
            </a:r>
            <a:r>
              <a:rPr lang="pt-PT" altLang="en-US" sz="2400" dirty="0" smtClean="0"/>
              <a:t>).</a:t>
            </a:r>
            <a:endParaRPr lang="pt-PT" altLang="en-US" sz="2400" dirty="0"/>
          </a:p>
          <a:p>
            <a:pPr>
              <a:spcBef>
                <a:spcPts val="672"/>
              </a:spcBef>
            </a:pPr>
            <a:r>
              <a:rPr lang="pt-PT" sz="2400" dirty="0"/>
              <a:t>Doentes com má adesão à </a:t>
            </a:r>
            <a:r>
              <a:rPr lang="pt-PT" sz="2400" dirty="0" smtClean="0"/>
              <a:t>terapêutica.</a:t>
            </a:r>
            <a:endParaRPr lang="pt-PT" sz="2400" dirty="0"/>
          </a:p>
          <a:p>
            <a:pPr marL="0" lvl="1" indent="0">
              <a:spcBef>
                <a:spcPts val="672"/>
              </a:spcBef>
              <a:buNone/>
            </a:pPr>
            <a:endParaRPr lang="pt-PT" altLang="en-US" dirty="0" smtClean="0"/>
          </a:p>
        </p:txBody>
      </p:sp>
      <p:sp>
        <p:nvSpPr>
          <p:cNvPr id="3" name="Marcador de texto 2"/>
          <p:cNvSpPr>
            <a:spLocks noGrp="1"/>
          </p:cNvSpPr>
          <p:nvPr>
            <p:ph type="body" sz="quarter" idx="10"/>
          </p:nvPr>
        </p:nvSpPr>
        <p:spPr/>
        <p:txBody>
          <a:bodyPr/>
          <a:lstStyle/>
          <a:p>
            <a:endParaRPr lang="es-ES" dirty="0"/>
          </a:p>
        </p:txBody>
      </p:sp>
      <p:sp>
        <p:nvSpPr>
          <p:cNvPr id="2" name="CaixaDeTexto 1"/>
          <p:cNvSpPr txBox="1"/>
          <p:nvPr/>
        </p:nvSpPr>
        <p:spPr>
          <a:xfrm>
            <a:off x="7608168" y="3140968"/>
            <a:ext cx="3370859" cy="156966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pt-PT" sz="2400" u="sng" dirty="0">
                <a:solidFill>
                  <a:schemeClr val="accent1"/>
                </a:solidFill>
              </a:rPr>
              <a:t>GRUPOS </a:t>
            </a:r>
            <a:r>
              <a:rPr lang="pt-PT" sz="2400" u="sng" dirty="0" smtClean="0">
                <a:solidFill>
                  <a:schemeClr val="accent1"/>
                </a:solidFill>
              </a:rPr>
              <a:t>ESPECIAIS</a:t>
            </a:r>
            <a:endParaRPr lang="pt-PT" sz="2400" dirty="0">
              <a:solidFill>
                <a:schemeClr val="accent1"/>
              </a:solidFill>
            </a:endParaRPr>
          </a:p>
          <a:p>
            <a:pPr marL="342900" indent="-342900">
              <a:buClr>
                <a:srgbClr val="C00000"/>
              </a:buClr>
              <a:buFont typeface="Wingdings" panose="05000000000000000000" pitchFamily="2" charset="2"/>
              <a:buChar char="v"/>
            </a:pPr>
            <a:r>
              <a:rPr lang="pt-PT" sz="2400" dirty="0">
                <a:solidFill>
                  <a:schemeClr val="accent1"/>
                </a:solidFill>
              </a:rPr>
              <a:t>Utilizadores de </a:t>
            </a:r>
            <a:r>
              <a:rPr lang="pt-PT" sz="2400" dirty="0" smtClean="0">
                <a:solidFill>
                  <a:schemeClr val="accent1"/>
                </a:solidFill>
              </a:rPr>
              <a:t>drogas.</a:t>
            </a:r>
            <a:endParaRPr lang="pt-PT" sz="2400" dirty="0">
              <a:solidFill>
                <a:schemeClr val="accent1"/>
              </a:solidFill>
            </a:endParaRPr>
          </a:p>
          <a:p>
            <a:pPr marL="342900" indent="-342900">
              <a:buClr>
                <a:srgbClr val="C00000"/>
              </a:buClr>
              <a:buFont typeface="Wingdings" panose="05000000000000000000" pitchFamily="2" charset="2"/>
              <a:buChar char="v"/>
            </a:pPr>
            <a:r>
              <a:rPr lang="pt-PT" sz="2400" dirty="0" smtClean="0">
                <a:solidFill>
                  <a:schemeClr val="accent1"/>
                </a:solidFill>
              </a:rPr>
              <a:t>Reclusos.</a:t>
            </a:r>
            <a:endParaRPr lang="pt-PT" sz="2400" dirty="0">
              <a:solidFill>
                <a:schemeClr val="accent1"/>
              </a:solidFill>
            </a:endParaRPr>
          </a:p>
          <a:p>
            <a:pPr marL="342900" indent="-342900">
              <a:buClr>
                <a:srgbClr val="C00000"/>
              </a:buClr>
              <a:buFont typeface="Wingdings" panose="05000000000000000000" pitchFamily="2" charset="2"/>
              <a:buChar char="v"/>
            </a:pPr>
            <a:r>
              <a:rPr lang="pt-PT" sz="2400" dirty="0" smtClean="0">
                <a:solidFill>
                  <a:schemeClr val="accent1"/>
                </a:solidFill>
              </a:rPr>
              <a:t>Alcoólicos.</a:t>
            </a:r>
            <a:endParaRPr lang="pt-PT" sz="2400" dirty="0">
              <a:solidFill>
                <a:schemeClr val="accent1"/>
              </a:solidFill>
            </a:endParaRPr>
          </a:p>
        </p:txBody>
      </p:sp>
    </p:spTree>
    <p:extLst>
      <p:ext uri="{BB962C8B-B14F-4D97-AF65-F5344CB8AC3E}">
        <p14:creationId xmlns:p14="http://schemas.microsoft.com/office/powerpoint/2010/main" val="1142686483"/>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5400" y="2902"/>
            <a:ext cx="10972800" cy="604800"/>
          </a:xfrm>
        </p:spPr>
        <p:txBody>
          <a:bodyPr/>
          <a:lstStyle/>
          <a:p>
            <a:r>
              <a:rPr lang="en-US" sz="3200" dirty="0" err="1" smtClean="0"/>
              <a:t>Caso</a:t>
            </a:r>
            <a:r>
              <a:rPr lang="en-US" sz="3200" dirty="0" smtClean="0"/>
              <a:t> </a:t>
            </a:r>
            <a:r>
              <a:rPr lang="en-US" sz="3200" dirty="0" err="1" smtClean="0"/>
              <a:t>clínico</a:t>
            </a:r>
            <a:r>
              <a:rPr lang="en-US" sz="3200" dirty="0" smtClean="0"/>
              <a:t> (V)</a:t>
            </a:r>
            <a:endParaRPr lang="en-US" sz="3200" dirty="0"/>
          </a:p>
        </p:txBody>
      </p:sp>
      <p:sp>
        <p:nvSpPr>
          <p:cNvPr id="3" name="Marcador de Posição de Conteúdo 2"/>
          <p:cNvSpPr>
            <a:spLocks noGrp="1"/>
          </p:cNvSpPr>
          <p:nvPr>
            <p:ph idx="1"/>
          </p:nvPr>
        </p:nvSpPr>
        <p:spPr>
          <a:xfrm>
            <a:off x="0" y="493160"/>
            <a:ext cx="11582400" cy="4592024"/>
          </a:xfrm>
        </p:spPr>
        <p:txBody>
          <a:bodyPr>
            <a:noAutofit/>
          </a:bodyPr>
          <a:lstStyle/>
          <a:p>
            <a:r>
              <a:rPr lang="en-US" sz="2200" dirty="0"/>
              <a:t>Jorge, 56 </a:t>
            </a:r>
            <a:r>
              <a:rPr lang="en-US" sz="2200" dirty="0" err="1"/>
              <a:t>anos</a:t>
            </a:r>
            <a:r>
              <a:rPr lang="en-US" sz="2200" dirty="0"/>
              <a:t>, </a:t>
            </a:r>
            <a:r>
              <a:rPr lang="en-US" sz="2200" dirty="0" err="1" smtClean="0"/>
              <a:t>casado</a:t>
            </a:r>
            <a:r>
              <a:rPr lang="en-US" sz="2200" dirty="0" smtClean="0"/>
              <a:t>.</a:t>
            </a:r>
            <a:endParaRPr lang="en-US" sz="2200" dirty="0"/>
          </a:p>
          <a:p>
            <a:r>
              <a:rPr lang="en-US" sz="2200" dirty="0" err="1" smtClean="0"/>
              <a:t>Astenia</a:t>
            </a:r>
            <a:r>
              <a:rPr lang="en-US" sz="2200" dirty="0" smtClean="0"/>
              <a:t>.</a:t>
            </a:r>
            <a:endParaRPr lang="en-US" sz="2200" dirty="0"/>
          </a:p>
          <a:p>
            <a:r>
              <a:rPr lang="en-US" sz="2200" dirty="0" err="1"/>
              <a:t>Lesões</a:t>
            </a:r>
            <a:r>
              <a:rPr lang="en-US" sz="2200" dirty="0"/>
              <a:t> </a:t>
            </a:r>
            <a:r>
              <a:rPr lang="en-US" sz="2200" dirty="0" err="1"/>
              <a:t>purpúricas</a:t>
            </a:r>
            <a:r>
              <a:rPr lang="en-US" sz="2200" dirty="0"/>
              <a:t> </a:t>
            </a:r>
            <a:r>
              <a:rPr lang="en-US" sz="2200" dirty="0" err="1"/>
              <a:t>nos</a:t>
            </a:r>
            <a:r>
              <a:rPr lang="en-US" sz="2200" dirty="0"/>
              <a:t> </a:t>
            </a:r>
            <a:r>
              <a:rPr lang="en-US" sz="2200" dirty="0" err="1"/>
              <a:t>membros</a:t>
            </a:r>
            <a:r>
              <a:rPr lang="en-US" sz="2200" dirty="0"/>
              <a:t> </a:t>
            </a:r>
            <a:r>
              <a:rPr lang="en-US" sz="2200" dirty="0" err="1" smtClean="0"/>
              <a:t>inferiores</a:t>
            </a:r>
            <a:r>
              <a:rPr lang="en-US" sz="2200" dirty="0" smtClean="0"/>
              <a:t>.</a:t>
            </a:r>
            <a:endParaRPr lang="en-US" sz="2200" dirty="0"/>
          </a:p>
          <a:p>
            <a:r>
              <a:rPr lang="en-US" sz="2200" dirty="0"/>
              <a:t>Restante </a:t>
            </a:r>
            <a:r>
              <a:rPr lang="en-US" sz="2200" dirty="0" err="1"/>
              <a:t>exame</a:t>
            </a:r>
            <a:r>
              <a:rPr lang="en-US" sz="2200" dirty="0"/>
              <a:t> </a:t>
            </a:r>
            <a:r>
              <a:rPr lang="en-US" sz="2200" dirty="0" err="1"/>
              <a:t>físico</a:t>
            </a:r>
            <a:r>
              <a:rPr lang="en-US" sz="2200" dirty="0"/>
              <a:t> </a:t>
            </a:r>
            <a:r>
              <a:rPr lang="en-US" sz="2200" dirty="0" smtClean="0"/>
              <a:t>normal.</a:t>
            </a:r>
            <a:endParaRPr lang="en-US" sz="2200" dirty="0"/>
          </a:p>
          <a:p>
            <a:r>
              <a:rPr lang="en-US" sz="2200" dirty="0"/>
              <a:t>ALT 75 U/L, AST 80 U/L, GGT 68 U/L, FA 95 </a:t>
            </a:r>
            <a:r>
              <a:rPr lang="en-US" sz="2200" dirty="0" smtClean="0"/>
              <a:t>U/L.</a:t>
            </a:r>
            <a:endParaRPr lang="en-US" sz="2200" dirty="0"/>
          </a:p>
          <a:p>
            <a:r>
              <a:rPr lang="en-US" sz="2200" dirty="0" err="1"/>
              <a:t>Bilirrubinemia</a:t>
            </a:r>
            <a:r>
              <a:rPr lang="en-US" sz="2200" dirty="0"/>
              <a:t> total 1,2 mg/</a:t>
            </a:r>
            <a:r>
              <a:rPr lang="en-US" sz="2200" dirty="0" err="1"/>
              <a:t>dL</a:t>
            </a:r>
            <a:r>
              <a:rPr lang="en-US" sz="2200" dirty="0"/>
              <a:t> (</a:t>
            </a:r>
            <a:r>
              <a:rPr lang="en-US" sz="2200" dirty="0" err="1"/>
              <a:t>directa</a:t>
            </a:r>
            <a:r>
              <a:rPr lang="en-US" sz="2200" dirty="0"/>
              <a:t> 0,4</a:t>
            </a:r>
            <a:r>
              <a:rPr lang="en-US" sz="2200" dirty="0" smtClean="0"/>
              <a:t>).</a:t>
            </a:r>
            <a:endParaRPr lang="en-US" sz="2200" dirty="0"/>
          </a:p>
          <a:p>
            <a:r>
              <a:rPr lang="en-US" sz="2200" dirty="0" err="1"/>
              <a:t>Albuminemia</a:t>
            </a:r>
            <a:r>
              <a:rPr lang="en-US" sz="2200" dirty="0"/>
              <a:t> 4,2 </a:t>
            </a:r>
            <a:r>
              <a:rPr lang="en-US" sz="2200" dirty="0" smtClean="0"/>
              <a:t>g/dl.</a:t>
            </a:r>
            <a:endParaRPr lang="en-US" sz="2200" dirty="0"/>
          </a:p>
          <a:p>
            <a:r>
              <a:rPr lang="en-US" sz="2200" dirty="0" err="1"/>
              <a:t>Hemograma</a:t>
            </a:r>
            <a:r>
              <a:rPr lang="en-US" sz="2200" dirty="0"/>
              <a:t> normal. INR </a:t>
            </a:r>
            <a:r>
              <a:rPr lang="en-US" sz="2200" dirty="0" smtClean="0"/>
              <a:t>1,1.</a:t>
            </a:r>
            <a:endParaRPr lang="en-US" sz="2200" dirty="0"/>
          </a:p>
          <a:p>
            <a:r>
              <a:rPr lang="en-US" sz="2200" dirty="0"/>
              <a:t>Anti-VHC </a:t>
            </a:r>
            <a:r>
              <a:rPr lang="en-US" sz="2200" dirty="0" smtClean="0"/>
              <a:t>positive.</a:t>
            </a:r>
            <a:endParaRPr lang="en-US" sz="2200" dirty="0"/>
          </a:p>
          <a:p>
            <a:r>
              <a:rPr lang="en-US" sz="2200" dirty="0"/>
              <a:t>ARN-VHC: 2.450.352 </a:t>
            </a:r>
            <a:r>
              <a:rPr lang="en-US" sz="2200" dirty="0" smtClean="0"/>
              <a:t>UI/ml.</a:t>
            </a:r>
            <a:endParaRPr lang="en-US" sz="2200" dirty="0"/>
          </a:p>
          <a:p>
            <a:r>
              <a:rPr lang="en-US" sz="2200" dirty="0" err="1"/>
              <a:t>Genotipo</a:t>
            </a:r>
            <a:r>
              <a:rPr lang="en-US" sz="2200" dirty="0"/>
              <a:t> </a:t>
            </a:r>
            <a:r>
              <a:rPr lang="en-US" sz="2200" dirty="0" smtClean="0"/>
              <a:t>3a.</a:t>
            </a:r>
            <a:endParaRPr lang="en-US" sz="2200" dirty="0"/>
          </a:p>
          <a:p>
            <a:r>
              <a:rPr lang="en-US" sz="2200" dirty="0" err="1"/>
              <a:t>Fibroscan</a:t>
            </a:r>
            <a:r>
              <a:rPr lang="en-US" sz="2200" dirty="0"/>
              <a:t>: 35 </a:t>
            </a:r>
            <a:r>
              <a:rPr lang="en-US" sz="2200" dirty="0" err="1"/>
              <a:t>kPa</a:t>
            </a:r>
            <a:r>
              <a:rPr lang="en-US" sz="2200" dirty="0"/>
              <a:t> = </a:t>
            </a:r>
            <a:r>
              <a:rPr lang="en-US" sz="2200" dirty="0" err="1"/>
              <a:t>fibrose</a:t>
            </a:r>
            <a:r>
              <a:rPr lang="en-US" sz="2200" dirty="0"/>
              <a:t> F4 (</a:t>
            </a:r>
            <a:r>
              <a:rPr lang="en-US" sz="2200" dirty="0" err="1"/>
              <a:t>cirrose</a:t>
            </a:r>
            <a:r>
              <a:rPr lang="en-US" sz="2200" dirty="0" smtClean="0"/>
              <a:t>).</a:t>
            </a:r>
            <a:endParaRPr lang="en-US" sz="2200" dirty="0"/>
          </a:p>
          <a:p>
            <a:r>
              <a:rPr lang="en-US" sz="2200" dirty="0" err="1"/>
              <a:t>Tratamentos</a:t>
            </a:r>
            <a:r>
              <a:rPr lang="en-US" sz="2200" dirty="0"/>
              <a:t> com </a:t>
            </a:r>
            <a:r>
              <a:rPr lang="en-US" sz="2200" dirty="0" err="1"/>
              <a:t>PegIFN+RBV</a:t>
            </a:r>
            <a:r>
              <a:rPr lang="en-US" sz="2200" dirty="0"/>
              <a:t> e SOF+RBV, com </a:t>
            </a:r>
            <a:r>
              <a:rPr lang="en-US" sz="2200" dirty="0" err="1" smtClean="0"/>
              <a:t>recidiva</a:t>
            </a:r>
            <a:r>
              <a:rPr lang="en-US" sz="2200" dirty="0" smtClean="0"/>
              <a:t>.</a:t>
            </a:r>
            <a:endParaRPr lang="en-US" sz="2200" dirty="0"/>
          </a:p>
          <a:p>
            <a:r>
              <a:rPr lang="en-US" sz="2200" dirty="0" err="1">
                <a:solidFill>
                  <a:srgbClr val="C00000"/>
                </a:solidFill>
              </a:rPr>
              <a:t>Tratamento</a:t>
            </a:r>
            <a:r>
              <a:rPr lang="en-US" sz="2200" dirty="0">
                <a:solidFill>
                  <a:srgbClr val="C00000"/>
                </a:solidFill>
              </a:rPr>
              <a:t> com SOF + DCV + RBV </a:t>
            </a:r>
            <a:r>
              <a:rPr lang="mr-IN" sz="2200" dirty="0">
                <a:solidFill>
                  <a:srgbClr val="C00000"/>
                </a:solidFill>
              </a:rPr>
              <a:t>–</a:t>
            </a:r>
            <a:r>
              <a:rPr lang="en-US" sz="2200" dirty="0">
                <a:solidFill>
                  <a:srgbClr val="C00000"/>
                </a:solidFill>
              </a:rPr>
              <a:t> </a:t>
            </a:r>
            <a:r>
              <a:rPr lang="en-US" sz="2200" dirty="0" err="1">
                <a:solidFill>
                  <a:srgbClr val="C00000"/>
                </a:solidFill>
              </a:rPr>
              <a:t>Resposta</a:t>
            </a:r>
            <a:r>
              <a:rPr lang="en-US" sz="2200" dirty="0">
                <a:solidFill>
                  <a:srgbClr val="C00000"/>
                </a:solidFill>
              </a:rPr>
              <a:t> viral </a:t>
            </a:r>
            <a:r>
              <a:rPr lang="en-US" sz="2200" dirty="0" err="1" smtClean="0">
                <a:solidFill>
                  <a:srgbClr val="C00000"/>
                </a:solidFill>
              </a:rPr>
              <a:t>mantida</a:t>
            </a:r>
            <a:r>
              <a:rPr lang="en-US" sz="2200" dirty="0" smtClean="0">
                <a:solidFill>
                  <a:srgbClr val="C00000"/>
                </a:solidFill>
              </a:rPr>
              <a:t>.</a:t>
            </a:r>
            <a:endParaRPr lang="en-US" sz="2200" dirty="0">
              <a:solidFill>
                <a:srgbClr val="C00000"/>
              </a:solidFill>
            </a:endParaRPr>
          </a:p>
        </p:txBody>
      </p:sp>
    </p:spTree>
    <p:extLst>
      <p:ext uri="{BB962C8B-B14F-4D97-AF65-F5344CB8AC3E}">
        <p14:creationId xmlns:p14="http://schemas.microsoft.com/office/powerpoint/2010/main" val="2120552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z="3200" dirty="0" err="1" smtClean="0"/>
              <a:t>Caso</a:t>
            </a:r>
            <a:r>
              <a:rPr lang="en-US" sz="3200" dirty="0" smtClean="0"/>
              <a:t> </a:t>
            </a:r>
            <a:r>
              <a:rPr lang="en-US" sz="3200" dirty="0" err="1" smtClean="0"/>
              <a:t>clínico</a:t>
            </a:r>
            <a:r>
              <a:rPr lang="en-US" sz="3200" dirty="0" smtClean="0"/>
              <a:t> (I)</a:t>
            </a:r>
            <a:endParaRPr lang="en-US" sz="3200" dirty="0"/>
          </a:p>
        </p:txBody>
      </p:sp>
      <p:sp>
        <p:nvSpPr>
          <p:cNvPr id="3" name="Marcador de Posição de Conteúdo 2"/>
          <p:cNvSpPr>
            <a:spLocks noGrp="1"/>
          </p:cNvSpPr>
          <p:nvPr>
            <p:ph idx="1"/>
          </p:nvPr>
        </p:nvSpPr>
        <p:spPr>
          <a:xfrm>
            <a:off x="0" y="1285248"/>
            <a:ext cx="11582400" cy="4592024"/>
          </a:xfrm>
        </p:spPr>
        <p:txBody>
          <a:bodyPr>
            <a:normAutofit/>
          </a:bodyPr>
          <a:lstStyle/>
          <a:p>
            <a:r>
              <a:rPr lang="en-US" sz="2400" dirty="0" smtClean="0"/>
              <a:t>Jorge, 56 </a:t>
            </a:r>
            <a:r>
              <a:rPr lang="en-US" sz="2400" dirty="0" err="1" smtClean="0"/>
              <a:t>anos</a:t>
            </a:r>
            <a:r>
              <a:rPr lang="en-US" sz="2400" dirty="0" smtClean="0"/>
              <a:t>, </a:t>
            </a:r>
            <a:r>
              <a:rPr lang="en-US" sz="2400" dirty="0" err="1" smtClean="0"/>
              <a:t>casado</a:t>
            </a:r>
            <a:r>
              <a:rPr lang="en-US" sz="2400" dirty="0" smtClean="0"/>
              <a:t>.</a:t>
            </a:r>
          </a:p>
          <a:p>
            <a:r>
              <a:rPr lang="en-US" sz="2400" dirty="0" err="1" smtClean="0"/>
              <a:t>Astenia</a:t>
            </a:r>
            <a:r>
              <a:rPr lang="en-US" sz="2400" dirty="0" smtClean="0"/>
              <a:t>.</a:t>
            </a:r>
          </a:p>
          <a:p>
            <a:r>
              <a:rPr lang="en-US" sz="2400" dirty="0" err="1" smtClean="0"/>
              <a:t>Lesões</a:t>
            </a:r>
            <a:r>
              <a:rPr lang="en-US" sz="2400" dirty="0" smtClean="0"/>
              <a:t> </a:t>
            </a:r>
            <a:r>
              <a:rPr lang="en-US" sz="2400" dirty="0" err="1" smtClean="0"/>
              <a:t>purpúricas</a:t>
            </a:r>
            <a:r>
              <a:rPr lang="en-US" sz="2400" dirty="0" smtClean="0"/>
              <a:t> </a:t>
            </a:r>
            <a:r>
              <a:rPr lang="en-US" sz="2400" dirty="0" err="1" smtClean="0"/>
              <a:t>nos</a:t>
            </a:r>
            <a:r>
              <a:rPr lang="en-US" sz="2400" dirty="0" smtClean="0"/>
              <a:t> </a:t>
            </a:r>
            <a:r>
              <a:rPr lang="en-US" sz="2400" dirty="0" err="1" smtClean="0"/>
              <a:t>membros</a:t>
            </a:r>
            <a:r>
              <a:rPr lang="en-US" sz="2400" dirty="0" smtClean="0"/>
              <a:t> inferiors.</a:t>
            </a:r>
          </a:p>
          <a:p>
            <a:r>
              <a:rPr lang="en-US" sz="2400" dirty="0" smtClean="0"/>
              <a:t>Restante </a:t>
            </a:r>
            <a:r>
              <a:rPr lang="en-US" sz="2400" dirty="0" err="1" smtClean="0"/>
              <a:t>exame</a:t>
            </a:r>
            <a:r>
              <a:rPr lang="en-US" sz="2400" dirty="0" smtClean="0"/>
              <a:t> </a:t>
            </a:r>
            <a:r>
              <a:rPr lang="en-US" sz="2400" dirty="0" err="1" smtClean="0"/>
              <a:t>físico</a:t>
            </a:r>
            <a:r>
              <a:rPr lang="en-US" sz="2400" dirty="0" smtClean="0"/>
              <a:t> normal.</a:t>
            </a:r>
          </a:p>
          <a:p>
            <a:r>
              <a:rPr lang="en-US" sz="2400" dirty="0" smtClean="0"/>
              <a:t>ALT 75 U/L, AST 80 U/L, GGT 68 U/L, FA 95 U/L.</a:t>
            </a:r>
          </a:p>
          <a:p>
            <a:r>
              <a:rPr lang="en-US" sz="2400" dirty="0" err="1" smtClean="0"/>
              <a:t>Bilirrubinemia</a:t>
            </a:r>
            <a:r>
              <a:rPr lang="en-US" sz="2400" dirty="0" smtClean="0"/>
              <a:t> total 1,2 mg/dl (</a:t>
            </a:r>
            <a:r>
              <a:rPr lang="en-US" sz="2400" dirty="0" err="1" smtClean="0"/>
              <a:t>directa</a:t>
            </a:r>
            <a:r>
              <a:rPr lang="en-US" sz="2400" dirty="0" smtClean="0"/>
              <a:t> 0,4).</a:t>
            </a:r>
          </a:p>
          <a:p>
            <a:r>
              <a:rPr lang="en-US" sz="2400" dirty="0" err="1" smtClean="0"/>
              <a:t>Albuminemia</a:t>
            </a:r>
            <a:r>
              <a:rPr lang="en-US" sz="2400" dirty="0" smtClean="0"/>
              <a:t> 4,2 g/dl.</a:t>
            </a:r>
          </a:p>
          <a:p>
            <a:r>
              <a:rPr lang="en-US" sz="2400" dirty="0" err="1" smtClean="0"/>
              <a:t>Hemograma</a:t>
            </a:r>
            <a:r>
              <a:rPr lang="en-US" sz="2400" dirty="0" smtClean="0"/>
              <a:t> normal. INR 1,1.</a:t>
            </a:r>
          </a:p>
          <a:p>
            <a:r>
              <a:rPr lang="en-US" sz="2400" dirty="0" smtClean="0">
                <a:solidFill>
                  <a:srgbClr val="C00000"/>
                </a:solidFill>
              </a:rPr>
              <a:t>Anti-VHC </a:t>
            </a:r>
            <a:r>
              <a:rPr lang="en-US" sz="2400" dirty="0" err="1" smtClean="0">
                <a:solidFill>
                  <a:srgbClr val="C00000"/>
                </a:solidFill>
              </a:rPr>
              <a:t>positivo</a:t>
            </a:r>
            <a:r>
              <a:rPr lang="en-US" sz="2400" dirty="0" smtClean="0">
                <a:solidFill>
                  <a:srgbClr val="C00000"/>
                </a:solidFill>
              </a:rPr>
              <a:t>.</a:t>
            </a:r>
            <a:endParaRPr lang="en-US" sz="2400" dirty="0">
              <a:solidFill>
                <a:srgbClr val="C00000"/>
              </a:solidFill>
            </a:endParaRPr>
          </a:p>
        </p:txBody>
      </p:sp>
      <p:sp>
        <p:nvSpPr>
          <p:cNvPr id="5" name="Marcador de texto 4"/>
          <p:cNvSpPr>
            <a:spLocks noGrp="1"/>
          </p:cNvSpPr>
          <p:nvPr>
            <p:ph type="body" sz="quarter" idx="10"/>
          </p:nvPr>
        </p:nvSpPr>
        <p:spPr/>
        <p:txBody>
          <a:bodyPr/>
          <a:lstStyle/>
          <a:p>
            <a:endParaRPr lang="es-ES"/>
          </a:p>
        </p:txBody>
      </p:sp>
    </p:spTree>
    <p:extLst>
      <p:ext uri="{BB962C8B-B14F-4D97-AF65-F5344CB8AC3E}">
        <p14:creationId xmlns:p14="http://schemas.microsoft.com/office/powerpoint/2010/main" val="13726893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type="body" idx="1"/>
          </p:nvPr>
        </p:nvSpPr>
        <p:spPr>
          <a:xfrm>
            <a:off x="839416" y="1772816"/>
            <a:ext cx="10363200" cy="3330826"/>
          </a:xfrm>
        </p:spPr>
        <p:txBody>
          <a:bodyPr>
            <a:normAutofit/>
          </a:bodyPr>
          <a:lstStyle/>
          <a:p>
            <a:r>
              <a:rPr lang="pt-PT" sz="2400" dirty="0"/>
              <a:t>A erradicação viral é sinónimo de cura da doença </a:t>
            </a:r>
            <a:r>
              <a:rPr lang="pt-PT" sz="2400" dirty="0" smtClean="0"/>
              <a:t>hepática.</a:t>
            </a:r>
            <a:endParaRPr lang="pt-PT" sz="2400" dirty="0"/>
          </a:p>
          <a:p>
            <a:r>
              <a:rPr lang="pt-PT" sz="2400" dirty="0"/>
              <a:t>A erradicação viral associa-se a melhoria do prognóstico e a diminuição das complicações da hepatite </a:t>
            </a:r>
            <a:r>
              <a:rPr lang="pt-PT" sz="2400" dirty="0" smtClean="0"/>
              <a:t>C.</a:t>
            </a:r>
            <a:endParaRPr lang="pt-PT" sz="2400" dirty="0"/>
          </a:p>
          <a:p>
            <a:r>
              <a:rPr lang="pt-PT" sz="2400" dirty="0"/>
              <a:t>Após a cura virológica não é necessário continuar a acompanhar os </a:t>
            </a:r>
            <a:r>
              <a:rPr lang="pt-PT" sz="2400" dirty="0" smtClean="0"/>
              <a:t>doentes.</a:t>
            </a:r>
            <a:endParaRPr lang="pt-PT" sz="2400" dirty="0"/>
          </a:p>
          <a:p>
            <a:r>
              <a:rPr lang="pt-PT" sz="2400" dirty="0"/>
              <a:t>Continua a existir algum risco de complicações nos doentes cirróticos após a erradicação </a:t>
            </a:r>
            <a:r>
              <a:rPr lang="pt-PT" sz="2400" dirty="0" smtClean="0"/>
              <a:t>viral.</a:t>
            </a:r>
            <a:endParaRPr lang="pt-PT" sz="2400" dirty="0"/>
          </a:p>
        </p:txBody>
      </p:sp>
      <p:sp>
        <p:nvSpPr>
          <p:cNvPr id="5" name="Marcador de texto 4"/>
          <p:cNvSpPr>
            <a:spLocks noGrp="1"/>
          </p:cNvSpPr>
          <p:nvPr>
            <p:ph type="body" idx="10"/>
          </p:nvPr>
        </p:nvSpPr>
        <p:spPr>
          <a:xfrm>
            <a:off x="839416" y="836712"/>
            <a:ext cx="10363200" cy="603417"/>
          </a:xfrm>
        </p:spPr>
        <p:txBody>
          <a:bodyPr>
            <a:normAutofit/>
          </a:bodyPr>
          <a:lstStyle/>
          <a:p>
            <a:r>
              <a:rPr lang="pt-PT" sz="2800" dirty="0"/>
              <a:t>Em relação à cura virológica, qual a afirmação correcta?</a:t>
            </a:r>
            <a:endParaRPr lang="es-ES" sz="2800" dirty="0"/>
          </a:p>
        </p:txBody>
      </p:sp>
      <p:sp>
        <p:nvSpPr>
          <p:cNvPr id="6" name="Marcador de texto 5"/>
          <p:cNvSpPr>
            <a:spLocks noGrp="1"/>
          </p:cNvSpPr>
          <p:nvPr>
            <p:ph type="body" sz="quarter" idx="11"/>
          </p:nvPr>
        </p:nvSpPr>
        <p:spPr/>
        <p:txBody>
          <a:bodyPr/>
          <a:lstStyle/>
          <a:p>
            <a:endParaRPr lang="es-ES"/>
          </a:p>
        </p:txBody>
      </p:sp>
      <p:sp>
        <p:nvSpPr>
          <p:cNvPr id="2" name="Título 1"/>
          <p:cNvSpPr>
            <a:spLocks noGrp="1"/>
          </p:cNvSpPr>
          <p:nvPr>
            <p:ph type="title"/>
          </p:nvPr>
        </p:nvSpPr>
        <p:spPr/>
        <p:txBody>
          <a:bodyPr/>
          <a:lstStyle/>
          <a:p>
            <a:r>
              <a:rPr lang="pt-PT" sz="3200" dirty="0" smtClean="0"/>
              <a:t>Pergunta 6</a:t>
            </a:r>
            <a:endParaRPr lang="pt-PT" sz="3200" dirty="0"/>
          </a:p>
        </p:txBody>
      </p:sp>
    </p:spTree>
    <p:extLst>
      <p:ext uri="{BB962C8B-B14F-4D97-AF65-F5344CB8AC3E}">
        <p14:creationId xmlns:p14="http://schemas.microsoft.com/office/powerpoint/2010/main" val="6530504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4575052" y="3244336"/>
            <a:ext cx="3338482" cy="2193515"/>
          </a:xfrm>
          <a:prstGeom prst="rect">
            <a:avLst/>
          </a:prstGeom>
        </p:spPr>
      </p:pic>
      <p:sp>
        <p:nvSpPr>
          <p:cNvPr id="5" name="Text Placeholder 4"/>
          <p:cNvSpPr>
            <a:spLocks noGrp="1"/>
          </p:cNvSpPr>
          <p:nvPr>
            <p:ph type="body" sz="quarter" idx="13"/>
          </p:nvPr>
        </p:nvSpPr>
        <p:spPr>
          <a:xfrm>
            <a:off x="407368" y="5229200"/>
            <a:ext cx="11582443" cy="295162"/>
          </a:xfrm>
        </p:spPr>
        <p:txBody>
          <a:bodyPr>
            <a:noAutofit/>
          </a:bodyPr>
          <a:lstStyle/>
          <a:p>
            <a:r>
              <a:rPr lang="en-GB" sz="1200" dirty="0"/>
              <a:t>1</a:t>
            </a:r>
            <a:r>
              <a:rPr lang="en-GB" sz="1200" dirty="0">
                <a:solidFill>
                  <a:srgbClr val="808080"/>
                </a:solidFill>
              </a:rPr>
              <a:t>. AASLD/IDSA guidance. Available at: www.hcvguidelines.org (accessed September 2016); </a:t>
            </a:r>
            <a:br>
              <a:rPr lang="en-GB" sz="1200" dirty="0">
                <a:solidFill>
                  <a:srgbClr val="808080"/>
                </a:solidFill>
              </a:rPr>
            </a:br>
            <a:r>
              <a:rPr lang="en-GB" sz="1200" dirty="0">
                <a:solidFill>
                  <a:srgbClr val="808080"/>
                </a:solidFill>
              </a:rPr>
              <a:t>2. </a:t>
            </a:r>
            <a:r>
              <a:rPr lang="de-DE" altLang="en-US" sz="1200" dirty="0">
                <a:solidFill>
                  <a:srgbClr val="808080"/>
                </a:solidFill>
              </a:rPr>
              <a:t>Backus LI, et al. Clin Gastroenterol Hepatol 2011</a:t>
            </a:r>
            <a:r>
              <a:rPr lang="en-US" altLang="en-US" sz="1200" dirty="0">
                <a:solidFill>
                  <a:srgbClr val="808080"/>
                </a:solidFill>
              </a:rPr>
              <a:t>;9:509–16; </a:t>
            </a:r>
            <a:br>
              <a:rPr lang="en-US" altLang="en-US" sz="1200" dirty="0">
                <a:solidFill>
                  <a:srgbClr val="808080"/>
                </a:solidFill>
              </a:rPr>
            </a:br>
            <a:r>
              <a:rPr lang="en-US" altLang="en-US" sz="1200" dirty="0">
                <a:solidFill>
                  <a:srgbClr val="808080"/>
                </a:solidFill>
              </a:rPr>
              <a:t>3. </a:t>
            </a:r>
            <a:r>
              <a:rPr lang="en-US" altLang="en-US" sz="1200" dirty="0" err="1">
                <a:solidFill>
                  <a:srgbClr val="808080"/>
                </a:solidFill>
              </a:rPr>
              <a:t>Leidner</a:t>
            </a:r>
            <a:r>
              <a:rPr lang="en-US" altLang="en-US" sz="1200" dirty="0">
                <a:solidFill>
                  <a:srgbClr val="808080"/>
                </a:solidFill>
              </a:rPr>
              <a:t> AJ, et al. Hepatology 2015;61:1860–9; </a:t>
            </a:r>
            <a:br>
              <a:rPr lang="en-US" altLang="en-US" sz="1200" dirty="0">
                <a:solidFill>
                  <a:srgbClr val="808080"/>
                </a:solidFill>
              </a:rPr>
            </a:br>
            <a:r>
              <a:rPr lang="en-US" altLang="en-US" sz="1200" dirty="0">
                <a:solidFill>
                  <a:srgbClr val="808080"/>
                </a:solidFill>
              </a:rPr>
              <a:t>4. Gordon SC, et al. Hepatology 2012;56:1651–60</a:t>
            </a:r>
          </a:p>
        </p:txBody>
      </p:sp>
      <p:sp>
        <p:nvSpPr>
          <p:cNvPr id="2" name="Title 1"/>
          <p:cNvSpPr>
            <a:spLocks noGrp="1"/>
          </p:cNvSpPr>
          <p:nvPr>
            <p:ph type="title"/>
          </p:nvPr>
        </p:nvSpPr>
        <p:spPr/>
        <p:txBody>
          <a:bodyPr>
            <a:noAutofit/>
          </a:bodyPr>
          <a:lstStyle/>
          <a:p>
            <a:r>
              <a:rPr lang="en-GB" sz="3200" dirty="0" err="1"/>
              <a:t>Benefícios</a:t>
            </a:r>
            <a:r>
              <a:rPr lang="en-GB" sz="3200" dirty="0"/>
              <a:t> da </a:t>
            </a:r>
            <a:r>
              <a:rPr lang="en-GB" sz="3200" dirty="0" err="1"/>
              <a:t>erradicação</a:t>
            </a:r>
            <a:r>
              <a:rPr lang="en-GB" sz="3200" dirty="0"/>
              <a:t> viral</a:t>
            </a:r>
          </a:p>
        </p:txBody>
      </p:sp>
      <p:sp>
        <p:nvSpPr>
          <p:cNvPr id="15" name="Rounded Rectangle 14"/>
          <p:cNvSpPr/>
          <p:nvPr/>
        </p:nvSpPr>
        <p:spPr>
          <a:xfrm>
            <a:off x="1916336" y="1268761"/>
            <a:ext cx="3960000" cy="2578645"/>
          </a:xfrm>
          <a:prstGeom prst="roundRect">
            <a:avLst/>
          </a:prstGeom>
          <a:ln/>
        </p:spPr>
        <p:style>
          <a:lnRef idx="3">
            <a:schemeClr val="lt1"/>
          </a:lnRef>
          <a:fillRef idx="1">
            <a:schemeClr val="accent1"/>
          </a:fillRef>
          <a:effectRef idx="1">
            <a:schemeClr val="accent1"/>
          </a:effectRef>
          <a:fontRef idx="minor">
            <a:schemeClr val="lt1"/>
          </a:fontRef>
        </p:style>
        <p:txBody>
          <a:bodyPr rtlCol="0" anchor="t"/>
          <a:lstStyle/>
          <a:p>
            <a:pPr algn="ctr"/>
            <a:r>
              <a:rPr lang="en-GB" sz="2800" b="1" dirty="0">
                <a:solidFill>
                  <a:prstClr val="white"/>
                </a:solidFill>
                <a:effectLst>
                  <a:outerShdw blurRad="38100" dist="38100" dir="2700000" algn="tl">
                    <a:srgbClr val="000000">
                      <a:alpha val="43137"/>
                    </a:srgbClr>
                  </a:outerShdw>
                </a:effectLst>
                <a:latin typeface="Calibri" charset="0"/>
                <a:ea typeface="Calibri" charset="0"/>
                <a:cs typeface="Calibri" charset="0"/>
              </a:rPr>
              <a:t>No </a:t>
            </a:r>
            <a:r>
              <a:rPr lang="en-GB" sz="2800" b="1" dirty="0" err="1" smtClean="0">
                <a:solidFill>
                  <a:prstClr val="white"/>
                </a:solidFill>
                <a:effectLst>
                  <a:outerShdw blurRad="38100" dist="38100" dir="2700000" algn="tl">
                    <a:srgbClr val="000000">
                      <a:alpha val="43137"/>
                    </a:srgbClr>
                  </a:outerShdw>
                </a:effectLst>
                <a:latin typeface="Calibri" charset="0"/>
                <a:ea typeface="Calibri" charset="0"/>
                <a:cs typeface="Calibri" charset="0"/>
              </a:rPr>
              <a:t>indivíduo</a:t>
            </a:r>
            <a:endPar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endParaRPr>
          </a:p>
          <a:p>
            <a:pPr marL="342900" indent="-342900">
              <a:buFont typeface="Wingdings" panose="05000000000000000000" pitchFamily="2" charset="2"/>
              <a:buChar char="v"/>
            </a:pPr>
            <a:r>
              <a:rPr lang="en-GB" sz="2000" b="1" dirty="0" err="1">
                <a:solidFill>
                  <a:prstClr val="white"/>
                </a:solidFill>
                <a:effectLst>
                  <a:outerShdw blurRad="38100" dist="38100" dir="2700000" algn="tl">
                    <a:srgbClr val="000000">
                      <a:alpha val="43137"/>
                    </a:srgbClr>
                  </a:outerShdw>
                </a:effectLst>
                <a:latin typeface="Calibri" charset="0"/>
                <a:ea typeface="Calibri" charset="0"/>
                <a:cs typeface="Calibri" charset="0"/>
              </a:rPr>
              <a:t>Reduz</a:t>
            </a: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 a </a:t>
            </a:r>
            <a:r>
              <a:rPr lang="en-GB" sz="2000" b="1" dirty="0" err="1">
                <a:solidFill>
                  <a:prstClr val="white"/>
                </a:solidFill>
                <a:effectLst>
                  <a:outerShdw blurRad="38100" dist="38100" dir="2700000" algn="tl">
                    <a:srgbClr val="000000">
                      <a:alpha val="43137"/>
                    </a:srgbClr>
                  </a:outerShdw>
                </a:effectLst>
                <a:latin typeface="Calibri" charset="0"/>
                <a:ea typeface="Calibri" charset="0"/>
                <a:cs typeface="Calibri" charset="0"/>
              </a:rPr>
              <a:t>morbilidade</a:t>
            </a: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 </a:t>
            </a:r>
            <a:b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b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e mortalidade</a:t>
            </a:r>
            <a:r>
              <a:rPr lang="en-GB" sz="2000" b="1" baseline="30000" dirty="0">
                <a:solidFill>
                  <a:prstClr val="white"/>
                </a:solidFill>
                <a:effectLst>
                  <a:outerShdw blurRad="38100" dist="38100" dir="2700000" algn="tl">
                    <a:srgbClr val="000000">
                      <a:alpha val="43137"/>
                    </a:srgbClr>
                  </a:outerShdw>
                </a:effectLst>
                <a:latin typeface="Calibri" charset="0"/>
                <a:ea typeface="Calibri" charset="0"/>
                <a:cs typeface="Calibri" charset="0"/>
              </a:rPr>
              <a:t>1</a:t>
            </a:r>
          </a:p>
          <a:p>
            <a:pPr marL="342900" indent="-342900">
              <a:buFont typeface="Wingdings" panose="05000000000000000000" pitchFamily="2" charset="2"/>
              <a:buChar char="v"/>
            </a:pPr>
            <a:r>
              <a:rPr lang="en-GB" sz="2000" b="1" dirty="0" err="1">
                <a:solidFill>
                  <a:prstClr val="white"/>
                </a:solidFill>
                <a:effectLst>
                  <a:outerShdw blurRad="38100" dist="38100" dir="2700000" algn="tl">
                    <a:srgbClr val="000000">
                      <a:alpha val="43137"/>
                    </a:srgbClr>
                  </a:outerShdw>
                </a:effectLst>
                <a:latin typeface="Calibri" charset="0"/>
                <a:ea typeface="Calibri" charset="0"/>
                <a:cs typeface="Calibri" charset="0"/>
              </a:rPr>
              <a:t>Previne</a:t>
            </a: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 as </a:t>
            </a:r>
            <a:r>
              <a:rPr lang="en-GB" sz="2000" b="1" dirty="0" err="1">
                <a:solidFill>
                  <a:prstClr val="white"/>
                </a:solidFill>
                <a:effectLst>
                  <a:outerShdw blurRad="38100" dist="38100" dir="2700000" algn="tl">
                    <a:srgbClr val="000000">
                      <a:alpha val="43137"/>
                    </a:srgbClr>
                  </a:outerShdw>
                </a:effectLst>
                <a:latin typeface="Calibri" charset="0"/>
                <a:ea typeface="Calibri" charset="0"/>
                <a:cs typeface="Calibri" charset="0"/>
              </a:rPr>
              <a:t>consequências</a:t>
            </a: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 </a:t>
            </a:r>
            <a:r>
              <a:rPr lang="en-GB" sz="2000" b="1" dirty="0" err="1">
                <a:solidFill>
                  <a:prstClr val="white"/>
                </a:solidFill>
                <a:effectLst>
                  <a:outerShdw blurRad="38100" dist="38100" dir="2700000" algn="tl">
                    <a:srgbClr val="000000">
                      <a:alpha val="43137"/>
                    </a:srgbClr>
                  </a:outerShdw>
                </a:effectLst>
                <a:latin typeface="Calibri" charset="0"/>
                <a:ea typeface="Calibri" charset="0"/>
                <a:cs typeface="Calibri" charset="0"/>
              </a:rPr>
              <a:t>na</a:t>
            </a: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 </a:t>
            </a:r>
            <a:r>
              <a:rPr lang="en-GB" sz="2000" b="1" dirty="0" err="1">
                <a:solidFill>
                  <a:prstClr val="white"/>
                </a:solidFill>
                <a:effectLst>
                  <a:outerShdw blurRad="38100" dist="38100" dir="2700000" algn="tl">
                    <a:srgbClr val="000000">
                      <a:alpha val="43137"/>
                    </a:srgbClr>
                  </a:outerShdw>
                </a:effectLst>
                <a:latin typeface="Calibri" charset="0"/>
                <a:ea typeface="Calibri" charset="0"/>
                <a:cs typeface="Calibri" charset="0"/>
              </a:rPr>
              <a:t>saúde</a:t>
            </a: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 a </a:t>
            </a:r>
            <a:r>
              <a:rPr lang="en-GB" sz="2000" b="1" dirty="0" err="1">
                <a:solidFill>
                  <a:prstClr val="white"/>
                </a:solidFill>
                <a:effectLst>
                  <a:outerShdw blurRad="38100" dist="38100" dir="2700000" algn="tl">
                    <a:srgbClr val="000000">
                      <a:alpha val="43137"/>
                    </a:srgbClr>
                  </a:outerShdw>
                </a:effectLst>
                <a:latin typeface="Calibri" charset="0"/>
                <a:ea typeface="Calibri" charset="0"/>
                <a:cs typeface="Calibri" charset="0"/>
              </a:rPr>
              <a:t>longo</a:t>
            </a: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 prazo</a:t>
            </a:r>
            <a:r>
              <a:rPr lang="en-GB" sz="2000" b="1" baseline="30000" dirty="0">
                <a:solidFill>
                  <a:prstClr val="white"/>
                </a:solidFill>
                <a:effectLst>
                  <a:outerShdw blurRad="38100" dist="38100" dir="2700000" algn="tl">
                    <a:srgbClr val="000000">
                      <a:alpha val="43137"/>
                    </a:srgbClr>
                  </a:outerShdw>
                </a:effectLst>
                <a:latin typeface="Calibri" charset="0"/>
                <a:ea typeface="Calibri" charset="0"/>
                <a:cs typeface="Calibri" charset="0"/>
              </a:rPr>
              <a:t>1,2</a:t>
            </a:r>
          </a:p>
          <a:p>
            <a:pPr marL="342900" indent="-342900">
              <a:buFont typeface="Wingdings" panose="05000000000000000000" pitchFamily="2" charset="2"/>
              <a:buChar char="v"/>
            </a:pPr>
            <a:r>
              <a:rPr lang="en-GB" sz="2000" b="1" dirty="0" err="1">
                <a:solidFill>
                  <a:prstClr val="white"/>
                </a:solidFill>
                <a:effectLst>
                  <a:outerShdw blurRad="38100" dist="38100" dir="2700000" algn="tl">
                    <a:srgbClr val="000000">
                      <a:alpha val="43137"/>
                    </a:srgbClr>
                  </a:outerShdw>
                </a:effectLst>
                <a:latin typeface="Calibri" charset="0"/>
                <a:ea typeface="Calibri" charset="0"/>
                <a:cs typeface="Calibri" charset="0"/>
              </a:rPr>
              <a:t>Melhora</a:t>
            </a: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 a </a:t>
            </a:r>
            <a:r>
              <a:rPr lang="en-GB" sz="2000" b="1" dirty="0" err="1">
                <a:solidFill>
                  <a:prstClr val="white"/>
                </a:solidFill>
                <a:effectLst>
                  <a:outerShdw blurRad="38100" dist="38100" dir="2700000" algn="tl">
                    <a:srgbClr val="000000">
                      <a:alpha val="43137"/>
                    </a:srgbClr>
                  </a:outerShdw>
                </a:effectLst>
                <a:latin typeface="Calibri" charset="0"/>
                <a:ea typeface="Calibri" charset="0"/>
                <a:cs typeface="Calibri" charset="0"/>
              </a:rPr>
              <a:t>qualidade</a:t>
            </a: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 de vida</a:t>
            </a:r>
            <a:r>
              <a:rPr lang="en-GB" sz="2000" b="1" baseline="30000" dirty="0">
                <a:solidFill>
                  <a:prstClr val="white"/>
                </a:solidFill>
                <a:effectLst>
                  <a:outerShdw blurRad="38100" dist="38100" dir="2700000" algn="tl">
                    <a:srgbClr val="000000">
                      <a:alpha val="43137"/>
                    </a:srgbClr>
                  </a:outerShdw>
                </a:effectLst>
                <a:latin typeface="Calibri" charset="0"/>
                <a:ea typeface="Calibri" charset="0"/>
                <a:cs typeface="Calibri" charset="0"/>
              </a:rPr>
              <a:t>1</a:t>
            </a:r>
            <a:endPar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endParaRPr>
          </a:p>
          <a:p>
            <a:pPr marL="457200" indent="-457200" algn="ctr">
              <a:buFont typeface="Arial" panose="020B0604020202020204" pitchFamily="34" charset="0"/>
              <a:buChar char="•"/>
            </a:pPr>
            <a:endParaRPr lang="en-GB" sz="2800" b="1" dirty="0">
              <a:solidFill>
                <a:prstClr val="white"/>
              </a:solidFill>
              <a:effectLst>
                <a:outerShdw blurRad="38100" dist="38100" dir="2700000" algn="tl">
                  <a:srgbClr val="000000">
                    <a:alpha val="43137"/>
                  </a:srgbClr>
                </a:outerShdw>
              </a:effectLst>
              <a:latin typeface="Calibri" charset="0"/>
              <a:ea typeface="Calibri" charset="0"/>
              <a:cs typeface="Calibri" charset="0"/>
            </a:endParaRPr>
          </a:p>
        </p:txBody>
      </p:sp>
      <p:sp>
        <p:nvSpPr>
          <p:cNvPr id="16" name="Rounded Rectangle 15"/>
          <p:cNvSpPr/>
          <p:nvPr/>
        </p:nvSpPr>
        <p:spPr>
          <a:xfrm>
            <a:off x="6338525" y="1268761"/>
            <a:ext cx="3960000" cy="2578645"/>
          </a:xfrm>
          <a:prstGeom prst="roundRect">
            <a:avLst/>
          </a:prstGeom>
          <a:solidFill>
            <a:schemeClr val="accent3">
              <a:lumMod val="75000"/>
            </a:schemeClr>
          </a:solidFill>
          <a:ln/>
        </p:spPr>
        <p:style>
          <a:lnRef idx="3">
            <a:schemeClr val="lt1"/>
          </a:lnRef>
          <a:fillRef idx="1">
            <a:schemeClr val="accent3"/>
          </a:fillRef>
          <a:effectRef idx="1">
            <a:schemeClr val="accent3"/>
          </a:effectRef>
          <a:fontRef idx="minor">
            <a:schemeClr val="lt1"/>
          </a:fontRef>
        </p:style>
        <p:txBody>
          <a:bodyPr rtlCol="0" anchor="t"/>
          <a:lstStyle/>
          <a:p>
            <a:pPr algn="ctr"/>
            <a:r>
              <a:rPr lang="en-GB" sz="2800" b="1" dirty="0">
                <a:solidFill>
                  <a:prstClr val="white"/>
                </a:solidFill>
                <a:effectLst>
                  <a:outerShdw blurRad="38100" dist="38100" dir="2700000" algn="tl">
                    <a:srgbClr val="000000">
                      <a:alpha val="43137"/>
                    </a:srgbClr>
                  </a:outerShdw>
                </a:effectLst>
                <a:latin typeface="Calibri" charset="0"/>
                <a:ea typeface="Calibri" charset="0"/>
                <a:cs typeface="Calibri" charset="0"/>
              </a:rPr>
              <a:t>Na </a:t>
            </a:r>
            <a:r>
              <a:rPr lang="en-GB" sz="2800" b="1" dirty="0" err="1" smtClean="0">
                <a:solidFill>
                  <a:prstClr val="white"/>
                </a:solidFill>
                <a:effectLst>
                  <a:outerShdw blurRad="38100" dist="38100" dir="2700000" algn="tl">
                    <a:srgbClr val="000000">
                      <a:alpha val="43137"/>
                    </a:srgbClr>
                  </a:outerShdw>
                </a:effectLst>
                <a:latin typeface="Calibri" charset="0"/>
                <a:ea typeface="Calibri" charset="0"/>
                <a:cs typeface="Calibri" charset="0"/>
              </a:rPr>
              <a:t>sociedade</a:t>
            </a:r>
            <a:endPar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endParaRPr>
          </a:p>
          <a:p>
            <a:pPr marL="342900" indent="-342900">
              <a:buFont typeface="Wingdings" panose="05000000000000000000" pitchFamily="2" charset="2"/>
              <a:buChar char="v"/>
            </a:pPr>
            <a:r>
              <a:rPr lang="en-GB" sz="2000" b="1" dirty="0" err="1">
                <a:solidFill>
                  <a:prstClr val="white"/>
                </a:solidFill>
                <a:effectLst>
                  <a:outerShdw blurRad="38100" dist="38100" dir="2700000" algn="tl">
                    <a:srgbClr val="000000">
                      <a:alpha val="43137"/>
                    </a:srgbClr>
                  </a:outerShdw>
                </a:effectLst>
                <a:latin typeface="Calibri" charset="0"/>
                <a:ea typeface="Calibri" charset="0"/>
                <a:cs typeface="Calibri" charset="0"/>
              </a:rPr>
              <a:t>Reduz</a:t>
            </a: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 a </a:t>
            </a:r>
            <a:r>
              <a:rPr lang="en-GB" sz="2000" b="1" dirty="0" err="1">
                <a:solidFill>
                  <a:prstClr val="white"/>
                </a:solidFill>
                <a:effectLst>
                  <a:outerShdw blurRad="38100" dist="38100" dir="2700000" algn="tl">
                    <a:srgbClr val="000000">
                      <a:alpha val="43137"/>
                    </a:srgbClr>
                  </a:outerShdw>
                </a:effectLst>
                <a:latin typeface="Calibri" charset="0"/>
                <a:ea typeface="Calibri" charset="0"/>
                <a:cs typeface="Calibri" charset="0"/>
              </a:rPr>
              <a:t>transmissão</a:t>
            </a: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 do VHC</a:t>
            </a:r>
            <a:r>
              <a:rPr lang="en-GB" sz="2000" b="1" baseline="30000" dirty="0">
                <a:solidFill>
                  <a:prstClr val="white"/>
                </a:solidFill>
                <a:effectLst>
                  <a:outerShdw blurRad="38100" dist="38100" dir="2700000" algn="tl">
                    <a:srgbClr val="000000">
                      <a:alpha val="43137"/>
                    </a:srgbClr>
                  </a:outerShdw>
                </a:effectLst>
                <a:latin typeface="Calibri" charset="0"/>
                <a:ea typeface="Calibri" charset="0"/>
                <a:cs typeface="Calibri" charset="0"/>
              </a:rPr>
              <a:t>1</a:t>
            </a:r>
            <a:endPar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endParaRPr>
          </a:p>
          <a:p>
            <a:pPr marL="342900" indent="-342900">
              <a:buFont typeface="Wingdings" panose="05000000000000000000" pitchFamily="2" charset="2"/>
              <a:buChar char="v"/>
            </a:pPr>
            <a:r>
              <a:rPr lang="en-GB" sz="2000" b="1" dirty="0" err="1">
                <a:solidFill>
                  <a:prstClr val="white"/>
                </a:solidFill>
                <a:effectLst>
                  <a:outerShdw blurRad="38100" dist="38100" dir="2700000" algn="tl">
                    <a:srgbClr val="000000">
                      <a:alpha val="43137"/>
                    </a:srgbClr>
                  </a:outerShdw>
                </a:effectLst>
                <a:latin typeface="Calibri" charset="0"/>
                <a:ea typeface="Calibri" charset="0"/>
                <a:cs typeface="Calibri" charset="0"/>
              </a:rPr>
              <a:t>Reduz</a:t>
            </a: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 a </a:t>
            </a:r>
            <a:r>
              <a:rPr lang="en-GB" sz="2000" b="1" dirty="0" err="1">
                <a:solidFill>
                  <a:prstClr val="white"/>
                </a:solidFill>
                <a:effectLst>
                  <a:outerShdw blurRad="38100" dist="38100" dir="2700000" algn="tl">
                    <a:srgbClr val="000000">
                      <a:alpha val="43137"/>
                    </a:srgbClr>
                  </a:outerShdw>
                </a:effectLst>
                <a:latin typeface="Calibri" charset="0"/>
                <a:ea typeface="Calibri" charset="0"/>
                <a:cs typeface="Calibri" charset="0"/>
              </a:rPr>
              <a:t>utilização</a:t>
            </a: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 e </a:t>
            </a:r>
            <a:r>
              <a:rPr lang="en-GB" sz="2000" b="1" dirty="0" err="1">
                <a:solidFill>
                  <a:prstClr val="white"/>
                </a:solidFill>
                <a:effectLst>
                  <a:outerShdw blurRad="38100" dist="38100" dir="2700000" algn="tl">
                    <a:srgbClr val="000000">
                      <a:alpha val="43137"/>
                    </a:srgbClr>
                  </a:outerShdw>
                </a:effectLst>
                <a:latin typeface="Calibri" charset="0"/>
                <a:ea typeface="Calibri" charset="0"/>
                <a:cs typeface="Calibri" charset="0"/>
              </a:rPr>
              <a:t>os</a:t>
            </a: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 </a:t>
            </a:r>
            <a:r>
              <a:rPr lang="en-GB" sz="2000" b="1" dirty="0" err="1">
                <a:solidFill>
                  <a:prstClr val="white"/>
                </a:solidFill>
                <a:effectLst>
                  <a:outerShdw blurRad="38100" dist="38100" dir="2700000" algn="tl">
                    <a:srgbClr val="000000">
                      <a:alpha val="43137"/>
                    </a:srgbClr>
                  </a:outerShdw>
                </a:effectLst>
                <a:latin typeface="Calibri" charset="0"/>
                <a:ea typeface="Calibri" charset="0"/>
                <a:cs typeface="Calibri" charset="0"/>
              </a:rPr>
              <a:t>custos</a:t>
            </a: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 do </a:t>
            </a:r>
            <a:r>
              <a:rPr lang="en-GB" sz="2000" b="1" dirty="0" err="1">
                <a:solidFill>
                  <a:prstClr val="white"/>
                </a:solidFill>
                <a:effectLst>
                  <a:outerShdw blurRad="38100" dist="38100" dir="2700000" algn="tl">
                    <a:srgbClr val="000000">
                      <a:alpha val="43137"/>
                    </a:srgbClr>
                  </a:outerShdw>
                </a:effectLst>
                <a:latin typeface="Calibri" charset="0"/>
                <a:ea typeface="Calibri" charset="0"/>
                <a:cs typeface="Calibri" charset="0"/>
              </a:rPr>
              <a:t>serviço</a:t>
            </a: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 de saúde</a:t>
            </a:r>
            <a:r>
              <a:rPr lang="en-GB" sz="2000" b="1" baseline="30000" dirty="0">
                <a:solidFill>
                  <a:prstClr val="white"/>
                </a:solidFill>
                <a:effectLst>
                  <a:outerShdw blurRad="38100" dist="38100" dir="2700000" algn="tl">
                    <a:srgbClr val="000000">
                      <a:alpha val="43137"/>
                    </a:srgbClr>
                  </a:outerShdw>
                </a:effectLst>
                <a:latin typeface="Calibri" charset="0"/>
                <a:ea typeface="Calibri" charset="0"/>
                <a:cs typeface="Calibri" charset="0"/>
              </a:rPr>
              <a:t>3,4</a:t>
            </a: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 </a:t>
            </a:r>
          </a:p>
          <a:p>
            <a:pPr marL="342900" indent="-342900">
              <a:buFont typeface="Wingdings" panose="05000000000000000000" pitchFamily="2" charset="2"/>
              <a:buChar char="v"/>
            </a:pPr>
            <a:r>
              <a:rPr lang="en-GB" sz="2000" b="1" dirty="0" err="1">
                <a:solidFill>
                  <a:prstClr val="white"/>
                </a:solidFill>
                <a:effectLst>
                  <a:outerShdw blurRad="38100" dist="38100" dir="2700000" algn="tl">
                    <a:srgbClr val="000000">
                      <a:alpha val="43137"/>
                    </a:srgbClr>
                  </a:outerShdw>
                </a:effectLst>
                <a:latin typeface="Calibri" charset="0"/>
                <a:ea typeface="Calibri" charset="0"/>
                <a:cs typeface="Calibri" charset="0"/>
              </a:rPr>
              <a:t>Contribui</a:t>
            </a: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 para a eventual </a:t>
            </a:r>
            <a:r>
              <a:rPr lang="en-GB" sz="2000" b="1" dirty="0" err="1">
                <a:solidFill>
                  <a:prstClr val="white"/>
                </a:solidFill>
                <a:effectLst>
                  <a:outerShdw blurRad="38100" dist="38100" dir="2700000" algn="tl">
                    <a:srgbClr val="000000">
                      <a:alpha val="43137"/>
                    </a:srgbClr>
                  </a:outerShdw>
                </a:effectLst>
                <a:latin typeface="Calibri" charset="0"/>
                <a:ea typeface="Calibri" charset="0"/>
                <a:cs typeface="Calibri" charset="0"/>
              </a:rPr>
              <a:t>eliminação</a:t>
            </a:r>
            <a:r>
              <a:rPr lang="en-GB" sz="2000" b="1" dirty="0">
                <a:solidFill>
                  <a:prstClr val="white"/>
                </a:solidFill>
                <a:effectLst>
                  <a:outerShdw blurRad="38100" dist="38100" dir="2700000" algn="tl">
                    <a:srgbClr val="000000">
                      <a:alpha val="43137"/>
                    </a:srgbClr>
                  </a:outerShdw>
                </a:effectLst>
                <a:latin typeface="Calibri" charset="0"/>
                <a:ea typeface="Calibri" charset="0"/>
                <a:cs typeface="Calibri" charset="0"/>
              </a:rPr>
              <a:t> do VHC</a:t>
            </a:r>
          </a:p>
        </p:txBody>
      </p:sp>
    </p:spTree>
    <p:extLst>
      <p:ext uri="{BB962C8B-B14F-4D97-AF65-F5344CB8AC3E}">
        <p14:creationId xmlns:p14="http://schemas.microsoft.com/office/powerpoint/2010/main" val="163506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8"/>
          <p:cNvSpPr>
            <a:spLocks noGrp="1"/>
          </p:cNvSpPr>
          <p:nvPr>
            <p:ph type="title"/>
          </p:nvPr>
        </p:nvSpPr>
        <p:spPr/>
        <p:txBody>
          <a:bodyPr>
            <a:noAutofit/>
          </a:bodyPr>
          <a:lstStyle/>
          <a:p>
            <a:r>
              <a:rPr lang="pt-PT" sz="3200" dirty="0" smtClean="0">
                <a:cs typeface="Arial" charset="0"/>
              </a:rPr>
              <a:t>A erradicação viral melhora a </a:t>
            </a:r>
            <a:br>
              <a:rPr lang="pt-PT" sz="3200" dirty="0" smtClean="0">
                <a:cs typeface="Arial" charset="0"/>
              </a:rPr>
            </a:br>
            <a:r>
              <a:rPr lang="pt-PT" sz="3200" dirty="0" smtClean="0">
                <a:cs typeface="Arial" charset="0"/>
              </a:rPr>
              <a:t>história natural da hepatite C crónica... </a:t>
            </a:r>
            <a:endParaRPr lang="pt-PT" sz="3200" dirty="0">
              <a:cs typeface="Arial" charset="0"/>
            </a:endParaRPr>
          </a:p>
        </p:txBody>
      </p:sp>
      <p:sp>
        <p:nvSpPr>
          <p:cNvPr id="5" name="Marcador de contenido 4"/>
          <p:cNvSpPr>
            <a:spLocks noGrp="1"/>
          </p:cNvSpPr>
          <p:nvPr>
            <p:ph idx="1"/>
          </p:nvPr>
        </p:nvSpPr>
        <p:spPr>
          <a:xfrm>
            <a:off x="1415480" y="4437112"/>
            <a:ext cx="8654752" cy="2754763"/>
          </a:xfrm>
        </p:spPr>
        <p:txBody>
          <a:bodyPr/>
          <a:lstStyle/>
          <a:p>
            <a:r>
              <a:rPr lang="en-GB" dirty="0">
                <a:solidFill>
                  <a:srgbClr val="004586"/>
                </a:solidFill>
                <a:cs typeface="Arial" charset="0"/>
              </a:rPr>
              <a:t>A RVM </a:t>
            </a:r>
            <a:r>
              <a:rPr lang="en-GB" dirty="0" err="1">
                <a:solidFill>
                  <a:srgbClr val="004586"/>
                </a:solidFill>
                <a:cs typeface="Arial" charset="0"/>
              </a:rPr>
              <a:t>associa</a:t>
            </a:r>
            <a:r>
              <a:rPr lang="en-GB" dirty="0">
                <a:solidFill>
                  <a:srgbClr val="004586"/>
                </a:solidFill>
                <a:cs typeface="Arial" charset="0"/>
              </a:rPr>
              <a:t>-se a:</a:t>
            </a:r>
          </a:p>
          <a:p>
            <a:pPr lvl="1"/>
            <a:r>
              <a:rPr lang="es-ES" dirty="0" smtClean="0"/>
              <a:t> </a:t>
            </a:r>
            <a:r>
              <a:rPr lang="en-GB" sz="1800" b="1" dirty="0">
                <a:solidFill>
                  <a:srgbClr val="C00000"/>
                </a:solidFill>
                <a:cs typeface="Arial" charset="0"/>
              </a:rPr>
              <a:t>62–84%</a:t>
            </a:r>
            <a:r>
              <a:rPr lang="en-GB" sz="1800" dirty="0">
                <a:cs typeface="Arial" charset="0"/>
              </a:rPr>
              <a:t> </a:t>
            </a:r>
            <a:r>
              <a:rPr lang="en-GB" sz="1800" dirty="0" err="1">
                <a:solidFill>
                  <a:srgbClr val="004586"/>
                </a:solidFill>
                <a:cs typeface="Arial" charset="0"/>
              </a:rPr>
              <a:t>reduç</a:t>
            </a:r>
            <a:r>
              <a:rPr lang="pt-PT" sz="1800" dirty="0">
                <a:solidFill>
                  <a:srgbClr val="004586"/>
                </a:solidFill>
                <a:cs typeface="Arial" charset="0"/>
              </a:rPr>
              <a:t>ão da mortalidade por qualquer </a:t>
            </a:r>
            <a:r>
              <a:rPr lang="pt-PT" sz="1800" dirty="0" smtClean="0">
                <a:solidFill>
                  <a:srgbClr val="004586"/>
                </a:solidFill>
                <a:cs typeface="Arial" charset="0"/>
              </a:rPr>
              <a:t>causa.</a:t>
            </a:r>
            <a:endParaRPr lang="en-GB" sz="1800" dirty="0">
              <a:solidFill>
                <a:srgbClr val="004586"/>
              </a:solidFill>
              <a:cs typeface="Arial" charset="0"/>
            </a:endParaRPr>
          </a:p>
          <a:p>
            <a:pPr lvl="1"/>
            <a:r>
              <a:rPr lang="en-GB" sz="1800" b="1" dirty="0" smtClean="0">
                <a:solidFill>
                  <a:srgbClr val="C00000"/>
                </a:solidFill>
                <a:cs typeface="Arial" charset="0"/>
              </a:rPr>
              <a:t> 68–79</a:t>
            </a:r>
            <a:r>
              <a:rPr lang="en-GB" sz="1800" b="1" dirty="0">
                <a:solidFill>
                  <a:srgbClr val="C00000"/>
                </a:solidFill>
                <a:cs typeface="Arial" charset="0"/>
              </a:rPr>
              <a:t>%</a:t>
            </a:r>
            <a:r>
              <a:rPr lang="en-GB" sz="1800" dirty="0">
                <a:cs typeface="Arial" charset="0"/>
              </a:rPr>
              <a:t> </a:t>
            </a:r>
            <a:r>
              <a:rPr lang="en-GB" sz="1800" dirty="0" err="1">
                <a:solidFill>
                  <a:srgbClr val="004586"/>
                </a:solidFill>
                <a:cs typeface="Arial" charset="0"/>
              </a:rPr>
              <a:t>reduç</a:t>
            </a:r>
            <a:r>
              <a:rPr lang="pt-PT" sz="1800" dirty="0">
                <a:solidFill>
                  <a:srgbClr val="004586"/>
                </a:solidFill>
                <a:cs typeface="Arial" charset="0"/>
              </a:rPr>
              <a:t>ão do risco de </a:t>
            </a:r>
            <a:r>
              <a:rPr lang="pt-PT" sz="1800" dirty="0" smtClean="0">
                <a:solidFill>
                  <a:srgbClr val="004586"/>
                </a:solidFill>
                <a:cs typeface="Arial" charset="0"/>
              </a:rPr>
              <a:t>CHC.</a:t>
            </a:r>
            <a:endParaRPr lang="en-GB" sz="1800" dirty="0">
              <a:solidFill>
                <a:srgbClr val="004586"/>
              </a:solidFill>
              <a:cs typeface="Arial" charset="0"/>
            </a:endParaRPr>
          </a:p>
          <a:p>
            <a:pPr lvl="1"/>
            <a:r>
              <a:rPr lang="en-GB" sz="1800" b="1" dirty="0" smtClean="0">
                <a:solidFill>
                  <a:srgbClr val="C00000"/>
                </a:solidFill>
                <a:cs typeface="Arial" charset="0"/>
              </a:rPr>
              <a:t> 90</a:t>
            </a:r>
            <a:r>
              <a:rPr lang="en-GB" sz="1800" b="1" dirty="0">
                <a:solidFill>
                  <a:srgbClr val="C00000"/>
                </a:solidFill>
                <a:cs typeface="Arial" charset="0"/>
              </a:rPr>
              <a:t>%</a:t>
            </a:r>
            <a:r>
              <a:rPr lang="en-GB" sz="1800" dirty="0">
                <a:cs typeface="Arial" charset="0"/>
              </a:rPr>
              <a:t> </a:t>
            </a:r>
            <a:r>
              <a:rPr lang="en-GB" sz="1800" dirty="0" err="1">
                <a:solidFill>
                  <a:srgbClr val="004586"/>
                </a:solidFill>
                <a:cs typeface="Arial" charset="0"/>
              </a:rPr>
              <a:t>reduç</a:t>
            </a:r>
            <a:r>
              <a:rPr lang="pt-PT" sz="1800" dirty="0">
                <a:solidFill>
                  <a:srgbClr val="004586"/>
                </a:solidFill>
                <a:cs typeface="Arial" charset="0"/>
              </a:rPr>
              <a:t>ão do risco de </a:t>
            </a:r>
            <a:r>
              <a:rPr lang="en-GB" sz="1800" dirty="0" err="1">
                <a:solidFill>
                  <a:srgbClr val="004586"/>
                </a:solidFill>
                <a:cs typeface="Arial" charset="0"/>
              </a:rPr>
              <a:t>transplantaç</a:t>
            </a:r>
            <a:r>
              <a:rPr lang="pt-PT" sz="1800" dirty="0">
                <a:solidFill>
                  <a:srgbClr val="004586"/>
                </a:solidFill>
                <a:cs typeface="Arial" charset="0"/>
              </a:rPr>
              <a:t>ão </a:t>
            </a:r>
            <a:r>
              <a:rPr lang="pt-PT" sz="1800" dirty="0" smtClean="0">
                <a:solidFill>
                  <a:srgbClr val="004586"/>
                </a:solidFill>
                <a:cs typeface="Arial" charset="0"/>
              </a:rPr>
              <a:t>hepática.</a:t>
            </a:r>
            <a:endParaRPr lang="en-GB" sz="1800" dirty="0">
              <a:solidFill>
                <a:srgbClr val="004586"/>
              </a:solidFill>
              <a:cs typeface="Arial" charset="0"/>
            </a:endParaRPr>
          </a:p>
          <a:p>
            <a:pPr lvl="1"/>
            <a:endParaRPr lang="es-ES" dirty="0"/>
          </a:p>
        </p:txBody>
      </p:sp>
      <p:sp>
        <p:nvSpPr>
          <p:cNvPr id="186371" name="Text Placeholder 4"/>
          <p:cNvSpPr>
            <a:spLocks noGrp="1"/>
          </p:cNvSpPr>
          <p:nvPr>
            <p:ph type="body" sz="quarter" idx="10"/>
          </p:nvPr>
        </p:nvSpPr>
        <p:spPr>
          <a:xfrm>
            <a:off x="0" y="5733256"/>
            <a:ext cx="11582443" cy="295162"/>
          </a:xfrm>
        </p:spPr>
        <p:txBody>
          <a:bodyPr>
            <a:normAutofit/>
          </a:bodyPr>
          <a:lstStyle/>
          <a:p>
            <a:pPr>
              <a:spcBef>
                <a:spcPct val="0"/>
              </a:spcBef>
            </a:pPr>
            <a:r>
              <a:rPr lang="es-ES" sz="1200" dirty="0" err="1">
                <a:solidFill>
                  <a:srgbClr val="808080"/>
                </a:solidFill>
                <a:latin typeface="Calibri" charset="0"/>
              </a:rPr>
              <a:t>Saleem</a:t>
            </a:r>
            <a:r>
              <a:rPr lang="es-ES" sz="1200" dirty="0">
                <a:solidFill>
                  <a:srgbClr val="808080"/>
                </a:solidFill>
                <a:latin typeface="Calibri" charset="0"/>
              </a:rPr>
              <a:t> J, et al. AASLD </a:t>
            </a:r>
            <a:r>
              <a:rPr lang="en-GB" sz="1200" dirty="0">
                <a:solidFill>
                  <a:srgbClr val="808080"/>
                </a:solidFill>
                <a:latin typeface="Calibri" charset="0"/>
              </a:rPr>
              <a:t>2014; Poster #44</a:t>
            </a:r>
            <a:endParaRPr lang="en-GB" sz="900" dirty="0">
              <a:solidFill>
                <a:srgbClr val="808080"/>
              </a:solidFill>
              <a:latin typeface="Calibri" charset="0"/>
            </a:endParaRPr>
          </a:p>
        </p:txBody>
      </p:sp>
      <p:grpSp>
        <p:nvGrpSpPr>
          <p:cNvPr id="23" name="Group 22"/>
          <p:cNvGrpSpPr>
            <a:grpSpLocks/>
          </p:cNvGrpSpPr>
          <p:nvPr/>
        </p:nvGrpSpPr>
        <p:grpSpPr bwMode="auto">
          <a:xfrm>
            <a:off x="1625602" y="1513819"/>
            <a:ext cx="9143968" cy="3001913"/>
            <a:chOff x="101119" y="1988840"/>
            <a:chExt cx="9143945" cy="3002847"/>
          </a:xfrm>
        </p:grpSpPr>
        <p:grpSp>
          <p:nvGrpSpPr>
            <p:cNvPr id="24" name="Group 11"/>
            <p:cNvGrpSpPr>
              <a:grpSpLocks/>
            </p:cNvGrpSpPr>
            <p:nvPr/>
          </p:nvGrpSpPr>
          <p:grpSpPr bwMode="auto">
            <a:xfrm>
              <a:off x="101119" y="2338360"/>
              <a:ext cx="9143945" cy="2653327"/>
              <a:chOff x="101119" y="2121422"/>
              <a:chExt cx="9143945" cy="2461818"/>
            </a:xfrm>
          </p:grpSpPr>
          <p:grpSp>
            <p:nvGrpSpPr>
              <p:cNvPr id="29" name="Group 7"/>
              <p:cNvGrpSpPr>
                <a:grpSpLocks/>
              </p:cNvGrpSpPr>
              <p:nvPr/>
            </p:nvGrpSpPr>
            <p:grpSpPr bwMode="auto">
              <a:xfrm>
                <a:off x="248411" y="2121422"/>
                <a:ext cx="8996653" cy="2461818"/>
                <a:chOff x="248411" y="1997597"/>
                <a:chExt cx="8996653" cy="2461818"/>
              </a:xfrm>
            </p:grpSpPr>
            <p:grpSp>
              <p:nvGrpSpPr>
                <p:cNvPr id="31" name="Group 6"/>
                <p:cNvGrpSpPr>
                  <a:grpSpLocks/>
                </p:cNvGrpSpPr>
                <p:nvPr/>
              </p:nvGrpSpPr>
              <p:grpSpPr bwMode="auto">
                <a:xfrm>
                  <a:off x="248411" y="2135407"/>
                  <a:ext cx="8996653" cy="2324008"/>
                  <a:chOff x="254848" y="2139065"/>
                  <a:chExt cx="9282543" cy="2325759"/>
                </a:xfrm>
              </p:grpSpPr>
              <p:graphicFrame>
                <p:nvGraphicFramePr>
                  <p:cNvPr id="35" name="Chart 1"/>
                  <p:cNvGraphicFramePr>
                    <a:graphicFrameLocks/>
                  </p:cNvGraphicFramePr>
                  <p:nvPr>
                    <p:extLst/>
                  </p:nvPr>
                </p:nvGraphicFramePr>
                <p:xfrm>
                  <a:off x="254848" y="2264308"/>
                  <a:ext cx="3273116" cy="21825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Chart 2"/>
                  <p:cNvGraphicFramePr>
                    <a:graphicFrameLocks/>
                  </p:cNvGraphicFramePr>
                  <p:nvPr>
                    <p:extLst/>
                  </p:nvPr>
                </p:nvGraphicFramePr>
                <p:xfrm>
                  <a:off x="3259913" y="2139065"/>
                  <a:ext cx="3272765" cy="23257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 name="Chart 3"/>
                  <p:cNvGraphicFramePr>
                    <a:graphicFrameLocks/>
                  </p:cNvGraphicFramePr>
                  <p:nvPr>
                    <p:extLst/>
                  </p:nvPr>
                </p:nvGraphicFramePr>
                <p:xfrm>
                  <a:off x="6264626" y="2282550"/>
                  <a:ext cx="3272765" cy="2182274"/>
                </p:xfrm>
                <a:graphic>
                  <a:graphicData uri="http://schemas.openxmlformats.org/drawingml/2006/chart">
                    <c:chart xmlns:c="http://schemas.openxmlformats.org/drawingml/2006/chart" xmlns:r="http://schemas.openxmlformats.org/officeDocument/2006/relationships" r:id="rId4"/>
                  </a:graphicData>
                </a:graphic>
              </p:graphicFrame>
            </p:grpSp>
            <p:sp>
              <p:nvSpPr>
                <p:cNvPr id="32" name="TextBox 5"/>
                <p:cNvSpPr txBox="1">
                  <a:spLocks noChangeArrowheads="1"/>
                </p:cNvSpPr>
                <p:nvPr/>
              </p:nvSpPr>
              <p:spPr bwMode="auto">
                <a:xfrm>
                  <a:off x="665342" y="1997597"/>
                  <a:ext cx="2501230" cy="48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400" b="1" dirty="0" err="1">
                      <a:solidFill>
                        <a:srgbClr val="000000"/>
                      </a:solidFill>
                      <a:latin typeface="+mj-lt"/>
                    </a:rPr>
                    <a:t>Risco</a:t>
                  </a:r>
                  <a:r>
                    <a:rPr lang="en-GB" sz="1400" b="1" dirty="0">
                      <a:solidFill>
                        <a:srgbClr val="000000"/>
                      </a:solidFill>
                      <a:latin typeface="+mj-lt"/>
                    </a:rPr>
                    <a:t> de </a:t>
                  </a:r>
                  <a:r>
                    <a:rPr lang="en-GB" sz="1400" b="1" dirty="0" err="1">
                      <a:solidFill>
                        <a:srgbClr val="000000"/>
                      </a:solidFill>
                      <a:latin typeface="+mj-lt"/>
                    </a:rPr>
                    <a:t>morte</a:t>
                  </a:r>
                  <a:r>
                    <a:rPr lang="en-GB" sz="1400" b="1" dirty="0">
                      <a:solidFill>
                        <a:srgbClr val="000000"/>
                      </a:solidFill>
                      <a:latin typeface="+mj-lt"/>
                    </a:rPr>
                    <a:t> </a:t>
                  </a:r>
                  <a:r>
                    <a:rPr lang="en-GB" sz="1400" b="1" dirty="0" err="1">
                      <a:solidFill>
                        <a:srgbClr val="000000"/>
                      </a:solidFill>
                      <a:latin typeface="+mj-lt"/>
                    </a:rPr>
                    <a:t>aos</a:t>
                  </a:r>
                  <a:r>
                    <a:rPr lang="en-GB" sz="1400" b="1" dirty="0">
                      <a:solidFill>
                        <a:srgbClr val="000000"/>
                      </a:solidFill>
                      <a:latin typeface="+mj-lt"/>
                    </a:rPr>
                    <a:t> 5 </a:t>
                  </a:r>
                  <a:r>
                    <a:rPr lang="en-GB" sz="1400" b="1" dirty="0" err="1">
                      <a:solidFill>
                        <a:srgbClr val="000000"/>
                      </a:solidFill>
                      <a:latin typeface="+mj-lt"/>
                    </a:rPr>
                    <a:t>anos</a:t>
                  </a:r>
                  <a:r>
                    <a:rPr lang="en-GB" sz="1400" b="1" dirty="0">
                      <a:solidFill>
                        <a:srgbClr val="000000"/>
                      </a:solidFill>
                      <a:latin typeface="+mj-lt"/>
                    </a:rPr>
                    <a:t> (</a:t>
                  </a:r>
                  <a:r>
                    <a:rPr lang="en-GB" sz="1400" b="1" dirty="0" err="1">
                      <a:solidFill>
                        <a:srgbClr val="000000"/>
                      </a:solidFill>
                      <a:latin typeface="+mj-lt"/>
                    </a:rPr>
                    <a:t>todas</a:t>
                  </a:r>
                  <a:r>
                    <a:rPr lang="en-GB" sz="1400" b="1" dirty="0">
                      <a:solidFill>
                        <a:srgbClr val="000000"/>
                      </a:solidFill>
                      <a:latin typeface="+mj-lt"/>
                    </a:rPr>
                    <a:t> as </a:t>
                  </a:r>
                  <a:r>
                    <a:rPr lang="en-GB" sz="1400" b="1" dirty="0" err="1">
                      <a:solidFill>
                        <a:srgbClr val="000000"/>
                      </a:solidFill>
                      <a:latin typeface="+mj-lt"/>
                    </a:rPr>
                    <a:t>causas</a:t>
                  </a:r>
                  <a:r>
                    <a:rPr lang="en-GB" sz="1400" b="1" dirty="0">
                      <a:solidFill>
                        <a:srgbClr val="000000"/>
                      </a:solidFill>
                      <a:latin typeface="+mj-lt"/>
                    </a:rPr>
                    <a:t>)</a:t>
                  </a:r>
                </a:p>
              </p:txBody>
            </p:sp>
            <p:sp>
              <p:nvSpPr>
                <p:cNvPr id="33" name="TextBox 14"/>
                <p:cNvSpPr txBox="1">
                  <a:spLocks noChangeArrowheads="1"/>
                </p:cNvSpPr>
                <p:nvPr/>
              </p:nvSpPr>
              <p:spPr bwMode="auto">
                <a:xfrm>
                  <a:off x="3568502" y="1997603"/>
                  <a:ext cx="2501230" cy="28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400" b="1" dirty="0" err="1">
                      <a:solidFill>
                        <a:srgbClr val="000000"/>
                      </a:solidFill>
                      <a:latin typeface="+mj-lt"/>
                    </a:rPr>
                    <a:t>Risco</a:t>
                  </a:r>
                  <a:r>
                    <a:rPr lang="en-GB" sz="1400" b="1" dirty="0">
                      <a:solidFill>
                        <a:srgbClr val="000000"/>
                      </a:solidFill>
                      <a:latin typeface="+mj-lt"/>
                    </a:rPr>
                    <a:t> de CHC </a:t>
                  </a:r>
                  <a:r>
                    <a:rPr lang="en-GB" sz="1400" b="1" dirty="0" err="1">
                      <a:solidFill>
                        <a:srgbClr val="000000"/>
                      </a:solidFill>
                      <a:latin typeface="+mj-lt"/>
                    </a:rPr>
                    <a:t>aos</a:t>
                  </a:r>
                  <a:r>
                    <a:rPr lang="en-GB" sz="1400" b="1" dirty="0">
                      <a:solidFill>
                        <a:srgbClr val="000000"/>
                      </a:solidFill>
                      <a:latin typeface="+mj-lt"/>
                    </a:rPr>
                    <a:t> 5 </a:t>
                  </a:r>
                  <a:r>
                    <a:rPr lang="en-GB" sz="1400" b="1" dirty="0" err="1">
                      <a:solidFill>
                        <a:srgbClr val="000000"/>
                      </a:solidFill>
                      <a:latin typeface="+mj-lt"/>
                    </a:rPr>
                    <a:t>anos</a:t>
                  </a:r>
                  <a:endParaRPr lang="en-GB" sz="1400" b="1" dirty="0">
                    <a:solidFill>
                      <a:srgbClr val="000000"/>
                    </a:solidFill>
                    <a:latin typeface="+mj-lt"/>
                  </a:endParaRPr>
                </a:p>
              </p:txBody>
            </p:sp>
            <p:sp>
              <p:nvSpPr>
                <p:cNvPr id="34" name="TextBox 15"/>
                <p:cNvSpPr txBox="1">
                  <a:spLocks noChangeArrowheads="1"/>
                </p:cNvSpPr>
                <p:nvPr/>
              </p:nvSpPr>
              <p:spPr bwMode="auto">
                <a:xfrm>
                  <a:off x="6606977" y="1997603"/>
                  <a:ext cx="2501230" cy="48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400" b="1" dirty="0" err="1">
                      <a:solidFill>
                        <a:srgbClr val="000000"/>
                      </a:solidFill>
                      <a:latin typeface="+mj-lt"/>
                    </a:rPr>
                    <a:t>Risco</a:t>
                  </a:r>
                  <a:r>
                    <a:rPr lang="en-GB" sz="1400" b="1" dirty="0">
                      <a:solidFill>
                        <a:srgbClr val="000000"/>
                      </a:solidFill>
                      <a:latin typeface="+mj-lt"/>
                    </a:rPr>
                    <a:t> de </a:t>
                  </a:r>
                  <a:r>
                    <a:rPr lang="en-GB" sz="1400" b="1" dirty="0" err="1">
                      <a:solidFill>
                        <a:srgbClr val="000000"/>
                      </a:solidFill>
                      <a:latin typeface="+mj-lt"/>
                    </a:rPr>
                    <a:t>transplantaç</a:t>
                  </a:r>
                  <a:r>
                    <a:rPr lang="pt-PT" sz="1400" b="1" dirty="0" err="1">
                      <a:solidFill>
                        <a:srgbClr val="000000"/>
                      </a:solidFill>
                      <a:latin typeface="+mj-lt"/>
                    </a:rPr>
                    <a:t>ão</a:t>
                  </a:r>
                  <a:r>
                    <a:rPr lang="pt-PT" sz="1400" b="1" dirty="0">
                      <a:solidFill>
                        <a:srgbClr val="000000"/>
                      </a:solidFill>
                      <a:latin typeface="+mj-lt"/>
                    </a:rPr>
                    <a:t> hepática aos </a:t>
                  </a:r>
                  <a:r>
                    <a:rPr lang="en-GB" sz="1400" b="1" dirty="0">
                      <a:solidFill>
                        <a:srgbClr val="000000"/>
                      </a:solidFill>
                      <a:latin typeface="+mj-lt"/>
                    </a:rPr>
                    <a:t>5 </a:t>
                  </a:r>
                  <a:r>
                    <a:rPr lang="en-GB" sz="1400" b="1" dirty="0" err="1">
                      <a:solidFill>
                        <a:srgbClr val="000000"/>
                      </a:solidFill>
                      <a:latin typeface="+mj-lt"/>
                    </a:rPr>
                    <a:t>anos</a:t>
                  </a:r>
                  <a:endParaRPr lang="en-GB" sz="1400" b="1" dirty="0">
                    <a:solidFill>
                      <a:srgbClr val="000000"/>
                    </a:solidFill>
                    <a:latin typeface="+mj-lt"/>
                  </a:endParaRPr>
                </a:p>
              </p:txBody>
            </p:sp>
          </p:grpSp>
          <p:sp>
            <p:nvSpPr>
              <p:cNvPr id="30" name="TextBox 10"/>
              <p:cNvSpPr txBox="1">
                <a:spLocks noChangeArrowheads="1"/>
              </p:cNvSpPr>
              <p:nvPr/>
            </p:nvSpPr>
            <p:spPr bwMode="auto">
              <a:xfrm rot="16200000">
                <a:off x="-771251" y="3070364"/>
                <a:ext cx="20217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200" dirty="0" err="1">
                    <a:solidFill>
                      <a:srgbClr val="000000"/>
                    </a:solidFill>
                    <a:latin typeface="+mj-lt"/>
                  </a:rPr>
                  <a:t>Doentes</a:t>
                </a:r>
                <a:r>
                  <a:rPr lang="en-GB" sz="1200" dirty="0">
                    <a:solidFill>
                      <a:srgbClr val="000000"/>
                    </a:solidFill>
                  </a:rPr>
                  <a:t> (%)</a:t>
                </a:r>
              </a:p>
            </p:txBody>
          </p:sp>
        </p:grpSp>
        <p:sp>
          <p:nvSpPr>
            <p:cNvPr id="25" name="TextBox 16"/>
            <p:cNvSpPr txBox="1">
              <a:spLocks noChangeArrowheads="1"/>
            </p:cNvSpPr>
            <p:nvPr/>
          </p:nvSpPr>
          <p:spPr bwMode="auto">
            <a:xfrm>
              <a:off x="3562872" y="1988840"/>
              <a:ext cx="923071" cy="307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400" b="1" dirty="0">
                  <a:solidFill>
                    <a:srgbClr val="000000"/>
                  </a:solidFill>
                  <a:latin typeface="+mj-lt"/>
                </a:rPr>
                <a:t>Com RVM</a:t>
              </a:r>
            </a:p>
          </p:txBody>
        </p:sp>
        <p:sp>
          <p:nvSpPr>
            <p:cNvPr id="26" name="TextBox 20"/>
            <p:cNvSpPr txBox="1">
              <a:spLocks noChangeArrowheads="1"/>
            </p:cNvSpPr>
            <p:nvPr/>
          </p:nvSpPr>
          <p:spPr bwMode="auto">
            <a:xfrm>
              <a:off x="4921389" y="1988840"/>
              <a:ext cx="907041" cy="307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400" b="1" dirty="0" err="1">
                  <a:solidFill>
                    <a:srgbClr val="000000"/>
                  </a:solidFill>
                  <a:latin typeface="+mj-lt"/>
                </a:rPr>
                <a:t>Sem</a:t>
              </a:r>
              <a:r>
                <a:rPr lang="en-GB" sz="1400" b="1" dirty="0">
                  <a:solidFill>
                    <a:srgbClr val="000000"/>
                  </a:solidFill>
                  <a:latin typeface="+mj-lt"/>
                </a:rPr>
                <a:t> RVM</a:t>
              </a:r>
            </a:p>
          </p:txBody>
        </p:sp>
        <p:sp>
          <p:nvSpPr>
            <p:cNvPr id="27" name="Rectangle 17"/>
            <p:cNvSpPr/>
            <p:nvPr/>
          </p:nvSpPr>
          <p:spPr>
            <a:xfrm>
              <a:off x="4777846" y="2071416"/>
              <a:ext cx="142875" cy="142919"/>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8" name="Rectangle 21"/>
            <p:cNvSpPr/>
            <p:nvPr/>
          </p:nvSpPr>
          <p:spPr>
            <a:xfrm>
              <a:off x="3419382" y="2071416"/>
              <a:ext cx="142875" cy="1429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sp>
        <p:nvSpPr>
          <p:cNvPr id="38" name="Rectangle 9"/>
          <p:cNvSpPr>
            <a:spLocks noChangeArrowheads="1"/>
          </p:cNvSpPr>
          <p:nvPr/>
        </p:nvSpPr>
        <p:spPr bwMode="auto">
          <a:xfrm>
            <a:off x="2228506" y="1084674"/>
            <a:ext cx="77350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pt-PT" sz="2000" dirty="0">
                <a:solidFill>
                  <a:srgbClr val="004586"/>
                </a:solidFill>
              </a:rPr>
              <a:t>Meta-análise de 129 estudos de terapêutica com IFN em 34.563 doentes</a:t>
            </a:r>
          </a:p>
        </p:txBody>
      </p:sp>
    </p:spTree>
    <p:extLst>
      <p:ext uri="{BB962C8B-B14F-4D97-AF65-F5344CB8AC3E}">
        <p14:creationId xmlns:p14="http://schemas.microsoft.com/office/powerpoint/2010/main" val="2060623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noAutofit/>
          </a:bodyPr>
          <a:lstStyle/>
          <a:p>
            <a:r>
              <a:rPr lang="en-US" altLang="en-US" sz="1200" dirty="0" err="1">
                <a:solidFill>
                  <a:schemeClr val="accent3"/>
                </a:solidFill>
              </a:rPr>
              <a:t>Younossi</a:t>
            </a:r>
            <a:r>
              <a:rPr lang="en-US" altLang="en-US" sz="1200" dirty="0">
                <a:solidFill>
                  <a:schemeClr val="accent3"/>
                </a:solidFill>
              </a:rPr>
              <a:t> ZM, et al. AASLD 2014; Oral #77; </a:t>
            </a:r>
            <a:br>
              <a:rPr lang="en-US" altLang="en-US" sz="1200" dirty="0">
                <a:solidFill>
                  <a:schemeClr val="accent3"/>
                </a:solidFill>
              </a:rPr>
            </a:br>
            <a:r>
              <a:rPr lang="en-US" altLang="en-US" sz="1200" dirty="0" err="1">
                <a:solidFill>
                  <a:schemeClr val="accent3"/>
                </a:solidFill>
              </a:rPr>
              <a:t>Younossi</a:t>
            </a:r>
            <a:r>
              <a:rPr lang="en-US" altLang="en-US" sz="1200" dirty="0">
                <a:solidFill>
                  <a:schemeClr val="accent3"/>
                </a:solidFill>
              </a:rPr>
              <a:t> ZM, et al. </a:t>
            </a:r>
            <a:r>
              <a:rPr lang="pt-BR" altLang="en-US" sz="1200" dirty="0">
                <a:solidFill>
                  <a:schemeClr val="accent3"/>
                </a:solidFill>
              </a:rPr>
              <a:t>J Hepatol 2015;63:337–45</a:t>
            </a:r>
            <a:br>
              <a:rPr lang="pt-BR" altLang="en-US" sz="1200" dirty="0">
                <a:solidFill>
                  <a:schemeClr val="accent3"/>
                </a:solidFill>
              </a:rPr>
            </a:br>
            <a:r>
              <a:rPr lang="en-GB" altLang="en-US" sz="1050" dirty="0">
                <a:solidFill>
                  <a:schemeClr val="accent3"/>
                </a:solidFill>
              </a:rPr>
              <a:t>Reprinted with permission from Elsevier. Copyright © 2015 EASL. Published by Elsevier Ireland Ltd. All rights reserved</a:t>
            </a:r>
            <a:r>
              <a:rPr lang="en-GB" altLang="en-US" sz="1200" dirty="0">
                <a:solidFill>
                  <a:schemeClr val="accent3"/>
                </a:solidFill>
              </a:rPr>
              <a:t>.</a:t>
            </a:r>
            <a:endParaRPr lang="en-US" altLang="en-US" sz="1200" dirty="0">
              <a:solidFill>
                <a:schemeClr val="accent3"/>
              </a:solidFill>
            </a:endParaRPr>
          </a:p>
        </p:txBody>
      </p:sp>
      <p:sp>
        <p:nvSpPr>
          <p:cNvPr id="41986" name="Title 5"/>
          <p:cNvSpPr>
            <a:spLocks noGrp="1"/>
          </p:cNvSpPr>
          <p:nvPr>
            <p:ph type="title"/>
          </p:nvPr>
        </p:nvSpPr>
        <p:spPr/>
        <p:txBody>
          <a:bodyPr>
            <a:noAutofit/>
          </a:bodyPr>
          <a:lstStyle/>
          <a:p>
            <a:r>
              <a:rPr lang="en-US" altLang="en-US" sz="3200" dirty="0" smtClean="0"/>
              <a:t>A RVM </a:t>
            </a:r>
            <a:r>
              <a:rPr lang="en-US" altLang="en-US" sz="3200" dirty="0" err="1" smtClean="0"/>
              <a:t>associa</a:t>
            </a:r>
            <a:r>
              <a:rPr lang="en-US" altLang="en-US" sz="3200" dirty="0" smtClean="0"/>
              <a:t>-se a </a:t>
            </a:r>
            <a:r>
              <a:rPr lang="en-US" altLang="en-US" sz="3200" dirty="0" err="1" smtClean="0"/>
              <a:t>melhoria</a:t>
            </a:r>
            <a:r>
              <a:rPr lang="en-US" altLang="en-US" sz="3200" dirty="0" smtClean="0"/>
              <a:t> da </a:t>
            </a:r>
            <a:r>
              <a:rPr lang="en-US" altLang="en-US" sz="3200" dirty="0" err="1" smtClean="0"/>
              <a:t>qualidade</a:t>
            </a:r>
            <a:r>
              <a:rPr lang="en-US" altLang="en-US" sz="3200" dirty="0" smtClean="0"/>
              <a:t> de </a:t>
            </a:r>
            <a:r>
              <a:rPr lang="en-US" altLang="en-US" sz="3200" dirty="0" err="1" smtClean="0"/>
              <a:t>vida</a:t>
            </a:r>
            <a:endParaRPr lang="en-US" altLang="en-US" sz="3200" dirty="0" smtClean="0"/>
          </a:p>
        </p:txBody>
      </p:sp>
      <p:sp>
        <p:nvSpPr>
          <p:cNvPr id="2" name="Content Placeholder 1"/>
          <p:cNvSpPr>
            <a:spLocks noGrp="1"/>
          </p:cNvSpPr>
          <p:nvPr>
            <p:ph idx="4294967295"/>
          </p:nvPr>
        </p:nvSpPr>
        <p:spPr>
          <a:xfrm>
            <a:off x="2063552" y="836712"/>
            <a:ext cx="8229600" cy="574675"/>
          </a:xfrm>
        </p:spPr>
        <p:txBody>
          <a:bodyPr/>
          <a:lstStyle/>
          <a:p>
            <a:pPr marL="0" indent="0" algn="ctr" eaLnBrk="0" hangingPunct="0">
              <a:buNone/>
            </a:pPr>
            <a:r>
              <a:rPr lang="en-GB" altLang="en-US" sz="2000" b="1" dirty="0" err="1">
                <a:solidFill>
                  <a:srgbClr val="004586"/>
                </a:solidFill>
              </a:rPr>
              <a:t>Resultados</a:t>
            </a:r>
            <a:r>
              <a:rPr lang="en-GB" altLang="en-US" sz="2000" b="1" dirty="0">
                <a:solidFill>
                  <a:srgbClr val="004586"/>
                </a:solidFill>
              </a:rPr>
              <a:t> dos </a:t>
            </a:r>
            <a:r>
              <a:rPr lang="en-GB" altLang="en-US" sz="2000" b="1" dirty="0" err="1">
                <a:solidFill>
                  <a:srgbClr val="004586"/>
                </a:solidFill>
              </a:rPr>
              <a:t>estudos</a:t>
            </a:r>
            <a:r>
              <a:rPr lang="en-GB" altLang="en-US" sz="2000" b="1" dirty="0">
                <a:solidFill>
                  <a:srgbClr val="004586"/>
                </a:solidFill>
              </a:rPr>
              <a:t> ION (LDV/SOF ± RBV)</a:t>
            </a:r>
            <a:endParaRPr lang="en-US" altLang="en-US" sz="2000" b="1" baseline="30000" dirty="0">
              <a:solidFill>
                <a:srgbClr val="004586"/>
              </a:solidFill>
            </a:endParaRPr>
          </a:p>
          <a:p>
            <a:pPr marL="0" indent="0" algn="ctr">
              <a:buNone/>
            </a:pPr>
            <a:endParaRPr lang="en-GB" dirty="0"/>
          </a:p>
        </p:txBody>
      </p:sp>
      <p:sp>
        <p:nvSpPr>
          <p:cNvPr id="9" name="Text Placeholder 8"/>
          <p:cNvSpPr>
            <a:spLocks noGrp="1"/>
          </p:cNvSpPr>
          <p:nvPr>
            <p:ph type="body" sz="quarter" idx="4294967295"/>
          </p:nvPr>
        </p:nvSpPr>
        <p:spPr>
          <a:xfrm>
            <a:off x="191344" y="5085184"/>
            <a:ext cx="11161240" cy="457200"/>
          </a:xfrm>
        </p:spPr>
        <p:txBody>
          <a:bodyPr>
            <a:noAutofit/>
          </a:bodyPr>
          <a:lstStyle/>
          <a:p>
            <a:pPr marL="0" indent="0">
              <a:buNone/>
            </a:pPr>
            <a:r>
              <a:rPr lang="en-GB" altLang="en-US" sz="1600" dirty="0">
                <a:solidFill>
                  <a:srgbClr val="004586"/>
                </a:solidFill>
              </a:rPr>
              <a:t>CLDQ: Quality of Life Index for Patients with Chronic Liver Disease; </a:t>
            </a:r>
            <a:r>
              <a:rPr lang="en-GB" altLang="en-US" sz="1600" dirty="0" smtClean="0">
                <a:solidFill>
                  <a:srgbClr val="004586"/>
                </a:solidFill>
              </a:rPr>
              <a:t>FACIT-F</a:t>
            </a:r>
            <a:r>
              <a:rPr lang="en-GB" altLang="en-US" sz="1600" dirty="0">
                <a:solidFill>
                  <a:srgbClr val="004586"/>
                </a:solidFill>
              </a:rPr>
              <a:t>: Functional Assessment of Chronic Illness Therapy – Fatigue; </a:t>
            </a:r>
            <a:r>
              <a:rPr lang="en-GB" altLang="en-US" sz="1600" dirty="0" smtClean="0">
                <a:solidFill>
                  <a:srgbClr val="004586"/>
                </a:solidFill>
              </a:rPr>
              <a:t>LDV: </a:t>
            </a:r>
            <a:r>
              <a:rPr lang="en-US" altLang="en-US" sz="1600" dirty="0" smtClean="0">
                <a:solidFill>
                  <a:srgbClr val="004586"/>
                </a:solidFill>
              </a:rPr>
              <a:t>ledipasvir</a:t>
            </a:r>
            <a:r>
              <a:rPr lang="en-US" altLang="en-US" sz="1600" dirty="0">
                <a:solidFill>
                  <a:srgbClr val="004586"/>
                </a:solidFill>
              </a:rPr>
              <a:t>; </a:t>
            </a:r>
            <a:r>
              <a:rPr lang="en-US" altLang="en-US" sz="1600" dirty="0" smtClean="0">
                <a:solidFill>
                  <a:srgbClr val="004586"/>
                </a:solidFill>
              </a:rPr>
              <a:t>MCS</a:t>
            </a:r>
            <a:r>
              <a:rPr lang="en-US" altLang="en-US" sz="1600" dirty="0">
                <a:solidFill>
                  <a:srgbClr val="004586"/>
                </a:solidFill>
              </a:rPr>
              <a:t>: </a:t>
            </a:r>
            <a:r>
              <a:rPr lang="en-GB" sz="1600" dirty="0">
                <a:solidFill>
                  <a:srgbClr val="004586"/>
                </a:solidFill>
              </a:rPr>
              <a:t>mental component summary; </a:t>
            </a:r>
            <a:r>
              <a:rPr lang="en-GB" sz="1600" dirty="0" smtClean="0">
                <a:solidFill>
                  <a:srgbClr val="004586"/>
                </a:solidFill>
              </a:rPr>
              <a:t>PCS: physical </a:t>
            </a:r>
            <a:r>
              <a:rPr lang="en-GB" sz="1600" dirty="0">
                <a:solidFill>
                  <a:srgbClr val="004586"/>
                </a:solidFill>
              </a:rPr>
              <a:t>component summary; </a:t>
            </a:r>
            <a:r>
              <a:rPr lang="en-US" altLang="en-US" sz="1600" dirty="0">
                <a:solidFill>
                  <a:srgbClr val="004586"/>
                </a:solidFill>
              </a:rPr>
              <a:t>RBV: ribavirin; SF-36: short form 36; </a:t>
            </a:r>
            <a:r>
              <a:rPr lang="en-US" altLang="en-US" sz="1600" dirty="0" smtClean="0">
                <a:solidFill>
                  <a:srgbClr val="004586"/>
                </a:solidFill>
              </a:rPr>
              <a:t>SOF</a:t>
            </a:r>
            <a:r>
              <a:rPr lang="en-US" altLang="en-US" sz="1600" dirty="0">
                <a:solidFill>
                  <a:srgbClr val="004586"/>
                </a:solidFill>
              </a:rPr>
              <a:t>: sofosbuvir; </a:t>
            </a:r>
            <a:r>
              <a:rPr lang="en-US" altLang="en-US" sz="1600" dirty="0" smtClean="0">
                <a:solidFill>
                  <a:srgbClr val="004586"/>
                </a:solidFill>
              </a:rPr>
              <a:t>SVR: sustained virological response; WPAI</a:t>
            </a:r>
            <a:r>
              <a:rPr lang="en-US" altLang="en-US" sz="1600" dirty="0">
                <a:solidFill>
                  <a:srgbClr val="004586"/>
                </a:solidFill>
              </a:rPr>
              <a:t>: </a:t>
            </a:r>
            <a:r>
              <a:rPr lang="en-GB" altLang="en-US" sz="1600" dirty="0">
                <a:solidFill>
                  <a:srgbClr val="004586"/>
                </a:solidFill>
              </a:rPr>
              <a:t>Work Productivity and Activity Index</a:t>
            </a:r>
            <a:r>
              <a:rPr lang="en-GB" sz="1600" dirty="0">
                <a:solidFill>
                  <a:srgbClr val="004586"/>
                </a:solidFill>
              </a:rPr>
              <a:t> </a:t>
            </a:r>
          </a:p>
        </p:txBody>
      </p:sp>
      <p:sp>
        <p:nvSpPr>
          <p:cNvPr id="152579" name="Title 1"/>
          <p:cNvSpPr>
            <a:spLocks/>
          </p:cNvSpPr>
          <p:nvPr/>
        </p:nvSpPr>
        <p:spPr bwMode="auto">
          <a:xfrm>
            <a:off x="1933578" y="878683"/>
            <a:ext cx="8226425" cy="777479"/>
          </a:xfrm>
          <a:prstGeom prst="rect">
            <a:avLst/>
          </a:prstGeom>
          <a:noFill/>
          <a:ln w="9525">
            <a:noFill/>
            <a:miter lim="800000"/>
            <a:headEnd/>
            <a:tailEnd/>
          </a:ln>
        </p:spPr>
        <p:txBody>
          <a:bodyPr lIns="0" tIns="0" rIns="0" bIns="0" anchor="ctr"/>
          <a:lstStyle/>
          <a:p>
            <a:pPr algn="ctr"/>
            <a:endParaRPr lang="en-GB" altLang="en-US" sz="2800" dirty="0">
              <a:solidFill>
                <a:srgbClr val="333333"/>
              </a:solidFill>
              <a:latin typeface="Arial" panose="020B0604020202020204" pitchFamily="34" charset="0"/>
            </a:endParaRPr>
          </a:p>
        </p:txBody>
      </p:sp>
      <p:pic>
        <p:nvPicPr>
          <p:cNvPr id="85" name="Picture 84" hidden="1"/>
          <p:cNvPicPr/>
          <p:nvPr/>
        </p:nvPicPr>
        <p:blipFill>
          <a:blip r:embed="rId3">
            <a:extLst>
              <a:ext uri="{28A0092B-C50C-407E-A947-70E740481C1C}">
                <a14:useLocalDpi xmlns:a14="http://schemas.microsoft.com/office/drawing/2010/main" val="0"/>
              </a:ext>
            </a:extLst>
          </a:blip>
          <a:srcRect/>
          <a:stretch>
            <a:fillRect/>
          </a:stretch>
        </p:blipFill>
        <p:spPr bwMode="auto">
          <a:xfrm>
            <a:off x="2533424" y="2510898"/>
            <a:ext cx="7090968" cy="2592288"/>
          </a:xfrm>
          <a:prstGeom prst="rect">
            <a:avLst/>
          </a:prstGeom>
          <a:noFill/>
          <a:ln>
            <a:noFill/>
          </a:ln>
        </p:spPr>
      </p:pic>
      <p:grpSp>
        <p:nvGrpSpPr>
          <p:cNvPr id="11" name="Group 10"/>
          <p:cNvGrpSpPr/>
          <p:nvPr/>
        </p:nvGrpSpPr>
        <p:grpSpPr>
          <a:xfrm>
            <a:off x="1271464" y="1412776"/>
            <a:ext cx="8820472" cy="3506249"/>
            <a:chOff x="323530" y="2456894"/>
            <a:chExt cx="7749977" cy="2667149"/>
          </a:xfrm>
        </p:grpSpPr>
        <p:sp>
          <p:nvSpPr>
            <p:cNvPr id="152581" name="TextBox 152580"/>
            <p:cNvSpPr txBox="1"/>
            <p:nvPr/>
          </p:nvSpPr>
          <p:spPr>
            <a:xfrm rot="16200000">
              <a:off x="48365" y="3333852"/>
              <a:ext cx="2159552" cy="405635"/>
            </a:xfrm>
            <a:prstGeom prst="rect">
              <a:avLst/>
            </a:prstGeom>
            <a:noFill/>
          </p:spPr>
          <p:txBody>
            <a:bodyPr wrap="square" rtlCol="0">
              <a:spAutoFit/>
            </a:bodyPr>
            <a:lstStyle/>
            <a:p>
              <a:pPr algn="ctr"/>
              <a:r>
                <a:rPr lang="en-GB" sz="1200" dirty="0">
                  <a:solidFill>
                    <a:srgbClr val="000000"/>
                  </a:solidFill>
                  <a:latin typeface="Arial" panose="020B0604020202020204" pitchFamily="34" charset="0"/>
                </a:rPr>
                <a:t>Improvement on a </a:t>
              </a:r>
              <a:br>
                <a:rPr lang="en-GB" sz="1200" dirty="0">
                  <a:solidFill>
                    <a:srgbClr val="000000"/>
                  </a:solidFill>
                  <a:latin typeface="Arial" panose="020B0604020202020204" pitchFamily="34" charset="0"/>
                </a:rPr>
              </a:br>
              <a:r>
                <a:rPr lang="en-GB" sz="1200" dirty="0">
                  <a:solidFill>
                    <a:srgbClr val="000000"/>
                  </a:solidFill>
                  <a:latin typeface="Arial" panose="020B0604020202020204" pitchFamily="34" charset="0"/>
                </a:rPr>
                <a:t>0–100% scale (%) </a:t>
              </a:r>
            </a:p>
          </p:txBody>
        </p:sp>
        <p:sp>
          <p:nvSpPr>
            <p:cNvPr id="152577" name="Rectangle 152576"/>
            <p:cNvSpPr/>
            <p:nvPr/>
          </p:nvSpPr>
          <p:spPr>
            <a:xfrm>
              <a:off x="1722741" y="3977079"/>
              <a:ext cx="196964" cy="3756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BACC6"/>
                </a:solidFill>
              </a:endParaRPr>
            </a:p>
          </p:txBody>
        </p:sp>
        <p:sp>
          <p:nvSpPr>
            <p:cNvPr id="58" name="Rectangle 57"/>
            <p:cNvSpPr/>
            <p:nvPr/>
          </p:nvSpPr>
          <p:spPr>
            <a:xfrm>
              <a:off x="1964910" y="3777045"/>
              <a:ext cx="196964" cy="5757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59" name="Rectangle 58"/>
            <p:cNvSpPr/>
            <p:nvPr/>
          </p:nvSpPr>
          <p:spPr>
            <a:xfrm>
              <a:off x="2210308" y="3889259"/>
              <a:ext cx="196964" cy="463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0" name="Rectangle 59"/>
            <p:cNvSpPr/>
            <p:nvPr/>
          </p:nvSpPr>
          <p:spPr>
            <a:xfrm>
              <a:off x="2455707" y="3799000"/>
              <a:ext cx="196964" cy="5537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1" name="Rectangle 60"/>
            <p:cNvSpPr/>
            <p:nvPr/>
          </p:nvSpPr>
          <p:spPr>
            <a:xfrm>
              <a:off x="2707563" y="3476993"/>
              <a:ext cx="196964" cy="87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2" name="Rectangle 61"/>
            <p:cNvSpPr/>
            <p:nvPr/>
          </p:nvSpPr>
          <p:spPr>
            <a:xfrm>
              <a:off x="2949732" y="3901457"/>
              <a:ext cx="196964" cy="4512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3" name="Rectangle 62"/>
            <p:cNvSpPr/>
            <p:nvPr/>
          </p:nvSpPr>
          <p:spPr>
            <a:xfrm>
              <a:off x="3201588" y="4091734"/>
              <a:ext cx="196964" cy="2610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4" name="Rectangle 63"/>
            <p:cNvSpPr/>
            <p:nvPr/>
          </p:nvSpPr>
          <p:spPr>
            <a:xfrm>
              <a:off x="3446987" y="3945366"/>
              <a:ext cx="196964" cy="4073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5" name="Rectangle 64"/>
            <p:cNvSpPr/>
            <p:nvPr/>
          </p:nvSpPr>
          <p:spPr>
            <a:xfrm>
              <a:off x="3689156" y="3784363"/>
              <a:ext cx="196964" cy="5683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6" name="Rectangle 65"/>
            <p:cNvSpPr/>
            <p:nvPr/>
          </p:nvSpPr>
          <p:spPr>
            <a:xfrm>
              <a:off x="3934554" y="3881941"/>
              <a:ext cx="196964" cy="4708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7" name="Rectangle 66"/>
            <p:cNvSpPr/>
            <p:nvPr/>
          </p:nvSpPr>
          <p:spPr>
            <a:xfrm>
              <a:off x="4183182" y="3755090"/>
              <a:ext cx="196964" cy="5976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8" name="Rectangle 67"/>
            <p:cNvSpPr/>
            <p:nvPr/>
          </p:nvSpPr>
          <p:spPr>
            <a:xfrm>
              <a:off x="4431809" y="3130593"/>
              <a:ext cx="196964" cy="1222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69" name="Rectangle 68"/>
            <p:cNvSpPr/>
            <p:nvPr/>
          </p:nvSpPr>
          <p:spPr>
            <a:xfrm>
              <a:off x="5171233" y="3437962"/>
              <a:ext cx="196964" cy="9147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70" name="Rectangle 69"/>
            <p:cNvSpPr/>
            <p:nvPr/>
          </p:nvSpPr>
          <p:spPr>
            <a:xfrm>
              <a:off x="5416631" y="3647754"/>
              <a:ext cx="196964" cy="704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71" name="Rectangle 70"/>
            <p:cNvSpPr/>
            <p:nvPr/>
          </p:nvSpPr>
          <p:spPr>
            <a:xfrm>
              <a:off x="4925834" y="3935608"/>
              <a:ext cx="196964" cy="4171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72" name="Rectangle 71"/>
            <p:cNvSpPr/>
            <p:nvPr/>
          </p:nvSpPr>
          <p:spPr>
            <a:xfrm>
              <a:off x="4677207" y="4052702"/>
              <a:ext cx="196964" cy="3000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73" name="Rectangle 72"/>
            <p:cNvSpPr/>
            <p:nvPr/>
          </p:nvSpPr>
          <p:spPr>
            <a:xfrm>
              <a:off x="5662029" y="3442841"/>
              <a:ext cx="196964" cy="90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74" name="Rectangle 73"/>
            <p:cNvSpPr/>
            <p:nvPr/>
          </p:nvSpPr>
          <p:spPr>
            <a:xfrm>
              <a:off x="5913885" y="3423326"/>
              <a:ext cx="196964" cy="9294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75" name="Rectangle 74"/>
            <p:cNvSpPr/>
            <p:nvPr/>
          </p:nvSpPr>
          <p:spPr>
            <a:xfrm>
              <a:off x="6156055" y="2786251"/>
              <a:ext cx="196964" cy="15665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FF"/>
                  </a:solidFill>
                </a:rPr>
                <a:t>               </a:t>
              </a:r>
            </a:p>
          </p:txBody>
        </p:sp>
        <p:sp>
          <p:nvSpPr>
            <p:cNvPr id="76" name="Rectangle 75"/>
            <p:cNvSpPr/>
            <p:nvPr/>
          </p:nvSpPr>
          <p:spPr>
            <a:xfrm>
              <a:off x="6646851" y="3335506"/>
              <a:ext cx="196964" cy="10172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77" name="Rectangle 76"/>
            <p:cNvSpPr/>
            <p:nvPr/>
          </p:nvSpPr>
          <p:spPr>
            <a:xfrm>
              <a:off x="6404682" y="3698983"/>
              <a:ext cx="196964" cy="6537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cxnSp>
          <p:nvCxnSpPr>
            <p:cNvPr id="4" name="Straight Connector 3"/>
            <p:cNvCxnSpPr/>
            <p:nvPr/>
          </p:nvCxnSpPr>
          <p:spPr>
            <a:xfrm>
              <a:off x="1696909" y="4352753"/>
              <a:ext cx="61737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693680" y="2652462"/>
              <a:ext cx="0" cy="17051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45537"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86092"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28261"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3346"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25516"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174143"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416312"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668168"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13567"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149278"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404363"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652991"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895160"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43787"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395643"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634584"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883211"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135067"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374008"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622635"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868033"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13432"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365288"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604228"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852855"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693681" y="4353972"/>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619415" y="4111248"/>
              <a:ext cx="732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619415" y="3862425"/>
              <a:ext cx="732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619415" y="3623360"/>
              <a:ext cx="732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619415" y="3381855"/>
              <a:ext cx="732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619415" y="3140350"/>
              <a:ext cx="732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19415" y="2891527"/>
              <a:ext cx="732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619415" y="2652462"/>
              <a:ext cx="732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619415" y="4352753"/>
              <a:ext cx="732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6892250" y="3886820"/>
              <a:ext cx="196964" cy="465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79" name="Rectangle 78"/>
            <p:cNvSpPr/>
            <p:nvPr/>
          </p:nvSpPr>
          <p:spPr>
            <a:xfrm>
              <a:off x="7634902" y="3867304"/>
              <a:ext cx="196964" cy="4854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80" name="Rectangle 79"/>
            <p:cNvSpPr/>
            <p:nvPr/>
          </p:nvSpPr>
          <p:spPr>
            <a:xfrm>
              <a:off x="7144106" y="3403810"/>
              <a:ext cx="196964" cy="948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81" name="Rectangle 80"/>
            <p:cNvSpPr/>
            <p:nvPr/>
          </p:nvSpPr>
          <p:spPr>
            <a:xfrm>
              <a:off x="7389504" y="4334702"/>
              <a:ext cx="196964" cy="193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2582" name="TextBox 152581"/>
            <p:cNvSpPr txBox="1"/>
            <p:nvPr/>
          </p:nvSpPr>
          <p:spPr>
            <a:xfrm>
              <a:off x="2521576" y="3111077"/>
              <a:ext cx="988051" cy="257533"/>
            </a:xfrm>
            <a:prstGeom prst="rect">
              <a:avLst/>
            </a:prstGeom>
            <a:noFill/>
          </p:spPr>
          <p:txBody>
            <a:bodyPr wrap="square" rtlCol="0">
              <a:spAutoFit/>
            </a:bodyPr>
            <a:lstStyle/>
            <a:p>
              <a:pPr algn="ctr"/>
              <a:r>
                <a:rPr lang="en-GB" sz="1600" b="1" dirty="0">
                  <a:solidFill>
                    <a:srgbClr val="1F497D"/>
                  </a:solidFill>
                  <a:latin typeface="Arial" panose="020B0604020202020204" pitchFamily="34" charset="0"/>
                </a:rPr>
                <a:t>SF-36</a:t>
              </a:r>
            </a:p>
          </p:txBody>
        </p:sp>
        <p:sp>
          <p:nvSpPr>
            <p:cNvPr id="93" name="TextBox 92"/>
            <p:cNvSpPr txBox="1"/>
            <p:nvPr/>
          </p:nvSpPr>
          <p:spPr>
            <a:xfrm>
              <a:off x="4465389" y="2824124"/>
              <a:ext cx="988051" cy="257533"/>
            </a:xfrm>
            <a:prstGeom prst="rect">
              <a:avLst/>
            </a:prstGeom>
            <a:noFill/>
          </p:spPr>
          <p:txBody>
            <a:bodyPr wrap="square" rtlCol="0">
              <a:spAutoFit/>
            </a:bodyPr>
            <a:lstStyle/>
            <a:p>
              <a:pPr algn="ctr"/>
              <a:r>
                <a:rPr lang="en-GB" sz="1600" b="1" dirty="0">
                  <a:solidFill>
                    <a:srgbClr val="C0504D"/>
                  </a:solidFill>
                  <a:latin typeface="Arial" panose="020B0604020202020204" pitchFamily="34" charset="0"/>
                </a:rPr>
                <a:t>FACT-IF</a:t>
              </a:r>
            </a:p>
          </p:txBody>
        </p:sp>
        <p:sp>
          <p:nvSpPr>
            <p:cNvPr id="94" name="TextBox 93"/>
            <p:cNvSpPr txBox="1"/>
            <p:nvPr/>
          </p:nvSpPr>
          <p:spPr>
            <a:xfrm>
              <a:off x="5629472" y="2492897"/>
              <a:ext cx="1319016" cy="257533"/>
            </a:xfrm>
            <a:prstGeom prst="rect">
              <a:avLst/>
            </a:prstGeom>
            <a:noFill/>
          </p:spPr>
          <p:txBody>
            <a:bodyPr wrap="square" rtlCol="0">
              <a:spAutoFit/>
            </a:bodyPr>
            <a:lstStyle/>
            <a:p>
              <a:pPr algn="ctr"/>
              <a:r>
                <a:rPr lang="en-GB" sz="1600" b="1" dirty="0">
                  <a:solidFill>
                    <a:srgbClr val="9BBB59"/>
                  </a:solidFill>
                  <a:latin typeface="Arial" panose="020B0604020202020204" pitchFamily="34" charset="0"/>
                </a:rPr>
                <a:t>CLDQ-HCV</a:t>
              </a:r>
            </a:p>
          </p:txBody>
        </p:sp>
        <p:sp>
          <p:nvSpPr>
            <p:cNvPr id="95" name="TextBox 94"/>
            <p:cNvSpPr txBox="1"/>
            <p:nvPr/>
          </p:nvSpPr>
          <p:spPr>
            <a:xfrm>
              <a:off x="6940036" y="3111077"/>
              <a:ext cx="988051" cy="257533"/>
            </a:xfrm>
            <a:prstGeom prst="rect">
              <a:avLst/>
            </a:prstGeom>
            <a:noFill/>
          </p:spPr>
          <p:txBody>
            <a:bodyPr wrap="square" rtlCol="0">
              <a:spAutoFit/>
            </a:bodyPr>
            <a:lstStyle/>
            <a:p>
              <a:pPr algn="ctr"/>
              <a:r>
                <a:rPr lang="en-GB" sz="1600" b="1" dirty="0">
                  <a:solidFill>
                    <a:srgbClr val="4F81BD"/>
                  </a:solidFill>
                  <a:latin typeface="Arial" panose="020B0604020202020204" pitchFamily="34" charset="0"/>
                </a:rPr>
                <a:t>WPAI</a:t>
              </a:r>
            </a:p>
          </p:txBody>
        </p:sp>
        <p:sp>
          <p:nvSpPr>
            <p:cNvPr id="104" name="TextBox 103"/>
            <p:cNvSpPr txBox="1"/>
            <p:nvPr/>
          </p:nvSpPr>
          <p:spPr>
            <a:xfrm rot="19172176">
              <a:off x="1068967" y="4904019"/>
              <a:ext cx="1786487"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General health</a:t>
              </a:r>
            </a:p>
          </p:txBody>
        </p:sp>
        <p:sp>
          <p:nvSpPr>
            <p:cNvPr id="152583" name="TextBox 152582"/>
            <p:cNvSpPr txBox="1"/>
            <p:nvPr/>
          </p:nvSpPr>
          <p:spPr>
            <a:xfrm rot="19172176">
              <a:off x="5511247"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Work productivity</a:t>
              </a:r>
            </a:p>
          </p:txBody>
        </p:sp>
        <p:sp>
          <p:nvSpPr>
            <p:cNvPr id="98" name="TextBox 97"/>
            <p:cNvSpPr txBox="1"/>
            <p:nvPr/>
          </p:nvSpPr>
          <p:spPr>
            <a:xfrm rot="19172176">
              <a:off x="6008205"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Absenteeism</a:t>
              </a:r>
            </a:p>
          </p:txBody>
        </p:sp>
        <p:sp>
          <p:nvSpPr>
            <p:cNvPr id="99" name="TextBox 98"/>
            <p:cNvSpPr txBox="1"/>
            <p:nvPr/>
          </p:nvSpPr>
          <p:spPr>
            <a:xfrm rot="19172176">
              <a:off x="6256678" y="4913334"/>
              <a:ext cx="1816829" cy="210709"/>
            </a:xfrm>
            <a:prstGeom prst="rect">
              <a:avLst/>
            </a:prstGeom>
            <a:noFill/>
          </p:spPr>
          <p:txBody>
            <a:bodyPr wrap="square" rtlCol="0">
              <a:spAutoFit/>
            </a:bodyPr>
            <a:lstStyle/>
            <a:p>
              <a:pPr algn="r"/>
              <a:r>
                <a:rPr lang="en-GB" sz="1200" dirty="0" err="1">
                  <a:solidFill>
                    <a:prstClr val="black"/>
                  </a:solidFill>
                  <a:latin typeface="Arial" panose="020B0604020202020204" pitchFamily="34" charset="0"/>
                </a:rPr>
                <a:t>Presenteeism</a:t>
              </a:r>
              <a:endParaRPr lang="en-GB" sz="1200" dirty="0">
                <a:solidFill>
                  <a:prstClr val="black"/>
                </a:solidFill>
                <a:latin typeface="Arial" panose="020B0604020202020204" pitchFamily="34" charset="0"/>
              </a:endParaRPr>
            </a:p>
          </p:txBody>
        </p:sp>
        <p:sp>
          <p:nvSpPr>
            <p:cNvPr id="100" name="TextBox 99"/>
            <p:cNvSpPr txBox="1"/>
            <p:nvPr/>
          </p:nvSpPr>
          <p:spPr>
            <a:xfrm rot="19172176">
              <a:off x="5740749" y="4882646"/>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Activity</a:t>
              </a:r>
            </a:p>
          </p:txBody>
        </p:sp>
        <p:sp>
          <p:nvSpPr>
            <p:cNvPr id="101" name="TextBox 100"/>
            <p:cNvSpPr txBox="1"/>
            <p:nvPr/>
          </p:nvSpPr>
          <p:spPr>
            <a:xfrm rot="19172176">
              <a:off x="323530"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Physical functioning</a:t>
              </a:r>
            </a:p>
          </p:txBody>
        </p:sp>
        <p:sp>
          <p:nvSpPr>
            <p:cNvPr id="102" name="TextBox 101"/>
            <p:cNvSpPr txBox="1"/>
            <p:nvPr/>
          </p:nvSpPr>
          <p:spPr>
            <a:xfrm rot="19172176">
              <a:off x="572009"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Role physical</a:t>
              </a:r>
            </a:p>
          </p:txBody>
        </p:sp>
        <p:sp>
          <p:nvSpPr>
            <p:cNvPr id="103" name="TextBox 102"/>
            <p:cNvSpPr txBox="1"/>
            <p:nvPr/>
          </p:nvSpPr>
          <p:spPr>
            <a:xfrm rot="19172176">
              <a:off x="820488"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Bodily pain</a:t>
              </a:r>
            </a:p>
          </p:txBody>
        </p:sp>
        <p:sp>
          <p:nvSpPr>
            <p:cNvPr id="105" name="TextBox 104"/>
            <p:cNvSpPr txBox="1"/>
            <p:nvPr/>
          </p:nvSpPr>
          <p:spPr>
            <a:xfrm rot="19172176">
              <a:off x="1287104"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Vitality</a:t>
              </a:r>
            </a:p>
          </p:txBody>
        </p:sp>
        <p:sp>
          <p:nvSpPr>
            <p:cNvPr id="106" name="TextBox 105"/>
            <p:cNvSpPr txBox="1"/>
            <p:nvPr/>
          </p:nvSpPr>
          <p:spPr>
            <a:xfrm rot="19172176">
              <a:off x="1535583"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Social functioning</a:t>
              </a:r>
            </a:p>
          </p:txBody>
        </p:sp>
        <p:sp>
          <p:nvSpPr>
            <p:cNvPr id="107" name="TextBox 106"/>
            <p:cNvSpPr txBox="1"/>
            <p:nvPr/>
          </p:nvSpPr>
          <p:spPr>
            <a:xfrm rot="19172176">
              <a:off x="1784062"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Role emotional</a:t>
              </a:r>
            </a:p>
          </p:txBody>
        </p:sp>
        <p:sp>
          <p:nvSpPr>
            <p:cNvPr id="108" name="TextBox 107"/>
            <p:cNvSpPr txBox="1"/>
            <p:nvPr/>
          </p:nvSpPr>
          <p:spPr>
            <a:xfrm rot="19172176">
              <a:off x="2032541"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Mental health</a:t>
              </a:r>
            </a:p>
          </p:txBody>
        </p:sp>
        <p:sp>
          <p:nvSpPr>
            <p:cNvPr id="109" name="TextBox 108"/>
            <p:cNvSpPr txBox="1"/>
            <p:nvPr/>
          </p:nvSpPr>
          <p:spPr>
            <a:xfrm rot="19172176">
              <a:off x="2281020"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PCS</a:t>
              </a:r>
            </a:p>
          </p:txBody>
        </p:sp>
        <p:sp>
          <p:nvSpPr>
            <p:cNvPr id="110" name="TextBox 109"/>
            <p:cNvSpPr txBox="1"/>
            <p:nvPr/>
          </p:nvSpPr>
          <p:spPr>
            <a:xfrm rot="19172176">
              <a:off x="2529499"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MCS </a:t>
              </a:r>
            </a:p>
          </p:txBody>
        </p:sp>
        <p:sp>
          <p:nvSpPr>
            <p:cNvPr id="111" name="TextBox 110"/>
            <p:cNvSpPr txBox="1"/>
            <p:nvPr/>
          </p:nvSpPr>
          <p:spPr>
            <a:xfrm rot="19172176">
              <a:off x="2777978"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Physical</a:t>
              </a:r>
            </a:p>
          </p:txBody>
        </p:sp>
        <p:sp>
          <p:nvSpPr>
            <p:cNvPr id="112" name="TextBox 111"/>
            <p:cNvSpPr txBox="1"/>
            <p:nvPr/>
          </p:nvSpPr>
          <p:spPr>
            <a:xfrm rot="19172176">
              <a:off x="3026457"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Emotional</a:t>
              </a:r>
            </a:p>
          </p:txBody>
        </p:sp>
        <p:sp>
          <p:nvSpPr>
            <p:cNvPr id="113" name="TextBox 112"/>
            <p:cNvSpPr txBox="1"/>
            <p:nvPr/>
          </p:nvSpPr>
          <p:spPr>
            <a:xfrm rot="19172176">
              <a:off x="3274936"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Social</a:t>
              </a:r>
            </a:p>
          </p:txBody>
        </p:sp>
        <p:sp>
          <p:nvSpPr>
            <p:cNvPr id="114" name="TextBox 113"/>
            <p:cNvSpPr txBox="1"/>
            <p:nvPr/>
          </p:nvSpPr>
          <p:spPr>
            <a:xfrm rot="19172176">
              <a:off x="3523415"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Functional</a:t>
              </a:r>
            </a:p>
          </p:txBody>
        </p:sp>
        <p:sp>
          <p:nvSpPr>
            <p:cNvPr id="115" name="TextBox 114"/>
            <p:cNvSpPr txBox="1"/>
            <p:nvPr/>
          </p:nvSpPr>
          <p:spPr>
            <a:xfrm rot="19172176">
              <a:off x="3771894"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Fatigue</a:t>
              </a:r>
            </a:p>
          </p:txBody>
        </p:sp>
        <p:sp>
          <p:nvSpPr>
            <p:cNvPr id="116" name="TextBox 115"/>
            <p:cNvSpPr txBox="1"/>
            <p:nvPr/>
          </p:nvSpPr>
          <p:spPr>
            <a:xfrm rot="19172176">
              <a:off x="4020373"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FACIT-F Total</a:t>
              </a:r>
            </a:p>
          </p:txBody>
        </p:sp>
        <p:sp>
          <p:nvSpPr>
            <p:cNvPr id="117" name="TextBox 116"/>
            <p:cNvSpPr txBox="1"/>
            <p:nvPr/>
          </p:nvSpPr>
          <p:spPr>
            <a:xfrm rot="19172176">
              <a:off x="4268852"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Activity</a:t>
              </a:r>
            </a:p>
          </p:txBody>
        </p:sp>
        <p:sp>
          <p:nvSpPr>
            <p:cNvPr id="118" name="TextBox 117"/>
            <p:cNvSpPr txBox="1"/>
            <p:nvPr/>
          </p:nvSpPr>
          <p:spPr>
            <a:xfrm rot="19172176">
              <a:off x="4517331"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Emotional</a:t>
              </a:r>
            </a:p>
          </p:txBody>
        </p:sp>
        <p:sp>
          <p:nvSpPr>
            <p:cNvPr id="119" name="TextBox 118"/>
            <p:cNvSpPr txBox="1"/>
            <p:nvPr/>
          </p:nvSpPr>
          <p:spPr>
            <a:xfrm rot="19172176">
              <a:off x="4765810"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Worry</a:t>
              </a:r>
            </a:p>
          </p:txBody>
        </p:sp>
        <p:sp>
          <p:nvSpPr>
            <p:cNvPr id="120" name="TextBox 119"/>
            <p:cNvSpPr txBox="1"/>
            <p:nvPr/>
          </p:nvSpPr>
          <p:spPr>
            <a:xfrm rot="19172176">
              <a:off x="5014289"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Systemic</a:t>
              </a:r>
            </a:p>
          </p:txBody>
        </p:sp>
        <p:sp>
          <p:nvSpPr>
            <p:cNvPr id="121" name="TextBox 120"/>
            <p:cNvSpPr txBox="1"/>
            <p:nvPr/>
          </p:nvSpPr>
          <p:spPr>
            <a:xfrm rot="19172176">
              <a:off x="5262768" y="4913334"/>
              <a:ext cx="1816829" cy="210709"/>
            </a:xfrm>
            <a:prstGeom prst="rect">
              <a:avLst/>
            </a:prstGeom>
            <a:noFill/>
          </p:spPr>
          <p:txBody>
            <a:bodyPr wrap="square" rtlCol="0">
              <a:spAutoFit/>
            </a:bodyPr>
            <a:lstStyle/>
            <a:p>
              <a:pPr algn="r"/>
              <a:r>
                <a:rPr lang="en-GB" sz="1200" dirty="0">
                  <a:solidFill>
                    <a:prstClr val="black"/>
                  </a:solidFill>
                  <a:latin typeface="Arial" panose="020B0604020202020204" pitchFamily="34" charset="0"/>
                </a:rPr>
                <a:t>CLDQ-HCV: total</a:t>
              </a:r>
            </a:p>
          </p:txBody>
        </p:sp>
        <p:sp>
          <p:nvSpPr>
            <p:cNvPr id="152588" name="TextBox 152587"/>
            <p:cNvSpPr txBox="1"/>
            <p:nvPr/>
          </p:nvSpPr>
          <p:spPr>
            <a:xfrm>
              <a:off x="1247729" y="2549793"/>
              <a:ext cx="371725" cy="210709"/>
            </a:xfrm>
            <a:prstGeom prst="rect">
              <a:avLst/>
            </a:prstGeom>
            <a:noFill/>
          </p:spPr>
          <p:txBody>
            <a:bodyPr wrap="square" rtlCol="0" anchor="ctr">
              <a:spAutoFit/>
            </a:bodyPr>
            <a:lstStyle/>
            <a:p>
              <a:pPr algn="r"/>
              <a:r>
                <a:rPr lang="en-GB" sz="1200" dirty="0">
                  <a:solidFill>
                    <a:srgbClr val="000000"/>
                  </a:solidFill>
                  <a:latin typeface="Arial" panose="020B0604020202020204" pitchFamily="34" charset="0"/>
                </a:rPr>
                <a:t>14</a:t>
              </a:r>
            </a:p>
          </p:txBody>
        </p:sp>
        <p:sp>
          <p:nvSpPr>
            <p:cNvPr id="126" name="TextBox 125"/>
            <p:cNvSpPr txBox="1"/>
            <p:nvPr/>
          </p:nvSpPr>
          <p:spPr>
            <a:xfrm>
              <a:off x="1247729" y="2785856"/>
              <a:ext cx="371725" cy="210709"/>
            </a:xfrm>
            <a:prstGeom prst="rect">
              <a:avLst/>
            </a:prstGeom>
            <a:noFill/>
          </p:spPr>
          <p:txBody>
            <a:bodyPr wrap="square" rtlCol="0" anchor="ctr">
              <a:spAutoFit/>
            </a:bodyPr>
            <a:lstStyle/>
            <a:p>
              <a:pPr algn="r"/>
              <a:r>
                <a:rPr lang="en-GB" sz="1200" dirty="0">
                  <a:solidFill>
                    <a:srgbClr val="000000"/>
                  </a:solidFill>
                  <a:latin typeface="Arial" panose="020B0604020202020204" pitchFamily="34" charset="0"/>
                </a:rPr>
                <a:t>12</a:t>
              </a:r>
            </a:p>
          </p:txBody>
        </p:sp>
        <p:sp>
          <p:nvSpPr>
            <p:cNvPr id="127" name="TextBox 126"/>
            <p:cNvSpPr txBox="1"/>
            <p:nvPr/>
          </p:nvSpPr>
          <p:spPr>
            <a:xfrm>
              <a:off x="1247729" y="3028742"/>
              <a:ext cx="371725" cy="210709"/>
            </a:xfrm>
            <a:prstGeom prst="rect">
              <a:avLst/>
            </a:prstGeom>
            <a:noFill/>
          </p:spPr>
          <p:txBody>
            <a:bodyPr wrap="square" rtlCol="0" anchor="ctr">
              <a:spAutoFit/>
            </a:bodyPr>
            <a:lstStyle/>
            <a:p>
              <a:pPr algn="r"/>
              <a:r>
                <a:rPr lang="en-GB" sz="1200" dirty="0">
                  <a:solidFill>
                    <a:srgbClr val="000000"/>
                  </a:solidFill>
                  <a:latin typeface="Arial" panose="020B0604020202020204" pitchFamily="34" charset="0"/>
                </a:rPr>
                <a:t>10</a:t>
              </a:r>
            </a:p>
          </p:txBody>
        </p:sp>
        <p:sp>
          <p:nvSpPr>
            <p:cNvPr id="128" name="TextBox 127"/>
            <p:cNvSpPr txBox="1"/>
            <p:nvPr/>
          </p:nvSpPr>
          <p:spPr>
            <a:xfrm>
              <a:off x="1247729" y="3276392"/>
              <a:ext cx="371725" cy="210709"/>
            </a:xfrm>
            <a:prstGeom prst="rect">
              <a:avLst/>
            </a:prstGeom>
            <a:noFill/>
          </p:spPr>
          <p:txBody>
            <a:bodyPr wrap="square" rtlCol="0" anchor="ctr">
              <a:spAutoFit/>
            </a:bodyPr>
            <a:lstStyle/>
            <a:p>
              <a:pPr algn="r"/>
              <a:r>
                <a:rPr lang="en-GB" sz="1200" dirty="0">
                  <a:solidFill>
                    <a:srgbClr val="000000"/>
                  </a:solidFill>
                  <a:latin typeface="Arial" panose="020B0604020202020204" pitchFamily="34" charset="0"/>
                </a:rPr>
                <a:t>8</a:t>
              </a:r>
            </a:p>
          </p:txBody>
        </p:sp>
        <p:sp>
          <p:nvSpPr>
            <p:cNvPr id="129" name="TextBox 128"/>
            <p:cNvSpPr txBox="1"/>
            <p:nvPr/>
          </p:nvSpPr>
          <p:spPr>
            <a:xfrm>
              <a:off x="1247729" y="3518402"/>
              <a:ext cx="371725" cy="210709"/>
            </a:xfrm>
            <a:prstGeom prst="rect">
              <a:avLst/>
            </a:prstGeom>
            <a:noFill/>
          </p:spPr>
          <p:txBody>
            <a:bodyPr wrap="square" rtlCol="0" anchor="ctr">
              <a:spAutoFit/>
            </a:bodyPr>
            <a:lstStyle/>
            <a:p>
              <a:pPr algn="r"/>
              <a:r>
                <a:rPr lang="en-GB" sz="1200" dirty="0">
                  <a:solidFill>
                    <a:srgbClr val="000000"/>
                  </a:solidFill>
                  <a:latin typeface="Arial" panose="020B0604020202020204" pitchFamily="34" charset="0"/>
                </a:rPr>
                <a:t>6</a:t>
              </a:r>
            </a:p>
          </p:txBody>
        </p:sp>
        <p:sp>
          <p:nvSpPr>
            <p:cNvPr id="130" name="TextBox 129"/>
            <p:cNvSpPr txBox="1"/>
            <p:nvPr/>
          </p:nvSpPr>
          <p:spPr>
            <a:xfrm>
              <a:off x="1247729" y="3757466"/>
              <a:ext cx="371725" cy="210709"/>
            </a:xfrm>
            <a:prstGeom prst="rect">
              <a:avLst/>
            </a:prstGeom>
            <a:noFill/>
          </p:spPr>
          <p:txBody>
            <a:bodyPr wrap="square" rtlCol="0" anchor="ctr">
              <a:spAutoFit/>
            </a:bodyPr>
            <a:lstStyle/>
            <a:p>
              <a:pPr algn="r"/>
              <a:r>
                <a:rPr lang="en-GB" sz="1200" dirty="0">
                  <a:solidFill>
                    <a:srgbClr val="000000"/>
                  </a:solidFill>
                  <a:latin typeface="Arial" panose="020B0604020202020204" pitchFamily="34" charset="0"/>
                </a:rPr>
                <a:t>4</a:t>
              </a:r>
            </a:p>
          </p:txBody>
        </p:sp>
        <p:sp>
          <p:nvSpPr>
            <p:cNvPr id="131" name="TextBox 130"/>
            <p:cNvSpPr txBox="1"/>
            <p:nvPr/>
          </p:nvSpPr>
          <p:spPr>
            <a:xfrm>
              <a:off x="1247729" y="4005116"/>
              <a:ext cx="371725" cy="210709"/>
            </a:xfrm>
            <a:prstGeom prst="rect">
              <a:avLst/>
            </a:prstGeom>
            <a:noFill/>
          </p:spPr>
          <p:txBody>
            <a:bodyPr wrap="square" rtlCol="0" anchor="ctr">
              <a:spAutoFit/>
            </a:bodyPr>
            <a:lstStyle/>
            <a:p>
              <a:pPr algn="r"/>
              <a:r>
                <a:rPr lang="en-GB" sz="1200" dirty="0">
                  <a:solidFill>
                    <a:srgbClr val="000000"/>
                  </a:solidFill>
                  <a:latin typeface="Arial" panose="020B0604020202020204" pitchFamily="34" charset="0"/>
                </a:rPr>
                <a:t>2</a:t>
              </a:r>
            </a:p>
          </p:txBody>
        </p:sp>
        <p:sp>
          <p:nvSpPr>
            <p:cNvPr id="132" name="TextBox 131"/>
            <p:cNvSpPr txBox="1"/>
            <p:nvPr/>
          </p:nvSpPr>
          <p:spPr>
            <a:xfrm>
              <a:off x="1247729" y="4248004"/>
              <a:ext cx="371725" cy="210709"/>
            </a:xfrm>
            <a:prstGeom prst="rect">
              <a:avLst/>
            </a:prstGeom>
            <a:noFill/>
          </p:spPr>
          <p:txBody>
            <a:bodyPr wrap="square" rtlCol="0" anchor="ctr">
              <a:spAutoFit/>
            </a:bodyPr>
            <a:lstStyle/>
            <a:p>
              <a:pPr algn="r"/>
              <a:r>
                <a:rPr lang="en-GB" sz="1200" dirty="0">
                  <a:solidFill>
                    <a:srgbClr val="000000"/>
                  </a:solidFill>
                  <a:latin typeface="Arial" panose="020B0604020202020204" pitchFamily="34" charset="0"/>
                </a:rPr>
                <a:t>0</a:t>
              </a:r>
            </a:p>
          </p:txBody>
        </p:sp>
      </p:grpSp>
    </p:spTree>
    <p:extLst>
      <p:ext uri="{BB962C8B-B14F-4D97-AF65-F5344CB8AC3E}">
        <p14:creationId xmlns:p14="http://schemas.microsoft.com/office/powerpoint/2010/main" val="1939967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ext Placeholder 156"/>
          <p:cNvSpPr>
            <a:spLocks noGrp="1"/>
          </p:cNvSpPr>
          <p:nvPr>
            <p:ph type="body" sz="quarter" idx="13"/>
          </p:nvPr>
        </p:nvSpPr>
        <p:spPr/>
        <p:txBody>
          <a:bodyPr>
            <a:noAutofit/>
          </a:bodyPr>
          <a:lstStyle/>
          <a:p>
            <a:r>
              <a:rPr lang="en-GB" sz="1200" dirty="0" err="1">
                <a:solidFill>
                  <a:srgbClr val="808080"/>
                </a:solidFill>
              </a:rPr>
              <a:t>D’Ambrosio</a:t>
            </a:r>
            <a:r>
              <a:rPr lang="en-GB" sz="1200" dirty="0">
                <a:solidFill>
                  <a:srgbClr val="808080"/>
                </a:solidFill>
              </a:rPr>
              <a:t> R, et al. Hepatology 2012;56:532–43</a:t>
            </a:r>
            <a:br>
              <a:rPr lang="en-GB" sz="1200" dirty="0">
                <a:solidFill>
                  <a:srgbClr val="808080"/>
                </a:solidFill>
              </a:rPr>
            </a:br>
            <a:r>
              <a:rPr lang="en-GB" sz="1200" dirty="0">
                <a:solidFill>
                  <a:srgbClr val="808080"/>
                </a:solidFill>
              </a:rPr>
              <a:t>Copyright © 2012 American Association for the Study of Liver Diseases</a:t>
            </a:r>
          </a:p>
        </p:txBody>
      </p:sp>
      <p:sp>
        <p:nvSpPr>
          <p:cNvPr id="2" name="Title 1"/>
          <p:cNvSpPr>
            <a:spLocks noGrp="1"/>
          </p:cNvSpPr>
          <p:nvPr>
            <p:ph type="title"/>
          </p:nvPr>
        </p:nvSpPr>
        <p:spPr/>
        <p:txBody>
          <a:bodyPr>
            <a:normAutofit fontScale="90000"/>
          </a:bodyPr>
          <a:lstStyle/>
          <a:p>
            <a:r>
              <a:rPr lang="en-US" sz="3600" dirty="0"/>
              <a:t>A RVM </a:t>
            </a:r>
            <a:r>
              <a:rPr lang="en-US" sz="3600" dirty="0" err="1"/>
              <a:t>pode</a:t>
            </a:r>
            <a:r>
              <a:rPr lang="en-US" sz="3600" dirty="0"/>
              <a:t> </a:t>
            </a:r>
            <a:r>
              <a:rPr lang="en-US" sz="3600" dirty="0" err="1"/>
              <a:t>associar</a:t>
            </a:r>
            <a:r>
              <a:rPr lang="en-US" sz="3600" dirty="0"/>
              <a:t>-se a regress</a:t>
            </a:r>
            <a:r>
              <a:rPr lang="pt-PT" sz="3600" dirty="0" err="1"/>
              <a:t>ão</a:t>
            </a:r>
            <a:r>
              <a:rPr lang="pt-PT" sz="3600" dirty="0"/>
              <a:t> da </a:t>
            </a:r>
            <a:r>
              <a:rPr lang="en-US" sz="3600" dirty="0" err="1"/>
              <a:t>fibrose</a:t>
            </a:r>
            <a:endParaRPr lang="en-GB" sz="3600" dirty="0"/>
          </a:p>
        </p:txBody>
      </p:sp>
      <p:sp>
        <p:nvSpPr>
          <p:cNvPr id="89" name="Content Placeholder 88"/>
          <p:cNvSpPr>
            <a:spLocks noGrp="1"/>
          </p:cNvSpPr>
          <p:nvPr>
            <p:ph sz="half" idx="4294967295"/>
          </p:nvPr>
        </p:nvSpPr>
        <p:spPr>
          <a:xfrm>
            <a:off x="1631504" y="1196752"/>
            <a:ext cx="4038600" cy="722313"/>
          </a:xfrm>
        </p:spPr>
        <p:txBody>
          <a:bodyPr>
            <a:noAutofit/>
          </a:bodyPr>
          <a:lstStyle/>
          <a:p>
            <a:pPr marL="0" indent="0" algn="ctr">
              <a:lnSpc>
                <a:spcPct val="120000"/>
              </a:lnSpc>
              <a:buNone/>
            </a:pPr>
            <a:r>
              <a:rPr lang="en-GB" sz="2000" dirty="0">
                <a:solidFill>
                  <a:srgbClr val="004586"/>
                </a:solidFill>
                <a:latin typeface="+mj-lt"/>
                <a:ea typeface="ＭＳ Ｐゴシック" charset="-128"/>
              </a:rPr>
              <a:t>N</a:t>
            </a:r>
            <a:r>
              <a:rPr lang="pt-PT" sz="2000" dirty="0">
                <a:solidFill>
                  <a:srgbClr val="004586"/>
                </a:solidFill>
                <a:latin typeface="+mj-lt"/>
                <a:ea typeface="ＭＳ Ｐゴシック" charset="-128"/>
              </a:rPr>
              <a:t>úmero de doentes de acordo com o score</a:t>
            </a:r>
            <a:r>
              <a:rPr lang="en-GB" sz="2000" dirty="0">
                <a:solidFill>
                  <a:srgbClr val="004586"/>
                </a:solidFill>
                <a:latin typeface="+mj-lt"/>
                <a:ea typeface="ＭＳ Ｐゴシック" charset="-128"/>
              </a:rPr>
              <a:t> METAVIR, antes e </a:t>
            </a:r>
            <a:r>
              <a:rPr lang="en-GB" sz="2000" dirty="0" err="1">
                <a:solidFill>
                  <a:srgbClr val="004586"/>
                </a:solidFill>
                <a:latin typeface="+mj-lt"/>
                <a:ea typeface="ＭＳ Ｐゴシック" charset="-128"/>
              </a:rPr>
              <a:t>ap</a:t>
            </a:r>
            <a:r>
              <a:rPr lang="pt-PT" sz="2000" dirty="0" err="1">
                <a:solidFill>
                  <a:srgbClr val="004586"/>
                </a:solidFill>
                <a:latin typeface="+mj-lt"/>
                <a:ea typeface="ＭＳ Ｐゴシック" charset="-128"/>
              </a:rPr>
              <a:t>ós</a:t>
            </a:r>
            <a:r>
              <a:rPr lang="pt-PT" sz="2000" dirty="0">
                <a:solidFill>
                  <a:srgbClr val="004586"/>
                </a:solidFill>
                <a:latin typeface="+mj-lt"/>
                <a:ea typeface="ＭＳ Ｐゴシック" charset="-128"/>
              </a:rPr>
              <a:t> RVM</a:t>
            </a:r>
            <a:endParaRPr lang="en-GB" sz="2000" dirty="0">
              <a:solidFill>
                <a:srgbClr val="004586"/>
              </a:solidFill>
              <a:latin typeface="+mj-lt"/>
            </a:endParaRPr>
          </a:p>
        </p:txBody>
      </p:sp>
      <p:sp>
        <p:nvSpPr>
          <p:cNvPr id="91" name="Content Placeholder 90"/>
          <p:cNvSpPr>
            <a:spLocks noGrp="1"/>
          </p:cNvSpPr>
          <p:nvPr>
            <p:ph sz="half" idx="4294967295"/>
          </p:nvPr>
        </p:nvSpPr>
        <p:spPr>
          <a:xfrm>
            <a:off x="6960096" y="1340768"/>
            <a:ext cx="4038600" cy="698500"/>
          </a:xfrm>
        </p:spPr>
        <p:txBody>
          <a:bodyPr>
            <a:normAutofit fontScale="85000" lnSpcReduction="20000"/>
          </a:bodyPr>
          <a:lstStyle/>
          <a:p>
            <a:pPr marL="0" indent="0" algn="ctr">
              <a:lnSpc>
                <a:spcPct val="120000"/>
              </a:lnSpc>
              <a:buNone/>
            </a:pPr>
            <a:r>
              <a:rPr lang="en-GB" sz="2200" dirty="0" err="1">
                <a:solidFill>
                  <a:srgbClr val="004586"/>
                </a:solidFill>
                <a:latin typeface="+mj-lt"/>
                <a:ea typeface="ＭＳ Ｐゴシック" charset="-128"/>
              </a:rPr>
              <a:t>Alteraç</a:t>
            </a:r>
            <a:r>
              <a:rPr lang="pt-PT" sz="2200" dirty="0" err="1">
                <a:solidFill>
                  <a:srgbClr val="004586"/>
                </a:solidFill>
                <a:latin typeface="+mj-lt"/>
                <a:ea typeface="ＭＳ Ｐゴシック" charset="-128"/>
              </a:rPr>
              <a:t>ões</a:t>
            </a:r>
            <a:r>
              <a:rPr lang="pt-PT" sz="2200" dirty="0">
                <a:solidFill>
                  <a:srgbClr val="004586"/>
                </a:solidFill>
                <a:latin typeface="+mj-lt"/>
                <a:ea typeface="ＭＳ Ｐゴシック" charset="-128"/>
              </a:rPr>
              <a:t> da </a:t>
            </a:r>
            <a:r>
              <a:rPr lang="en-GB" sz="2200" dirty="0" err="1">
                <a:solidFill>
                  <a:srgbClr val="004586"/>
                </a:solidFill>
                <a:latin typeface="+mj-lt"/>
                <a:ea typeface="ＭＳ Ｐゴシック" charset="-128"/>
              </a:rPr>
              <a:t>fibrose</a:t>
            </a:r>
            <a:r>
              <a:rPr lang="en-GB" sz="2200" dirty="0">
                <a:solidFill>
                  <a:srgbClr val="004586"/>
                </a:solidFill>
                <a:latin typeface="+mj-lt"/>
                <a:ea typeface="ＭＳ Ｐゴシック" charset="-128"/>
              </a:rPr>
              <a:t> </a:t>
            </a:r>
            <a:r>
              <a:rPr lang="en-GB" sz="2200" dirty="0" err="1">
                <a:solidFill>
                  <a:srgbClr val="004586"/>
                </a:solidFill>
                <a:latin typeface="+mj-lt"/>
                <a:ea typeface="ＭＳ Ｐゴシック" charset="-128"/>
              </a:rPr>
              <a:t>em</a:t>
            </a:r>
            <a:r>
              <a:rPr lang="en-GB" sz="2200" dirty="0">
                <a:solidFill>
                  <a:srgbClr val="004586"/>
                </a:solidFill>
                <a:latin typeface="+mj-lt"/>
                <a:ea typeface="ＭＳ Ｐゴシック" charset="-128"/>
              </a:rPr>
              <a:t> 38 </a:t>
            </a:r>
            <a:r>
              <a:rPr lang="en-GB" sz="2200" dirty="0" err="1">
                <a:solidFill>
                  <a:srgbClr val="004586"/>
                </a:solidFill>
                <a:latin typeface="+mj-lt"/>
                <a:ea typeface="ＭＳ Ｐゴシック" charset="-128"/>
              </a:rPr>
              <a:t>doentes</a:t>
            </a:r>
            <a:r>
              <a:rPr lang="en-GB" sz="2200" dirty="0">
                <a:solidFill>
                  <a:srgbClr val="004586"/>
                </a:solidFill>
                <a:latin typeface="+mj-lt"/>
                <a:ea typeface="ＭＳ Ｐゴシック" charset="-128"/>
              </a:rPr>
              <a:t>, </a:t>
            </a:r>
            <a:r>
              <a:rPr lang="en-GB" sz="2200" dirty="0" err="1">
                <a:solidFill>
                  <a:srgbClr val="004586"/>
                </a:solidFill>
                <a:latin typeface="+mj-lt"/>
                <a:ea typeface="ＭＳ Ｐゴシック" charset="-128"/>
              </a:rPr>
              <a:t>em</a:t>
            </a:r>
            <a:r>
              <a:rPr lang="en-GB" sz="2200" dirty="0">
                <a:solidFill>
                  <a:srgbClr val="004586"/>
                </a:solidFill>
                <a:latin typeface="+mj-lt"/>
                <a:ea typeface="ＭＳ Ｐゴシック" charset="-128"/>
              </a:rPr>
              <a:t> </a:t>
            </a:r>
            <a:r>
              <a:rPr lang="en-GB" sz="2200" dirty="0" err="1">
                <a:solidFill>
                  <a:srgbClr val="004586"/>
                </a:solidFill>
                <a:latin typeface="+mj-lt"/>
                <a:ea typeface="ＭＳ Ｐゴシック" charset="-128"/>
              </a:rPr>
              <a:t>biopsias</a:t>
            </a:r>
            <a:r>
              <a:rPr lang="en-GB" sz="2200" dirty="0">
                <a:solidFill>
                  <a:srgbClr val="004586"/>
                </a:solidFill>
                <a:latin typeface="+mj-lt"/>
                <a:ea typeface="ＭＳ Ｐゴシック" charset="-128"/>
              </a:rPr>
              <a:t> </a:t>
            </a:r>
            <a:r>
              <a:rPr lang="en-GB" sz="2200" dirty="0" err="1">
                <a:solidFill>
                  <a:srgbClr val="004586"/>
                </a:solidFill>
                <a:latin typeface="+mj-lt"/>
                <a:ea typeface="ＭＳ Ｐゴシック" charset="-128"/>
              </a:rPr>
              <a:t>pr</a:t>
            </a:r>
            <a:r>
              <a:rPr lang="pt-PT" sz="2200" dirty="0">
                <a:solidFill>
                  <a:srgbClr val="004586"/>
                </a:solidFill>
                <a:latin typeface="+mj-lt"/>
                <a:ea typeface="ＭＳ Ｐゴシック" charset="-128"/>
              </a:rPr>
              <a:t>é e pós tratamento </a:t>
            </a:r>
            <a:r>
              <a:rPr lang="en-GB" sz="2200" dirty="0">
                <a:solidFill>
                  <a:srgbClr val="004586"/>
                </a:solidFill>
                <a:latin typeface="+mj-lt"/>
                <a:ea typeface="ＭＳ Ｐゴシック" charset="-128"/>
              </a:rPr>
              <a:t>*</a:t>
            </a:r>
          </a:p>
          <a:p>
            <a:pPr marL="0" indent="0" algn="ctr">
              <a:lnSpc>
                <a:spcPct val="120000"/>
              </a:lnSpc>
              <a:buNone/>
            </a:pPr>
            <a:endParaRPr lang="en-GB" sz="1800" dirty="0"/>
          </a:p>
        </p:txBody>
      </p:sp>
      <p:sp>
        <p:nvSpPr>
          <p:cNvPr id="158" name="Text Placeholder 157"/>
          <p:cNvSpPr>
            <a:spLocks noGrp="1"/>
          </p:cNvSpPr>
          <p:nvPr>
            <p:ph type="body" sz="quarter" idx="4294967295"/>
          </p:nvPr>
        </p:nvSpPr>
        <p:spPr>
          <a:xfrm>
            <a:off x="1415480" y="4941168"/>
            <a:ext cx="6096000" cy="1266825"/>
          </a:xfrm>
        </p:spPr>
        <p:txBody>
          <a:bodyPr>
            <a:noAutofit/>
          </a:bodyPr>
          <a:lstStyle/>
          <a:p>
            <a:pPr marL="0" indent="0">
              <a:buNone/>
            </a:pPr>
            <a:r>
              <a:rPr lang="en-GB" sz="1400" dirty="0">
                <a:solidFill>
                  <a:srgbClr val="004586"/>
                </a:solidFill>
              </a:rPr>
              <a:t>*An</a:t>
            </a:r>
            <a:r>
              <a:rPr lang="pt-PT" sz="1400" dirty="0" err="1">
                <a:solidFill>
                  <a:srgbClr val="004586"/>
                </a:solidFill>
              </a:rPr>
              <a:t>álise</a:t>
            </a:r>
            <a:r>
              <a:rPr lang="en-GB" sz="1400" dirty="0">
                <a:solidFill>
                  <a:srgbClr val="004586"/>
                </a:solidFill>
              </a:rPr>
              <a:t> </a:t>
            </a:r>
            <a:r>
              <a:rPr lang="en-GB" sz="1400" dirty="0" err="1">
                <a:solidFill>
                  <a:srgbClr val="004586"/>
                </a:solidFill>
              </a:rPr>
              <a:t>morfom</a:t>
            </a:r>
            <a:r>
              <a:rPr lang="pt-PT" sz="1400" dirty="0" err="1">
                <a:solidFill>
                  <a:srgbClr val="004586"/>
                </a:solidFill>
              </a:rPr>
              <a:t>étrica</a:t>
            </a:r>
            <a:r>
              <a:rPr lang="pt-PT" sz="1400" dirty="0">
                <a:solidFill>
                  <a:srgbClr val="004586"/>
                </a:solidFill>
              </a:rPr>
              <a:t> da biopsia hepática</a:t>
            </a:r>
            <a:r>
              <a:rPr lang="en-GB" sz="1400" dirty="0">
                <a:solidFill>
                  <a:srgbClr val="004586"/>
                </a:solidFill>
              </a:rPr>
              <a:t>.</a:t>
            </a:r>
          </a:p>
          <a:p>
            <a:pPr marL="0" indent="0">
              <a:buNone/>
            </a:pPr>
            <a:r>
              <a:rPr lang="en-GB" sz="1400" dirty="0" err="1">
                <a:solidFill>
                  <a:srgbClr val="004586"/>
                </a:solidFill>
              </a:rPr>
              <a:t>Doentes</a:t>
            </a:r>
            <a:r>
              <a:rPr lang="en-GB" sz="1400" dirty="0">
                <a:solidFill>
                  <a:srgbClr val="004586"/>
                </a:solidFill>
              </a:rPr>
              <a:t> </a:t>
            </a:r>
            <a:r>
              <a:rPr lang="en-GB" sz="1400" dirty="0" err="1">
                <a:solidFill>
                  <a:srgbClr val="004586"/>
                </a:solidFill>
              </a:rPr>
              <a:t>seguidos</a:t>
            </a:r>
            <a:r>
              <a:rPr lang="en-GB" sz="1400" dirty="0">
                <a:solidFill>
                  <a:srgbClr val="004586"/>
                </a:solidFill>
              </a:rPr>
              <a:t>, </a:t>
            </a:r>
            <a:r>
              <a:rPr lang="en-GB" sz="1400" dirty="0" err="1">
                <a:solidFill>
                  <a:srgbClr val="004586"/>
                </a:solidFill>
              </a:rPr>
              <a:t>em</a:t>
            </a:r>
            <a:r>
              <a:rPr lang="en-GB" sz="1400" dirty="0">
                <a:solidFill>
                  <a:srgbClr val="004586"/>
                </a:solidFill>
              </a:rPr>
              <a:t> m</a:t>
            </a:r>
            <a:r>
              <a:rPr lang="pt-PT" sz="1400" dirty="0" err="1">
                <a:solidFill>
                  <a:srgbClr val="004586"/>
                </a:solidFill>
              </a:rPr>
              <a:t>édia</a:t>
            </a:r>
            <a:r>
              <a:rPr lang="pt-PT" sz="1400" dirty="0">
                <a:solidFill>
                  <a:srgbClr val="004586"/>
                </a:solidFill>
              </a:rPr>
              <a:t>, durante </a:t>
            </a:r>
            <a:r>
              <a:rPr lang="en-GB" sz="1400" dirty="0">
                <a:solidFill>
                  <a:srgbClr val="004586"/>
                </a:solidFill>
              </a:rPr>
              <a:t>67 </a:t>
            </a:r>
            <a:r>
              <a:rPr lang="en-GB" sz="1400" dirty="0" err="1">
                <a:solidFill>
                  <a:srgbClr val="004586"/>
                </a:solidFill>
              </a:rPr>
              <a:t>meses</a:t>
            </a:r>
            <a:r>
              <a:rPr lang="en-GB" sz="1400" dirty="0">
                <a:solidFill>
                  <a:srgbClr val="004586"/>
                </a:solidFill>
              </a:rPr>
              <a:t> </a:t>
            </a:r>
            <a:r>
              <a:rPr lang="en-GB" sz="1400" dirty="0" err="1">
                <a:solidFill>
                  <a:srgbClr val="004586"/>
                </a:solidFill>
              </a:rPr>
              <a:t>ap</a:t>
            </a:r>
            <a:r>
              <a:rPr lang="pt-PT" sz="1400" dirty="0" err="1">
                <a:solidFill>
                  <a:srgbClr val="004586"/>
                </a:solidFill>
              </a:rPr>
              <a:t>ós</a:t>
            </a:r>
            <a:r>
              <a:rPr lang="pt-PT" sz="1400" dirty="0">
                <a:solidFill>
                  <a:srgbClr val="004586"/>
                </a:solidFill>
              </a:rPr>
              <a:t> final do tratamento</a:t>
            </a:r>
            <a:r>
              <a:rPr lang="en-GB" sz="1400" dirty="0">
                <a:solidFill>
                  <a:srgbClr val="004586"/>
                </a:solidFill>
              </a:rPr>
              <a:t>; </a:t>
            </a:r>
            <a:r>
              <a:rPr lang="en-GB" sz="1400" dirty="0" err="1">
                <a:solidFill>
                  <a:srgbClr val="004586"/>
                </a:solidFill>
              </a:rPr>
              <a:t>intervalo</a:t>
            </a:r>
            <a:r>
              <a:rPr lang="en-GB" sz="1400" dirty="0">
                <a:solidFill>
                  <a:srgbClr val="004586"/>
                </a:solidFill>
              </a:rPr>
              <a:t> m</a:t>
            </a:r>
            <a:r>
              <a:rPr lang="pt-PT" sz="1400" dirty="0" err="1">
                <a:solidFill>
                  <a:srgbClr val="004586"/>
                </a:solidFill>
              </a:rPr>
              <a:t>édico</a:t>
            </a:r>
            <a:r>
              <a:rPr lang="pt-PT" sz="1400" dirty="0">
                <a:solidFill>
                  <a:srgbClr val="004586"/>
                </a:solidFill>
              </a:rPr>
              <a:t> entre as duas biopsias: 7</a:t>
            </a:r>
            <a:r>
              <a:rPr lang="en-GB" sz="1400" dirty="0">
                <a:solidFill>
                  <a:srgbClr val="004586"/>
                </a:solidFill>
              </a:rPr>
              <a:t>9 </a:t>
            </a:r>
            <a:r>
              <a:rPr lang="en-GB" sz="1400" dirty="0" err="1">
                <a:solidFill>
                  <a:srgbClr val="004586"/>
                </a:solidFill>
              </a:rPr>
              <a:t>meses</a:t>
            </a:r>
            <a:r>
              <a:rPr lang="en-GB" sz="1400" dirty="0">
                <a:solidFill>
                  <a:srgbClr val="004586"/>
                </a:solidFill>
              </a:rPr>
              <a:t>; </a:t>
            </a:r>
            <a:br>
              <a:rPr lang="en-GB" sz="1400" dirty="0">
                <a:solidFill>
                  <a:srgbClr val="004586"/>
                </a:solidFill>
              </a:rPr>
            </a:br>
            <a:r>
              <a:rPr lang="en-GB" sz="1400" dirty="0">
                <a:solidFill>
                  <a:srgbClr val="004586"/>
                </a:solidFill>
              </a:rPr>
              <a:t>F: </a:t>
            </a:r>
            <a:r>
              <a:rPr lang="en-GB" sz="1400" dirty="0" err="1">
                <a:solidFill>
                  <a:srgbClr val="004586"/>
                </a:solidFill>
              </a:rPr>
              <a:t>est</a:t>
            </a:r>
            <a:r>
              <a:rPr lang="pt-PT" sz="1400" dirty="0" err="1">
                <a:solidFill>
                  <a:srgbClr val="004586"/>
                </a:solidFill>
              </a:rPr>
              <a:t>ádio</a:t>
            </a:r>
            <a:r>
              <a:rPr lang="pt-PT" sz="1400" dirty="0">
                <a:solidFill>
                  <a:srgbClr val="004586"/>
                </a:solidFill>
              </a:rPr>
              <a:t> da </a:t>
            </a:r>
            <a:r>
              <a:rPr lang="en-GB" sz="1400" dirty="0" err="1">
                <a:solidFill>
                  <a:srgbClr val="004586"/>
                </a:solidFill>
              </a:rPr>
              <a:t>fibrose</a:t>
            </a:r>
            <a:r>
              <a:rPr lang="en-GB" sz="1400" dirty="0">
                <a:solidFill>
                  <a:srgbClr val="004586"/>
                </a:solidFill>
              </a:rPr>
              <a:t>; RVM: </a:t>
            </a:r>
            <a:r>
              <a:rPr lang="en-GB" sz="1400" dirty="0" err="1">
                <a:solidFill>
                  <a:srgbClr val="004586"/>
                </a:solidFill>
              </a:rPr>
              <a:t>resposta</a:t>
            </a:r>
            <a:r>
              <a:rPr lang="en-GB" sz="1400" dirty="0">
                <a:solidFill>
                  <a:srgbClr val="004586"/>
                </a:solidFill>
              </a:rPr>
              <a:t> viral </a:t>
            </a:r>
            <a:r>
              <a:rPr lang="en-GB" sz="1400" dirty="0" err="1">
                <a:solidFill>
                  <a:srgbClr val="004586"/>
                </a:solidFill>
              </a:rPr>
              <a:t>mantida</a:t>
            </a:r>
            <a:endParaRPr lang="en-GB" sz="1400" dirty="0">
              <a:solidFill>
                <a:srgbClr val="004586"/>
              </a:solidFill>
            </a:endParaRPr>
          </a:p>
        </p:txBody>
      </p:sp>
      <p:sp>
        <p:nvSpPr>
          <p:cNvPr id="4" name="Text Placeholder 18"/>
          <p:cNvSpPr txBox="1">
            <a:spLocks/>
          </p:cNvSpPr>
          <p:nvPr/>
        </p:nvSpPr>
        <p:spPr>
          <a:xfrm>
            <a:off x="1776416" y="5205040"/>
            <a:ext cx="3990975" cy="25003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prstClr val="black"/>
              </a:solidFill>
              <a:latin typeface="Arial" panose="020B0604020202020204" pitchFamily="34" charset="0"/>
              <a:cs typeface="Arial" panose="020B0604020202020204" pitchFamily="34" charset="0"/>
            </a:endParaRPr>
          </a:p>
        </p:txBody>
      </p:sp>
      <p:sp>
        <p:nvSpPr>
          <p:cNvPr id="5" name="Text Placeholder 19"/>
          <p:cNvSpPr txBox="1">
            <a:spLocks/>
          </p:cNvSpPr>
          <p:nvPr/>
        </p:nvSpPr>
        <p:spPr>
          <a:xfrm>
            <a:off x="5019814" y="4904746"/>
            <a:ext cx="5398951" cy="6101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prstClr val="black"/>
              </a:solidFill>
              <a:latin typeface="Arial" panose="020B0604020202020204" pitchFamily="34" charset="0"/>
              <a:cs typeface="Arial" panose="020B0604020202020204" pitchFamily="34" charset="0"/>
            </a:endParaRPr>
          </a:p>
        </p:txBody>
      </p:sp>
      <p:grpSp>
        <p:nvGrpSpPr>
          <p:cNvPr id="87" name="Group 86"/>
          <p:cNvGrpSpPr/>
          <p:nvPr/>
        </p:nvGrpSpPr>
        <p:grpSpPr>
          <a:xfrm>
            <a:off x="2000881" y="2179787"/>
            <a:ext cx="3948885" cy="2574422"/>
            <a:chOff x="476879" y="1814638"/>
            <a:chExt cx="3948885" cy="2574422"/>
          </a:xfrm>
        </p:grpSpPr>
        <p:sp>
          <p:nvSpPr>
            <p:cNvPr id="101" name="TextBox 100"/>
            <p:cNvSpPr txBox="1"/>
            <p:nvPr/>
          </p:nvSpPr>
          <p:spPr>
            <a:xfrm>
              <a:off x="687954" y="2041624"/>
              <a:ext cx="482824" cy="307777"/>
            </a:xfrm>
            <a:prstGeom prst="rect">
              <a:avLst/>
            </a:prstGeom>
            <a:noFill/>
          </p:spPr>
          <p:txBody>
            <a:bodyPr wrap="none" rtlCol="0" anchor="ctr">
              <a:spAutoFit/>
            </a:bodyPr>
            <a:lstStyle/>
            <a:p>
              <a:pPr algn="r" eaLnBrk="0" hangingPunct="0"/>
              <a:r>
                <a:rPr lang="en-GB" sz="1400" dirty="0">
                  <a:solidFill>
                    <a:srgbClr val="000000"/>
                  </a:solidFill>
                  <a:latin typeface="Arial" panose="020B0604020202020204" pitchFamily="34" charset="0"/>
                  <a:ea typeface="ＭＳ Ｐゴシック" charset="-128"/>
                </a:rPr>
                <a:t>100</a:t>
              </a:r>
            </a:p>
          </p:txBody>
        </p:sp>
        <p:sp>
          <p:nvSpPr>
            <p:cNvPr id="102" name="TextBox 101"/>
            <p:cNvSpPr txBox="1"/>
            <p:nvPr/>
          </p:nvSpPr>
          <p:spPr>
            <a:xfrm>
              <a:off x="787340" y="2413327"/>
              <a:ext cx="383438" cy="307777"/>
            </a:xfrm>
            <a:prstGeom prst="rect">
              <a:avLst/>
            </a:prstGeom>
            <a:noFill/>
          </p:spPr>
          <p:txBody>
            <a:bodyPr wrap="none" rtlCol="0" anchor="ctr">
              <a:spAutoFit/>
            </a:bodyPr>
            <a:lstStyle/>
            <a:p>
              <a:pPr algn="r" eaLnBrk="0" hangingPunct="0"/>
              <a:r>
                <a:rPr lang="en-GB" sz="1400" dirty="0">
                  <a:solidFill>
                    <a:srgbClr val="000000"/>
                  </a:solidFill>
                  <a:latin typeface="Arial" panose="020B0604020202020204" pitchFamily="34" charset="0"/>
                  <a:ea typeface="ＭＳ Ｐゴシック" charset="-128"/>
                </a:rPr>
                <a:t>80</a:t>
              </a:r>
            </a:p>
          </p:txBody>
        </p:sp>
        <p:sp>
          <p:nvSpPr>
            <p:cNvPr id="103" name="TextBox 102"/>
            <p:cNvSpPr txBox="1"/>
            <p:nvPr/>
          </p:nvSpPr>
          <p:spPr>
            <a:xfrm>
              <a:off x="787340" y="2785030"/>
              <a:ext cx="383438" cy="307777"/>
            </a:xfrm>
            <a:prstGeom prst="rect">
              <a:avLst/>
            </a:prstGeom>
            <a:noFill/>
          </p:spPr>
          <p:txBody>
            <a:bodyPr wrap="none" rtlCol="0" anchor="ctr">
              <a:spAutoFit/>
            </a:bodyPr>
            <a:lstStyle/>
            <a:p>
              <a:pPr algn="r" eaLnBrk="0" hangingPunct="0"/>
              <a:r>
                <a:rPr lang="en-GB" sz="1400" dirty="0">
                  <a:solidFill>
                    <a:srgbClr val="000000"/>
                  </a:solidFill>
                  <a:latin typeface="Arial" panose="020B0604020202020204" pitchFamily="34" charset="0"/>
                  <a:ea typeface="ＭＳ Ｐゴシック" charset="-128"/>
                </a:rPr>
                <a:t>60</a:t>
              </a:r>
            </a:p>
          </p:txBody>
        </p:sp>
        <p:sp>
          <p:nvSpPr>
            <p:cNvPr id="104" name="TextBox 103"/>
            <p:cNvSpPr txBox="1"/>
            <p:nvPr/>
          </p:nvSpPr>
          <p:spPr>
            <a:xfrm>
              <a:off x="787340" y="3156733"/>
              <a:ext cx="383438" cy="307777"/>
            </a:xfrm>
            <a:prstGeom prst="rect">
              <a:avLst/>
            </a:prstGeom>
            <a:noFill/>
          </p:spPr>
          <p:txBody>
            <a:bodyPr wrap="none" rtlCol="0" anchor="ctr">
              <a:spAutoFit/>
            </a:bodyPr>
            <a:lstStyle/>
            <a:p>
              <a:pPr algn="r" eaLnBrk="0" hangingPunct="0"/>
              <a:r>
                <a:rPr lang="en-GB" sz="1400" dirty="0">
                  <a:solidFill>
                    <a:srgbClr val="000000"/>
                  </a:solidFill>
                  <a:latin typeface="Arial" panose="020B0604020202020204" pitchFamily="34" charset="0"/>
                  <a:ea typeface="ＭＳ Ｐゴシック" charset="-128"/>
                </a:rPr>
                <a:t>40</a:t>
              </a:r>
            </a:p>
          </p:txBody>
        </p:sp>
        <p:sp>
          <p:nvSpPr>
            <p:cNvPr id="105" name="TextBox 104"/>
            <p:cNvSpPr txBox="1"/>
            <p:nvPr/>
          </p:nvSpPr>
          <p:spPr>
            <a:xfrm>
              <a:off x="787340" y="3528436"/>
              <a:ext cx="383438" cy="307777"/>
            </a:xfrm>
            <a:prstGeom prst="rect">
              <a:avLst/>
            </a:prstGeom>
            <a:noFill/>
          </p:spPr>
          <p:txBody>
            <a:bodyPr wrap="none" rtlCol="0" anchor="ctr">
              <a:spAutoFit/>
            </a:bodyPr>
            <a:lstStyle/>
            <a:p>
              <a:pPr algn="r" eaLnBrk="0" hangingPunct="0"/>
              <a:r>
                <a:rPr lang="en-GB" sz="1400" dirty="0">
                  <a:solidFill>
                    <a:srgbClr val="000000"/>
                  </a:solidFill>
                  <a:latin typeface="Arial" panose="020B0604020202020204" pitchFamily="34" charset="0"/>
                  <a:ea typeface="ＭＳ Ｐゴシック" charset="-128"/>
                </a:rPr>
                <a:t>20</a:t>
              </a:r>
            </a:p>
          </p:txBody>
        </p:sp>
        <p:sp>
          <p:nvSpPr>
            <p:cNvPr id="106" name="TextBox 105"/>
            <p:cNvSpPr txBox="1"/>
            <p:nvPr/>
          </p:nvSpPr>
          <p:spPr>
            <a:xfrm>
              <a:off x="886726" y="3900140"/>
              <a:ext cx="284052" cy="307777"/>
            </a:xfrm>
            <a:prstGeom prst="rect">
              <a:avLst/>
            </a:prstGeom>
            <a:noFill/>
          </p:spPr>
          <p:txBody>
            <a:bodyPr wrap="none" rtlCol="0" anchor="ctr">
              <a:spAutoFit/>
            </a:bodyPr>
            <a:lstStyle/>
            <a:p>
              <a:pPr algn="r" eaLnBrk="0" hangingPunct="0"/>
              <a:r>
                <a:rPr lang="en-GB" sz="1400" dirty="0">
                  <a:solidFill>
                    <a:srgbClr val="000000"/>
                  </a:solidFill>
                  <a:latin typeface="Arial" panose="020B0604020202020204" pitchFamily="34" charset="0"/>
                  <a:ea typeface="ＭＳ Ｐゴシック" charset="-128"/>
                </a:rPr>
                <a:t>0</a:t>
              </a:r>
            </a:p>
          </p:txBody>
        </p:sp>
        <p:sp>
          <p:nvSpPr>
            <p:cNvPr id="107" name="TextBox 106"/>
            <p:cNvSpPr txBox="1"/>
            <p:nvPr/>
          </p:nvSpPr>
          <p:spPr>
            <a:xfrm>
              <a:off x="1329786" y="4081283"/>
              <a:ext cx="1226746" cy="307777"/>
            </a:xfrm>
            <a:prstGeom prst="rect">
              <a:avLst/>
            </a:prstGeom>
            <a:noFill/>
          </p:spPr>
          <p:txBody>
            <a:bodyPr wrap="none" rtlCol="0" anchor="ctr">
              <a:spAutoFit/>
            </a:bodyPr>
            <a:lstStyle/>
            <a:p>
              <a:pPr algn="ctr" eaLnBrk="0" hangingPunct="0"/>
              <a:r>
                <a:rPr lang="en-GB" sz="1400" dirty="0">
                  <a:solidFill>
                    <a:srgbClr val="004586"/>
                  </a:solidFill>
                  <a:latin typeface="+mj-lt"/>
                  <a:ea typeface="ＭＳ Ｐゴシック" charset="-128"/>
                </a:rPr>
                <a:t>Pre-</a:t>
              </a:r>
              <a:r>
                <a:rPr lang="en-GB" sz="1400" dirty="0" err="1">
                  <a:solidFill>
                    <a:srgbClr val="004586"/>
                  </a:solidFill>
                  <a:latin typeface="+mj-lt"/>
                  <a:ea typeface="ＭＳ Ｐゴシック" charset="-128"/>
                </a:rPr>
                <a:t>tratmento</a:t>
              </a:r>
              <a:endParaRPr lang="en-GB" sz="1400" dirty="0">
                <a:solidFill>
                  <a:srgbClr val="004586"/>
                </a:solidFill>
                <a:latin typeface="+mj-lt"/>
                <a:ea typeface="ＭＳ Ｐゴシック" charset="-128"/>
              </a:endParaRPr>
            </a:p>
          </p:txBody>
        </p:sp>
        <p:sp>
          <p:nvSpPr>
            <p:cNvPr id="108" name="TextBox 107"/>
            <p:cNvSpPr txBox="1"/>
            <p:nvPr/>
          </p:nvSpPr>
          <p:spPr>
            <a:xfrm>
              <a:off x="2708309" y="4081283"/>
              <a:ext cx="1238351" cy="307777"/>
            </a:xfrm>
            <a:prstGeom prst="rect">
              <a:avLst/>
            </a:prstGeom>
            <a:noFill/>
          </p:spPr>
          <p:txBody>
            <a:bodyPr wrap="none" rtlCol="0" anchor="ctr">
              <a:spAutoFit/>
            </a:bodyPr>
            <a:lstStyle/>
            <a:p>
              <a:pPr algn="ctr" eaLnBrk="0" hangingPunct="0"/>
              <a:r>
                <a:rPr lang="en-GB" sz="1400" dirty="0" err="1">
                  <a:solidFill>
                    <a:srgbClr val="004586"/>
                  </a:solidFill>
                  <a:latin typeface="+mj-lt"/>
                  <a:ea typeface="ＭＳ Ｐゴシック" charset="-128"/>
                </a:rPr>
                <a:t>Pos-tratmento</a:t>
              </a:r>
              <a:endParaRPr lang="en-GB" sz="1400" dirty="0">
                <a:solidFill>
                  <a:srgbClr val="004586"/>
                </a:solidFill>
                <a:latin typeface="+mj-lt"/>
                <a:ea typeface="ＭＳ Ｐゴシック" charset="-128"/>
              </a:endParaRPr>
            </a:p>
          </p:txBody>
        </p:sp>
        <p:sp>
          <p:nvSpPr>
            <p:cNvPr id="109" name="Rectangle 108"/>
            <p:cNvSpPr/>
            <p:nvPr/>
          </p:nvSpPr>
          <p:spPr>
            <a:xfrm>
              <a:off x="1606121" y="2255698"/>
              <a:ext cx="674077" cy="179833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GB" sz="1400" dirty="0">
                <a:solidFill>
                  <a:srgbClr val="FFFFFF"/>
                </a:solidFill>
                <a:latin typeface="Arial" panose="020B0604020202020204" pitchFamily="34" charset="0"/>
                <a:cs typeface="Arial" panose="020B0604020202020204" pitchFamily="34" charset="0"/>
              </a:endParaRPr>
            </a:p>
          </p:txBody>
        </p:sp>
        <p:sp>
          <p:nvSpPr>
            <p:cNvPr id="110" name="Rectangle 109"/>
            <p:cNvSpPr/>
            <p:nvPr/>
          </p:nvSpPr>
          <p:spPr>
            <a:xfrm>
              <a:off x="2967404" y="2970494"/>
              <a:ext cx="674077" cy="68537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GB" sz="1400" dirty="0">
                <a:solidFill>
                  <a:srgbClr val="FFFFFF"/>
                </a:solidFill>
                <a:latin typeface="Arial" panose="020B0604020202020204" pitchFamily="34" charset="0"/>
                <a:cs typeface="Arial" panose="020B0604020202020204" pitchFamily="34" charset="0"/>
              </a:endParaRPr>
            </a:p>
          </p:txBody>
        </p:sp>
        <p:sp>
          <p:nvSpPr>
            <p:cNvPr id="111" name="Rectangle 110"/>
            <p:cNvSpPr/>
            <p:nvPr/>
          </p:nvSpPr>
          <p:spPr>
            <a:xfrm>
              <a:off x="2967404" y="2261131"/>
              <a:ext cx="674077" cy="70936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GB" sz="1400" dirty="0">
                <a:solidFill>
                  <a:srgbClr val="FFFFFF"/>
                </a:solidFill>
                <a:latin typeface="Arial" panose="020B0604020202020204" pitchFamily="34" charset="0"/>
                <a:cs typeface="Arial" panose="020B0604020202020204" pitchFamily="34" charset="0"/>
              </a:endParaRPr>
            </a:p>
          </p:txBody>
        </p:sp>
        <p:sp>
          <p:nvSpPr>
            <p:cNvPr id="112" name="Rectangle 111"/>
            <p:cNvSpPr/>
            <p:nvPr/>
          </p:nvSpPr>
          <p:spPr>
            <a:xfrm>
              <a:off x="2967404" y="3655872"/>
              <a:ext cx="674077" cy="29884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GB" sz="1400" dirty="0">
                <a:solidFill>
                  <a:srgbClr val="FFFFFF"/>
                </a:solidFill>
                <a:latin typeface="Arial" panose="020B0604020202020204" pitchFamily="34" charset="0"/>
                <a:cs typeface="Arial" panose="020B0604020202020204" pitchFamily="34" charset="0"/>
              </a:endParaRPr>
            </a:p>
          </p:txBody>
        </p:sp>
        <p:sp>
          <p:nvSpPr>
            <p:cNvPr id="113" name="Rectangle 112"/>
            <p:cNvSpPr/>
            <p:nvPr/>
          </p:nvSpPr>
          <p:spPr>
            <a:xfrm>
              <a:off x="2967404" y="3954719"/>
              <a:ext cx="674077" cy="968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GB" sz="1400" dirty="0">
                <a:solidFill>
                  <a:srgbClr val="FFFFFF"/>
                </a:solidFill>
                <a:latin typeface="Arial" panose="020B0604020202020204" pitchFamily="34" charset="0"/>
                <a:cs typeface="Arial" panose="020B0604020202020204" pitchFamily="34" charset="0"/>
              </a:endParaRPr>
            </a:p>
          </p:txBody>
        </p:sp>
        <p:sp>
          <p:nvSpPr>
            <p:cNvPr id="131" name="Line 85"/>
            <p:cNvSpPr>
              <a:spLocks noChangeShapeType="1"/>
            </p:cNvSpPr>
            <p:nvPr/>
          </p:nvSpPr>
          <p:spPr bwMode="auto">
            <a:xfrm flipH="1">
              <a:off x="1182682" y="4052351"/>
              <a:ext cx="283924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32" name="Line 87"/>
            <p:cNvSpPr>
              <a:spLocks noChangeShapeType="1"/>
            </p:cNvSpPr>
            <p:nvPr/>
          </p:nvSpPr>
          <p:spPr bwMode="auto">
            <a:xfrm flipH="1">
              <a:off x="1172278" y="3680875"/>
              <a:ext cx="72000"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33" name="Line 89"/>
            <p:cNvSpPr>
              <a:spLocks noChangeShapeType="1"/>
            </p:cNvSpPr>
            <p:nvPr/>
          </p:nvSpPr>
          <p:spPr bwMode="auto">
            <a:xfrm flipH="1">
              <a:off x="1172278" y="3309401"/>
              <a:ext cx="72000"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34" name="Line 91"/>
            <p:cNvSpPr>
              <a:spLocks noChangeShapeType="1"/>
            </p:cNvSpPr>
            <p:nvPr/>
          </p:nvSpPr>
          <p:spPr bwMode="auto">
            <a:xfrm flipH="1">
              <a:off x="1172278" y="2937926"/>
              <a:ext cx="72000"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35" name="Line 93"/>
            <p:cNvSpPr>
              <a:spLocks noChangeShapeType="1"/>
            </p:cNvSpPr>
            <p:nvPr/>
          </p:nvSpPr>
          <p:spPr bwMode="auto">
            <a:xfrm flipH="1">
              <a:off x="1172278" y="2566451"/>
              <a:ext cx="72000"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36" name="Line 95"/>
            <p:cNvSpPr>
              <a:spLocks noChangeShapeType="1"/>
            </p:cNvSpPr>
            <p:nvPr/>
          </p:nvSpPr>
          <p:spPr bwMode="auto">
            <a:xfrm flipH="1">
              <a:off x="1172278" y="2194976"/>
              <a:ext cx="72000"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15" name="TextBox 114"/>
            <p:cNvSpPr txBox="1"/>
            <p:nvPr/>
          </p:nvSpPr>
          <p:spPr>
            <a:xfrm>
              <a:off x="1765867" y="3016364"/>
              <a:ext cx="354584" cy="276999"/>
            </a:xfrm>
            <a:prstGeom prst="rect">
              <a:avLst/>
            </a:prstGeom>
            <a:noFill/>
          </p:spPr>
          <p:txBody>
            <a:bodyPr wrap="none" rtlCol="0" anchor="ctr">
              <a:spAutoFit/>
            </a:bodyPr>
            <a:lstStyle/>
            <a:p>
              <a:pPr algn="ctr" eaLnBrk="0" hangingPunct="0"/>
              <a:r>
                <a:rPr lang="en-GB" sz="1200" dirty="0">
                  <a:solidFill>
                    <a:prstClr val="black"/>
                  </a:solidFill>
                  <a:latin typeface="Arial" panose="020B0604020202020204" pitchFamily="34" charset="0"/>
                  <a:ea typeface="ＭＳ Ｐゴシック" charset="-128"/>
                </a:rPr>
                <a:t>38</a:t>
              </a:r>
            </a:p>
          </p:txBody>
        </p:sp>
        <p:sp>
          <p:nvSpPr>
            <p:cNvPr id="116" name="TextBox 115"/>
            <p:cNvSpPr txBox="1"/>
            <p:nvPr/>
          </p:nvSpPr>
          <p:spPr>
            <a:xfrm>
              <a:off x="3183708" y="3858387"/>
              <a:ext cx="269626" cy="276999"/>
            </a:xfrm>
            <a:prstGeom prst="rect">
              <a:avLst/>
            </a:prstGeom>
            <a:noFill/>
          </p:spPr>
          <p:txBody>
            <a:bodyPr wrap="none" rtlCol="0" anchor="ctr">
              <a:spAutoFit/>
            </a:bodyPr>
            <a:lstStyle/>
            <a:p>
              <a:pPr algn="ctr" eaLnBrk="0" hangingPunct="0"/>
              <a:r>
                <a:rPr lang="en-GB" sz="1200" dirty="0">
                  <a:solidFill>
                    <a:srgbClr val="FFFFFF"/>
                  </a:solidFill>
                  <a:latin typeface="Arial" panose="020B0604020202020204" pitchFamily="34" charset="0"/>
                  <a:ea typeface="ＭＳ Ｐゴシック" charset="-128"/>
                </a:rPr>
                <a:t>2</a:t>
              </a:r>
            </a:p>
          </p:txBody>
        </p:sp>
        <p:sp>
          <p:nvSpPr>
            <p:cNvPr id="117" name="TextBox 116"/>
            <p:cNvSpPr txBox="1"/>
            <p:nvPr/>
          </p:nvSpPr>
          <p:spPr>
            <a:xfrm>
              <a:off x="3183708" y="3673126"/>
              <a:ext cx="269626" cy="276999"/>
            </a:xfrm>
            <a:prstGeom prst="rect">
              <a:avLst/>
            </a:prstGeom>
            <a:noFill/>
          </p:spPr>
          <p:txBody>
            <a:bodyPr wrap="none" rtlCol="0" anchor="ctr">
              <a:spAutoFit/>
            </a:bodyPr>
            <a:lstStyle/>
            <a:p>
              <a:pPr algn="ctr" eaLnBrk="0" hangingPunct="0"/>
              <a:r>
                <a:rPr lang="en-GB" sz="1200" dirty="0">
                  <a:solidFill>
                    <a:prstClr val="black"/>
                  </a:solidFill>
                  <a:latin typeface="Arial" panose="020B0604020202020204" pitchFamily="34" charset="0"/>
                  <a:ea typeface="ＭＳ Ｐゴシック" charset="-128"/>
                </a:rPr>
                <a:t>7</a:t>
              </a:r>
            </a:p>
          </p:txBody>
        </p:sp>
        <p:sp>
          <p:nvSpPr>
            <p:cNvPr id="118" name="TextBox 117"/>
            <p:cNvSpPr txBox="1"/>
            <p:nvPr/>
          </p:nvSpPr>
          <p:spPr>
            <a:xfrm>
              <a:off x="3141228" y="3182996"/>
              <a:ext cx="354584" cy="276999"/>
            </a:xfrm>
            <a:prstGeom prst="rect">
              <a:avLst/>
            </a:prstGeom>
            <a:noFill/>
          </p:spPr>
          <p:txBody>
            <a:bodyPr wrap="none" rtlCol="0" anchor="ctr">
              <a:spAutoFit/>
            </a:bodyPr>
            <a:lstStyle/>
            <a:p>
              <a:pPr algn="ctr" eaLnBrk="0" hangingPunct="0"/>
              <a:r>
                <a:rPr lang="en-GB" sz="1200" dirty="0">
                  <a:solidFill>
                    <a:srgbClr val="FFFFFF"/>
                  </a:solidFill>
                  <a:latin typeface="Arial" panose="020B0604020202020204" pitchFamily="34" charset="0"/>
                  <a:ea typeface="ＭＳ Ｐゴシック" charset="-128"/>
                </a:rPr>
                <a:t>14</a:t>
              </a:r>
            </a:p>
          </p:txBody>
        </p:sp>
        <p:sp>
          <p:nvSpPr>
            <p:cNvPr id="119" name="TextBox 118"/>
            <p:cNvSpPr txBox="1"/>
            <p:nvPr/>
          </p:nvSpPr>
          <p:spPr>
            <a:xfrm>
              <a:off x="3141228" y="2477313"/>
              <a:ext cx="354584" cy="276999"/>
            </a:xfrm>
            <a:prstGeom prst="rect">
              <a:avLst/>
            </a:prstGeom>
            <a:noFill/>
          </p:spPr>
          <p:txBody>
            <a:bodyPr wrap="none" rtlCol="0" anchor="ctr">
              <a:spAutoFit/>
            </a:bodyPr>
            <a:lstStyle/>
            <a:p>
              <a:pPr algn="ctr" eaLnBrk="0" hangingPunct="0"/>
              <a:r>
                <a:rPr lang="en-GB" sz="1200" dirty="0">
                  <a:solidFill>
                    <a:prstClr val="black"/>
                  </a:solidFill>
                  <a:latin typeface="Arial" panose="020B0604020202020204" pitchFamily="34" charset="0"/>
                  <a:ea typeface="ＭＳ Ｐゴシック" charset="-128"/>
                </a:rPr>
                <a:t>15</a:t>
              </a:r>
            </a:p>
          </p:txBody>
        </p:sp>
        <p:sp>
          <p:nvSpPr>
            <p:cNvPr id="120" name="Rectangle 119"/>
            <p:cNvSpPr/>
            <p:nvPr/>
          </p:nvSpPr>
          <p:spPr>
            <a:xfrm>
              <a:off x="3923562" y="1902032"/>
              <a:ext cx="131001" cy="982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GB" sz="1400" dirty="0">
                <a:solidFill>
                  <a:srgbClr val="FFFFFF"/>
                </a:solidFill>
                <a:latin typeface="Arial" panose="020B0604020202020204" pitchFamily="34" charset="0"/>
                <a:cs typeface="Arial" panose="020B0604020202020204" pitchFamily="34" charset="0"/>
              </a:endParaRPr>
            </a:p>
          </p:txBody>
        </p:sp>
        <p:sp>
          <p:nvSpPr>
            <p:cNvPr id="121" name="TextBox 120"/>
            <p:cNvSpPr txBox="1"/>
            <p:nvPr/>
          </p:nvSpPr>
          <p:spPr>
            <a:xfrm>
              <a:off x="4061562" y="1814638"/>
              <a:ext cx="364202" cy="276999"/>
            </a:xfrm>
            <a:prstGeom prst="rect">
              <a:avLst/>
            </a:prstGeom>
            <a:noFill/>
          </p:spPr>
          <p:txBody>
            <a:bodyPr wrap="none" rtlCol="0">
              <a:spAutoFit/>
            </a:bodyPr>
            <a:lstStyle/>
            <a:p>
              <a:pPr eaLnBrk="0" hangingPunct="0"/>
              <a:r>
                <a:rPr lang="en-GB" sz="1200" dirty="0">
                  <a:solidFill>
                    <a:srgbClr val="000000"/>
                  </a:solidFill>
                  <a:latin typeface="Arial" panose="020B0604020202020204" pitchFamily="34" charset="0"/>
                  <a:ea typeface="ＭＳ Ｐゴシック" charset="-128"/>
                </a:rPr>
                <a:t>F1</a:t>
              </a:r>
            </a:p>
          </p:txBody>
        </p:sp>
        <p:sp>
          <p:nvSpPr>
            <p:cNvPr id="122" name="Rectangle 121"/>
            <p:cNvSpPr/>
            <p:nvPr/>
          </p:nvSpPr>
          <p:spPr>
            <a:xfrm>
              <a:off x="3923562" y="2295785"/>
              <a:ext cx="131001" cy="9825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GB" sz="1400" dirty="0">
                <a:solidFill>
                  <a:srgbClr val="FFFFFF"/>
                </a:solidFill>
                <a:latin typeface="Arial" panose="020B0604020202020204" pitchFamily="34" charset="0"/>
                <a:cs typeface="Arial" panose="020B0604020202020204" pitchFamily="34" charset="0"/>
              </a:endParaRPr>
            </a:p>
          </p:txBody>
        </p:sp>
        <p:sp>
          <p:nvSpPr>
            <p:cNvPr id="123" name="TextBox 122"/>
            <p:cNvSpPr txBox="1"/>
            <p:nvPr/>
          </p:nvSpPr>
          <p:spPr>
            <a:xfrm>
              <a:off x="4061562" y="2208391"/>
              <a:ext cx="364202" cy="276999"/>
            </a:xfrm>
            <a:prstGeom prst="rect">
              <a:avLst/>
            </a:prstGeom>
            <a:noFill/>
          </p:spPr>
          <p:txBody>
            <a:bodyPr wrap="none" rtlCol="0">
              <a:spAutoFit/>
            </a:bodyPr>
            <a:lstStyle/>
            <a:p>
              <a:pPr eaLnBrk="0" hangingPunct="0"/>
              <a:r>
                <a:rPr lang="en-GB" sz="1200" dirty="0">
                  <a:solidFill>
                    <a:srgbClr val="000000"/>
                  </a:solidFill>
                  <a:latin typeface="Arial" panose="020B0604020202020204" pitchFamily="34" charset="0"/>
                  <a:ea typeface="ＭＳ Ｐゴシック" charset="-128"/>
                </a:rPr>
                <a:t>F3</a:t>
              </a:r>
            </a:p>
          </p:txBody>
        </p:sp>
        <p:sp>
          <p:nvSpPr>
            <p:cNvPr id="124" name="Rectangle 123"/>
            <p:cNvSpPr/>
            <p:nvPr/>
          </p:nvSpPr>
          <p:spPr>
            <a:xfrm>
              <a:off x="3923562" y="2098908"/>
              <a:ext cx="131001" cy="9825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GB" sz="1400" dirty="0">
                <a:solidFill>
                  <a:srgbClr val="FFFFFF"/>
                </a:solidFill>
                <a:latin typeface="Arial" panose="020B0604020202020204" pitchFamily="34" charset="0"/>
                <a:cs typeface="Arial" panose="020B0604020202020204" pitchFamily="34" charset="0"/>
              </a:endParaRPr>
            </a:p>
          </p:txBody>
        </p:sp>
        <p:sp>
          <p:nvSpPr>
            <p:cNvPr id="125" name="TextBox 124"/>
            <p:cNvSpPr txBox="1"/>
            <p:nvPr/>
          </p:nvSpPr>
          <p:spPr>
            <a:xfrm>
              <a:off x="4061562" y="2011515"/>
              <a:ext cx="364202" cy="276999"/>
            </a:xfrm>
            <a:prstGeom prst="rect">
              <a:avLst/>
            </a:prstGeom>
            <a:noFill/>
          </p:spPr>
          <p:txBody>
            <a:bodyPr wrap="none" rtlCol="0">
              <a:spAutoFit/>
            </a:bodyPr>
            <a:lstStyle/>
            <a:p>
              <a:pPr eaLnBrk="0" hangingPunct="0"/>
              <a:r>
                <a:rPr lang="en-GB" sz="1200" dirty="0">
                  <a:solidFill>
                    <a:srgbClr val="000000"/>
                  </a:solidFill>
                  <a:latin typeface="Arial" panose="020B0604020202020204" pitchFamily="34" charset="0"/>
                  <a:ea typeface="ＭＳ Ｐゴシック" charset="-128"/>
                </a:rPr>
                <a:t>F2</a:t>
              </a:r>
            </a:p>
          </p:txBody>
        </p:sp>
        <p:sp>
          <p:nvSpPr>
            <p:cNvPr id="126" name="Rectangle 125"/>
            <p:cNvSpPr/>
            <p:nvPr/>
          </p:nvSpPr>
          <p:spPr>
            <a:xfrm>
              <a:off x="3923562" y="2492661"/>
              <a:ext cx="131001" cy="9825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GB" sz="1400" dirty="0">
                <a:solidFill>
                  <a:srgbClr val="FFFFFF"/>
                </a:solidFill>
                <a:latin typeface="Arial" panose="020B0604020202020204" pitchFamily="34" charset="0"/>
                <a:cs typeface="Arial" panose="020B0604020202020204" pitchFamily="34" charset="0"/>
              </a:endParaRPr>
            </a:p>
          </p:txBody>
        </p:sp>
        <p:sp>
          <p:nvSpPr>
            <p:cNvPr id="127" name="TextBox 126"/>
            <p:cNvSpPr txBox="1"/>
            <p:nvPr/>
          </p:nvSpPr>
          <p:spPr>
            <a:xfrm>
              <a:off x="4061562" y="2405267"/>
              <a:ext cx="364202" cy="276999"/>
            </a:xfrm>
            <a:prstGeom prst="rect">
              <a:avLst/>
            </a:prstGeom>
            <a:noFill/>
          </p:spPr>
          <p:txBody>
            <a:bodyPr wrap="none" rtlCol="0">
              <a:spAutoFit/>
            </a:bodyPr>
            <a:lstStyle/>
            <a:p>
              <a:pPr eaLnBrk="0" hangingPunct="0"/>
              <a:r>
                <a:rPr lang="en-GB" sz="1200" dirty="0">
                  <a:solidFill>
                    <a:srgbClr val="000000"/>
                  </a:solidFill>
                  <a:latin typeface="Arial" panose="020B0604020202020204" pitchFamily="34" charset="0"/>
                  <a:ea typeface="ＭＳ Ｐゴシック" charset="-128"/>
                </a:rPr>
                <a:t>F4</a:t>
              </a:r>
            </a:p>
          </p:txBody>
        </p:sp>
        <p:sp>
          <p:nvSpPr>
            <p:cNvPr id="129" name="TextBox 128"/>
            <p:cNvSpPr txBox="1"/>
            <p:nvPr/>
          </p:nvSpPr>
          <p:spPr>
            <a:xfrm rot="16200000">
              <a:off x="-96411" y="2845211"/>
              <a:ext cx="1454357" cy="307777"/>
            </a:xfrm>
            <a:prstGeom prst="rect">
              <a:avLst/>
            </a:prstGeom>
            <a:noFill/>
          </p:spPr>
          <p:txBody>
            <a:bodyPr wrap="square" rtlCol="0" anchor="ctr">
              <a:spAutoFit/>
            </a:bodyPr>
            <a:lstStyle/>
            <a:p>
              <a:pPr eaLnBrk="0" hangingPunct="0"/>
              <a:r>
                <a:rPr lang="en-GB" sz="1400" dirty="0" err="1">
                  <a:solidFill>
                    <a:srgbClr val="004586"/>
                  </a:solidFill>
                  <a:latin typeface="+mj-lt"/>
                  <a:ea typeface="ＭＳ Ｐゴシック" charset="-128"/>
                </a:rPr>
                <a:t>Doentes</a:t>
              </a:r>
              <a:r>
                <a:rPr lang="en-GB" sz="1400" dirty="0">
                  <a:solidFill>
                    <a:srgbClr val="004586"/>
                  </a:solidFill>
                  <a:latin typeface="+mj-lt"/>
                  <a:ea typeface="ＭＳ Ｐゴシック" charset="-128"/>
                </a:rPr>
                <a:t> (%)</a:t>
              </a:r>
            </a:p>
          </p:txBody>
        </p:sp>
        <p:sp>
          <p:nvSpPr>
            <p:cNvPr id="149" name="Line 95"/>
            <p:cNvSpPr>
              <a:spLocks noChangeShapeType="1"/>
            </p:cNvSpPr>
            <p:nvPr/>
          </p:nvSpPr>
          <p:spPr bwMode="auto">
            <a:xfrm rot="16200000" flipH="1">
              <a:off x="280140" y="3157269"/>
              <a:ext cx="192827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50" name="Line 95"/>
            <p:cNvSpPr>
              <a:spLocks noChangeShapeType="1"/>
            </p:cNvSpPr>
            <p:nvPr/>
          </p:nvSpPr>
          <p:spPr bwMode="auto">
            <a:xfrm rot="16200000" flipH="1">
              <a:off x="2588918" y="4087789"/>
              <a:ext cx="72000"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41" name="Line 95"/>
            <p:cNvSpPr>
              <a:spLocks noChangeShapeType="1"/>
            </p:cNvSpPr>
            <p:nvPr/>
          </p:nvSpPr>
          <p:spPr bwMode="auto">
            <a:xfrm rot="16200000" flipH="1">
              <a:off x="3984331" y="4087790"/>
              <a:ext cx="72000"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grpSp>
      <p:grpSp>
        <p:nvGrpSpPr>
          <p:cNvPr id="8" name="Group 7"/>
          <p:cNvGrpSpPr/>
          <p:nvPr/>
        </p:nvGrpSpPr>
        <p:grpSpPr>
          <a:xfrm>
            <a:off x="6429263" y="2376663"/>
            <a:ext cx="3462450" cy="2360436"/>
            <a:chOff x="4905262" y="2011514"/>
            <a:chExt cx="3462450" cy="2360436"/>
          </a:xfrm>
        </p:grpSpPr>
        <p:sp>
          <p:nvSpPr>
            <p:cNvPr id="9" name="Oval 8"/>
            <p:cNvSpPr>
              <a:spLocks noChangeArrowheads="1"/>
            </p:cNvSpPr>
            <p:nvPr/>
          </p:nvSpPr>
          <p:spPr bwMode="auto">
            <a:xfrm>
              <a:off x="7670192" y="2902426"/>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0" name="Oval 9"/>
            <p:cNvSpPr>
              <a:spLocks noChangeArrowheads="1"/>
            </p:cNvSpPr>
            <p:nvPr/>
          </p:nvSpPr>
          <p:spPr bwMode="auto">
            <a:xfrm>
              <a:off x="7670192" y="3226276"/>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1" name="Oval 10"/>
            <p:cNvSpPr>
              <a:spLocks noChangeArrowheads="1"/>
            </p:cNvSpPr>
            <p:nvPr/>
          </p:nvSpPr>
          <p:spPr bwMode="auto">
            <a:xfrm>
              <a:off x="7670192" y="3399888"/>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2" name="Oval 9"/>
            <p:cNvSpPr>
              <a:spLocks noChangeArrowheads="1"/>
            </p:cNvSpPr>
            <p:nvPr/>
          </p:nvSpPr>
          <p:spPr bwMode="auto">
            <a:xfrm>
              <a:off x="7670192" y="3440369"/>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3" name="Oval 10"/>
            <p:cNvSpPr>
              <a:spLocks noChangeArrowheads="1"/>
            </p:cNvSpPr>
            <p:nvPr/>
          </p:nvSpPr>
          <p:spPr bwMode="auto">
            <a:xfrm>
              <a:off x="7670192" y="3604675"/>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4" name="Oval 11"/>
            <p:cNvSpPr>
              <a:spLocks noChangeArrowheads="1"/>
            </p:cNvSpPr>
            <p:nvPr/>
          </p:nvSpPr>
          <p:spPr bwMode="auto">
            <a:xfrm>
              <a:off x="7670192" y="3642776"/>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5" name="Oval 12"/>
            <p:cNvSpPr>
              <a:spLocks noChangeArrowheads="1"/>
            </p:cNvSpPr>
            <p:nvPr/>
          </p:nvSpPr>
          <p:spPr bwMode="auto">
            <a:xfrm>
              <a:off x="7670192" y="3683257"/>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6" name="Oval 13"/>
            <p:cNvSpPr>
              <a:spLocks noChangeArrowheads="1"/>
            </p:cNvSpPr>
            <p:nvPr/>
          </p:nvSpPr>
          <p:spPr bwMode="auto">
            <a:xfrm>
              <a:off x="7670192" y="3709451"/>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7" name="Oval 14"/>
            <p:cNvSpPr>
              <a:spLocks noChangeArrowheads="1"/>
            </p:cNvSpPr>
            <p:nvPr/>
          </p:nvSpPr>
          <p:spPr bwMode="auto">
            <a:xfrm>
              <a:off x="7670192" y="3768982"/>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8" name="Oval 15"/>
            <p:cNvSpPr>
              <a:spLocks noChangeArrowheads="1"/>
            </p:cNvSpPr>
            <p:nvPr/>
          </p:nvSpPr>
          <p:spPr bwMode="auto">
            <a:xfrm>
              <a:off x="7670192" y="3799938"/>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9" name="Oval 16"/>
            <p:cNvSpPr>
              <a:spLocks noChangeArrowheads="1"/>
            </p:cNvSpPr>
            <p:nvPr/>
          </p:nvSpPr>
          <p:spPr bwMode="auto">
            <a:xfrm>
              <a:off x="7670192" y="3814226"/>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20" name="Oval 17"/>
            <p:cNvSpPr>
              <a:spLocks noChangeArrowheads="1"/>
            </p:cNvSpPr>
            <p:nvPr/>
          </p:nvSpPr>
          <p:spPr bwMode="auto">
            <a:xfrm>
              <a:off x="7670192" y="3826131"/>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21" name="Oval 18"/>
            <p:cNvSpPr>
              <a:spLocks noChangeArrowheads="1"/>
            </p:cNvSpPr>
            <p:nvPr/>
          </p:nvSpPr>
          <p:spPr bwMode="auto">
            <a:xfrm>
              <a:off x="7670192" y="3838037"/>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22" name="Oval 19"/>
            <p:cNvSpPr>
              <a:spLocks noChangeArrowheads="1"/>
            </p:cNvSpPr>
            <p:nvPr/>
          </p:nvSpPr>
          <p:spPr bwMode="auto">
            <a:xfrm>
              <a:off x="7670192" y="3849943"/>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23" name="Oval 20"/>
            <p:cNvSpPr>
              <a:spLocks noChangeArrowheads="1"/>
            </p:cNvSpPr>
            <p:nvPr/>
          </p:nvSpPr>
          <p:spPr bwMode="auto">
            <a:xfrm>
              <a:off x="7670192" y="3871375"/>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24" name="Oval 21"/>
            <p:cNvSpPr>
              <a:spLocks noChangeArrowheads="1"/>
            </p:cNvSpPr>
            <p:nvPr/>
          </p:nvSpPr>
          <p:spPr bwMode="auto">
            <a:xfrm>
              <a:off x="7670192" y="3895188"/>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25" name="Oval 22"/>
            <p:cNvSpPr>
              <a:spLocks noChangeArrowheads="1"/>
            </p:cNvSpPr>
            <p:nvPr/>
          </p:nvSpPr>
          <p:spPr bwMode="auto">
            <a:xfrm>
              <a:off x="7670192" y="3919000"/>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26" name="Oval 23"/>
            <p:cNvSpPr>
              <a:spLocks noChangeArrowheads="1"/>
            </p:cNvSpPr>
            <p:nvPr/>
          </p:nvSpPr>
          <p:spPr bwMode="auto">
            <a:xfrm>
              <a:off x="7670192" y="3930907"/>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27" name="Oval 24"/>
            <p:cNvSpPr>
              <a:spLocks noChangeArrowheads="1"/>
            </p:cNvSpPr>
            <p:nvPr/>
          </p:nvSpPr>
          <p:spPr bwMode="auto">
            <a:xfrm>
              <a:off x="7670192" y="3940431"/>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28" name="Oval 25"/>
            <p:cNvSpPr>
              <a:spLocks noChangeArrowheads="1"/>
            </p:cNvSpPr>
            <p:nvPr/>
          </p:nvSpPr>
          <p:spPr bwMode="auto">
            <a:xfrm>
              <a:off x="7670192" y="3961862"/>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29" name="Oval 26"/>
            <p:cNvSpPr>
              <a:spLocks noChangeArrowheads="1"/>
            </p:cNvSpPr>
            <p:nvPr/>
          </p:nvSpPr>
          <p:spPr bwMode="auto">
            <a:xfrm>
              <a:off x="7670192" y="3997581"/>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30" name="Oval 27"/>
            <p:cNvSpPr>
              <a:spLocks noChangeArrowheads="1"/>
            </p:cNvSpPr>
            <p:nvPr/>
          </p:nvSpPr>
          <p:spPr bwMode="auto">
            <a:xfrm>
              <a:off x="7670192" y="3983294"/>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31" name="Oval 28"/>
            <p:cNvSpPr>
              <a:spLocks noChangeArrowheads="1"/>
            </p:cNvSpPr>
            <p:nvPr/>
          </p:nvSpPr>
          <p:spPr bwMode="auto">
            <a:xfrm>
              <a:off x="7670192" y="3954719"/>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32" name="Oval 29"/>
            <p:cNvSpPr>
              <a:spLocks noChangeArrowheads="1"/>
            </p:cNvSpPr>
            <p:nvPr/>
          </p:nvSpPr>
          <p:spPr bwMode="auto">
            <a:xfrm>
              <a:off x="6282717" y="3828513"/>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33" name="Oval 30"/>
            <p:cNvSpPr>
              <a:spLocks noChangeArrowheads="1"/>
            </p:cNvSpPr>
            <p:nvPr/>
          </p:nvSpPr>
          <p:spPr bwMode="auto">
            <a:xfrm>
              <a:off x="6282717" y="3809463"/>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34" name="Oval 31"/>
            <p:cNvSpPr>
              <a:spLocks noChangeArrowheads="1"/>
            </p:cNvSpPr>
            <p:nvPr/>
          </p:nvSpPr>
          <p:spPr bwMode="auto">
            <a:xfrm>
              <a:off x="6282717" y="3776125"/>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35" name="Oval 32"/>
            <p:cNvSpPr>
              <a:spLocks noChangeArrowheads="1"/>
            </p:cNvSpPr>
            <p:nvPr/>
          </p:nvSpPr>
          <p:spPr bwMode="auto">
            <a:xfrm>
              <a:off x="6282717" y="3723737"/>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36" name="Oval 33"/>
            <p:cNvSpPr>
              <a:spLocks noChangeArrowheads="1"/>
            </p:cNvSpPr>
            <p:nvPr/>
          </p:nvSpPr>
          <p:spPr bwMode="auto">
            <a:xfrm>
              <a:off x="6282717" y="3695162"/>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37" name="Oval 34"/>
            <p:cNvSpPr>
              <a:spLocks noChangeArrowheads="1"/>
            </p:cNvSpPr>
            <p:nvPr/>
          </p:nvSpPr>
          <p:spPr bwMode="auto">
            <a:xfrm>
              <a:off x="6282717" y="3680876"/>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38" name="Oval 35"/>
            <p:cNvSpPr>
              <a:spLocks noChangeArrowheads="1"/>
            </p:cNvSpPr>
            <p:nvPr/>
          </p:nvSpPr>
          <p:spPr bwMode="auto">
            <a:xfrm>
              <a:off x="6282717" y="3621344"/>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39" name="Oval 36"/>
            <p:cNvSpPr>
              <a:spLocks noChangeArrowheads="1"/>
            </p:cNvSpPr>
            <p:nvPr/>
          </p:nvSpPr>
          <p:spPr bwMode="auto">
            <a:xfrm>
              <a:off x="6282717" y="3561813"/>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40" name="Oval 37"/>
            <p:cNvSpPr>
              <a:spLocks noChangeArrowheads="1"/>
            </p:cNvSpPr>
            <p:nvPr/>
          </p:nvSpPr>
          <p:spPr bwMode="auto">
            <a:xfrm>
              <a:off x="6282717" y="3528476"/>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41" name="Oval 38"/>
            <p:cNvSpPr>
              <a:spLocks noChangeArrowheads="1"/>
            </p:cNvSpPr>
            <p:nvPr/>
          </p:nvSpPr>
          <p:spPr bwMode="auto">
            <a:xfrm>
              <a:off x="6282717" y="3495138"/>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42" name="Oval 39"/>
            <p:cNvSpPr>
              <a:spLocks noChangeArrowheads="1"/>
            </p:cNvSpPr>
            <p:nvPr/>
          </p:nvSpPr>
          <p:spPr bwMode="auto">
            <a:xfrm>
              <a:off x="6282717" y="3461800"/>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43" name="Oval 40"/>
            <p:cNvSpPr>
              <a:spLocks noChangeArrowheads="1"/>
            </p:cNvSpPr>
            <p:nvPr/>
          </p:nvSpPr>
          <p:spPr bwMode="auto">
            <a:xfrm>
              <a:off x="6282717" y="3433225"/>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44" name="Oval 41"/>
            <p:cNvSpPr>
              <a:spLocks noChangeArrowheads="1"/>
            </p:cNvSpPr>
            <p:nvPr/>
          </p:nvSpPr>
          <p:spPr bwMode="auto">
            <a:xfrm>
              <a:off x="6282717" y="3380837"/>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45" name="Oval 42"/>
            <p:cNvSpPr>
              <a:spLocks noChangeArrowheads="1"/>
            </p:cNvSpPr>
            <p:nvPr/>
          </p:nvSpPr>
          <p:spPr bwMode="auto">
            <a:xfrm>
              <a:off x="6282717" y="3352263"/>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46" name="Oval 43"/>
            <p:cNvSpPr>
              <a:spLocks noChangeArrowheads="1"/>
            </p:cNvSpPr>
            <p:nvPr/>
          </p:nvSpPr>
          <p:spPr bwMode="auto">
            <a:xfrm>
              <a:off x="6282717" y="3314163"/>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47" name="Oval 44"/>
            <p:cNvSpPr>
              <a:spLocks noChangeArrowheads="1"/>
            </p:cNvSpPr>
            <p:nvPr/>
          </p:nvSpPr>
          <p:spPr bwMode="auto">
            <a:xfrm>
              <a:off x="6282717" y="3280826"/>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48" name="Oval 45"/>
            <p:cNvSpPr>
              <a:spLocks noChangeArrowheads="1"/>
            </p:cNvSpPr>
            <p:nvPr/>
          </p:nvSpPr>
          <p:spPr bwMode="auto">
            <a:xfrm>
              <a:off x="6282717" y="3214151"/>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49" name="Oval 46"/>
            <p:cNvSpPr>
              <a:spLocks noChangeArrowheads="1"/>
            </p:cNvSpPr>
            <p:nvPr/>
          </p:nvSpPr>
          <p:spPr bwMode="auto">
            <a:xfrm>
              <a:off x="6282717" y="3159382"/>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50" name="Oval 47"/>
            <p:cNvSpPr>
              <a:spLocks noChangeArrowheads="1"/>
            </p:cNvSpPr>
            <p:nvPr/>
          </p:nvSpPr>
          <p:spPr bwMode="auto">
            <a:xfrm>
              <a:off x="6282717" y="3128425"/>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51" name="Oval 48"/>
            <p:cNvSpPr>
              <a:spLocks noChangeArrowheads="1"/>
            </p:cNvSpPr>
            <p:nvPr/>
          </p:nvSpPr>
          <p:spPr bwMode="auto">
            <a:xfrm>
              <a:off x="6282717" y="3114138"/>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52" name="Oval 49"/>
            <p:cNvSpPr>
              <a:spLocks noChangeArrowheads="1"/>
            </p:cNvSpPr>
            <p:nvPr/>
          </p:nvSpPr>
          <p:spPr bwMode="auto">
            <a:xfrm>
              <a:off x="6282717" y="3080800"/>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53" name="Oval 50"/>
            <p:cNvSpPr>
              <a:spLocks noChangeArrowheads="1"/>
            </p:cNvSpPr>
            <p:nvPr/>
          </p:nvSpPr>
          <p:spPr bwMode="auto">
            <a:xfrm>
              <a:off x="6282717" y="2990313"/>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54" name="Oval 51"/>
            <p:cNvSpPr>
              <a:spLocks noChangeArrowheads="1"/>
            </p:cNvSpPr>
            <p:nvPr/>
          </p:nvSpPr>
          <p:spPr bwMode="auto">
            <a:xfrm>
              <a:off x="6282717" y="2935544"/>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55" name="Oval 52"/>
            <p:cNvSpPr>
              <a:spLocks noChangeArrowheads="1"/>
            </p:cNvSpPr>
            <p:nvPr/>
          </p:nvSpPr>
          <p:spPr bwMode="auto">
            <a:xfrm>
              <a:off x="6282717" y="2861726"/>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56" name="Oval 53"/>
            <p:cNvSpPr>
              <a:spLocks noChangeArrowheads="1"/>
            </p:cNvSpPr>
            <p:nvPr/>
          </p:nvSpPr>
          <p:spPr bwMode="auto">
            <a:xfrm>
              <a:off x="6282717" y="2678369"/>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57" name="Oval 54"/>
            <p:cNvSpPr>
              <a:spLocks noChangeArrowheads="1"/>
            </p:cNvSpPr>
            <p:nvPr/>
          </p:nvSpPr>
          <p:spPr bwMode="auto">
            <a:xfrm>
              <a:off x="6282717" y="2271176"/>
              <a:ext cx="72000" cy="54000"/>
            </a:xfrm>
            <a:prstGeom prst="ellipse">
              <a:avLst/>
            </a:pr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58" name="Line 55"/>
            <p:cNvSpPr>
              <a:spLocks noChangeShapeType="1"/>
            </p:cNvSpPr>
            <p:nvPr/>
          </p:nvSpPr>
          <p:spPr bwMode="auto">
            <a:xfrm>
              <a:off x="6298594" y="2280701"/>
              <a:ext cx="1387475" cy="1654969"/>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59" name="Line 56"/>
            <p:cNvSpPr>
              <a:spLocks noChangeShapeType="1"/>
            </p:cNvSpPr>
            <p:nvPr/>
          </p:nvSpPr>
          <p:spPr bwMode="auto">
            <a:xfrm flipH="1">
              <a:off x="6298594" y="2926020"/>
              <a:ext cx="1387475" cy="73819"/>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60" name="Line 57"/>
            <p:cNvSpPr>
              <a:spLocks noChangeShapeType="1"/>
            </p:cNvSpPr>
            <p:nvPr/>
          </p:nvSpPr>
          <p:spPr bwMode="auto">
            <a:xfrm>
              <a:off x="6298594" y="2687894"/>
              <a:ext cx="1387475" cy="1216819"/>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61" name="Line 58"/>
            <p:cNvSpPr>
              <a:spLocks noChangeShapeType="1"/>
            </p:cNvSpPr>
            <p:nvPr/>
          </p:nvSpPr>
          <p:spPr bwMode="auto">
            <a:xfrm>
              <a:off x="6298594" y="2871251"/>
              <a:ext cx="1387475" cy="378619"/>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62" name="Line 59"/>
            <p:cNvSpPr>
              <a:spLocks noChangeShapeType="1"/>
            </p:cNvSpPr>
            <p:nvPr/>
          </p:nvSpPr>
          <p:spPr bwMode="auto">
            <a:xfrm>
              <a:off x="6298594" y="2945070"/>
              <a:ext cx="1387475" cy="669131"/>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63" name="Line 60"/>
            <p:cNvSpPr>
              <a:spLocks noChangeShapeType="1"/>
            </p:cNvSpPr>
            <p:nvPr/>
          </p:nvSpPr>
          <p:spPr bwMode="auto">
            <a:xfrm flipH="1">
              <a:off x="6285894" y="3409413"/>
              <a:ext cx="1406525" cy="300038"/>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64" name="Line 61"/>
            <p:cNvSpPr>
              <a:spLocks noChangeShapeType="1"/>
            </p:cNvSpPr>
            <p:nvPr/>
          </p:nvSpPr>
          <p:spPr bwMode="auto">
            <a:xfrm>
              <a:off x="6298594" y="3006982"/>
              <a:ext cx="1381125" cy="442913"/>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65" name="Line 62"/>
            <p:cNvSpPr>
              <a:spLocks noChangeShapeType="1"/>
            </p:cNvSpPr>
            <p:nvPr/>
          </p:nvSpPr>
          <p:spPr bwMode="auto">
            <a:xfrm flipH="1" flipV="1">
              <a:off x="6298594" y="3090325"/>
              <a:ext cx="1387475" cy="881063"/>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66" name="Line 63"/>
            <p:cNvSpPr>
              <a:spLocks noChangeShapeType="1"/>
            </p:cNvSpPr>
            <p:nvPr/>
          </p:nvSpPr>
          <p:spPr bwMode="auto">
            <a:xfrm>
              <a:off x="6298594" y="3123663"/>
              <a:ext cx="1387475" cy="709613"/>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67" name="Line 64"/>
            <p:cNvSpPr>
              <a:spLocks noChangeShapeType="1"/>
            </p:cNvSpPr>
            <p:nvPr/>
          </p:nvSpPr>
          <p:spPr bwMode="auto">
            <a:xfrm flipH="1" flipV="1">
              <a:off x="6301768" y="3323688"/>
              <a:ext cx="1390650" cy="371475"/>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68" name="Line 65"/>
            <p:cNvSpPr>
              <a:spLocks noChangeShapeType="1"/>
            </p:cNvSpPr>
            <p:nvPr/>
          </p:nvSpPr>
          <p:spPr bwMode="auto">
            <a:xfrm flipH="1">
              <a:off x="6292244" y="3649920"/>
              <a:ext cx="1400175" cy="135731"/>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69" name="Freeform 66"/>
            <p:cNvSpPr>
              <a:spLocks/>
            </p:cNvSpPr>
            <p:nvPr/>
          </p:nvSpPr>
          <p:spPr bwMode="auto">
            <a:xfrm>
              <a:off x="6298594" y="3168907"/>
              <a:ext cx="1393825" cy="781050"/>
            </a:xfrm>
            <a:custGeom>
              <a:avLst/>
              <a:gdLst>
                <a:gd name="T0" fmla="*/ 0 w 878"/>
                <a:gd name="T1" fmla="*/ 102 h 656"/>
                <a:gd name="T2" fmla="*/ 878 w 878"/>
                <a:gd name="T3" fmla="*/ 656 h 656"/>
                <a:gd name="T4" fmla="*/ 0 w 878"/>
                <a:gd name="T5" fmla="*/ 0 h 656"/>
              </a:gdLst>
              <a:ahLst/>
              <a:cxnLst>
                <a:cxn ang="0">
                  <a:pos x="T0" y="T1"/>
                </a:cxn>
                <a:cxn ang="0">
                  <a:pos x="T2" y="T3"/>
                </a:cxn>
                <a:cxn ang="0">
                  <a:pos x="T4" y="T5"/>
                </a:cxn>
              </a:cxnLst>
              <a:rect l="0" t="0" r="r" b="b"/>
              <a:pathLst>
                <a:path w="878" h="656">
                  <a:moveTo>
                    <a:pt x="0" y="102"/>
                  </a:moveTo>
                  <a:lnTo>
                    <a:pt x="878" y="656"/>
                  </a:lnTo>
                  <a:lnTo>
                    <a:pt x="0" y="0"/>
                  </a:lnTo>
                </a:path>
              </a:pathLst>
            </a:custGeom>
            <a:noFill/>
            <a:ln w="28575" cap="flat">
              <a:solidFill>
                <a:schemeClr val="tx2"/>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70" name="Line 67"/>
            <p:cNvSpPr>
              <a:spLocks noChangeShapeType="1"/>
            </p:cNvSpPr>
            <p:nvPr/>
          </p:nvSpPr>
          <p:spPr bwMode="auto">
            <a:xfrm flipH="1" flipV="1">
              <a:off x="6301768" y="3478469"/>
              <a:ext cx="1390650" cy="238125"/>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71" name="Line 68"/>
            <p:cNvSpPr>
              <a:spLocks noChangeShapeType="1"/>
            </p:cNvSpPr>
            <p:nvPr/>
          </p:nvSpPr>
          <p:spPr bwMode="auto">
            <a:xfrm>
              <a:off x="6301768" y="3361788"/>
              <a:ext cx="1384300" cy="588169"/>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72" name="Freeform 69"/>
            <p:cNvSpPr>
              <a:spLocks/>
            </p:cNvSpPr>
            <p:nvPr/>
          </p:nvSpPr>
          <p:spPr bwMode="auto">
            <a:xfrm>
              <a:off x="6298594" y="3390363"/>
              <a:ext cx="1393825" cy="597694"/>
            </a:xfrm>
            <a:custGeom>
              <a:avLst/>
              <a:gdLst>
                <a:gd name="T0" fmla="*/ 874 w 878"/>
                <a:gd name="T1" fmla="*/ 394 h 502"/>
                <a:gd name="T2" fmla="*/ 0 w 878"/>
                <a:gd name="T3" fmla="*/ 0 h 502"/>
                <a:gd name="T4" fmla="*/ 878 w 878"/>
                <a:gd name="T5" fmla="*/ 502 h 502"/>
              </a:gdLst>
              <a:ahLst/>
              <a:cxnLst>
                <a:cxn ang="0">
                  <a:pos x="T0" y="T1"/>
                </a:cxn>
                <a:cxn ang="0">
                  <a:pos x="T2" y="T3"/>
                </a:cxn>
                <a:cxn ang="0">
                  <a:pos x="T4" y="T5"/>
                </a:cxn>
              </a:cxnLst>
              <a:rect l="0" t="0" r="r" b="b"/>
              <a:pathLst>
                <a:path w="878" h="502">
                  <a:moveTo>
                    <a:pt x="874" y="394"/>
                  </a:moveTo>
                  <a:lnTo>
                    <a:pt x="0" y="0"/>
                  </a:lnTo>
                  <a:lnTo>
                    <a:pt x="878" y="502"/>
                  </a:lnTo>
                </a:path>
              </a:pathLst>
            </a:custGeom>
            <a:noFill/>
            <a:ln w="28575" cap="sq">
              <a:solidFill>
                <a:schemeClr val="tx2"/>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73" name="Line 70"/>
            <p:cNvSpPr>
              <a:spLocks noChangeShapeType="1"/>
            </p:cNvSpPr>
            <p:nvPr/>
          </p:nvSpPr>
          <p:spPr bwMode="auto">
            <a:xfrm>
              <a:off x="6298594" y="3445132"/>
              <a:ext cx="1381125" cy="271463"/>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74" name="Line 71"/>
            <p:cNvSpPr>
              <a:spLocks noChangeShapeType="1"/>
            </p:cNvSpPr>
            <p:nvPr/>
          </p:nvSpPr>
          <p:spPr bwMode="auto">
            <a:xfrm>
              <a:off x="6298594" y="3449895"/>
              <a:ext cx="1393825" cy="411956"/>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75" name="Line 72"/>
            <p:cNvSpPr>
              <a:spLocks noChangeShapeType="1"/>
            </p:cNvSpPr>
            <p:nvPr/>
          </p:nvSpPr>
          <p:spPr bwMode="auto">
            <a:xfrm>
              <a:off x="6292244" y="3504663"/>
              <a:ext cx="1400175" cy="376238"/>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76" name="Line 73"/>
            <p:cNvSpPr>
              <a:spLocks noChangeShapeType="1"/>
            </p:cNvSpPr>
            <p:nvPr/>
          </p:nvSpPr>
          <p:spPr bwMode="auto">
            <a:xfrm>
              <a:off x="6301768" y="3445132"/>
              <a:ext cx="1384300" cy="495300"/>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77" name="Line 74"/>
            <p:cNvSpPr>
              <a:spLocks noChangeShapeType="1"/>
            </p:cNvSpPr>
            <p:nvPr/>
          </p:nvSpPr>
          <p:spPr bwMode="auto">
            <a:xfrm>
              <a:off x="6298594" y="3538001"/>
              <a:ext cx="1387475" cy="459581"/>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78" name="Line 75"/>
            <p:cNvSpPr>
              <a:spLocks noChangeShapeType="1"/>
            </p:cNvSpPr>
            <p:nvPr/>
          </p:nvSpPr>
          <p:spPr bwMode="auto">
            <a:xfrm>
              <a:off x="6301769" y="3573719"/>
              <a:ext cx="1393825" cy="280988"/>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79" name="Line 76"/>
            <p:cNvSpPr>
              <a:spLocks noChangeShapeType="1"/>
            </p:cNvSpPr>
            <p:nvPr/>
          </p:nvSpPr>
          <p:spPr bwMode="auto">
            <a:xfrm flipH="1" flipV="1">
              <a:off x="6298594" y="3328450"/>
              <a:ext cx="1387475" cy="519113"/>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80" name="Line 77"/>
            <p:cNvSpPr>
              <a:spLocks noChangeShapeType="1"/>
            </p:cNvSpPr>
            <p:nvPr/>
          </p:nvSpPr>
          <p:spPr bwMode="auto">
            <a:xfrm>
              <a:off x="6298594" y="3838039"/>
              <a:ext cx="1387475" cy="116681"/>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81" name="Line 78"/>
            <p:cNvSpPr>
              <a:spLocks noChangeShapeType="1"/>
            </p:cNvSpPr>
            <p:nvPr/>
          </p:nvSpPr>
          <p:spPr bwMode="auto">
            <a:xfrm flipV="1">
              <a:off x="6298594" y="3804700"/>
              <a:ext cx="1381125" cy="14288"/>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82" name="Line 79"/>
            <p:cNvSpPr>
              <a:spLocks noChangeShapeType="1"/>
            </p:cNvSpPr>
            <p:nvPr/>
          </p:nvSpPr>
          <p:spPr bwMode="auto">
            <a:xfrm>
              <a:off x="6298594" y="3733264"/>
              <a:ext cx="1387475" cy="240506"/>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83" name="Line 80"/>
            <p:cNvSpPr>
              <a:spLocks noChangeShapeType="1"/>
            </p:cNvSpPr>
            <p:nvPr/>
          </p:nvSpPr>
          <p:spPr bwMode="auto">
            <a:xfrm>
              <a:off x="6298594" y="3707070"/>
              <a:ext cx="1387475" cy="211931"/>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84" name="Freeform 81"/>
            <p:cNvSpPr>
              <a:spLocks/>
            </p:cNvSpPr>
            <p:nvPr/>
          </p:nvSpPr>
          <p:spPr bwMode="auto">
            <a:xfrm>
              <a:off x="6298594" y="3223675"/>
              <a:ext cx="1368425" cy="700088"/>
            </a:xfrm>
            <a:custGeom>
              <a:avLst/>
              <a:gdLst>
                <a:gd name="T0" fmla="*/ 2 w 862"/>
                <a:gd name="T1" fmla="*/ 388 h 588"/>
                <a:gd name="T2" fmla="*/ 862 w 862"/>
                <a:gd name="T3" fmla="*/ 588 h 588"/>
                <a:gd name="T4" fmla="*/ 0 w 862"/>
                <a:gd name="T5" fmla="*/ 0 h 588"/>
              </a:gdLst>
              <a:ahLst/>
              <a:cxnLst>
                <a:cxn ang="0">
                  <a:pos x="T0" y="T1"/>
                </a:cxn>
                <a:cxn ang="0">
                  <a:pos x="T2" y="T3"/>
                </a:cxn>
                <a:cxn ang="0">
                  <a:pos x="T4" y="T5"/>
                </a:cxn>
              </a:cxnLst>
              <a:rect l="0" t="0" r="r" b="b"/>
              <a:pathLst>
                <a:path w="862" h="588">
                  <a:moveTo>
                    <a:pt x="2" y="388"/>
                  </a:moveTo>
                  <a:lnTo>
                    <a:pt x="862" y="588"/>
                  </a:lnTo>
                  <a:lnTo>
                    <a:pt x="0" y="0"/>
                  </a:lnTo>
                </a:path>
              </a:pathLst>
            </a:custGeom>
            <a:noFill/>
            <a:ln w="28575" cap="flat">
              <a:solidFill>
                <a:schemeClr val="tx2"/>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85" name="Line 82"/>
            <p:cNvSpPr>
              <a:spLocks noChangeShapeType="1"/>
            </p:cNvSpPr>
            <p:nvPr/>
          </p:nvSpPr>
          <p:spPr bwMode="auto">
            <a:xfrm>
              <a:off x="6298594" y="3690401"/>
              <a:ext cx="1381125" cy="88106"/>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86" name="Line 83"/>
            <p:cNvSpPr>
              <a:spLocks noChangeShapeType="1"/>
            </p:cNvSpPr>
            <p:nvPr/>
          </p:nvSpPr>
          <p:spPr bwMode="auto">
            <a:xfrm>
              <a:off x="6298594" y="3630869"/>
              <a:ext cx="1393825" cy="219075"/>
            </a:xfrm>
            <a:prstGeom prst="line">
              <a:avLst/>
            </a:prstGeom>
            <a:noFill/>
            <a:ln w="2857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38" name="Line 85"/>
            <p:cNvSpPr>
              <a:spLocks noChangeShapeType="1"/>
            </p:cNvSpPr>
            <p:nvPr/>
          </p:nvSpPr>
          <p:spPr bwMode="auto">
            <a:xfrm flipH="1">
              <a:off x="5515394" y="4052351"/>
              <a:ext cx="2852318"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40" name="Line 87"/>
            <p:cNvSpPr>
              <a:spLocks noChangeShapeType="1"/>
            </p:cNvSpPr>
            <p:nvPr/>
          </p:nvSpPr>
          <p:spPr bwMode="auto">
            <a:xfrm flipH="1">
              <a:off x="5515394" y="3680875"/>
              <a:ext cx="72000"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42" name="Line 89"/>
            <p:cNvSpPr>
              <a:spLocks noChangeShapeType="1"/>
            </p:cNvSpPr>
            <p:nvPr/>
          </p:nvSpPr>
          <p:spPr bwMode="auto">
            <a:xfrm flipH="1">
              <a:off x="5515394" y="3309401"/>
              <a:ext cx="72000"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44" name="Line 91"/>
            <p:cNvSpPr>
              <a:spLocks noChangeShapeType="1"/>
            </p:cNvSpPr>
            <p:nvPr/>
          </p:nvSpPr>
          <p:spPr bwMode="auto">
            <a:xfrm flipH="1">
              <a:off x="5515394" y="2937926"/>
              <a:ext cx="72000"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46" name="Line 93"/>
            <p:cNvSpPr>
              <a:spLocks noChangeShapeType="1"/>
            </p:cNvSpPr>
            <p:nvPr/>
          </p:nvSpPr>
          <p:spPr bwMode="auto">
            <a:xfrm flipH="1">
              <a:off x="5515394" y="2566451"/>
              <a:ext cx="72000"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48" name="Line 95"/>
            <p:cNvSpPr>
              <a:spLocks noChangeShapeType="1"/>
            </p:cNvSpPr>
            <p:nvPr/>
          </p:nvSpPr>
          <p:spPr bwMode="auto">
            <a:xfrm flipH="1">
              <a:off x="5515394" y="2194976"/>
              <a:ext cx="72000"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88" name="TextBox 87"/>
            <p:cNvSpPr txBox="1"/>
            <p:nvPr/>
          </p:nvSpPr>
          <p:spPr>
            <a:xfrm>
              <a:off x="5130455" y="2040878"/>
              <a:ext cx="383438" cy="307777"/>
            </a:xfrm>
            <a:prstGeom prst="rect">
              <a:avLst/>
            </a:prstGeom>
            <a:noFill/>
          </p:spPr>
          <p:txBody>
            <a:bodyPr wrap="none" rtlCol="0" anchor="ctr">
              <a:spAutoFit/>
            </a:bodyPr>
            <a:lstStyle/>
            <a:p>
              <a:pPr algn="r" eaLnBrk="0" hangingPunct="0"/>
              <a:r>
                <a:rPr lang="en-GB" sz="1400" dirty="0">
                  <a:solidFill>
                    <a:srgbClr val="000000"/>
                  </a:solidFill>
                  <a:latin typeface="Arial" panose="020B0604020202020204" pitchFamily="34" charset="0"/>
                  <a:ea typeface="ＭＳ Ｐゴシック" charset="-128"/>
                </a:rPr>
                <a:t>25</a:t>
              </a:r>
            </a:p>
          </p:txBody>
        </p:sp>
        <p:sp>
          <p:nvSpPr>
            <p:cNvPr id="90" name="TextBox 89"/>
            <p:cNvSpPr txBox="1"/>
            <p:nvPr/>
          </p:nvSpPr>
          <p:spPr>
            <a:xfrm>
              <a:off x="5130455" y="2413327"/>
              <a:ext cx="383438" cy="307777"/>
            </a:xfrm>
            <a:prstGeom prst="rect">
              <a:avLst/>
            </a:prstGeom>
            <a:noFill/>
          </p:spPr>
          <p:txBody>
            <a:bodyPr wrap="none" rtlCol="0" anchor="ctr">
              <a:spAutoFit/>
            </a:bodyPr>
            <a:lstStyle/>
            <a:p>
              <a:pPr algn="r" eaLnBrk="0" hangingPunct="0"/>
              <a:r>
                <a:rPr lang="en-GB" sz="1400" dirty="0">
                  <a:solidFill>
                    <a:srgbClr val="000000"/>
                  </a:solidFill>
                  <a:latin typeface="Arial" panose="020B0604020202020204" pitchFamily="34" charset="0"/>
                  <a:ea typeface="ＭＳ Ｐゴシック" charset="-128"/>
                </a:rPr>
                <a:t>20</a:t>
              </a:r>
            </a:p>
          </p:txBody>
        </p:sp>
        <p:sp>
          <p:nvSpPr>
            <p:cNvPr id="92" name="TextBox 91"/>
            <p:cNvSpPr txBox="1"/>
            <p:nvPr/>
          </p:nvSpPr>
          <p:spPr>
            <a:xfrm>
              <a:off x="5130455" y="2785030"/>
              <a:ext cx="383438" cy="307777"/>
            </a:xfrm>
            <a:prstGeom prst="rect">
              <a:avLst/>
            </a:prstGeom>
            <a:noFill/>
          </p:spPr>
          <p:txBody>
            <a:bodyPr wrap="none" rtlCol="0" anchor="ctr">
              <a:spAutoFit/>
            </a:bodyPr>
            <a:lstStyle/>
            <a:p>
              <a:pPr algn="r" eaLnBrk="0" hangingPunct="0"/>
              <a:r>
                <a:rPr lang="en-GB" sz="1400" dirty="0">
                  <a:solidFill>
                    <a:srgbClr val="000000"/>
                  </a:solidFill>
                  <a:latin typeface="Arial" panose="020B0604020202020204" pitchFamily="34" charset="0"/>
                  <a:ea typeface="ＭＳ Ｐゴシック" charset="-128"/>
                </a:rPr>
                <a:t>15</a:t>
              </a:r>
            </a:p>
          </p:txBody>
        </p:sp>
        <p:sp>
          <p:nvSpPr>
            <p:cNvPr id="94" name="TextBox 93"/>
            <p:cNvSpPr txBox="1"/>
            <p:nvPr/>
          </p:nvSpPr>
          <p:spPr>
            <a:xfrm>
              <a:off x="5130455" y="3156733"/>
              <a:ext cx="383438" cy="307777"/>
            </a:xfrm>
            <a:prstGeom prst="rect">
              <a:avLst/>
            </a:prstGeom>
            <a:noFill/>
          </p:spPr>
          <p:txBody>
            <a:bodyPr wrap="none" rtlCol="0" anchor="ctr">
              <a:spAutoFit/>
            </a:bodyPr>
            <a:lstStyle/>
            <a:p>
              <a:pPr algn="r" eaLnBrk="0" hangingPunct="0"/>
              <a:r>
                <a:rPr lang="en-GB" sz="1400" dirty="0">
                  <a:solidFill>
                    <a:srgbClr val="000000"/>
                  </a:solidFill>
                  <a:latin typeface="Arial" panose="020B0604020202020204" pitchFamily="34" charset="0"/>
                  <a:ea typeface="ＭＳ Ｐゴシック" charset="-128"/>
                </a:rPr>
                <a:t>10</a:t>
              </a:r>
            </a:p>
          </p:txBody>
        </p:sp>
        <p:sp>
          <p:nvSpPr>
            <p:cNvPr id="96" name="TextBox 95"/>
            <p:cNvSpPr txBox="1"/>
            <p:nvPr/>
          </p:nvSpPr>
          <p:spPr>
            <a:xfrm>
              <a:off x="5229841" y="3528436"/>
              <a:ext cx="284052" cy="307777"/>
            </a:xfrm>
            <a:prstGeom prst="rect">
              <a:avLst/>
            </a:prstGeom>
            <a:noFill/>
          </p:spPr>
          <p:txBody>
            <a:bodyPr wrap="none" rtlCol="0" anchor="ctr">
              <a:spAutoFit/>
            </a:bodyPr>
            <a:lstStyle/>
            <a:p>
              <a:pPr algn="r" eaLnBrk="0" hangingPunct="0"/>
              <a:r>
                <a:rPr lang="en-GB" sz="1400" dirty="0">
                  <a:solidFill>
                    <a:srgbClr val="000000"/>
                  </a:solidFill>
                  <a:latin typeface="Arial" panose="020B0604020202020204" pitchFamily="34" charset="0"/>
                  <a:ea typeface="ＭＳ Ｐゴシック" charset="-128"/>
                </a:rPr>
                <a:t>5</a:t>
              </a:r>
            </a:p>
          </p:txBody>
        </p:sp>
        <p:sp>
          <p:nvSpPr>
            <p:cNvPr id="98" name="TextBox 97"/>
            <p:cNvSpPr txBox="1"/>
            <p:nvPr/>
          </p:nvSpPr>
          <p:spPr>
            <a:xfrm>
              <a:off x="5229841" y="3900140"/>
              <a:ext cx="284052" cy="307777"/>
            </a:xfrm>
            <a:prstGeom prst="rect">
              <a:avLst/>
            </a:prstGeom>
            <a:noFill/>
          </p:spPr>
          <p:txBody>
            <a:bodyPr wrap="none" rtlCol="0" anchor="ctr">
              <a:spAutoFit/>
            </a:bodyPr>
            <a:lstStyle/>
            <a:p>
              <a:pPr algn="r" eaLnBrk="0" hangingPunct="0"/>
              <a:r>
                <a:rPr lang="en-GB" sz="1400" dirty="0">
                  <a:solidFill>
                    <a:srgbClr val="000000"/>
                  </a:solidFill>
                  <a:latin typeface="Arial" panose="020B0604020202020204" pitchFamily="34" charset="0"/>
                  <a:ea typeface="ＭＳ Ｐゴシック" charset="-128"/>
                </a:rPr>
                <a:t>0</a:t>
              </a:r>
            </a:p>
          </p:txBody>
        </p:sp>
        <p:sp>
          <p:nvSpPr>
            <p:cNvPr id="99" name="TextBox 98"/>
            <p:cNvSpPr txBox="1"/>
            <p:nvPr/>
          </p:nvSpPr>
          <p:spPr>
            <a:xfrm>
              <a:off x="5673319" y="4064173"/>
              <a:ext cx="1226746" cy="307777"/>
            </a:xfrm>
            <a:prstGeom prst="rect">
              <a:avLst/>
            </a:prstGeom>
            <a:noFill/>
          </p:spPr>
          <p:txBody>
            <a:bodyPr wrap="none" rtlCol="0" anchor="ctr">
              <a:spAutoFit/>
            </a:bodyPr>
            <a:lstStyle/>
            <a:p>
              <a:pPr algn="ctr" eaLnBrk="0" hangingPunct="0"/>
              <a:r>
                <a:rPr lang="en-GB" sz="1400" dirty="0">
                  <a:solidFill>
                    <a:srgbClr val="004586"/>
                  </a:solidFill>
                  <a:latin typeface="+mj-lt"/>
                  <a:ea typeface="ＭＳ Ｐゴシック" charset="-128"/>
                </a:rPr>
                <a:t>Pre-</a:t>
              </a:r>
              <a:r>
                <a:rPr lang="en-GB" sz="1400" dirty="0" err="1">
                  <a:solidFill>
                    <a:srgbClr val="004586"/>
                  </a:solidFill>
                  <a:latin typeface="+mj-lt"/>
                  <a:ea typeface="ＭＳ Ｐゴシック" charset="-128"/>
                </a:rPr>
                <a:t>tratmento</a:t>
              </a:r>
              <a:endParaRPr lang="en-GB" sz="1400" dirty="0">
                <a:solidFill>
                  <a:srgbClr val="004586"/>
                </a:solidFill>
                <a:latin typeface="+mj-lt"/>
                <a:ea typeface="ＭＳ Ｐゴシック" charset="-128"/>
              </a:endParaRPr>
            </a:p>
          </p:txBody>
        </p:sp>
        <p:sp>
          <p:nvSpPr>
            <p:cNvPr id="100" name="TextBox 99"/>
            <p:cNvSpPr txBox="1"/>
            <p:nvPr/>
          </p:nvSpPr>
          <p:spPr>
            <a:xfrm>
              <a:off x="7051155" y="4064173"/>
              <a:ext cx="1238351" cy="307777"/>
            </a:xfrm>
            <a:prstGeom prst="rect">
              <a:avLst/>
            </a:prstGeom>
            <a:noFill/>
          </p:spPr>
          <p:txBody>
            <a:bodyPr wrap="none" rtlCol="0" anchor="ctr">
              <a:spAutoFit/>
            </a:bodyPr>
            <a:lstStyle/>
            <a:p>
              <a:pPr algn="ctr" eaLnBrk="0" hangingPunct="0"/>
              <a:r>
                <a:rPr lang="en-GB" sz="1400" dirty="0" err="1">
                  <a:solidFill>
                    <a:srgbClr val="004586"/>
                  </a:solidFill>
                  <a:latin typeface="+mj-lt"/>
                  <a:ea typeface="ＭＳ Ｐゴシック" charset="-128"/>
                </a:rPr>
                <a:t>Pos-tratmento</a:t>
              </a:r>
              <a:endParaRPr lang="en-GB" sz="1400" dirty="0">
                <a:solidFill>
                  <a:srgbClr val="004586"/>
                </a:solidFill>
                <a:latin typeface="+mj-lt"/>
                <a:ea typeface="ＭＳ Ｐゴシック" charset="-128"/>
              </a:endParaRPr>
            </a:p>
          </p:txBody>
        </p:sp>
        <p:sp>
          <p:nvSpPr>
            <p:cNvPr id="128" name="TextBox 127"/>
            <p:cNvSpPr txBox="1"/>
            <p:nvPr/>
          </p:nvSpPr>
          <p:spPr>
            <a:xfrm rot="16200000">
              <a:off x="3946164" y="2970612"/>
              <a:ext cx="2225974" cy="307777"/>
            </a:xfrm>
            <a:prstGeom prst="rect">
              <a:avLst/>
            </a:prstGeom>
            <a:noFill/>
          </p:spPr>
          <p:txBody>
            <a:bodyPr wrap="square" rtlCol="0" anchor="ctr">
              <a:spAutoFit/>
            </a:bodyPr>
            <a:lstStyle/>
            <a:p>
              <a:pPr algn="ctr" eaLnBrk="0" hangingPunct="0"/>
              <a:r>
                <a:rPr lang="pt-PT" sz="1400" dirty="0" err="1">
                  <a:solidFill>
                    <a:srgbClr val="004586"/>
                  </a:solidFill>
                  <a:latin typeface="+mj-lt"/>
                  <a:ea typeface="ＭＳ Ｐゴシック" charset="-128"/>
                </a:rPr>
                <a:t>Á</a:t>
              </a:r>
              <a:r>
                <a:rPr lang="en-GB" sz="1400" dirty="0">
                  <a:solidFill>
                    <a:srgbClr val="004586"/>
                  </a:solidFill>
                  <a:latin typeface="+mj-lt"/>
                  <a:ea typeface="ＭＳ Ｐゴシック" charset="-128"/>
                </a:rPr>
                <a:t>rea de </a:t>
              </a:r>
              <a:r>
                <a:rPr lang="en-GB" sz="1400" dirty="0" err="1">
                  <a:solidFill>
                    <a:srgbClr val="004586"/>
                  </a:solidFill>
                  <a:latin typeface="+mj-lt"/>
                  <a:ea typeface="ＭＳ Ｐゴシック" charset="-128"/>
                </a:rPr>
                <a:t>fibrose</a:t>
              </a:r>
              <a:r>
                <a:rPr lang="en-GB" sz="1400" dirty="0">
                  <a:solidFill>
                    <a:srgbClr val="004586"/>
                  </a:solidFill>
                  <a:latin typeface="+mj-lt"/>
                  <a:ea typeface="ＭＳ Ｐゴシック" charset="-128"/>
                </a:rPr>
                <a:t> (%)</a:t>
              </a:r>
            </a:p>
          </p:txBody>
        </p:sp>
        <p:sp>
          <p:nvSpPr>
            <p:cNvPr id="151" name="Line 95"/>
            <p:cNvSpPr>
              <a:spLocks noChangeShapeType="1"/>
            </p:cNvSpPr>
            <p:nvPr/>
          </p:nvSpPr>
          <p:spPr bwMode="auto">
            <a:xfrm rot="16200000" flipH="1">
              <a:off x="4623255" y="3157270"/>
              <a:ext cx="1928277"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52" name="Line 95"/>
            <p:cNvSpPr>
              <a:spLocks noChangeShapeType="1"/>
            </p:cNvSpPr>
            <p:nvPr/>
          </p:nvSpPr>
          <p:spPr bwMode="auto">
            <a:xfrm rot="16200000" flipH="1">
              <a:off x="6942667" y="4087790"/>
              <a:ext cx="72000"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sp>
          <p:nvSpPr>
            <p:cNvPr id="143" name="Line 95"/>
            <p:cNvSpPr>
              <a:spLocks noChangeShapeType="1"/>
            </p:cNvSpPr>
            <p:nvPr/>
          </p:nvSpPr>
          <p:spPr bwMode="auto">
            <a:xfrm rot="16200000" flipH="1">
              <a:off x="8326174" y="4087790"/>
              <a:ext cx="72000"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hangingPunct="0"/>
              <a:endParaRPr lang="en-GB" sz="1400" dirty="0">
                <a:solidFill>
                  <a:srgbClr val="000000"/>
                </a:solidFill>
                <a:latin typeface="Arial" panose="020B0604020202020204" pitchFamily="34" charset="0"/>
                <a:ea typeface="ＭＳ Ｐゴシック" charset="-128"/>
              </a:endParaRPr>
            </a:p>
          </p:txBody>
        </p:sp>
      </p:grpSp>
    </p:spTree>
    <p:extLst>
      <p:ext uri="{BB962C8B-B14F-4D97-AF65-F5344CB8AC3E}">
        <p14:creationId xmlns:p14="http://schemas.microsoft.com/office/powerpoint/2010/main" val="246890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2" t="1766" r="833"/>
          <a:stretch/>
        </p:blipFill>
        <p:spPr bwMode="auto">
          <a:xfrm>
            <a:off x="1631504" y="1988840"/>
            <a:ext cx="8975484"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2977"/>
          <a:stretch/>
        </p:blipFill>
        <p:spPr bwMode="auto">
          <a:xfrm>
            <a:off x="1559496" y="260648"/>
            <a:ext cx="9142645" cy="1558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9408368" y="5877272"/>
            <a:ext cx="2348848" cy="276999"/>
          </a:xfrm>
          <a:prstGeom prst="rect">
            <a:avLst/>
          </a:prstGeom>
          <a:noFill/>
        </p:spPr>
        <p:txBody>
          <a:bodyPr wrap="none" rtlCol="0">
            <a:spAutoFit/>
          </a:bodyPr>
          <a:lstStyle/>
          <a:p>
            <a:r>
              <a:rPr lang="en-US" sz="1200" dirty="0">
                <a:solidFill>
                  <a:srgbClr val="808080"/>
                </a:solidFill>
              </a:rPr>
              <a:t>Ann Intern Med 2013; 158: 329-37</a:t>
            </a:r>
          </a:p>
        </p:txBody>
      </p:sp>
      <p:sp>
        <p:nvSpPr>
          <p:cNvPr id="2" name="Marcador de texto 1"/>
          <p:cNvSpPr>
            <a:spLocks noGrp="1"/>
          </p:cNvSpPr>
          <p:nvPr>
            <p:ph type="body" sz="quarter" idx="13"/>
          </p:nvPr>
        </p:nvSpPr>
        <p:spPr/>
        <p:txBody>
          <a:bodyPr/>
          <a:lstStyle/>
          <a:p>
            <a:endParaRPr lang="es-ES"/>
          </a:p>
        </p:txBody>
      </p:sp>
    </p:spTree>
    <p:extLst>
      <p:ext uri="{BB962C8B-B14F-4D97-AF65-F5344CB8AC3E}">
        <p14:creationId xmlns:p14="http://schemas.microsoft.com/office/powerpoint/2010/main" val="3222964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1559496" y="116632"/>
            <a:ext cx="9144000" cy="19056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m 1"/>
          <p:cNvPicPr>
            <a:picLocks noChangeAspect="1"/>
          </p:cNvPicPr>
          <p:nvPr/>
        </p:nvPicPr>
        <p:blipFill rotWithShape="1">
          <a:blip r:embed="rId2"/>
          <a:srcRect t="6008" b="17429"/>
          <a:stretch/>
        </p:blipFill>
        <p:spPr>
          <a:xfrm>
            <a:off x="3359696" y="2132856"/>
            <a:ext cx="5652628" cy="3950761"/>
          </a:xfrm>
          <a:prstGeom prst="rect">
            <a:avLst/>
          </a:prstGeom>
        </p:spPr>
      </p:pic>
      <p:pic>
        <p:nvPicPr>
          <p:cNvPr id="4" name="Imagem 3"/>
          <p:cNvPicPr>
            <a:picLocks noChangeAspect="1"/>
          </p:cNvPicPr>
          <p:nvPr/>
        </p:nvPicPr>
        <p:blipFill>
          <a:blip r:embed="rId3"/>
          <a:stretch>
            <a:fillRect/>
          </a:stretch>
        </p:blipFill>
        <p:spPr>
          <a:xfrm>
            <a:off x="2459044" y="199867"/>
            <a:ext cx="7381372" cy="1860981"/>
          </a:xfrm>
          <a:prstGeom prst="rect">
            <a:avLst/>
          </a:prstGeom>
        </p:spPr>
      </p:pic>
      <p:sp>
        <p:nvSpPr>
          <p:cNvPr id="5" name="Retângulo 4"/>
          <p:cNvSpPr/>
          <p:nvPr/>
        </p:nvSpPr>
        <p:spPr>
          <a:xfrm>
            <a:off x="1784272" y="1980130"/>
            <a:ext cx="2079480" cy="584775"/>
          </a:xfrm>
          <a:prstGeom prst="rect">
            <a:avLst/>
          </a:prstGeom>
        </p:spPr>
        <p:txBody>
          <a:bodyPr wrap="none">
            <a:spAutoFit/>
          </a:bodyPr>
          <a:lstStyle/>
          <a:p>
            <a:r>
              <a:rPr lang="en-US" sz="1600" b="1" dirty="0" err="1">
                <a:solidFill>
                  <a:srgbClr val="004586"/>
                </a:solidFill>
              </a:rPr>
              <a:t>Incid</a:t>
            </a:r>
            <a:r>
              <a:rPr lang="pt-PT" sz="1600" b="1" dirty="0" err="1">
                <a:solidFill>
                  <a:srgbClr val="004586"/>
                </a:solidFill>
              </a:rPr>
              <a:t>ência</a:t>
            </a:r>
            <a:r>
              <a:rPr lang="pt-PT" sz="1600" b="1" dirty="0">
                <a:solidFill>
                  <a:srgbClr val="004586"/>
                </a:solidFill>
              </a:rPr>
              <a:t> cumulativa </a:t>
            </a:r>
            <a:br>
              <a:rPr lang="pt-PT" sz="1600" b="1" dirty="0">
                <a:solidFill>
                  <a:srgbClr val="004586"/>
                </a:solidFill>
              </a:rPr>
            </a:br>
            <a:r>
              <a:rPr lang="pt-PT" sz="1600" b="1" dirty="0">
                <a:solidFill>
                  <a:srgbClr val="004586"/>
                </a:solidFill>
              </a:rPr>
              <a:t>de VE em 149 doentes</a:t>
            </a:r>
            <a:endParaRPr lang="en-US" sz="1600" b="1" dirty="0">
              <a:solidFill>
                <a:srgbClr val="004586"/>
              </a:solidFill>
            </a:endParaRPr>
          </a:p>
        </p:txBody>
      </p:sp>
      <p:pic>
        <p:nvPicPr>
          <p:cNvPr id="6" name="Imagem 5"/>
          <p:cNvPicPr>
            <a:picLocks noChangeAspect="1"/>
          </p:cNvPicPr>
          <p:nvPr/>
        </p:nvPicPr>
        <p:blipFill>
          <a:blip r:embed="rId4"/>
          <a:stretch>
            <a:fillRect/>
          </a:stretch>
        </p:blipFill>
        <p:spPr>
          <a:xfrm>
            <a:off x="6672065" y="5869485"/>
            <a:ext cx="2341271" cy="188945"/>
          </a:xfrm>
          <a:prstGeom prst="rect">
            <a:avLst/>
          </a:prstGeom>
        </p:spPr>
      </p:pic>
      <p:sp>
        <p:nvSpPr>
          <p:cNvPr id="3" name="Marcador de texto 2"/>
          <p:cNvSpPr>
            <a:spLocks noGrp="1"/>
          </p:cNvSpPr>
          <p:nvPr>
            <p:ph type="body" sz="quarter" idx="13"/>
          </p:nvPr>
        </p:nvSpPr>
        <p:spPr/>
        <p:txBody>
          <a:bodyPr/>
          <a:lstStyle/>
          <a:p>
            <a:endParaRPr lang="es-ES"/>
          </a:p>
        </p:txBody>
      </p:sp>
    </p:spTree>
    <p:extLst>
      <p:ext uri="{BB962C8B-B14F-4D97-AF65-F5344CB8AC3E}">
        <p14:creationId xmlns:p14="http://schemas.microsoft.com/office/powerpoint/2010/main" val="8825093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a:bodyPr>
          <a:lstStyle/>
          <a:p>
            <a:r>
              <a:rPr lang="fr-FR" sz="1200" dirty="0">
                <a:latin typeface="Calibri" charset="0"/>
                <a:ea typeface="Calibri" charset="0"/>
                <a:cs typeface="Calibri" charset="0"/>
              </a:rPr>
              <a:t>Negro F, et al. </a:t>
            </a:r>
            <a:r>
              <a:rPr lang="fr-FR" sz="1200" dirty="0" err="1">
                <a:latin typeface="Calibri" charset="0"/>
                <a:ea typeface="Calibri" charset="0"/>
                <a:cs typeface="Calibri" charset="0"/>
              </a:rPr>
              <a:t>Gastroenterology</a:t>
            </a:r>
            <a:r>
              <a:rPr lang="fr-FR" sz="1200" dirty="0">
                <a:latin typeface="Calibri" charset="0"/>
                <a:ea typeface="Calibri" charset="0"/>
                <a:cs typeface="Calibri" charset="0"/>
              </a:rPr>
              <a:t> 2015;149:1345–60</a:t>
            </a:r>
          </a:p>
        </p:txBody>
      </p:sp>
      <p:sp>
        <p:nvSpPr>
          <p:cNvPr id="2" name="Title 1"/>
          <p:cNvSpPr>
            <a:spLocks noGrp="1"/>
          </p:cNvSpPr>
          <p:nvPr>
            <p:ph type="title"/>
          </p:nvPr>
        </p:nvSpPr>
        <p:spPr>
          <a:xfrm>
            <a:off x="177552" y="116632"/>
            <a:ext cx="11751096" cy="604800"/>
          </a:xfrm>
          <a:noFill/>
        </p:spPr>
        <p:txBody>
          <a:bodyPr>
            <a:noAutofit/>
          </a:bodyPr>
          <a:lstStyle/>
          <a:p>
            <a:r>
              <a:rPr lang="en-GB" sz="3200" dirty="0"/>
              <a:t>A </a:t>
            </a:r>
            <a:r>
              <a:rPr lang="en-GB" sz="3200" dirty="0" err="1"/>
              <a:t>erradicação</a:t>
            </a:r>
            <a:r>
              <a:rPr lang="en-GB" sz="3200" dirty="0"/>
              <a:t> viral </a:t>
            </a:r>
            <a:r>
              <a:rPr lang="en-GB" sz="3200" dirty="0" err="1"/>
              <a:t>reduz</a:t>
            </a:r>
            <a:r>
              <a:rPr lang="en-GB" sz="3200" dirty="0"/>
              <a:t> o peso das </a:t>
            </a:r>
            <a:r>
              <a:rPr lang="en-GB" sz="3200" dirty="0" err="1"/>
              <a:t>manifestações</a:t>
            </a:r>
            <a:r>
              <a:rPr lang="en-GB" sz="3200" dirty="0"/>
              <a:t> extra-</a:t>
            </a:r>
            <a:r>
              <a:rPr lang="en-GB" sz="3200" dirty="0" err="1"/>
              <a:t>hepáticas</a:t>
            </a:r>
            <a:endParaRPr lang="en-GB" sz="3200" dirty="0"/>
          </a:p>
        </p:txBody>
      </p:sp>
      <p:pic>
        <p:nvPicPr>
          <p:cNvPr id="7" name="Content Placeholder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4816263" y="2133646"/>
            <a:ext cx="1663582" cy="388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1813192" y="1456009"/>
            <a:ext cx="9169931" cy="3723329"/>
            <a:chOff x="577730" y="880829"/>
            <a:chExt cx="9169931" cy="3723329"/>
          </a:xfrm>
        </p:grpSpPr>
        <p:sp>
          <p:nvSpPr>
            <p:cNvPr id="9" name="TextBox 8"/>
            <p:cNvSpPr txBox="1"/>
            <p:nvPr/>
          </p:nvSpPr>
          <p:spPr>
            <a:xfrm>
              <a:off x="577730" y="4234826"/>
              <a:ext cx="1648849" cy="369332"/>
            </a:xfrm>
            <a:prstGeom prst="rect">
              <a:avLst/>
            </a:prstGeom>
            <a:noFill/>
          </p:spPr>
          <p:txBody>
            <a:bodyPr wrap="none" rtlCol="0">
              <a:spAutoFit/>
            </a:bodyPr>
            <a:lstStyle/>
            <a:p>
              <a:r>
                <a:rPr lang="en-GB" b="1" dirty="0" err="1">
                  <a:solidFill>
                    <a:srgbClr val="C00000"/>
                  </a:solidFill>
                  <a:latin typeface="Calibri" charset="0"/>
                  <a:ea typeface="Calibri" charset="0"/>
                  <a:cs typeface="Calibri" charset="0"/>
                </a:rPr>
                <a:t>Benefício</a:t>
              </a:r>
              <a:r>
                <a:rPr lang="en-GB" b="1" dirty="0">
                  <a:solidFill>
                    <a:srgbClr val="C00000"/>
                  </a:solidFill>
                  <a:latin typeface="Calibri" charset="0"/>
                  <a:ea typeface="Calibri" charset="0"/>
                  <a:cs typeface="Calibri" charset="0"/>
                </a:rPr>
                <a:t> </a:t>
              </a:r>
              <a:r>
                <a:rPr lang="en-GB" b="1" dirty="0" err="1">
                  <a:solidFill>
                    <a:srgbClr val="C00000"/>
                  </a:solidFill>
                  <a:latin typeface="Calibri" charset="0"/>
                  <a:ea typeface="Calibri" charset="0"/>
                  <a:cs typeface="Calibri" charset="0"/>
                </a:rPr>
                <a:t>claro</a:t>
              </a:r>
              <a:endParaRPr lang="en-GB" b="1" dirty="0">
                <a:solidFill>
                  <a:srgbClr val="C00000"/>
                </a:solidFill>
                <a:latin typeface="Calibri" charset="0"/>
                <a:ea typeface="Calibri" charset="0"/>
                <a:cs typeface="Calibri" charset="0"/>
              </a:endParaRPr>
            </a:p>
          </p:txBody>
        </p:sp>
        <p:sp>
          <p:nvSpPr>
            <p:cNvPr id="10" name="TextBox 9"/>
            <p:cNvSpPr txBox="1"/>
            <p:nvPr/>
          </p:nvSpPr>
          <p:spPr>
            <a:xfrm>
              <a:off x="2570439" y="902825"/>
              <a:ext cx="1353996" cy="830997"/>
            </a:xfrm>
            <a:prstGeom prst="rect">
              <a:avLst/>
            </a:prstGeom>
            <a:noFill/>
          </p:spPr>
          <p:txBody>
            <a:bodyPr wrap="square" rtlCol="0">
              <a:spAutoFit/>
            </a:bodyPr>
            <a:lstStyle/>
            <a:p>
              <a:pPr algn="ctr"/>
              <a:r>
                <a:rPr lang="en-GB" sz="1600" b="1" dirty="0" err="1">
                  <a:solidFill>
                    <a:srgbClr val="C00000"/>
                  </a:solidFill>
                  <a:latin typeface="Calibri" charset="0"/>
                  <a:ea typeface="Calibri" charset="0"/>
                  <a:cs typeface="Calibri" charset="0"/>
                </a:rPr>
                <a:t>Depressão</a:t>
              </a:r>
              <a:r>
                <a:rPr lang="en-GB" sz="1600" b="1" dirty="0">
                  <a:solidFill>
                    <a:srgbClr val="C00000"/>
                  </a:solidFill>
                  <a:latin typeface="Calibri" charset="0"/>
                  <a:ea typeface="Calibri" charset="0"/>
                  <a:cs typeface="Calibri" charset="0"/>
                </a:rPr>
                <a:t>, </a:t>
              </a:r>
              <a:r>
                <a:rPr lang="en-GB" sz="1600" b="1" dirty="0" err="1">
                  <a:solidFill>
                    <a:srgbClr val="C00000"/>
                  </a:solidFill>
                  <a:latin typeface="Calibri" charset="0"/>
                  <a:ea typeface="Calibri" charset="0"/>
                  <a:cs typeface="Calibri" charset="0"/>
                </a:rPr>
                <a:t>compromisso</a:t>
              </a:r>
              <a:r>
                <a:rPr lang="en-GB" sz="1600" b="1" dirty="0">
                  <a:solidFill>
                    <a:srgbClr val="C00000"/>
                  </a:solidFill>
                  <a:latin typeface="Calibri" charset="0"/>
                  <a:ea typeface="Calibri" charset="0"/>
                  <a:cs typeface="Calibri" charset="0"/>
                </a:rPr>
                <a:t> </a:t>
              </a:r>
              <a:r>
                <a:rPr lang="en-GB" sz="1600" b="1" dirty="0" err="1">
                  <a:solidFill>
                    <a:srgbClr val="C00000"/>
                  </a:solidFill>
                  <a:latin typeface="Calibri" charset="0"/>
                  <a:ea typeface="Calibri" charset="0"/>
                  <a:cs typeface="Calibri" charset="0"/>
                </a:rPr>
                <a:t>cognitivo</a:t>
              </a:r>
              <a:endParaRPr lang="en-GB" sz="1600" b="1" dirty="0">
                <a:solidFill>
                  <a:srgbClr val="C00000"/>
                </a:solidFill>
                <a:latin typeface="Calibri" charset="0"/>
                <a:ea typeface="Calibri" charset="0"/>
                <a:cs typeface="Calibri" charset="0"/>
              </a:endParaRPr>
            </a:p>
          </p:txBody>
        </p:sp>
        <p:sp>
          <p:nvSpPr>
            <p:cNvPr id="11" name="TextBox 10"/>
            <p:cNvSpPr txBox="1"/>
            <p:nvPr/>
          </p:nvSpPr>
          <p:spPr>
            <a:xfrm>
              <a:off x="6457731" y="1912542"/>
              <a:ext cx="1463121" cy="338554"/>
            </a:xfrm>
            <a:prstGeom prst="rect">
              <a:avLst/>
            </a:prstGeom>
            <a:noFill/>
          </p:spPr>
          <p:txBody>
            <a:bodyPr wrap="square" rtlCol="0">
              <a:spAutoFit/>
            </a:bodyPr>
            <a:lstStyle/>
            <a:p>
              <a:r>
                <a:rPr lang="en-GB" sz="1600" b="1" dirty="0" err="1">
                  <a:solidFill>
                    <a:srgbClr val="C00000"/>
                  </a:solidFill>
                  <a:latin typeface="Calibri" charset="0"/>
                  <a:ea typeface="Calibri" charset="0"/>
                  <a:cs typeface="Calibri" charset="0"/>
                </a:rPr>
                <a:t>Linfoma</a:t>
              </a:r>
              <a:endParaRPr lang="en-GB" sz="1600" b="1" dirty="0">
                <a:solidFill>
                  <a:srgbClr val="C00000"/>
                </a:solidFill>
                <a:latin typeface="Calibri" charset="0"/>
                <a:ea typeface="Calibri" charset="0"/>
                <a:cs typeface="Calibri" charset="0"/>
              </a:endParaRPr>
            </a:p>
          </p:txBody>
        </p:sp>
        <p:sp>
          <p:nvSpPr>
            <p:cNvPr id="12" name="TextBox 11"/>
            <p:cNvSpPr txBox="1"/>
            <p:nvPr/>
          </p:nvSpPr>
          <p:spPr>
            <a:xfrm>
              <a:off x="5460055" y="2886829"/>
              <a:ext cx="4287606" cy="338554"/>
            </a:xfrm>
            <a:prstGeom prst="rect">
              <a:avLst/>
            </a:prstGeom>
            <a:noFill/>
          </p:spPr>
          <p:txBody>
            <a:bodyPr wrap="square" rtlCol="0">
              <a:spAutoFit/>
            </a:bodyPr>
            <a:lstStyle/>
            <a:p>
              <a:r>
                <a:rPr lang="en-GB" sz="1600" b="1" dirty="0" err="1">
                  <a:solidFill>
                    <a:srgbClr val="C00000"/>
                  </a:solidFill>
                  <a:latin typeface="Calibri" charset="0"/>
                  <a:ea typeface="Calibri" charset="0"/>
                  <a:cs typeface="Calibri" charset="0"/>
                </a:rPr>
                <a:t>Resistência</a:t>
              </a:r>
              <a:r>
                <a:rPr lang="en-GB" sz="1600" b="1" dirty="0">
                  <a:solidFill>
                    <a:srgbClr val="C00000"/>
                  </a:solidFill>
                  <a:latin typeface="Calibri" charset="0"/>
                  <a:ea typeface="Calibri" charset="0"/>
                  <a:cs typeface="Calibri" charset="0"/>
                </a:rPr>
                <a:t> </a:t>
              </a:r>
              <a:r>
                <a:rPr lang="en-GB" sz="1600" b="1" dirty="0" err="1">
                  <a:solidFill>
                    <a:srgbClr val="C00000"/>
                  </a:solidFill>
                  <a:latin typeface="Calibri" charset="0"/>
                  <a:ea typeface="Calibri" charset="0"/>
                  <a:cs typeface="Calibri" charset="0"/>
                </a:rPr>
                <a:t>à</a:t>
              </a:r>
              <a:r>
                <a:rPr lang="en-GB" sz="1600" b="1" dirty="0">
                  <a:solidFill>
                    <a:srgbClr val="C00000"/>
                  </a:solidFill>
                  <a:latin typeface="Calibri" charset="0"/>
                  <a:ea typeface="Calibri" charset="0"/>
                  <a:cs typeface="Calibri" charset="0"/>
                </a:rPr>
                <a:t> </a:t>
              </a:r>
              <a:r>
                <a:rPr lang="en-GB" sz="1600" b="1" dirty="0" err="1">
                  <a:solidFill>
                    <a:srgbClr val="C00000"/>
                  </a:solidFill>
                  <a:latin typeface="Calibri" charset="0"/>
                  <a:ea typeface="Calibri" charset="0"/>
                  <a:cs typeface="Calibri" charset="0"/>
                </a:rPr>
                <a:t>insulina</a:t>
              </a:r>
              <a:r>
                <a:rPr lang="en-GB" sz="1600" b="1" dirty="0">
                  <a:solidFill>
                    <a:srgbClr val="C00000"/>
                  </a:solidFill>
                  <a:latin typeface="Calibri" charset="0"/>
                  <a:ea typeface="Calibri" charset="0"/>
                  <a:cs typeface="Calibri" charset="0"/>
                </a:rPr>
                <a:t>, diabetes </a:t>
              </a:r>
              <a:r>
                <a:rPr lang="en-GB" sz="1600" b="1" dirty="0" err="1">
                  <a:solidFill>
                    <a:srgbClr val="C00000"/>
                  </a:solidFill>
                  <a:latin typeface="Calibri" charset="0"/>
                  <a:ea typeface="Calibri" charset="0"/>
                  <a:cs typeface="Calibri" charset="0"/>
                </a:rPr>
                <a:t>tipo</a:t>
              </a:r>
              <a:r>
                <a:rPr lang="en-GB" sz="1600" b="1" dirty="0">
                  <a:solidFill>
                    <a:srgbClr val="C00000"/>
                  </a:solidFill>
                  <a:latin typeface="Calibri" charset="0"/>
                  <a:ea typeface="Calibri" charset="0"/>
                  <a:cs typeface="Calibri" charset="0"/>
                </a:rPr>
                <a:t> 2</a:t>
              </a:r>
            </a:p>
          </p:txBody>
        </p:sp>
        <p:sp>
          <p:nvSpPr>
            <p:cNvPr id="13" name="TextBox 12"/>
            <p:cNvSpPr txBox="1"/>
            <p:nvPr/>
          </p:nvSpPr>
          <p:spPr>
            <a:xfrm>
              <a:off x="5305752" y="3257477"/>
              <a:ext cx="3672668" cy="338554"/>
            </a:xfrm>
            <a:prstGeom prst="rect">
              <a:avLst/>
            </a:prstGeom>
            <a:noFill/>
          </p:spPr>
          <p:txBody>
            <a:bodyPr wrap="square" rtlCol="0">
              <a:spAutoFit/>
            </a:bodyPr>
            <a:lstStyle/>
            <a:p>
              <a:r>
                <a:rPr lang="en-GB" sz="1600" b="1" dirty="0" err="1">
                  <a:solidFill>
                    <a:srgbClr val="C00000"/>
                  </a:solidFill>
                  <a:latin typeface="Calibri" charset="0"/>
                  <a:ea typeface="Calibri" charset="0"/>
                  <a:cs typeface="Calibri" charset="0"/>
                </a:rPr>
                <a:t>Crioglobulinemia</a:t>
              </a:r>
              <a:r>
                <a:rPr lang="en-GB" sz="1600" b="1" dirty="0">
                  <a:solidFill>
                    <a:srgbClr val="C00000"/>
                  </a:solidFill>
                  <a:latin typeface="Calibri" charset="0"/>
                  <a:ea typeface="Calibri" charset="0"/>
                  <a:cs typeface="Calibri" charset="0"/>
                </a:rPr>
                <a:t> </a:t>
              </a:r>
              <a:r>
                <a:rPr lang="en-GB" sz="1600" b="1" dirty="0" err="1">
                  <a:solidFill>
                    <a:srgbClr val="C00000"/>
                  </a:solidFill>
                  <a:latin typeface="Calibri" charset="0"/>
                  <a:ea typeface="Calibri" charset="0"/>
                  <a:cs typeface="Calibri" charset="0"/>
                </a:rPr>
                <a:t>mista</a:t>
              </a:r>
              <a:endParaRPr lang="en-GB" sz="1600" b="1" dirty="0">
                <a:solidFill>
                  <a:srgbClr val="C00000"/>
                </a:solidFill>
                <a:latin typeface="Calibri" charset="0"/>
                <a:ea typeface="Calibri" charset="0"/>
                <a:cs typeface="Calibri" charset="0"/>
              </a:endParaRPr>
            </a:p>
          </p:txBody>
        </p:sp>
        <p:cxnSp>
          <p:nvCxnSpPr>
            <p:cNvPr id="14" name="Straight Arrow Connector 13"/>
            <p:cNvCxnSpPr>
              <a:stCxn id="10" idx="3"/>
              <a:endCxn id="7" idx="0"/>
            </p:cNvCxnSpPr>
            <p:nvPr/>
          </p:nvCxnSpPr>
          <p:spPr>
            <a:xfrm>
              <a:off x="3924435" y="1318324"/>
              <a:ext cx="488158" cy="240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781749" y="2091072"/>
              <a:ext cx="1742111" cy="228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1"/>
            </p:cNvCxnSpPr>
            <p:nvPr/>
          </p:nvCxnSpPr>
          <p:spPr>
            <a:xfrm flipH="1">
              <a:off x="4507237" y="3056106"/>
              <a:ext cx="952818" cy="96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9" idx="1"/>
            </p:cNvCxnSpPr>
            <p:nvPr/>
          </p:nvCxnSpPr>
          <p:spPr>
            <a:xfrm flipH="1">
              <a:off x="4695062" y="2738270"/>
              <a:ext cx="2097500" cy="229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1"/>
            </p:cNvCxnSpPr>
            <p:nvPr/>
          </p:nvCxnSpPr>
          <p:spPr>
            <a:xfrm flipH="1">
              <a:off x="4784388" y="3426754"/>
              <a:ext cx="521364" cy="89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792562" y="2568993"/>
              <a:ext cx="2032151" cy="338554"/>
            </a:xfrm>
            <a:prstGeom prst="rect">
              <a:avLst/>
            </a:prstGeom>
            <a:noFill/>
          </p:spPr>
          <p:txBody>
            <a:bodyPr wrap="square" rtlCol="0">
              <a:spAutoFit/>
            </a:bodyPr>
            <a:lstStyle/>
            <a:p>
              <a:r>
                <a:rPr lang="en-GB" sz="1600" b="1" dirty="0" err="1">
                  <a:solidFill>
                    <a:srgbClr val="C00000"/>
                  </a:solidFill>
                  <a:latin typeface="Calibri" charset="0"/>
                  <a:ea typeface="Calibri" charset="0"/>
                  <a:cs typeface="Calibri" charset="0"/>
                </a:rPr>
                <a:t>Complicações</a:t>
              </a:r>
              <a:r>
                <a:rPr lang="en-GB" sz="1600" b="1" dirty="0">
                  <a:solidFill>
                    <a:srgbClr val="C00000"/>
                  </a:solidFill>
                  <a:latin typeface="Calibri" charset="0"/>
                  <a:ea typeface="Calibri" charset="0"/>
                  <a:cs typeface="Calibri" charset="0"/>
                </a:rPr>
                <a:t> </a:t>
              </a:r>
              <a:r>
                <a:rPr lang="en-GB" sz="1600" b="1" dirty="0" err="1">
                  <a:solidFill>
                    <a:srgbClr val="C00000"/>
                  </a:solidFill>
                  <a:latin typeface="Calibri" charset="0"/>
                  <a:ea typeface="Calibri" charset="0"/>
                  <a:cs typeface="Calibri" charset="0"/>
                </a:rPr>
                <a:t>renais</a:t>
              </a:r>
              <a:endParaRPr lang="en-GB" sz="1600" b="1" dirty="0">
                <a:solidFill>
                  <a:srgbClr val="C00000"/>
                </a:solidFill>
                <a:latin typeface="Calibri" charset="0"/>
                <a:ea typeface="Calibri" charset="0"/>
                <a:cs typeface="Calibri" charset="0"/>
              </a:endParaRPr>
            </a:p>
          </p:txBody>
        </p:sp>
        <p:sp>
          <p:nvSpPr>
            <p:cNvPr id="20" name="TextBox 19"/>
            <p:cNvSpPr txBox="1"/>
            <p:nvPr/>
          </p:nvSpPr>
          <p:spPr>
            <a:xfrm>
              <a:off x="5220579" y="1006792"/>
              <a:ext cx="790536" cy="338554"/>
            </a:xfrm>
            <a:prstGeom prst="rect">
              <a:avLst/>
            </a:prstGeom>
            <a:noFill/>
          </p:spPr>
          <p:txBody>
            <a:bodyPr wrap="square" rtlCol="0">
              <a:spAutoFit/>
            </a:bodyPr>
            <a:lstStyle/>
            <a:p>
              <a:r>
                <a:rPr lang="en-GB" sz="1600" b="1" dirty="0">
                  <a:solidFill>
                    <a:srgbClr val="C00000"/>
                  </a:solidFill>
                  <a:latin typeface="Calibri" charset="0"/>
                  <a:ea typeface="Calibri" charset="0"/>
                  <a:cs typeface="Calibri" charset="0"/>
                </a:rPr>
                <a:t>AVC</a:t>
              </a:r>
            </a:p>
          </p:txBody>
        </p:sp>
        <p:cxnSp>
          <p:nvCxnSpPr>
            <p:cNvPr id="21" name="Straight Arrow Connector 20"/>
            <p:cNvCxnSpPr>
              <a:stCxn id="20" idx="1"/>
              <a:endCxn id="7" idx="0"/>
            </p:cNvCxnSpPr>
            <p:nvPr/>
          </p:nvCxnSpPr>
          <p:spPr>
            <a:xfrm flipH="1">
              <a:off x="4412593" y="1176069"/>
              <a:ext cx="807986" cy="382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94873" y="880829"/>
              <a:ext cx="1104025" cy="338554"/>
            </a:xfrm>
            <a:prstGeom prst="rect">
              <a:avLst/>
            </a:prstGeom>
            <a:noFill/>
          </p:spPr>
          <p:txBody>
            <a:bodyPr wrap="square" rtlCol="0">
              <a:spAutoFit/>
            </a:bodyPr>
            <a:lstStyle/>
            <a:p>
              <a:r>
                <a:rPr lang="en-GB" sz="1600" b="1" dirty="0" err="1">
                  <a:solidFill>
                    <a:srgbClr val="C00000"/>
                  </a:solidFill>
                  <a:latin typeface="Calibri" charset="0"/>
                  <a:ea typeface="Calibri" charset="0"/>
                  <a:cs typeface="Calibri" charset="0"/>
                </a:rPr>
                <a:t>Fadiga</a:t>
              </a:r>
              <a:endParaRPr lang="en-GB" sz="1600" b="1" dirty="0">
                <a:solidFill>
                  <a:srgbClr val="C00000"/>
                </a:solidFill>
                <a:latin typeface="Calibri" charset="0"/>
                <a:ea typeface="Calibri" charset="0"/>
                <a:cs typeface="Calibri" charset="0"/>
              </a:endParaRPr>
            </a:p>
          </p:txBody>
        </p:sp>
        <p:cxnSp>
          <p:nvCxnSpPr>
            <p:cNvPr id="23" name="Straight Arrow Connector 22"/>
            <p:cNvCxnSpPr>
              <a:stCxn id="22" idx="1"/>
              <a:endCxn id="7" idx="0"/>
            </p:cNvCxnSpPr>
            <p:nvPr/>
          </p:nvCxnSpPr>
          <p:spPr>
            <a:xfrm>
              <a:off x="4294873" y="1050106"/>
              <a:ext cx="117720" cy="508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405879" y="2230928"/>
              <a:ext cx="3271084" cy="338554"/>
            </a:xfrm>
            <a:prstGeom prst="rect">
              <a:avLst/>
            </a:prstGeom>
            <a:noFill/>
          </p:spPr>
          <p:txBody>
            <a:bodyPr wrap="square" rtlCol="0">
              <a:spAutoFit/>
            </a:bodyPr>
            <a:lstStyle/>
            <a:p>
              <a:r>
                <a:rPr lang="en-GB" sz="1600" b="1" dirty="0" err="1">
                  <a:solidFill>
                    <a:srgbClr val="C00000"/>
                  </a:solidFill>
                  <a:latin typeface="Calibri" charset="0"/>
                  <a:ea typeface="Calibri" charset="0"/>
                  <a:cs typeface="Calibri" charset="0"/>
                </a:rPr>
                <a:t>Defeitos</a:t>
              </a:r>
              <a:r>
                <a:rPr lang="en-GB" sz="1600" b="1" dirty="0">
                  <a:solidFill>
                    <a:srgbClr val="C00000"/>
                  </a:solidFill>
                  <a:latin typeface="Calibri" charset="0"/>
                  <a:ea typeface="Calibri" charset="0"/>
                  <a:cs typeface="Calibri" charset="0"/>
                </a:rPr>
                <a:t> da </a:t>
              </a:r>
              <a:r>
                <a:rPr lang="en-GB" sz="1600" b="1" dirty="0" err="1">
                  <a:solidFill>
                    <a:srgbClr val="C00000"/>
                  </a:solidFill>
                  <a:latin typeface="Calibri" charset="0"/>
                  <a:ea typeface="Calibri" charset="0"/>
                  <a:cs typeface="Calibri" charset="0"/>
                </a:rPr>
                <a:t>perfusão</a:t>
              </a:r>
              <a:r>
                <a:rPr lang="en-GB" sz="1600" b="1" dirty="0">
                  <a:solidFill>
                    <a:srgbClr val="C00000"/>
                  </a:solidFill>
                  <a:latin typeface="Calibri" charset="0"/>
                  <a:ea typeface="Calibri" charset="0"/>
                  <a:cs typeface="Calibri" charset="0"/>
                </a:rPr>
                <a:t> do </a:t>
              </a:r>
              <a:r>
                <a:rPr lang="en-GB" sz="1600" b="1" dirty="0" err="1">
                  <a:solidFill>
                    <a:srgbClr val="C00000"/>
                  </a:solidFill>
                  <a:latin typeface="Calibri" charset="0"/>
                  <a:ea typeface="Calibri" charset="0"/>
                  <a:cs typeface="Calibri" charset="0"/>
                </a:rPr>
                <a:t>miocárdio</a:t>
              </a:r>
              <a:endParaRPr lang="en-GB" sz="1600" b="1" dirty="0">
                <a:solidFill>
                  <a:srgbClr val="C00000"/>
                </a:solidFill>
                <a:latin typeface="Calibri" charset="0"/>
                <a:ea typeface="Calibri" charset="0"/>
                <a:cs typeface="Calibri" charset="0"/>
              </a:endParaRPr>
            </a:p>
          </p:txBody>
        </p:sp>
        <p:cxnSp>
          <p:nvCxnSpPr>
            <p:cNvPr id="25" name="Straight Arrow Connector 24"/>
            <p:cNvCxnSpPr>
              <a:stCxn id="24" idx="1"/>
            </p:cNvCxnSpPr>
            <p:nvPr/>
          </p:nvCxnSpPr>
          <p:spPr>
            <a:xfrm flipH="1">
              <a:off x="4507239" y="2400205"/>
              <a:ext cx="898640" cy="263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1813192" y="1715439"/>
            <a:ext cx="7945795" cy="3785457"/>
            <a:chOff x="577730" y="1201330"/>
            <a:chExt cx="7945795" cy="3785457"/>
          </a:xfrm>
        </p:grpSpPr>
        <p:sp>
          <p:nvSpPr>
            <p:cNvPr id="27" name="TextBox 26"/>
            <p:cNvSpPr txBox="1"/>
            <p:nvPr/>
          </p:nvSpPr>
          <p:spPr>
            <a:xfrm>
              <a:off x="5940659" y="1201330"/>
              <a:ext cx="1838659" cy="338554"/>
            </a:xfrm>
            <a:prstGeom prst="rect">
              <a:avLst/>
            </a:prstGeom>
            <a:noFill/>
          </p:spPr>
          <p:txBody>
            <a:bodyPr wrap="square" rtlCol="0">
              <a:spAutoFit/>
            </a:bodyPr>
            <a:lstStyle/>
            <a:p>
              <a:r>
                <a:rPr lang="en-GB" sz="1600" b="1" dirty="0" err="1">
                  <a:solidFill>
                    <a:srgbClr val="002060"/>
                  </a:solidFill>
                  <a:latin typeface="Calibri" charset="0"/>
                  <a:ea typeface="Calibri" charset="0"/>
                  <a:cs typeface="Calibri" charset="0"/>
                </a:rPr>
                <a:t>Síndrome</a:t>
              </a:r>
              <a:r>
                <a:rPr lang="en-GB" sz="1600" b="1" dirty="0">
                  <a:solidFill>
                    <a:srgbClr val="002060"/>
                  </a:solidFill>
                  <a:latin typeface="Calibri" charset="0"/>
                  <a:ea typeface="Calibri" charset="0"/>
                  <a:cs typeface="Calibri" charset="0"/>
                </a:rPr>
                <a:t> sicca</a:t>
              </a:r>
            </a:p>
          </p:txBody>
        </p:sp>
        <p:cxnSp>
          <p:nvCxnSpPr>
            <p:cNvPr id="28" name="Straight Arrow Connector 27"/>
            <p:cNvCxnSpPr>
              <a:endCxn id="27" idx="1"/>
            </p:cNvCxnSpPr>
            <p:nvPr/>
          </p:nvCxnSpPr>
          <p:spPr>
            <a:xfrm flipV="1">
              <a:off x="4625160" y="1370607"/>
              <a:ext cx="1315499" cy="405041"/>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438791" y="1561370"/>
              <a:ext cx="1726004" cy="338554"/>
            </a:xfrm>
            <a:prstGeom prst="rect">
              <a:avLst/>
            </a:prstGeom>
            <a:noFill/>
          </p:spPr>
          <p:txBody>
            <a:bodyPr wrap="square" rtlCol="0">
              <a:spAutoFit/>
            </a:bodyPr>
            <a:lstStyle/>
            <a:p>
              <a:r>
                <a:rPr lang="en-GB" sz="1600" b="1" dirty="0" err="1">
                  <a:solidFill>
                    <a:srgbClr val="002060"/>
                  </a:solidFill>
                  <a:latin typeface="Calibri" charset="0"/>
                  <a:ea typeface="Calibri" charset="0"/>
                  <a:cs typeface="Calibri" charset="0"/>
                </a:rPr>
                <a:t>Doença</a:t>
              </a:r>
              <a:r>
                <a:rPr lang="en-GB" sz="1600" b="1" dirty="0">
                  <a:solidFill>
                    <a:srgbClr val="002060"/>
                  </a:solidFill>
                  <a:latin typeface="Calibri" charset="0"/>
                  <a:ea typeface="Calibri" charset="0"/>
                  <a:cs typeface="Calibri" charset="0"/>
                </a:rPr>
                <a:t> da </a:t>
              </a:r>
              <a:r>
                <a:rPr lang="en-GB" sz="1600" b="1" dirty="0" err="1">
                  <a:solidFill>
                    <a:srgbClr val="002060"/>
                  </a:solidFill>
                  <a:latin typeface="Calibri" charset="0"/>
                  <a:ea typeface="Calibri" charset="0"/>
                  <a:cs typeface="Calibri" charset="0"/>
                </a:rPr>
                <a:t>Tiróide</a:t>
              </a:r>
              <a:endParaRPr lang="en-GB" sz="1600" b="1" dirty="0">
                <a:solidFill>
                  <a:srgbClr val="002060"/>
                </a:solidFill>
                <a:latin typeface="Calibri" charset="0"/>
                <a:ea typeface="Calibri" charset="0"/>
                <a:cs typeface="Calibri" charset="0"/>
              </a:endParaRPr>
            </a:p>
          </p:txBody>
        </p:sp>
        <p:sp>
          <p:nvSpPr>
            <p:cNvPr id="30" name="TextBox 29"/>
            <p:cNvSpPr txBox="1"/>
            <p:nvPr/>
          </p:nvSpPr>
          <p:spPr>
            <a:xfrm>
              <a:off x="5523523" y="3634972"/>
              <a:ext cx="1253332" cy="338554"/>
            </a:xfrm>
            <a:prstGeom prst="rect">
              <a:avLst/>
            </a:prstGeom>
            <a:noFill/>
          </p:spPr>
          <p:txBody>
            <a:bodyPr wrap="square" rtlCol="0">
              <a:spAutoFit/>
            </a:bodyPr>
            <a:lstStyle/>
            <a:p>
              <a:r>
                <a:rPr lang="en-GB" sz="1600" b="1" dirty="0" err="1">
                  <a:solidFill>
                    <a:srgbClr val="002060"/>
                  </a:solidFill>
                  <a:latin typeface="Calibri" charset="0"/>
                  <a:ea typeface="Calibri" charset="0"/>
                  <a:cs typeface="Calibri" charset="0"/>
                </a:rPr>
                <a:t>Neuropatia</a:t>
              </a:r>
              <a:endParaRPr lang="en-GB" sz="1600" b="1" dirty="0">
                <a:solidFill>
                  <a:srgbClr val="002060"/>
                </a:solidFill>
                <a:latin typeface="Calibri" charset="0"/>
                <a:ea typeface="Calibri" charset="0"/>
                <a:cs typeface="Calibri" charset="0"/>
              </a:endParaRPr>
            </a:p>
          </p:txBody>
        </p:sp>
        <p:sp>
          <p:nvSpPr>
            <p:cNvPr id="31" name="TextBox 30"/>
            <p:cNvSpPr txBox="1"/>
            <p:nvPr/>
          </p:nvSpPr>
          <p:spPr>
            <a:xfrm>
              <a:off x="5271289" y="3919523"/>
              <a:ext cx="1093652" cy="338554"/>
            </a:xfrm>
            <a:prstGeom prst="rect">
              <a:avLst/>
            </a:prstGeom>
            <a:noFill/>
          </p:spPr>
          <p:txBody>
            <a:bodyPr wrap="square" rtlCol="0">
              <a:spAutoFit/>
            </a:bodyPr>
            <a:lstStyle/>
            <a:p>
              <a:r>
                <a:rPr lang="en-GB" sz="1600" b="1" dirty="0" err="1">
                  <a:solidFill>
                    <a:srgbClr val="002060"/>
                  </a:solidFill>
                  <a:latin typeface="Calibri" charset="0"/>
                  <a:ea typeface="Calibri" charset="0"/>
                  <a:cs typeface="Calibri" charset="0"/>
                </a:rPr>
                <a:t>Artralgia</a:t>
              </a:r>
              <a:endParaRPr lang="en-GB" sz="1600" b="1" dirty="0">
                <a:solidFill>
                  <a:srgbClr val="002060"/>
                </a:solidFill>
                <a:latin typeface="Calibri" charset="0"/>
                <a:ea typeface="Calibri" charset="0"/>
                <a:cs typeface="Calibri" charset="0"/>
              </a:endParaRPr>
            </a:p>
          </p:txBody>
        </p:sp>
        <p:sp>
          <p:nvSpPr>
            <p:cNvPr id="32" name="TextBox 31"/>
            <p:cNvSpPr txBox="1"/>
            <p:nvPr/>
          </p:nvSpPr>
          <p:spPr>
            <a:xfrm>
              <a:off x="5347271" y="4249057"/>
              <a:ext cx="3176254" cy="338554"/>
            </a:xfrm>
            <a:prstGeom prst="rect">
              <a:avLst/>
            </a:prstGeom>
            <a:noFill/>
          </p:spPr>
          <p:txBody>
            <a:bodyPr wrap="square" rtlCol="0">
              <a:spAutoFit/>
            </a:bodyPr>
            <a:lstStyle/>
            <a:p>
              <a:r>
                <a:rPr lang="en-GB" sz="1600" b="1" dirty="0" err="1">
                  <a:solidFill>
                    <a:srgbClr val="002060"/>
                  </a:solidFill>
                  <a:latin typeface="Calibri" charset="0"/>
                  <a:ea typeface="Calibri" charset="0"/>
                  <a:cs typeface="Calibri" charset="0"/>
                </a:rPr>
                <a:t>Manifestações</a:t>
              </a:r>
              <a:r>
                <a:rPr lang="en-GB" sz="1600" b="1" dirty="0">
                  <a:solidFill>
                    <a:srgbClr val="002060"/>
                  </a:solidFill>
                  <a:latin typeface="Calibri" charset="0"/>
                  <a:ea typeface="Calibri" charset="0"/>
                  <a:cs typeface="Calibri" charset="0"/>
                </a:rPr>
                <a:t> </a:t>
              </a:r>
              <a:r>
                <a:rPr lang="en-GB" sz="1600" b="1" dirty="0" err="1">
                  <a:solidFill>
                    <a:srgbClr val="002060"/>
                  </a:solidFill>
                  <a:latin typeface="Calibri" charset="0"/>
                  <a:ea typeface="Calibri" charset="0"/>
                  <a:cs typeface="Calibri" charset="0"/>
                </a:rPr>
                <a:t>dermatológicas</a:t>
              </a:r>
              <a:endParaRPr lang="en-GB" sz="1600" b="1" dirty="0">
                <a:solidFill>
                  <a:srgbClr val="002060"/>
                </a:solidFill>
                <a:latin typeface="Calibri" charset="0"/>
                <a:ea typeface="Calibri" charset="0"/>
                <a:cs typeface="Calibri" charset="0"/>
              </a:endParaRPr>
            </a:p>
          </p:txBody>
        </p:sp>
        <p:cxnSp>
          <p:nvCxnSpPr>
            <p:cNvPr id="33" name="Straight Arrow Connector 32"/>
            <p:cNvCxnSpPr>
              <a:stCxn id="29" idx="1"/>
            </p:cNvCxnSpPr>
            <p:nvPr/>
          </p:nvCxnSpPr>
          <p:spPr>
            <a:xfrm flipH="1">
              <a:off x="4507237" y="1730647"/>
              <a:ext cx="931554" cy="4019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0" idx="1"/>
            </p:cNvCxnSpPr>
            <p:nvPr/>
          </p:nvCxnSpPr>
          <p:spPr>
            <a:xfrm flipH="1">
              <a:off x="5062707" y="3804249"/>
              <a:ext cx="460816" cy="2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1" idx="1"/>
            </p:cNvCxnSpPr>
            <p:nvPr/>
          </p:nvCxnSpPr>
          <p:spPr>
            <a:xfrm flipH="1">
              <a:off x="4790181" y="4088800"/>
              <a:ext cx="481108" cy="161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4808182" y="4459933"/>
              <a:ext cx="503246" cy="157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77730" y="4617455"/>
              <a:ext cx="2050561" cy="369332"/>
            </a:xfrm>
            <a:prstGeom prst="rect">
              <a:avLst/>
            </a:prstGeom>
            <a:noFill/>
          </p:spPr>
          <p:txBody>
            <a:bodyPr wrap="none" rtlCol="0">
              <a:spAutoFit/>
            </a:bodyPr>
            <a:lstStyle/>
            <a:p>
              <a:r>
                <a:rPr lang="en-GB" b="1" dirty="0" err="1">
                  <a:solidFill>
                    <a:srgbClr val="002060"/>
                  </a:solidFill>
                  <a:latin typeface="Calibri" charset="0"/>
                  <a:ea typeface="Calibri" charset="0"/>
                  <a:cs typeface="Calibri" charset="0"/>
                </a:rPr>
                <a:t>Benefício</a:t>
              </a:r>
              <a:r>
                <a:rPr lang="en-GB" b="1" dirty="0">
                  <a:solidFill>
                    <a:srgbClr val="002060"/>
                  </a:solidFill>
                  <a:latin typeface="Calibri" charset="0"/>
                  <a:ea typeface="Calibri" charset="0"/>
                  <a:cs typeface="Calibri" charset="0"/>
                </a:rPr>
                <a:t> </a:t>
              </a:r>
              <a:r>
                <a:rPr lang="en-GB" b="1" dirty="0" err="1">
                  <a:solidFill>
                    <a:srgbClr val="002060"/>
                  </a:solidFill>
                  <a:latin typeface="Calibri" charset="0"/>
                  <a:ea typeface="Calibri" charset="0"/>
                  <a:cs typeface="Calibri" charset="0"/>
                </a:rPr>
                <a:t>potencial</a:t>
              </a:r>
              <a:endParaRPr lang="en-GB" b="1" dirty="0">
                <a:solidFill>
                  <a:srgbClr val="002060"/>
                </a:solidFill>
                <a:latin typeface="Calibri" charset="0"/>
                <a:ea typeface="Calibri" charset="0"/>
                <a:cs typeface="Calibri" charset="0"/>
              </a:endParaRPr>
            </a:p>
          </p:txBody>
        </p:sp>
      </p:grpSp>
      <p:sp>
        <p:nvSpPr>
          <p:cNvPr id="49" name="TextBox 48"/>
          <p:cNvSpPr txBox="1"/>
          <p:nvPr/>
        </p:nvSpPr>
        <p:spPr>
          <a:xfrm>
            <a:off x="1703512" y="3288678"/>
            <a:ext cx="2666692" cy="646331"/>
          </a:xfrm>
          <a:prstGeom prst="rect">
            <a:avLst/>
          </a:prstGeom>
          <a:noFill/>
        </p:spPr>
        <p:txBody>
          <a:bodyPr wrap="none" rtlCol="0">
            <a:spAutoFit/>
          </a:bodyPr>
          <a:lstStyle/>
          <a:p>
            <a:pPr algn="r"/>
            <a:r>
              <a:rPr lang="en-GB" b="1" dirty="0">
                <a:solidFill>
                  <a:srgbClr val="004586"/>
                </a:solidFill>
                <a:latin typeface="Calibri" charset="0"/>
                <a:ea typeface="Calibri" charset="0"/>
                <a:cs typeface="Calibri" charset="0"/>
              </a:rPr>
              <a:t>O </a:t>
            </a:r>
            <a:r>
              <a:rPr lang="en-GB" b="1" dirty="0" err="1">
                <a:solidFill>
                  <a:srgbClr val="004586"/>
                </a:solidFill>
                <a:latin typeface="Calibri" charset="0"/>
                <a:ea typeface="Calibri" charset="0"/>
                <a:cs typeface="Calibri" charset="0"/>
              </a:rPr>
              <a:t>objetivo</a:t>
            </a:r>
            <a:r>
              <a:rPr lang="en-GB" b="1" dirty="0">
                <a:solidFill>
                  <a:srgbClr val="004586"/>
                </a:solidFill>
                <a:latin typeface="Calibri" charset="0"/>
                <a:ea typeface="Calibri" charset="0"/>
                <a:cs typeface="Calibri" charset="0"/>
              </a:rPr>
              <a:t> da </a:t>
            </a:r>
            <a:r>
              <a:rPr lang="en-GB" b="1" dirty="0" err="1">
                <a:solidFill>
                  <a:srgbClr val="004586"/>
                </a:solidFill>
                <a:latin typeface="Calibri" charset="0"/>
                <a:ea typeface="Calibri" charset="0"/>
                <a:cs typeface="Calibri" charset="0"/>
              </a:rPr>
              <a:t>terapêutica</a:t>
            </a:r>
            <a:r>
              <a:rPr lang="en-GB" b="1" dirty="0">
                <a:solidFill>
                  <a:srgbClr val="004586"/>
                </a:solidFill>
                <a:latin typeface="Calibri" charset="0"/>
                <a:ea typeface="Calibri" charset="0"/>
                <a:cs typeface="Calibri" charset="0"/>
              </a:rPr>
              <a:t> </a:t>
            </a:r>
            <a:br>
              <a:rPr lang="en-GB" b="1" dirty="0">
                <a:solidFill>
                  <a:srgbClr val="004586"/>
                </a:solidFill>
                <a:latin typeface="Calibri" charset="0"/>
                <a:ea typeface="Calibri" charset="0"/>
                <a:cs typeface="Calibri" charset="0"/>
              </a:rPr>
            </a:br>
            <a:r>
              <a:rPr lang="en-GB" b="1" dirty="0" err="1">
                <a:solidFill>
                  <a:srgbClr val="004586"/>
                </a:solidFill>
                <a:latin typeface="Calibri" charset="0"/>
                <a:ea typeface="Calibri" charset="0"/>
                <a:cs typeface="Calibri" charset="0"/>
              </a:rPr>
              <a:t>é</a:t>
            </a:r>
            <a:r>
              <a:rPr lang="en-GB" b="1" dirty="0">
                <a:solidFill>
                  <a:srgbClr val="004586"/>
                </a:solidFill>
                <a:latin typeface="Calibri" charset="0"/>
                <a:ea typeface="Calibri" charset="0"/>
                <a:cs typeface="Calibri" charset="0"/>
              </a:rPr>
              <a:t> </a:t>
            </a:r>
            <a:r>
              <a:rPr lang="en-GB" b="1" dirty="0" err="1">
                <a:solidFill>
                  <a:srgbClr val="004586"/>
                </a:solidFill>
                <a:latin typeface="Calibri" charset="0"/>
                <a:ea typeface="Calibri" charset="0"/>
                <a:cs typeface="Calibri" charset="0"/>
              </a:rPr>
              <a:t>curar</a:t>
            </a:r>
            <a:r>
              <a:rPr lang="en-GB" b="1" dirty="0">
                <a:solidFill>
                  <a:srgbClr val="004586"/>
                </a:solidFill>
                <a:latin typeface="Calibri" charset="0"/>
                <a:ea typeface="Calibri" charset="0"/>
                <a:cs typeface="Calibri" charset="0"/>
              </a:rPr>
              <a:t> a </a:t>
            </a:r>
            <a:r>
              <a:rPr lang="en-GB" b="1" dirty="0" err="1">
                <a:solidFill>
                  <a:srgbClr val="004586"/>
                </a:solidFill>
                <a:latin typeface="Calibri" charset="0"/>
                <a:ea typeface="Calibri" charset="0"/>
                <a:cs typeface="Calibri" charset="0"/>
              </a:rPr>
              <a:t>hepatite</a:t>
            </a:r>
            <a:r>
              <a:rPr lang="en-GB" b="1" dirty="0">
                <a:solidFill>
                  <a:srgbClr val="004586"/>
                </a:solidFill>
                <a:latin typeface="Calibri" charset="0"/>
                <a:ea typeface="Calibri" charset="0"/>
                <a:cs typeface="Calibri" charset="0"/>
              </a:rPr>
              <a:t> C</a:t>
            </a:r>
          </a:p>
        </p:txBody>
      </p:sp>
      <p:cxnSp>
        <p:nvCxnSpPr>
          <p:cNvPr id="50" name="Straight Arrow Connector 49"/>
          <p:cNvCxnSpPr/>
          <p:nvPr/>
        </p:nvCxnSpPr>
        <p:spPr>
          <a:xfrm>
            <a:off x="4463222" y="3927575"/>
            <a:ext cx="958252" cy="505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64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080" t="13446" r="1688" b="1594"/>
          <a:stretch/>
        </p:blipFill>
        <p:spPr bwMode="auto">
          <a:xfrm>
            <a:off x="2495600" y="908720"/>
            <a:ext cx="7200800" cy="4760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arcador de Posição do Texto 3"/>
          <p:cNvSpPr>
            <a:spLocks noGrp="1"/>
          </p:cNvSpPr>
          <p:nvPr>
            <p:ph type="body" sz="quarter" idx="13"/>
          </p:nvPr>
        </p:nvSpPr>
        <p:spPr/>
        <p:txBody>
          <a:bodyPr>
            <a:normAutofit/>
          </a:bodyPr>
          <a:lstStyle/>
          <a:p>
            <a:r>
              <a:rPr lang="en-US" sz="1200" dirty="0" err="1">
                <a:solidFill>
                  <a:schemeClr val="accent3"/>
                </a:solidFill>
              </a:rPr>
              <a:t>Shiffman</a:t>
            </a:r>
            <a:r>
              <a:rPr lang="en-US" sz="1200" dirty="0">
                <a:solidFill>
                  <a:schemeClr val="accent3"/>
                </a:solidFill>
              </a:rPr>
              <a:t> &amp; </a:t>
            </a:r>
            <a:r>
              <a:rPr lang="en-US" sz="1200" dirty="0" err="1">
                <a:solidFill>
                  <a:schemeClr val="accent3"/>
                </a:solidFill>
              </a:rPr>
              <a:t>Benhamou</a:t>
            </a:r>
            <a:r>
              <a:rPr lang="en-US" sz="1200" dirty="0">
                <a:solidFill>
                  <a:schemeClr val="accent3"/>
                </a:solidFill>
              </a:rPr>
              <a:t>. Liver </a:t>
            </a:r>
            <a:r>
              <a:rPr lang="en-US" sz="1200" dirty="0" err="1">
                <a:solidFill>
                  <a:schemeClr val="accent3"/>
                </a:solidFill>
              </a:rPr>
              <a:t>Int</a:t>
            </a:r>
            <a:r>
              <a:rPr lang="en-US" sz="1200" dirty="0">
                <a:solidFill>
                  <a:schemeClr val="accent3"/>
                </a:solidFill>
              </a:rPr>
              <a:t> 2015; 35 (Suppl. 1): 71-77</a:t>
            </a:r>
          </a:p>
          <a:p>
            <a:endParaRPr lang="en-US" sz="1200" dirty="0">
              <a:solidFill>
                <a:schemeClr val="accent3"/>
              </a:solidFill>
            </a:endParaRPr>
          </a:p>
        </p:txBody>
      </p:sp>
      <p:sp>
        <p:nvSpPr>
          <p:cNvPr id="2" name="Title 1"/>
          <p:cNvSpPr>
            <a:spLocks noGrp="1"/>
          </p:cNvSpPr>
          <p:nvPr>
            <p:ph type="title"/>
          </p:nvPr>
        </p:nvSpPr>
        <p:spPr/>
        <p:txBody>
          <a:bodyPr>
            <a:noAutofit/>
          </a:bodyPr>
          <a:lstStyle/>
          <a:p>
            <a:r>
              <a:rPr lang="pt-PT" sz="3200" dirty="0" smtClean="0"/>
              <a:t>... mas a RVM nem sempre significa cura da doença</a:t>
            </a:r>
            <a:endParaRPr lang="pt-PT" sz="3200" dirty="0"/>
          </a:p>
        </p:txBody>
      </p:sp>
      <p:sp>
        <p:nvSpPr>
          <p:cNvPr id="5" name="Retângulo Arredondado 4"/>
          <p:cNvSpPr/>
          <p:nvPr/>
        </p:nvSpPr>
        <p:spPr>
          <a:xfrm>
            <a:off x="7464152" y="980728"/>
            <a:ext cx="2232248" cy="30243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32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Texto 2"/>
          <p:cNvSpPr>
            <a:spLocks noGrp="1"/>
          </p:cNvSpPr>
          <p:nvPr>
            <p:ph type="body" sz="quarter" idx="13"/>
          </p:nvPr>
        </p:nvSpPr>
        <p:spPr/>
        <p:txBody>
          <a:bodyPr>
            <a:normAutofit/>
          </a:bodyPr>
          <a:lstStyle/>
          <a:p>
            <a:r>
              <a:rPr lang="en-US" sz="1200" kern="0" dirty="0">
                <a:latin typeface="Calibri" charset="0"/>
                <a:ea typeface="Calibri" charset="0"/>
                <a:cs typeface="Calibri" charset="0"/>
              </a:rPr>
              <a:t>AASLD-IDSA. HCV Guidelines 2016.</a:t>
            </a:r>
          </a:p>
        </p:txBody>
      </p:sp>
      <p:sp>
        <p:nvSpPr>
          <p:cNvPr id="2" name="Title 1"/>
          <p:cNvSpPr>
            <a:spLocks noGrp="1"/>
          </p:cNvSpPr>
          <p:nvPr>
            <p:ph type="title"/>
          </p:nvPr>
        </p:nvSpPr>
        <p:spPr/>
        <p:txBody>
          <a:bodyPr rtlCol="0">
            <a:noAutofit/>
          </a:bodyPr>
          <a:lstStyle/>
          <a:p>
            <a:pPr defTabSz="914126">
              <a:defRPr/>
            </a:pPr>
            <a:r>
              <a:rPr lang="en-US" sz="3200" dirty="0" err="1">
                <a:solidFill>
                  <a:srgbClr val="004586"/>
                </a:solidFill>
              </a:rPr>
              <a:t>Seguimento</a:t>
            </a:r>
            <a:r>
              <a:rPr lang="en-US" sz="3200" dirty="0">
                <a:solidFill>
                  <a:srgbClr val="004586"/>
                </a:solidFill>
              </a:rPr>
              <a:t> dos </a:t>
            </a:r>
            <a:r>
              <a:rPr lang="en-US" sz="3200" dirty="0" err="1">
                <a:solidFill>
                  <a:srgbClr val="004586"/>
                </a:solidFill>
              </a:rPr>
              <a:t>doentes</a:t>
            </a:r>
            <a:r>
              <a:rPr lang="en-US" sz="3200" dirty="0">
                <a:solidFill>
                  <a:srgbClr val="004586"/>
                </a:solidFill>
              </a:rPr>
              <a:t> </a:t>
            </a:r>
            <a:br>
              <a:rPr lang="en-US" sz="3200" dirty="0">
                <a:solidFill>
                  <a:srgbClr val="004586"/>
                </a:solidFill>
              </a:rPr>
            </a:br>
            <a:r>
              <a:rPr lang="en-US" sz="3200" dirty="0" err="1">
                <a:solidFill>
                  <a:srgbClr val="004586"/>
                </a:solidFill>
              </a:rPr>
              <a:t>após</a:t>
            </a:r>
            <a:r>
              <a:rPr lang="en-US" sz="3200" dirty="0">
                <a:solidFill>
                  <a:srgbClr val="004586"/>
                </a:solidFill>
              </a:rPr>
              <a:t> </a:t>
            </a:r>
            <a:r>
              <a:rPr lang="en-US" sz="3200" dirty="0" err="1">
                <a:solidFill>
                  <a:srgbClr val="004586"/>
                </a:solidFill>
              </a:rPr>
              <a:t>tratamento</a:t>
            </a:r>
            <a:r>
              <a:rPr lang="en-US" sz="3200" dirty="0">
                <a:solidFill>
                  <a:srgbClr val="004586"/>
                </a:solidFill>
              </a:rPr>
              <a:t> da </a:t>
            </a:r>
            <a:r>
              <a:rPr lang="en-US" sz="3200" dirty="0" err="1">
                <a:solidFill>
                  <a:srgbClr val="004586"/>
                </a:solidFill>
              </a:rPr>
              <a:t>hepatite</a:t>
            </a:r>
            <a:r>
              <a:rPr lang="en-US" sz="3200" dirty="0">
                <a:solidFill>
                  <a:srgbClr val="004586"/>
                </a:solidFill>
              </a:rPr>
              <a:t> C</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009653279"/>
              </p:ext>
            </p:extLst>
          </p:nvPr>
        </p:nvGraphicFramePr>
        <p:xfrm>
          <a:off x="1703512" y="1268760"/>
          <a:ext cx="8928992" cy="4320479"/>
        </p:xfrm>
        <a:graphic>
          <a:graphicData uri="http://schemas.openxmlformats.org/drawingml/2006/table">
            <a:tbl>
              <a:tblPr firstRow="1" bandRow="1">
                <a:tableStyleId>{073A0DAA-6AF3-43AB-8588-CEC1D06C72B9}</a:tableStyleId>
              </a:tblPr>
              <a:tblGrid>
                <a:gridCol w="4391308">
                  <a:extLst>
                    <a:ext uri="{9D8B030D-6E8A-4147-A177-3AD203B41FA5}">
                      <a16:colId xmlns:a16="http://schemas.microsoft.com/office/drawing/2014/main" xmlns="" val="20000"/>
                    </a:ext>
                  </a:extLst>
                </a:gridCol>
                <a:gridCol w="4537684">
                  <a:extLst>
                    <a:ext uri="{9D8B030D-6E8A-4147-A177-3AD203B41FA5}">
                      <a16:colId xmlns:a16="http://schemas.microsoft.com/office/drawing/2014/main" xmlns="" val="20001"/>
                    </a:ext>
                  </a:extLst>
                </a:gridCol>
              </a:tblGrid>
              <a:tr h="417149">
                <a:tc>
                  <a:txBody>
                    <a:bodyPr/>
                    <a:lstStyle/>
                    <a:p>
                      <a:pPr algn="ctr"/>
                      <a:r>
                        <a:rPr lang="en-US" sz="1600" dirty="0" err="1" smtClean="0"/>
                        <a:t>Característica</a:t>
                      </a:r>
                      <a:endParaRPr lang="en-US" sz="1600" dirty="0">
                        <a:latin typeface="Arial" panose="020B0604020202020204" pitchFamily="34" charset="0"/>
                        <a:cs typeface="Arial" panose="020B0604020202020204" pitchFamily="34" charset="0"/>
                      </a:endParaRPr>
                    </a:p>
                  </a:txBody>
                  <a:tcPr marL="69864" marR="69864" marT="45723" marB="45723"/>
                </a:tc>
                <a:tc>
                  <a:txBody>
                    <a:bodyPr/>
                    <a:lstStyle/>
                    <a:p>
                      <a:pPr algn="ctr"/>
                      <a:r>
                        <a:rPr lang="en-US" sz="1600" dirty="0"/>
                        <a:t>Follow-up</a:t>
                      </a:r>
                      <a:endParaRPr lang="en-US" sz="1600" dirty="0">
                        <a:latin typeface="Arial" panose="020B0604020202020204" pitchFamily="34" charset="0"/>
                        <a:cs typeface="Arial" panose="020B0604020202020204" pitchFamily="34" charset="0"/>
                      </a:endParaRPr>
                    </a:p>
                  </a:txBody>
                  <a:tcPr marL="69864" marR="69864" marT="45723" marB="45723"/>
                </a:tc>
                <a:extLst>
                  <a:ext uri="{0D108BD9-81ED-4DB2-BD59-A6C34878D82A}">
                    <a16:rowId xmlns:a16="http://schemas.microsoft.com/office/drawing/2014/main" xmlns="" val="10000"/>
                  </a:ext>
                </a:extLst>
              </a:tr>
              <a:tr h="417149">
                <a:tc>
                  <a:txBody>
                    <a:bodyPr/>
                    <a:lstStyle/>
                    <a:p>
                      <a:r>
                        <a:rPr lang="en-US" sz="1600" dirty="0" err="1" smtClean="0">
                          <a:solidFill>
                            <a:srgbClr val="004586"/>
                          </a:solidFill>
                        </a:rPr>
                        <a:t>Fibrose</a:t>
                      </a:r>
                      <a:r>
                        <a:rPr lang="en-US" sz="1600" dirty="0" smtClean="0">
                          <a:solidFill>
                            <a:srgbClr val="004586"/>
                          </a:solidFill>
                        </a:rPr>
                        <a:t> F0-F2.</a:t>
                      </a:r>
                      <a:endParaRPr lang="en-US" sz="1600" b="1" dirty="0">
                        <a:solidFill>
                          <a:srgbClr val="004586"/>
                        </a:solidFill>
                        <a:latin typeface="Arial" panose="020B0604020202020204" pitchFamily="34" charset="0"/>
                        <a:cs typeface="Arial" panose="020B0604020202020204" pitchFamily="34" charset="0"/>
                      </a:endParaRPr>
                    </a:p>
                  </a:txBody>
                  <a:tcPr marL="69864" marR="69864" marT="45723" marB="45723" anchor="ctr"/>
                </a:tc>
                <a:tc>
                  <a:txBody>
                    <a:bodyPr/>
                    <a:lstStyle/>
                    <a:p>
                      <a:pPr marL="285750" marR="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v"/>
                        <a:tabLst/>
                        <a:defRPr/>
                      </a:pPr>
                      <a:r>
                        <a:rPr lang="en-US" sz="1600" kern="1200" dirty="0" smtClean="0">
                          <a:solidFill>
                            <a:srgbClr val="004586"/>
                          </a:solidFill>
                        </a:rPr>
                        <a:t>Alta </a:t>
                      </a:r>
                      <a:r>
                        <a:rPr lang="en-US" sz="1600" kern="1200" dirty="0" err="1" smtClean="0">
                          <a:solidFill>
                            <a:srgbClr val="004586"/>
                          </a:solidFill>
                        </a:rPr>
                        <a:t>clínica</a:t>
                      </a:r>
                      <a:r>
                        <a:rPr lang="en-US" sz="1600" kern="1200" dirty="0" smtClean="0">
                          <a:solidFill>
                            <a:srgbClr val="004586"/>
                          </a:solidFill>
                        </a:rPr>
                        <a:t>.</a:t>
                      </a:r>
                      <a:endParaRPr lang="en-US" sz="1600" b="1" kern="1200" dirty="0">
                        <a:solidFill>
                          <a:srgbClr val="004586"/>
                        </a:solidFill>
                        <a:latin typeface="Arial" panose="020B0604020202020204" pitchFamily="34" charset="0"/>
                        <a:ea typeface="+mn-ea"/>
                        <a:cs typeface="Arial" panose="020B0604020202020204" pitchFamily="34" charset="0"/>
                      </a:endParaRPr>
                    </a:p>
                  </a:txBody>
                  <a:tcPr marL="69864" marR="69864" marT="45723" marB="45723" anchor="ctr"/>
                </a:tc>
                <a:extLst>
                  <a:ext uri="{0D108BD9-81ED-4DB2-BD59-A6C34878D82A}">
                    <a16:rowId xmlns:a16="http://schemas.microsoft.com/office/drawing/2014/main" xmlns="" val="10001"/>
                  </a:ext>
                </a:extLst>
              </a:tr>
              <a:tr h="1379821">
                <a:tc>
                  <a:txBody>
                    <a:bodyPr/>
                    <a:lstStyle/>
                    <a:p>
                      <a:r>
                        <a:rPr lang="en-US" sz="1600" dirty="0" err="1" smtClean="0">
                          <a:solidFill>
                            <a:srgbClr val="004586"/>
                          </a:solidFill>
                        </a:rPr>
                        <a:t>Fibrose</a:t>
                      </a:r>
                      <a:r>
                        <a:rPr lang="en-US" sz="1600" dirty="0" smtClean="0">
                          <a:solidFill>
                            <a:srgbClr val="004586"/>
                          </a:solidFill>
                        </a:rPr>
                        <a:t> F3 </a:t>
                      </a:r>
                      <a:r>
                        <a:rPr lang="en-US" sz="1600" dirty="0" err="1" smtClean="0">
                          <a:solidFill>
                            <a:srgbClr val="004586"/>
                          </a:solidFill>
                        </a:rPr>
                        <a:t>ou</a:t>
                      </a:r>
                      <a:r>
                        <a:rPr lang="en-US" sz="1600" dirty="0" smtClean="0">
                          <a:solidFill>
                            <a:srgbClr val="004586"/>
                          </a:solidFill>
                        </a:rPr>
                        <a:t> F4.</a:t>
                      </a:r>
                      <a:r>
                        <a:rPr lang="en-US" sz="1600" baseline="0" dirty="0" smtClean="0">
                          <a:solidFill>
                            <a:srgbClr val="004586"/>
                          </a:solidFill>
                        </a:rPr>
                        <a:t/>
                      </a:r>
                      <a:br>
                        <a:rPr lang="en-US" sz="1600" baseline="0" dirty="0" smtClean="0">
                          <a:solidFill>
                            <a:srgbClr val="004586"/>
                          </a:solidFill>
                        </a:rPr>
                      </a:br>
                      <a:r>
                        <a:rPr lang="en-US" sz="1600" baseline="0" dirty="0" smtClean="0">
                          <a:solidFill>
                            <a:srgbClr val="004586"/>
                          </a:solidFill>
                        </a:rPr>
                        <a:t>(</a:t>
                      </a:r>
                      <a:r>
                        <a:rPr lang="en-US" sz="1600" baseline="0" dirty="0" err="1" smtClean="0">
                          <a:solidFill>
                            <a:srgbClr val="004586"/>
                          </a:solidFill>
                        </a:rPr>
                        <a:t>fibrose</a:t>
                      </a:r>
                      <a:r>
                        <a:rPr lang="en-US" sz="1600" baseline="0" dirty="0" smtClean="0">
                          <a:solidFill>
                            <a:srgbClr val="004586"/>
                          </a:solidFill>
                        </a:rPr>
                        <a:t> </a:t>
                      </a:r>
                      <a:r>
                        <a:rPr lang="en-US" sz="1600" baseline="0" dirty="0" err="1" smtClean="0">
                          <a:solidFill>
                            <a:srgbClr val="004586"/>
                          </a:solidFill>
                        </a:rPr>
                        <a:t>avançada</a:t>
                      </a:r>
                      <a:r>
                        <a:rPr lang="en-US" sz="1600" baseline="0" dirty="0" smtClean="0">
                          <a:solidFill>
                            <a:srgbClr val="004586"/>
                          </a:solidFill>
                        </a:rPr>
                        <a:t> e </a:t>
                      </a:r>
                      <a:r>
                        <a:rPr lang="en-US" sz="1600" baseline="0" dirty="0" err="1" smtClean="0">
                          <a:solidFill>
                            <a:srgbClr val="004586"/>
                          </a:solidFill>
                        </a:rPr>
                        <a:t>cirrose</a:t>
                      </a:r>
                      <a:r>
                        <a:rPr lang="en-US" sz="1600" baseline="0" dirty="0" smtClean="0">
                          <a:solidFill>
                            <a:srgbClr val="004586"/>
                          </a:solidFill>
                        </a:rPr>
                        <a:t>).</a:t>
                      </a:r>
                      <a:endParaRPr lang="en-US" sz="1600" b="1" dirty="0">
                        <a:solidFill>
                          <a:srgbClr val="004586"/>
                        </a:solidFill>
                        <a:latin typeface="Arial" panose="020B0604020202020204" pitchFamily="34" charset="0"/>
                        <a:cs typeface="Arial" panose="020B0604020202020204" pitchFamily="34" charset="0"/>
                      </a:endParaRPr>
                    </a:p>
                  </a:txBody>
                  <a:tcPr marL="69864" marR="69864" marT="45723" marB="45723" anchor="ctr"/>
                </a:tc>
                <a:tc>
                  <a:txBody>
                    <a:bodyPr/>
                    <a:lstStyle/>
                    <a:p>
                      <a:pPr marL="285750" marR="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v"/>
                        <a:tabLst/>
                        <a:defRPr/>
                      </a:pPr>
                      <a:r>
                        <a:rPr lang="en-US" sz="1600" dirty="0" err="1" smtClean="0">
                          <a:solidFill>
                            <a:srgbClr val="004586"/>
                          </a:solidFill>
                        </a:rPr>
                        <a:t>Ecografia</a:t>
                      </a:r>
                      <a:r>
                        <a:rPr lang="en-US" sz="1600" dirty="0" smtClean="0">
                          <a:solidFill>
                            <a:srgbClr val="004586"/>
                          </a:solidFill>
                        </a:rPr>
                        <a:t> </a:t>
                      </a:r>
                      <a:r>
                        <a:rPr lang="en-US" sz="1600" dirty="0" err="1" smtClean="0">
                          <a:solidFill>
                            <a:srgbClr val="004586"/>
                          </a:solidFill>
                        </a:rPr>
                        <a:t>cada</a:t>
                      </a:r>
                      <a:r>
                        <a:rPr lang="en-US" sz="1600" baseline="0" dirty="0" smtClean="0">
                          <a:solidFill>
                            <a:srgbClr val="004586"/>
                          </a:solidFill>
                        </a:rPr>
                        <a:t> 6 </a:t>
                      </a:r>
                      <a:r>
                        <a:rPr lang="en-US" sz="1600" baseline="0" dirty="0" err="1" smtClean="0">
                          <a:solidFill>
                            <a:srgbClr val="004586"/>
                          </a:solidFill>
                        </a:rPr>
                        <a:t>meses</a:t>
                      </a:r>
                      <a:r>
                        <a:rPr lang="en-US" sz="1600" baseline="0" dirty="0" smtClean="0">
                          <a:solidFill>
                            <a:srgbClr val="004586"/>
                          </a:solidFill>
                        </a:rPr>
                        <a:t/>
                      </a:r>
                      <a:br>
                        <a:rPr lang="en-US" sz="1600" baseline="0" dirty="0" smtClean="0">
                          <a:solidFill>
                            <a:srgbClr val="004586"/>
                          </a:solidFill>
                        </a:rPr>
                      </a:br>
                      <a:r>
                        <a:rPr lang="en-US" sz="1600" baseline="0" dirty="0" smtClean="0">
                          <a:solidFill>
                            <a:srgbClr val="004586"/>
                          </a:solidFill>
                        </a:rPr>
                        <a:t>(</a:t>
                      </a:r>
                      <a:r>
                        <a:rPr lang="en-US" sz="1600" baseline="0" dirty="0" err="1" smtClean="0">
                          <a:solidFill>
                            <a:srgbClr val="004586"/>
                          </a:solidFill>
                        </a:rPr>
                        <a:t>vigilância</a:t>
                      </a:r>
                      <a:r>
                        <a:rPr lang="en-US" sz="1600" baseline="0" dirty="0" smtClean="0">
                          <a:solidFill>
                            <a:srgbClr val="004586"/>
                          </a:solidFill>
                        </a:rPr>
                        <a:t> do carcinoma </a:t>
                      </a:r>
                      <a:r>
                        <a:rPr lang="en-US" sz="1600" baseline="0" dirty="0" err="1" smtClean="0">
                          <a:solidFill>
                            <a:srgbClr val="004586"/>
                          </a:solidFill>
                        </a:rPr>
                        <a:t>hepatocelular</a:t>
                      </a:r>
                      <a:r>
                        <a:rPr lang="en-US" sz="1600" baseline="0" dirty="0" smtClean="0">
                          <a:solidFill>
                            <a:srgbClr val="004586"/>
                          </a:solidFill>
                        </a:rPr>
                        <a:t>).</a:t>
                      </a:r>
                    </a:p>
                    <a:p>
                      <a:pPr marL="285750" marR="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v"/>
                        <a:tabLst/>
                        <a:defRPr/>
                      </a:pPr>
                      <a:r>
                        <a:rPr lang="en-US" sz="1600" baseline="0" dirty="0" err="1" smtClean="0">
                          <a:solidFill>
                            <a:srgbClr val="004586"/>
                          </a:solidFill>
                        </a:rPr>
                        <a:t>Endoscopia</a:t>
                      </a:r>
                      <a:r>
                        <a:rPr lang="en-US" sz="1600" baseline="0" dirty="0" smtClean="0">
                          <a:solidFill>
                            <a:srgbClr val="004586"/>
                          </a:solidFill>
                        </a:rPr>
                        <a:t> </a:t>
                      </a:r>
                      <a:r>
                        <a:rPr lang="en-US" sz="1600" baseline="0" dirty="0" err="1" smtClean="0">
                          <a:solidFill>
                            <a:srgbClr val="004586"/>
                          </a:solidFill>
                        </a:rPr>
                        <a:t>digestiva</a:t>
                      </a:r>
                      <a:r>
                        <a:rPr lang="en-US" sz="1600" baseline="0" dirty="0" smtClean="0">
                          <a:solidFill>
                            <a:srgbClr val="004586"/>
                          </a:solidFill>
                        </a:rPr>
                        <a:t/>
                      </a:r>
                      <a:br>
                        <a:rPr lang="en-US" sz="1600" baseline="0" dirty="0" smtClean="0">
                          <a:solidFill>
                            <a:srgbClr val="004586"/>
                          </a:solidFill>
                        </a:rPr>
                      </a:br>
                      <a:r>
                        <a:rPr lang="en-US" sz="1600" baseline="0" dirty="0" smtClean="0">
                          <a:solidFill>
                            <a:srgbClr val="004586"/>
                          </a:solidFill>
                        </a:rPr>
                        <a:t>(</a:t>
                      </a:r>
                      <a:r>
                        <a:rPr lang="en-US" sz="1600" baseline="0" dirty="0" err="1" smtClean="0">
                          <a:solidFill>
                            <a:srgbClr val="004586"/>
                          </a:solidFill>
                        </a:rPr>
                        <a:t>vigilância</a:t>
                      </a:r>
                      <a:r>
                        <a:rPr lang="en-US" sz="1600" baseline="0" dirty="0" smtClean="0">
                          <a:solidFill>
                            <a:srgbClr val="004586"/>
                          </a:solidFill>
                        </a:rPr>
                        <a:t> de </a:t>
                      </a:r>
                      <a:r>
                        <a:rPr lang="en-US" sz="1600" baseline="0" dirty="0" err="1" smtClean="0">
                          <a:solidFill>
                            <a:srgbClr val="004586"/>
                          </a:solidFill>
                        </a:rPr>
                        <a:t>varizes</a:t>
                      </a:r>
                      <a:r>
                        <a:rPr lang="en-US" sz="1600" baseline="0" dirty="0" smtClean="0">
                          <a:solidFill>
                            <a:srgbClr val="004586"/>
                          </a:solidFill>
                        </a:rPr>
                        <a:t>).</a:t>
                      </a:r>
                      <a:endParaRPr lang="en-US" sz="1600" b="1" dirty="0">
                        <a:solidFill>
                          <a:srgbClr val="004586"/>
                        </a:solidFill>
                        <a:latin typeface="Arial" panose="020B0604020202020204" pitchFamily="34" charset="0"/>
                        <a:cs typeface="Arial" panose="020B0604020202020204" pitchFamily="34" charset="0"/>
                      </a:endParaRPr>
                    </a:p>
                  </a:txBody>
                  <a:tcPr marL="69864" marR="69864" marT="45723" marB="45723" anchor="ctr"/>
                </a:tc>
                <a:extLst>
                  <a:ext uri="{0D108BD9-81ED-4DB2-BD59-A6C34878D82A}">
                    <a16:rowId xmlns:a16="http://schemas.microsoft.com/office/drawing/2014/main" xmlns="" val="10002"/>
                  </a:ext>
                </a:extLst>
              </a:tr>
              <a:tr h="738040">
                <a:tc>
                  <a:txBody>
                    <a:bodyPr/>
                    <a:lstStyle/>
                    <a:p>
                      <a:r>
                        <a:rPr lang="en-US" sz="1600" baseline="0" dirty="0" err="1" smtClean="0">
                          <a:solidFill>
                            <a:srgbClr val="004586"/>
                          </a:solidFill>
                        </a:rPr>
                        <a:t>Risco</a:t>
                      </a:r>
                      <a:r>
                        <a:rPr lang="en-US" sz="1600" baseline="0" dirty="0" smtClean="0">
                          <a:solidFill>
                            <a:srgbClr val="004586"/>
                          </a:solidFill>
                        </a:rPr>
                        <a:t> de nova </a:t>
                      </a:r>
                      <a:r>
                        <a:rPr lang="en-US" sz="1600" baseline="0" dirty="0" err="1" smtClean="0">
                          <a:solidFill>
                            <a:srgbClr val="004586"/>
                          </a:solidFill>
                        </a:rPr>
                        <a:t>infeção</a:t>
                      </a:r>
                      <a:r>
                        <a:rPr lang="en-US" sz="1600" baseline="0" dirty="0" smtClean="0">
                          <a:solidFill>
                            <a:srgbClr val="004586"/>
                          </a:solidFill>
                        </a:rPr>
                        <a:t> </a:t>
                      </a:r>
                      <a:r>
                        <a:rPr lang="en-US" sz="1600" baseline="0" dirty="0" err="1" smtClean="0">
                          <a:solidFill>
                            <a:srgbClr val="004586"/>
                          </a:solidFill>
                        </a:rPr>
                        <a:t>pelo</a:t>
                      </a:r>
                      <a:r>
                        <a:rPr lang="en-US" sz="1600" baseline="0" dirty="0" smtClean="0">
                          <a:solidFill>
                            <a:srgbClr val="004586"/>
                          </a:solidFill>
                        </a:rPr>
                        <a:t> VH</a:t>
                      </a:r>
                      <a:r>
                        <a:rPr lang="en-US" sz="1600" kern="1200" baseline="0" dirty="0" smtClean="0">
                          <a:solidFill>
                            <a:srgbClr val="004586"/>
                          </a:solidFill>
                        </a:rPr>
                        <a:t>C, </a:t>
                      </a:r>
                      <a:r>
                        <a:rPr lang="en-US" sz="1600" kern="1200" baseline="0" dirty="0" err="1" smtClean="0">
                          <a:solidFill>
                            <a:srgbClr val="004586"/>
                          </a:solidFill>
                        </a:rPr>
                        <a:t>ou</a:t>
                      </a:r>
                      <a:r>
                        <a:rPr lang="en-US" sz="1600" kern="1200" baseline="0" dirty="0" smtClean="0">
                          <a:solidFill>
                            <a:srgbClr val="004586"/>
                          </a:solidFill>
                        </a:rPr>
                        <a:t> </a:t>
                      </a:r>
                      <a:br>
                        <a:rPr lang="en-US" sz="1600" kern="1200" baseline="0" dirty="0" smtClean="0">
                          <a:solidFill>
                            <a:srgbClr val="004586"/>
                          </a:solidFill>
                        </a:rPr>
                      </a:br>
                      <a:r>
                        <a:rPr lang="en-US" sz="1600" kern="1200" baseline="0" dirty="0" err="1" smtClean="0">
                          <a:solidFill>
                            <a:srgbClr val="004586"/>
                          </a:solidFill>
                        </a:rPr>
                        <a:t>alteração</a:t>
                      </a:r>
                      <a:r>
                        <a:rPr lang="en-US" sz="1600" kern="1200" baseline="0" dirty="0" smtClean="0">
                          <a:solidFill>
                            <a:srgbClr val="004586"/>
                          </a:solidFill>
                        </a:rPr>
                        <a:t> </a:t>
                      </a:r>
                      <a:r>
                        <a:rPr lang="en-US" sz="1600" kern="1200" baseline="0" dirty="0" err="1" smtClean="0">
                          <a:solidFill>
                            <a:srgbClr val="004586"/>
                          </a:solidFill>
                        </a:rPr>
                        <a:t>hepática</a:t>
                      </a:r>
                      <a:r>
                        <a:rPr lang="en-US" sz="1600" kern="1200" baseline="0" dirty="0" smtClean="0">
                          <a:solidFill>
                            <a:srgbClr val="004586"/>
                          </a:solidFill>
                        </a:rPr>
                        <a:t> </a:t>
                      </a:r>
                      <a:r>
                        <a:rPr lang="en-US" sz="1600" kern="1200" baseline="0" dirty="0" err="1" smtClean="0">
                          <a:solidFill>
                            <a:srgbClr val="004586"/>
                          </a:solidFill>
                        </a:rPr>
                        <a:t>não</a:t>
                      </a:r>
                      <a:r>
                        <a:rPr lang="en-US" sz="1600" kern="1200" baseline="0" dirty="0" smtClean="0">
                          <a:solidFill>
                            <a:srgbClr val="004586"/>
                          </a:solidFill>
                        </a:rPr>
                        <a:t> </a:t>
                      </a:r>
                      <a:r>
                        <a:rPr lang="en-US" sz="1600" kern="1200" baseline="0" dirty="0" err="1" smtClean="0">
                          <a:solidFill>
                            <a:srgbClr val="004586"/>
                          </a:solidFill>
                        </a:rPr>
                        <a:t>explicada</a:t>
                      </a:r>
                      <a:endParaRPr lang="en-US" sz="1600" baseline="0" dirty="0">
                        <a:solidFill>
                          <a:srgbClr val="004586"/>
                        </a:solidFill>
                        <a:latin typeface="Arial" panose="020B0604020202020204" pitchFamily="34" charset="0"/>
                        <a:cs typeface="Arial" panose="020B0604020202020204" pitchFamily="34" charset="0"/>
                      </a:endParaRPr>
                    </a:p>
                  </a:txBody>
                  <a:tcPr marL="69864" marR="69864" marT="45723" marB="45723" anchor="ctr"/>
                </a:tc>
                <a:tc>
                  <a:txBody>
                    <a:bodyPr/>
                    <a:lstStyle/>
                    <a:p>
                      <a:pPr marL="285750" marR="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v"/>
                        <a:tabLst/>
                        <a:defRPr/>
                      </a:pPr>
                      <a:r>
                        <a:rPr lang="en-US" sz="1600" baseline="0" dirty="0" err="1" smtClean="0">
                          <a:solidFill>
                            <a:srgbClr val="004586"/>
                          </a:solidFill>
                        </a:rPr>
                        <a:t>Testar</a:t>
                      </a:r>
                      <a:r>
                        <a:rPr lang="en-US" sz="1600" baseline="0" dirty="0" smtClean="0">
                          <a:solidFill>
                            <a:srgbClr val="004586"/>
                          </a:solidFill>
                        </a:rPr>
                        <a:t> ARN-VHC.</a:t>
                      </a:r>
                      <a:endParaRPr lang="en-US" sz="1600" baseline="0" dirty="0">
                        <a:solidFill>
                          <a:srgbClr val="004586"/>
                        </a:solidFill>
                        <a:latin typeface="Arial" panose="020B0604020202020204" pitchFamily="34" charset="0"/>
                        <a:cs typeface="Arial" panose="020B0604020202020204" pitchFamily="34" charset="0"/>
                      </a:endParaRPr>
                    </a:p>
                  </a:txBody>
                  <a:tcPr marL="69864" marR="69864" marT="45723" marB="45723" anchor="ctr"/>
                </a:tc>
                <a:extLst>
                  <a:ext uri="{0D108BD9-81ED-4DB2-BD59-A6C34878D82A}">
                    <a16:rowId xmlns:a16="http://schemas.microsoft.com/office/drawing/2014/main" xmlns="" val="10003"/>
                  </a:ext>
                </a:extLst>
              </a:tr>
              <a:tr h="417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4586"/>
                          </a:solidFill>
                        </a:rPr>
                        <a:t>Testes </a:t>
                      </a:r>
                      <a:r>
                        <a:rPr lang="en-US" sz="1600" dirty="0" err="1" smtClean="0">
                          <a:solidFill>
                            <a:srgbClr val="004586"/>
                          </a:solidFill>
                        </a:rPr>
                        <a:t>hepáticos</a:t>
                      </a:r>
                      <a:r>
                        <a:rPr lang="en-US" sz="1600" dirty="0" smtClean="0">
                          <a:solidFill>
                            <a:srgbClr val="004586"/>
                          </a:solidFill>
                        </a:rPr>
                        <a:t> </a:t>
                      </a:r>
                      <a:r>
                        <a:rPr lang="en-US" sz="1600" dirty="0" err="1" smtClean="0">
                          <a:solidFill>
                            <a:srgbClr val="004586"/>
                          </a:solidFill>
                        </a:rPr>
                        <a:t>persitentemente</a:t>
                      </a:r>
                      <a:r>
                        <a:rPr lang="en-US" sz="1600" dirty="0" smtClean="0">
                          <a:solidFill>
                            <a:srgbClr val="004586"/>
                          </a:solidFill>
                        </a:rPr>
                        <a:t> </a:t>
                      </a:r>
                      <a:r>
                        <a:rPr lang="en-US" sz="1600" dirty="0" err="1" smtClean="0">
                          <a:solidFill>
                            <a:srgbClr val="004586"/>
                          </a:solidFill>
                        </a:rPr>
                        <a:t>anormais</a:t>
                      </a:r>
                      <a:endParaRPr lang="en-US" sz="1600" dirty="0">
                        <a:solidFill>
                          <a:srgbClr val="004586"/>
                        </a:solidFill>
                        <a:latin typeface="Arial" panose="020B0604020202020204" pitchFamily="34" charset="0"/>
                        <a:cs typeface="Arial" panose="020B0604020202020204" pitchFamily="34" charset="0"/>
                      </a:endParaRPr>
                    </a:p>
                  </a:txBody>
                  <a:tcPr marL="69864" marR="69864" marT="45723" marB="45723" anchor="ctr"/>
                </a:tc>
                <a:tc>
                  <a:txBody>
                    <a:bodyPr/>
                    <a:lstStyle/>
                    <a:p>
                      <a:pPr marL="285750" marR="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v"/>
                        <a:tabLst/>
                        <a:defRPr/>
                      </a:pPr>
                      <a:r>
                        <a:rPr lang="en-US" sz="1600" dirty="0" err="1" smtClean="0">
                          <a:solidFill>
                            <a:srgbClr val="004586"/>
                          </a:solidFill>
                        </a:rPr>
                        <a:t>Procurar</a:t>
                      </a:r>
                      <a:r>
                        <a:rPr lang="en-US" sz="1600" dirty="0" smtClean="0">
                          <a:solidFill>
                            <a:srgbClr val="004586"/>
                          </a:solidFill>
                        </a:rPr>
                        <a:t> </a:t>
                      </a:r>
                      <a:r>
                        <a:rPr lang="en-US" sz="1600" dirty="0" err="1" smtClean="0">
                          <a:solidFill>
                            <a:srgbClr val="004586"/>
                          </a:solidFill>
                        </a:rPr>
                        <a:t>outras</a:t>
                      </a:r>
                      <a:r>
                        <a:rPr lang="en-US" sz="1600" dirty="0" smtClean="0">
                          <a:solidFill>
                            <a:srgbClr val="004586"/>
                          </a:solidFill>
                        </a:rPr>
                        <a:t> </a:t>
                      </a:r>
                      <a:r>
                        <a:rPr lang="en-US" sz="1600" dirty="0" err="1" smtClean="0">
                          <a:solidFill>
                            <a:srgbClr val="004586"/>
                          </a:solidFill>
                        </a:rPr>
                        <a:t>causas</a:t>
                      </a:r>
                      <a:r>
                        <a:rPr lang="en-US" sz="1600" dirty="0" smtClean="0">
                          <a:solidFill>
                            <a:srgbClr val="004586"/>
                          </a:solidFill>
                        </a:rPr>
                        <a:t> de </a:t>
                      </a:r>
                      <a:r>
                        <a:rPr lang="en-US" sz="1600" dirty="0" err="1" smtClean="0">
                          <a:solidFill>
                            <a:srgbClr val="004586"/>
                          </a:solidFill>
                        </a:rPr>
                        <a:t>hepatopatia</a:t>
                      </a:r>
                      <a:r>
                        <a:rPr lang="en-US" sz="1600" dirty="0" smtClean="0">
                          <a:solidFill>
                            <a:srgbClr val="004586"/>
                          </a:solidFill>
                        </a:rPr>
                        <a:t>.</a:t>
                      </a:r>
                      <a:endParaRPr lang="en-US" sz="1600" dirty="0">
                        <a:solidFill>
                          <a:srgbClr val="004586"/>
                        </a:solidFill>
                        <a:latin typeface="Arial" panose="020B0604020202020204" pitchFamily="34" charset="0"/>
                        <a:cs typeface="Arial" panose="020B0604020202020204" pitchFamily="34" charset="0"/>
                      </a:endParaRPr>
                    </a:p>
                  </a:txBody>
                  <a:tcPr marL="69864" marR="69864" marT="45723" marB="45723" anchor="ctr"/>
                </a:tc>
                <a:extLst>
                  <a:ext uri="{0D108BD9-81ED-4DB2-BD59-A6C34878D82A}">
                    <a16:rowId xmlns:a16="http://schemas.microsoft.com/office/drawing/2014/main" xmlns="" val="10004"/>
                  </a:ext>
                </a:extLst>
              </a:tr>
              <a:tr h="9511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solidFill>
                            <a:srgbClr val="004586"/>
                          </a:solidFill>
                        </a:rPr>
                        <a:t>Sem</a:t>
                      </a:r>
                      <a:r>
                        <a:rPr lang="en-US" sz="1600" dirty="0" smtClean="0">
                          <a:solidFill>
                            <a:srgbClr val="004586"/>
                          </a:solidFill>
                        </a:rPr>
                        <a:t> </a:t>
                      </a:r>
                      <a:r>
                        <a:rPr lang="en-US" sz="1600" dirty="0" err="1" smtClean="0">
                          <a:solidFill>
                            <a:srgbClr val="004586"/>
                          </a:solidFill>
                        </a:rPr>
                        <a:t>cura</a:t>
                      </a:r>
                      <a:r>
                        <a:rPr lang="en-US" sz="1600" dirty="0" smtClean="0">
                          <a:solidFill>
                            <a:srgbClr val="004586"/>
                          </a:solidFill>
                        </a:rPr>
                        <a:t> </a:t>
                      </a:r>
                      <a:r>
                        <a:rPr lang="en-US" sz="1600" dirty="0" err="1" smtClean="0">
                          <a:solidFill>
                            <a:srgbClr val="004586"/>
                          </a:solidFill>
                        </a:rPr>
                        <a:t>virológica</a:t>
                      </a:r>
                      <a:endParaRPr lang="en-US" sz="1600" dirty="0">
                        <a:solidFill>
                          <a:srgbClr val="004586"/>
                        </a:solidFill>
                        <a:latin typeface="Arial" panose="020B0604020202020204" pitchFamily="34" charset="0"/>
                        <a:cs typeface="Arial" panose="020B0604020202020204" pitchFamily="34" charset="0"/>
                      </a:endParaRPr>
                    </a:p>
                  </a:txBody>
                  <a:tcPr marL="69864" marR="69864" marT="45723" marB="45723" anchor="ctr"/>
                </a:tc>
                <a:tc>
                  <a:txBody>
                    <a:bodyPr/>
                    <a:lstStyle/>
                    <a:p>
                      <a:pPr marL="285750" marR="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v"/>
                        <a:tabLst/>
                        <a:defRPr/>
                      </a:pPr>
                      <a:r>
                        <a:rPr lang="en-US" sz="1600" dirty="0" err="1" smtClean="0">
                          <a:solidFill>
                            <a:srgbClr val="004586"/>
                          </a:solidFill>
                        </a:rPr>
                        <a:t>Avaliação</a:t>
                      </a:r>
                      <a:r>
                        <a:rPr lang="en-US" sz="1600" dirty="0" smtClean="0">
                          <a:solidFill>
                            <a:srgbClr val="004586"/>
                          </a:solidFill>
                        </a:rPr>
                        <a:t> da </a:t>
                      </a:r>
                      <a:r>
                        <a:rPr lang="en-US" sz="1600" dirty="0" err="1" smtClean="0">
                          <a:solidFill>
                            <a:srgbClr val="004586"/>
                          </a:solidFill>
                        </a:rPr>
                        <a:t>progressão</a:t>
                      </a:r>
                      <a:r>
                        <a:rPr lang="en-US" sz="1600" dirty="0" smtClean="0">
                          <a:solidFill>
                            <a:srgbClr val="004586"/>
                          </a:solidFill>
                        </a:rPr>
                        <a:t> da </a:t>
                      </a:r>
                      <a:r>
                        <a:rPr lang="en-US" sz="1600" dirty="0" err="1" smtClean="0">
                          <a:solidFill>
                            <a:srgbClr val="004586"/>
                          </a:solidFill>
                        </a:rPr>
                        <a:t>doença</a:t>
                      </a:r>
                      <a:r>
                        <a:rPr lang="en-US" sz="1600" dirty="0" smtClean="0">
                          <a:solidFill>
                            <a:srgbClr val="004586"/>
                          </a:solidFill>
                        </a:rPr>
                        <a:t> </a:t>
                      </a:r>
                      <a:r>
                        <a:rPr lang="en-US" sz="1600" dirty="0" err="1" smtClean="0">
                          <a:solidFill>
                            <a:srgbClr val="004586"/>
                          </a:solidFill>
                        </a:rPr>
                        <a:t>cada</a:t>
                      </a:r>
                      <a:r>
                        <a:rPr lang="en-US" sz="1600" dirty="0" smtClean="0">
                          <a:solidFill>
                            <a:srgbClr val="004586"/>
                          </a:solidFill>
                        </a:rPr>
                        <a:t> 6 a 12 </a:t>
                      </a:r>
                      <a:r>
                        <a:rPr lang="en-US" sz="1600" dirty="0" err="1" smtClean="0">
                          <a:solidFill>
                            <a:srgbClr val="004586"/>
                          </a:solidFill>
                        </a:rPr>
                        <a:t>meses</a:t>
                      </a:r>
                      <a:r>
                        <a:rPr lang="en-US" sz="1600" dirty="0" smtClean="0">
                          <a:solidFill>
                            <a:srgbClr val="004586"/>
                          </a:solidFill>
                        </a:rPr>
                        <a:t> (</a:t>
                      </a:r>
                      <a:r>
                        <a:rPr lang="en-US" sz="1600" dirty="0" err="1" smtClean="0">
                          <a:solidFill>
                            <a:srgbClr val="004586"/>
                          </a:solidFill>
                        </a:rPr>
                        <a:t>provas</a:t>
                      </a:r>
                      <a:r>
                        <a:rPr lang="en-US" sz="1600" dirty="0" smtClean="0">
                          <a:solidFill>
                            <a:srgbClr val="004586"/>
                          </a:solidFill>
                        </a:rPr>
                        <a:t> </a:t>
                      </a:r>
                      <a:r>
                        <a:rPr lang="en-US" sz="1600" dirty="0" err="1" smtClean="0">
                          <a:solidFill>
                            <a:srgbClr val="004586"/>
                          </a:solidFill>
                        </a:rPr>
                        <a:t>hepáticas</a:t>
                      </a:r>
                      <a:r>
                        <a:rPr lang="en-US" sz="1600" dirty="0" smtClean="0">
                          <a:solidFill>
                            <a:srgbClr val="004586"/>
                          </a:solidFill>
                        </a:rPr>
                        <a:t>).</a:t>
                      </a:r>
                      <a:endParaRPr lang="en-US" sz="1600" baseline="0" dirty="0">
                        <a:solidFill>
                          <a:srgbClr val="004586"/>
                        </a:solidFill>
                      </a:endParaRPr>
                    </a:p>
                    <a:p>
                      <a:pPr marL="285750" marR="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v"/>
                        <a:tabLst/>
                        <a:defRPr/>
                      </a:pPr>
                      <a:r>
                        <a:rPr lang="en-US" sz="1600" baseline="0" dirty="0" err="1" smtClean="0">
                          <a:solidFill>
                            <a:srgbClr val="004586"/>
                          </a:solidFill>
                        </a:rPr>
                        <a:t>ConConsiderar</a:t>
                      </a:r>
                      <a:r>
                        <a:rPr lang="en-US" sz="1600" baseline="0" dirty="0" smtClean="0">
                          <a:solidFill>
                            <a:srgbClr val="004586"/>
                          </a:solidFill>
                        </a:rPr>
                        <a:t> </a:t>
                      </a:r>
                      <a:r>
                        <a:rPr lang="en-US" sz="1600" baseline="0" dirty="0" err="1" smtClean="0">
                          <a:solidFill>
                            <a:srgbClr val="004586"/>
                          </a:solidFill>
                        </a:rPr>
                        <a:t>novas</a:t>
                      </a:r>
                      <a:r>
                        <a:rPr lang="en-US" sz="1600" baseline="0" dirty="0" smtClean="0">
                          <a:solidFill>
                            <a:srgbClr val="004586"/>
                          </a:solidFill>
                        </a:rPr>
                        <a:t> </a:t>
                      </a:r>
                      <a:r>
                        <a:rPr lang="en-US" sz="1600" baseline="0" dirty="0" err="1" smtClean="0">
                          <a:solidFill>
                            <a:srgbClr val="004586"/>
                          </a:solidFill>
                        </a:rPr>
                        <a:t>opções</a:t>
                      </a:r>
                      <a:r>
                        <a:rPr lang="en-US" sz="1600" baseline="0" dirty="0" smtClean="0">
                          <a:solidFill>
                            <a:srgbClr val="004586"/>
                          </a:solidFill>
                        </a:rPr>
                        <a:t> de </a:t>
                      </a:r>
                      <a:r>
                        <a:rPr lang="en-US" sz="1600" baseline="0" dirty="0" err="1" smtClean="0">
                          <a:solidFill>
                            <a:srgbClr val="004586"/>
                          </a:solidFill>
                        </a:rPr>
                        <a:t>tratamento</a:t>
                      </a:r>
                      <a:r>
                        <a:rPr lang="en-US" sz="1600" baseline="0" dirty="0" smtClean="0">
                          <a:solidFill>
                            <a:srgbClr val="004586"/>
                          </a:solidFill>
                        </a:rPr>
                        <a:t>.</a:t>
                      </a:r>
                      <a:endParaRPr lang="en-US" sz="1600" dirty="0">
                        <a:solidFill>
                          <a:srgbClr val="004586"/>
                        </a:solidFill>
                        <a:latin typeface="Arial" panose="020B0604020202020204" pitchFamily="34" charset="0"/>
                        <a:cs typeface="Arial" panose="020B0604020202020204" pitchFamily="34" charset="0"/>
                      </a:endParaRPr>
                    </a:p>
                  </a:txBody>
                  <a:tcPr marL="69864" marR="69864" marT="45723" marB="45723"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951017961"/>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type="body" idx="1"/>
          </p:nvPr>
        </p:nvSpPr>
        <p:spPr>
          <a:xfrm>
            <a:off x="911424" y="1916832"/>
            <a:ext cx="10363200" cy="3330826"/>
          </a:xfrm>
        </p:spPr>
        <p:txBody>
          <a:bodyPr>
            <a:normAutofit/>
          </a:bodyPr>
          <a:lstStyle/>
          <a:p>
            <a:r>
              <a:rPr lang="pt-PT" sz="2400" dirty="0"/>
              <a:t>Todos os casos de infecção pelo VHC evoluem para a </a:t>
            </a:r>
            <a:r>
              <a:rPr lang="pt-PT" sz="2400" dirty="0" smtClean="0"/>
              <a:t>cronicidade.</a:t>
            </a:r>
          </a:p>
          <a:p>
            <a:r>
              <a:rPr lang="pt-PT" sz="2400" dirty="0" smtClean="0"/>
              <a:t>A </a:t>
            </a:r>
            <a:r>
              <a:rPr lang="pt-PT" sz="2400" dirty="0"/>
              <a:t>hepatite C crónica evolui invariavelmente para cirrose num período de 30 </a:t>
            </a:r>
            <a:r>
              <a:rPr lang="pt-PT" sz="2400" dirty="0" smtClean="0"/>
              <a:t>anos.</a:t>
            </a:r>
            <a:endParaRPr lang="pt-PT" sz="2400" dirty="0"/>
          </a:p>
          <a:p>
            <a:r>
              <a:rPr lang="pt-PT" sz="2400" dirty="0"/>
              <a:t>O carcinoma hepatocelular só raramente ocorre nos doentes com hepatite C e </a:t>
            </a:r>
            <a:r>
              <a:rPr lang="pt-PT" sz="2400" dirty="0" smtClean="0"/>
              <a:t>cirrose.</a:t>
            </a:r>
            <a:endParaRPr lang="pt-PT" sz="2400" dirty="0"/>
          </a:p>
          <a:p>
            <a:r>
              <a:rPr lang="pt-PT" sz="2400" dirty="0"/>
              <a:t>A evolução para cirrose ocorre em cerca de 20% dos doentes e é mais rápida nos que consomem </a:t>
            </a:r>
            <a:r>
              <a:rPr lang="pt-PT" sz="2400" dirty="0" smtClean="0"/>
              <a:t>álcool.</a:t>
            </a:r>
            <a:endParaRPr lang="pt-PT" sz="2400" dirty="0"/>
          </a:p>
        </p:txBody>
      </p:sp>
      <p:sp>
        <p:nvSpPr>
          <p:cNvPr id="5" name="Marcador de texto 4"/>
          <p:cNvSpPr>
            <a:spLocks noGrp="1"/>
          </p:cNvSpPr>
          <p:nvPr>
            <p:ph type="body" idx="10"/>
          </p:nvPr>
        </p:nvSpPr>
        <p:spPr>
          <a:xfrm>
            <a:off x="963084" y="908723"/>
            <a:ext cx="10363200" cy="648069"/>
          </a:xfrm>
        </p:spPr>
        <p:txBody>
          <a:bodyPr>
            <a:normAutofit/>
          </a:bodyPr>
          <a:lstStyle/>
          <a:p>
            <a:r>
              <a:rPr lang="es-ES" sz="2800" dirty="0" err="1" smtClean="0"/>
              <a:t>Qual</a:t>
            </a:r>
            <a:r>
              <a:rPr lang="es-ES" sz="2800" dirty="0" smtClean="0"/>
              <a:t> a </a:t>
            </a:r>
            <a:r>
              <a:rPr lang="es-ES" sz="2800" dirty="0" err="1" smtClean="0"/>
              <a:t>afirmação</a:t>
            </a:r>
            <a:r>
              <a:rPr lang="es-ES" sz="2800" dirty="0" smtClean="0"/>
              <a:t> </a:t>
            </a:r>
            <a:r>
              <a:rPr lang="es-ES" sz="2800" dirty="0" err="1" smtClean="0"/>
              <a:t>verdadeira</a:t>
            </a:r>
            <a:r>
              <a:rPr lang="es-ES" sz="2800" dirty="0" smtClean="0"/>
              <a:t>?</a:t>
            </a:r>
            <a:endParaRPr lang="es-ES" sz="2800" dirty="0"/>
          </a:p>
        </p:txBody>
      </p:sp>
      <p:sp>
        <p:nvSpPr>
          <p:cNvPr id="6" name="Marcador de texto 5"/>
          <p:cNvSpPr>
            <a:spLocks noGrp="1"/>
          </p:cNvSpPr>
          <p:nvPr>
            <p:ph type="body" sz="quarter" idx="11"/>
          </p:nvPr>
        </p:nvSpPr>
        <p:spPr/>
        <p:txBody>
          <a:bodyPr/>
          <a:lstStyle/>
          <a:p>
            <a:endParaRPr lang="es-ES"/>
          </a:p>
        </p:txBody>
      </p:sp>
      <p:sp>
        <p:nvSpPr>
          <p:cNvPr id="2" name="Título 1"/>
          <p:cNvSpPr>
            <a:spLocks noGrp="1"/>
          </p:cNvSpPr>
          <p:nvPr>
            <p:ph type="title"/>
          </p:nvPr>
        </p:nvSpPr>
        <p:spPr/>
        <p:txBody>
          <a:bodyPr/>
          <a:lstStyle/>
          <a:p>
            <a:r>
              <a:rPr lang="pt-PT" sz="3200" dirty="0" smtClean="0"/>
              <a:t>Pergunta 1</a:t>
            </a:r>
            <a:endParaRPr lang="pt-PT" sz="3200" dirty="0"/>
          </a:p>
        </p:txBody>
      </p:sp>
    </p:spTree>
    <p:extLst>
      <p:ext uri="{BB962C8B-B14F-4D97-AF65-F5344CB8AC3E}">
        <p14:creationId xmlns:p14="http://schemas.microsoft.com/office/powerpoint/2010/main" val="30782680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600" y="447936"/>
            <a:ext cx="10972800" cy="604800"/>
          </a:xfrm>
        </p:spPr>
        <p:txBody>
          <a:bodyPr rtlCol="0">
            <a:noAutofit/>
          </a:bodyPr>
          <a:lstStyle/>
          <a:p>
            <a:pPr defTabSz="914126">
              <a:defRPr/>
            </a:pPr>
            <a:r>
              <a:rPr lang="en-US" sz="3200" dirty="0" err="1"/>
              <a:t>Seguimento</a:t>
            </a:r>
            <a:r>
              <a:rPr lang="en-US" sz="3200" dirty="0"/>
              <a:t> dos </a:t>
            </a:r>
            <a:r>
              <a:rPr lang="en-US" sz="3200" dirty="0" err="1"/>
              <a:t>doentes</a:t>
            </a:r>
            <a:r>
              <a:rPr lang="en-US" sz="3200" dirty="0"/>
              <a:t> com RVM</a:t>
            </a:r>
          </a:p>
        </p:txBody>
      </p:sp>
      <p:sp>
        <p:nvSpPr>
          <p:cNvPr id="3" name="Marcador de Posição de Conteúdo 2"/>
          <p:cNvSpPr>
            <a:spLocks noGrp="1"/>
          </p:cNvSpPr>
          <p:nvPr>
            <p:ph idx="1"/>
          </p:nvPr>
        </p:nvSpPr>
        <p:spPr>
          <a:xfrm>
            <a:off x="0" y="1501272"/>
            <a:ext cx="11582400" cy="4592024"/>
          </a:xfrm>
        </p:spPr>
        <p:txBody>
          <a:bodyPr>
            <a:noAutofit/>
          </a:bodyPr>
          <a:lstStyle/>
          <a:p>
            <a:pPr>
              <a:spcBef>
                <a:spcPts val="1680"/>
              </a:spcBef>
            </a:pPr>
            <a:r>
              <a:rPr lang="en-US" sz="2400" dirty="0" err="1"/>
              <a:t>Doentes</a:t>
            </a:r>
            <a:r>
              <a:rPr lang="en-US" sz="2400" dirty="0"/>
              <a:t> </a:t>
            </a:r>
            <a:r>
              <a:rPr lang="en-US" sz="2400" dirty="0" err="1">
                <a:solidFill>
                  <a:srgbClr val="C00000"/>
                </a:solidFill>
              </a:rPr>
              <a:t>sem</a:t>
            </a:r>
            <a:r>
              <a:rPr lang="en-US" sz="2400" dirty="0">
                <a:solidFill>
                  <a:srgbClr val="C00000"/>
                </a:solidFill>
              </a:rPr>
              <a:t> </a:t>
            </a:r>
            <a:r>
              <a:rPr lang="en-US" sz="2400" dirty="0" err="1">
                <a:solidFill>
                  <a:srgbClr val="C00000"/>
                </a:solidFill>
              </a:rPr>
              <a:t>cirrose</a:t>
            </a:r>
            <a:r>
              <a:rPr lang="en-US" sz="2400" b="1" dirty="0"/>
              <a:t>:</a:t>
            </a:r>
            <a:r>
              <a:rPr lang="en-US" sz="2400" dirty="0"/>
              <a:t> ALT e ARN-VHC </a:t>
            </a:r>
            <a:r>
              <a:rPr lang="en-US" sz="2400" dirty="0" err="1"/>
              <a:t>às</a:t>
            </a:r>
            <a:r>
              <a:rPr lang="en-US" sz="2400" dirty="0"/>
              <a:t> </a:t>
            </a:r>
            <a:r>
              <a:rPr lang="en-US" sz="2400" dirty="0">
                <a:solidFill>
                  <a:srgbClr val="C00000"/>
                </a:solidFill>
              </a:rPr>
              <a:t>48 </a:t>
            </a:r>
            <a:r>
              <a:rPr lang="en-US" sz="2400" dirty="0" err="1">
                <a:solidFill>
                  <a:srgbClr val="C00000"/>
                </a:solidFill>
              </a:rPr>
              <a:t>semanas</a:t>
            </a:r>
            <a:r>
              <a:rPr lang="en-US" sz="2400" dirty="0">
                <a:solidFill>
                  <a:srgbClr val="C00000"/>
                </a:solidFill>
              </a:rPr>
              <a:t> </a:t>
            </a:r>
            <a:r>
              <a:rPr lang="en-US" sz="2400" dirty="0" err="1"/>
              <a:t>após</a:t>
            </a:r>
            <a:r>
              <a:rPr lang="en-US" sz="2400" dirty="0"/>
              <a:t> </a:t>
            </a:r>
            <a:r>
              <a:rPr lang="en-US" sz="2400" dirty="0" err="1"/>
              <a:t>tratamento</a:t>
            </a:r>
            <a:r>
              <a:rPr lang="en-US" sz="2400" dirty="0"/>
              <a:t> e </a:t>
            </a:r>
            <a:r>
              <a:rPr lang="en-US" sz="2400" dirty="0" err="1"/>
              <a:t>dar</a:t>
            </a:r>
            <a:r>
              <a:rPr lang="en-US" sz="2400" dirty="0"/>
              <a:t> </a:t>
            </a:r>
            <a:r>
              <a:rPr lang="en-US" sz="2400" dirty="0" err="1"/>
              <a:t>alta</a:t>
            </a:r>
            <a:r>
              <a:rPr lang="en-US" sz="2400" dirty="0"/>
              <a:t> se </a:t>
            </a:r>
            <a:r>
              <a:rPr lang="en-US" sz="2400" dirty="0">
                <a:solidFill>
                  <a:srgbClr val="C00000"/>
                </a:solidFill>
              </a:rPr>
              <a:t>ALT normal </a:t>
            </a:r>
            <a:r>
              <a:rPr lang="en-US" sz="2400" dirty="0"/>
              <a:t>e </a:t>
            </a:r>
            <a:r>
              <a:rPr lang="en-US" sz="2400" dirty="0">
                <a:solidFill>
                  <a:srgbClr val="C00000"/>
                </a:solidFill>
              </a:rPr>
              <a:t>ARN-VHC </a:t>
            </a:r>
            <a:r>
              <a:rPr lang="en-US" sz="2400" dirty="0" smtClean="0">
                <a:solidFill>
                  <a:srgbClr val="C00000"/>
                </a:solidFill>
              </a:rPr>
              <a:t>negative.</a:t>
            </a:r>
            <a:endParaRPr lang="en-US" sz="2400" dirty="0">
              <a:solidFill>
                <a:srgbClr val="C00000"/>
              </a:solidFill>
            </a:endParaRPr>
          </a:p>
          <a:p>
            <a:pPr>
              <a:spcBef>
                <a:spcPts val="1680"/>
              </a:spcBef>
            </a:pPr>
            <a:r>
              <a:rPr lang="en-US" sz="2400" dirty="0" err="1"/>
              <a:t>Doentes</a:t>
            </a:r>
            <a:r>
              <a:rPr lang="en-US" sz="2400" dirty="0"/>
              <a:t> com</a:t>
            </a:r>
            <a:r>
              <a:rPr lang="en-US" sz="2400" dirty="0">
                <a:solidFill>
                  <a:srgbClr val="C00000"/>
                </a:solidFill>
              </a:rPr>
              <a:t> </a:t>
            </a:r>
            <a:r>
              <a:rPr lang="en-US" sz="2400" dirty="0" err="1">
                <a:solidFill>
                  <a:srgbClr val="C00000"/>
                </a:solidFill>
              </a:rPr>
              <a:t>fibrose</a:t>
            </a:r>
            <a:r>
              <a:rPr lang="en-US" sz="2400" dirty="0">
                <a:solidFill>
                  <a:srgbClr val="C00000"/>
                </a:solidFill>
              </a:rPr>
              <a:t> </a:t>
            </a:r>
            <a:r>
              <a:rPr lang="en-US" sz="2400" dirty="0" err="1">
                <a:solidFill>
                  <a:srgbClr val="C00000"/>
                </a:solidFill>
              </a:rPr>
              <a:t>avançada</a:t>
            </a:r>
            <a:r>
              <a:rPr lang="en-US" sz="2400" dirty="0">
                <a:solidFill>
                  <a:srgbClr val="C00000"/>
                </a:solidFill>
              </a:rPr>
              <a:t> (F3) e </a:t>
            </a:r>
            <a:r>
              <a:rPr lang="en-US" sz="2400" dirty="0" err="1">
                <a:solidFill>
                  <a:srgbClr val="C00000"/>
                </a:solidFill>
              </a:rPr>
              <a:t>cirrose</a:t>
            </a:r>
            <a:r>
              <a:rPr lang="en-US" sz="2400" dirty="0">
                <a:solidFill>
                  <a:srgbClr val="C00000"/>
                </a:solidFill>
              </a:rPr>
              <a:t>: </a:t>
            </a:r>
            <a:r>
              <a:rPr lang="en-US" sz="2400" dirty="0" err="1">
                <a:solidFill>
                  <a:srgbClr val="C00000"/>
                </a:solidFill>
              </a:rPr>
              <a:t>vigilância</a:t>
            </a:r>
            <a:r>
              <a:rPr lang="en-US" sz="2400" dirty="0">
                <a:solidFill>
                  <a:srgbClr val="C00000"/>
                </a:solidFill>
              </a:rPr>
              <a:t> do CHC </a:t>
            </a:r>
            <a:r>
              <a:rPr lang="en-US" sz="2400" dirty="0"/>
              <a:t>com </a:t>
            </a:r>
            <a:r>
              <a:rPr lang="en-US" sz="2400" dirty="0" err="1"/>
              <a:t>ecografia</a:t>
            </a:r>
            <a:r>
              <a:rPr lang="en-US" sz="2400" dirty="0"/>
              <a:t> abdominal </a:t>
            </a:r>
            <a:r>
              <a:rPr lang="en-US" sz="2400" dirty="0" err="1"/>
              <a:t>cada</a:t>
            </a:r>
            <a:r>
              <a:rPr lang="en-US" sz="2400" dirty="0"/>
              <a:t> 6 </a:t>
            </a:r>
            <a:r>
              <a:rPr lang="en-US" sz="2400" dirty="0" err="1" smtClean="0"/>
              <a:t>meses</a:t>
            </a:r>
            <a:r>
              <a:rPr lang="en-US" sz="2400" dirty="0" smtClean="0"/>
              <a:t>.</a:t>
            </a:r>
            <a:endParaRPr lang="en-US" sz="2400" dirty="0"/>
          </a:p>
          <a:p>
            <a:pPr>
              <a:spcBef>
                <a:spcPts val="1680"/>
              </a:spcBef>
            </a:pPr>
            <a:r>
              <a:rPr lang="en-US" sz="2400" dirty="0" err="1"/>
              <a:t>Vigiar</a:t>
            </a:r>
            <a:r>
              <a:rPr lang="en-US" sz="2400" dirty="0"/>
              <a:t>/</a:t>
            </a:r>
            <a:r>
              <a:rPr lang="en-US" sz="2400" dirty="0" err="1"/>
              <a:t>tratar</a:t>
            </a:r>
            <a:r>
              <a:rPr lang="en-US" sz="2400" dirty="0"/>
              <a:t> a </a:t>
            </a:r>
            <a:r>
              <a:rPr lang="en-US" sz="2400" dirty="0" err="1">
                <a:solidFill>
                  <a:srgbClr val="C00000"/>
                </a:solidFill>
              </a:rPr>
              <a:t>hipertensão</a:t>
            </a:r>
            <a:r>
              <a:rPr lang="en-US" sz="2400" dirty="0">
                <a:solidFill>
                  <a:srgbClr val="C00000"/>
                </a:solidFill>
              </a:rPr>
              <a:t> portal e as </a:t>
            </a:r>
            <a:r>
              <a:rPr lang="en-US" sz="2400" dirty="0" err="1">
                <a:solidFill>
                  <a:srgbClr val="C00000"/>
                </a:solidFill>
              </a:rPr>
              <a:t>varizes</a:t>
            </a:r>
            <a:r>
              <a:rPr lang="en-US" sz="2400" dirty="0">
                <a:solidFill>
                  <a:srgbClr val="C00000"/>
                </a:solidFill>
              </a:rPr>
              <a:t> </a:t>
            </a:r>
            <a:r>
              <a:rPr lang="en-US" sz="2400" dirty="0" err="1">
                <a:solidFill>
                  <a:srgbClr val="C00000"/>
                </a:solidFill>
              </a:rPr>
              <a:t>esofágicas</a:t>
            </a:r>
            <a:r>
              <a:rPr lang="en-US" sz="2400" dirty="0">
                <a:solidFill>
                  <a:srgbClr val="C00000"/>
                </a:solidFill>
              </a:rPr>
              <a:t> e </a:t>
            </a:r>
            <a:r>
              <a:rPr lang="en-US" sz="2400" dirty="0" err="1" smtClean="0">
                <a:solidFill>
                  <a:srgbClr val="C00000"/>
                </a:solidFill>
              </a:rPr>
              <a:t>gástricas</a:t>
            </a:r>
            <a:r>
              <a:rPr lang="en-US" sz="2400" dirty="0">
                <a:solidFill>
                  <a:srgbClr val="C00000"/>
                </a:solidFill>
              </a:rPr>
              <a:t>.</a:t>
            </a:r>
          </a:p>
          <a:p>
            <a:pPr>
              <a:spcBef>
                <a:spcPts val="1680"/>
              </a:spcBef>
            </a:pPr>
            <a:r>
              <a:rPr lang="en-US" sz="2400" dirty="0" err="1">
                <a:solidFill>
                  <a:srgbClr val="C00000"/>
                </a:solidFill>
              </a:rPr>
              <a:t>Vigiar</a:t>
            </a:r>
            <a:r>
              <a:rPr lang="en-US" sz="2400" dirty="0">
                <a:solidFill>
                  <a:srgbClr val="C00000"/>
                </a:solidFill>
              </a:rPr>
              <a:t> a </a:t>
            </a:r>
            <a:r>
              <a:rPr lang="en-US" sz="2400" dirty="0" err="1">
                <a:solidFill>
                  <a:srgbClr val="C00000"/>
                </a:solidFill>
              </a:rPr>
              <a:t>reinfeção</a:t>
            </a:r>
            <a:r>
              <a:rPr lang="en-US" sz="2400" dirty="0">
                <a:solidFill>
                  <a:srgbClr val="C00000"/>
                </a:solidFill>
              </a:rPr>
              <a:t> </a:t>
            </a:r>
            <a:r>
              <a:rPr lang="en-US" sz="2400" dirty="0" err="1">
                <a:solidFill>
                  <a:srgbClr val="C00000"/>
                </a:solidFill>
              </a:rPr>
              <a:t>pelo</a:t>
            </a:r>
            <a:r>
              <a:rPr lang="en-US" sz="2400" dirty="0">
                <a:solidFill>
                  <a:srgbClr val="C00000"/>
                </a:solidFill>
              </a:rPr>
              <a:t> VHC: </a:t>
            </a:r>
            <a:r>
              <a:rPr lang="en-US" sz="2400" dirty="0"/>
              <a:t>ARN-VHC </a:t>
            </a:r>
            <a:r>
              <a:rPr lang="en-US" sz="2400" dirty="0" err="1"/>
              <a:t>anual</a:t>
            </a:r>
            <a:r>
              <a:rPr lang="en-US" sz="2400" dirty="0"/>
              <a:t> </a:t>
            </a:r>
            <a:r>
              <a:rPr lang="en-US" sz="2400" dirty="0" err="1"/>
              <a:t>em</a:t>
            </a:r>
            <a:r>
              <a:rPr lang="en-US" sz="2400" dirty="0"/>
              <a:t> </a:t>
            </a:r>
            <a:r>
              <a:rPr lang="en-US" sz="2400" dirty="0" err="1"/>
              <a:t>pessoas</a:t>
            </a:r>
            <a:r>
              <a:rPr lang="en-US" sz="2400" dirty="0"/>
              <a:t> que </a:t>
            </a:r>
            <a:r>
              <a:rPr lang="en-US" sz="2400" dirty="0" err="1"/>
              <a:t>injectam</a:t>
            </a:r>
            <a:r>
              <a:rPr lang="en-US" sz="2400" dirty="0"/>
              <a:t> </a:t>
            </a:r>
            <a:r>
              <a:rPr lang="en-US" sz="2400" dirty="0" err="1"/>
              <a:t>drogas</a:t>
            </a:r>
            <a:r>
              <a:rPr lang="en-US" sz="2400" dirty="0"/>
              <a:t> </a:t>
            </a:r>
            <a:r>
              <a:rPr lang="en-US" sz="2400" dirty="0" err="1"/>
              <a:t>ou</a:t>
            </a:r>
            <a:r>
              <a:rPr lang="en-US" sz="2400" dirty="0"/>
              <a:t> </a:t>
            </a:r>
            <a:r>
              <a:rPr lang="en-US" sz="2400" dirty="0" err="1"/>
              <a:t>homens</a:t>
            </a:r>
            <a:r>
              <a:rPr lang="en-US" sz="2400" dirty="0"/>
              <a:t> que </a:t>
            </a:r>
            <a:r>
              <a:rPr lang="en-US" sz="2400" dirty="0" err="1"/>
              <a:t>têm</a:t>
            </a:r>
            <a:r>
              <a:rPr lang="en-US" sz="2400" dirty="0"/>
              <a:t> </a:t>
            </a:r>
            <a:r>
              <a:rPr lang="en-US" sz="2400" dirty="0" err="1"/>
              <a:t>sexo</a:t>
            </a:r>
            <a:r>
              <a:rPr lang="en-US" sz="2400" dirty="0"/>
              <a:t> com outros </a:t>
            </a:r>
            <a:r>
              <a:rPr lang="en-US" sz="2400" dirty="0" err="1"/>
              <a:t>homens</a:t>
            </a:r>
            <a:r>
              <a:rPr lang="en-US" sz="2400" dirty="0"/>
              <a:t>, que </a:t>
            </a:r>
            <a:r>
              <a:rPr lang="en-US" sz="2400" dirty="0" err="1"/>
              <a:t>assumam</a:t>
            </a:r>
            <a:r>
              <a:rPr lang="en-US" sz="2400" dirty="0"/>
              <a:t> </a:t>
            </a:r>
            <a:r>
              <a:rPr lang="en-US" sz="2400" dirty="0" err="1"/>
              <a:t>comportamentos</a:t>
            </a:r>
            <a:r>
              <a:rPr lang="en-US" sz="2400" dirty="0"/>
              <a:t> de </a:t>
            </a:r>
            <a:r>
              <a:rPr lang="en-US" sz="2400" dirty="0" err="1" smtClean="0"/>
              <a:t>risco</a:t>
            </a:r>
            <a:r>
              <a:rPr lang="en-US" sz="2400" dirty="0" smtClean="0"/>
              <a:t>.</a:t>
            </a:r>
            <a:endParaRPr lang="en-US" sz="2400" dirty="0"/>
          </a:p>
        </p:txBody>
      </p:sp>
      <p:sp>
        <p:nvSpPr>
          <p:cNvPr id="5" name="Marcador de Posição do Texto 4"/>
          <p:cNvSpPr>
            <a:spLocks noGrp="1"/>
          </p:cNvSpPr>
          <p:nvPr>
            <p:ph type="body" sz="quarter" idx="10"/>
          </p:nvPr>
        </p:nvSpPr>
        <p:spPr/>
        <p:txBody>
          <a:bodyPr>
            <a:noAutofit/>
          </a:bodyPr>
          <a:lstStyle/>
          <a:p>
            <a:r>
              <a:rPr lang="en-US" sz="1200" dirty="0"/>
              <a:t>EASL HCV Guidelines. September 2016</a:t>
            </a:r>
          </a:p>
          <a:p>
            <a:endParaRPr lang="en-US" sz="1200" dirty="0"/>
          </a:p>
        </p:txBody>
      </p:sp>
    </p:spTree>
    <p:extLst>
      <p:ext uri="{BB962C8B-B14F-4D97-AF65-F5344CB8AC3E}">
        <p14:creationId xmlns:p14="http://schemas.microsoft.com/office/powerpoint/2010/main" val="1596953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ln>
            <a:noFill/>
          </a:ln>
        </p:spPr>
        <p:txBody>
          <a:bodyPr>
            <a:normAutofit/>
          </a:bodyPr>
          <a:lstStyle/>
          <a:p>
            <a:r>
              <a:rPr lang="pt-PT" sz="3200" dirty="0"/>
              <a:t>Propostas</a:t>
            </a:r>
          </a:p>
        </p:txBody>
      </p:sp>
      <p:sp>
        <p:nvSpPr>
          <p:cNvPr id="2" name="Marcador de Posição de Conteúdo 1"/>
          <p:cNvSpPr>
            <a:spLocks noGrp="1"/>
          </p:cNvSpPr>
          <p:nvPr>
            <p:ph idx="1"/>
          </p:nvPr>
        </p:nvSpPr>
        <p:spPr/>
        <p:txBody>
          <a:bodyPr>
            <a:noAutofit/>
          </a:bodyPr>
          <a:lstStyle/>
          <a:p>
            <a:pPr>
              <a:spcBef>
                <a:spcPts val="1200"/>
              </a:spcBef>
            </a:pPr>
            <a:r>
              <a:rPr lang="pt-PT" altLang="en-US" sz="2400" dirty="0"/>
              <a:t>Doentes com RVM sem fibrose ou com F1/F2, sem outra causa de doença hepática e sem risco de reinfeção podem ter alta da consulta </a:t>
            </a:r>
            <a:r>
              <a:rPr lang="pt-PT" altLang="en-US" sz="2400" dirty="0" smtClean="0"/>
              <a:t>hospitalar.</a:t>
            </a:r>
            <a:endParaRPr lang="pt-PT" altLang="en-US" sz="2400" dirty="0"/>
          </a:p>
          <a:p>
            <a:pPr>
              <a:spcBef>
                <a:spcPts val="1200"/>
              </a:spcBef>
            </a:pPr>
            <a:r>
              <a:rPr lang="pt-PT" altLang="en-US" sz="2400" dirty="0"/>
              <a:t>Doentes com RVM com F3 ou cirrose devem manter vigilância </a:t>
            </a:r>
            <a:br>
              <a:rPr lang="pt-PT" altLang="en-US" sz="2400" dirty="0"/>
            </a:br>
            <a:r>
              <a:rPr lang="pt-PT" altLang="en-US" sz="2400" dirty="0"/>
              <a:t>(progressão da doença, CHC, HTP</a:t>
            </a:r>
            <a:r>
              <a:rPr lang="pt-PT" altLang="en-US" sz="2400" dirty="0" smtClean="0"/>
              <a:t>).</a:t>
            </a:r>
            <a:endParaRPr lang="pt-PT" altLang="en-US" sz="2400" dirty="0"/>
          </a:p>
          <a:p>
            <a:pPr>
              <a:spcBef>
                <a:spcPts val="1200"/>
              </a:spcBef>
            </a:pPr>
            <a:r>
              <a:rPr lang="pt-PT" sz="2400" dirty="0"/>
              <a:t>A avaliação da fibrose por métodos não invasivos pode ser suficiente, mas a biopsia será indicada em casos duvidosos ou com associações </a:t>
            </a:r>
            <a:r>
              <a:rPr lang="pt-PT" sz="2400" dirty="0" smtClean="0"/>
              <a:t>etiológicas.</a:t>
            </a:r>
            <a:endParaRPr lang="pt-PT" sz="2400" dirty="0"/>
          </a:p>
          <a:p>
            <a:pPr>
              <a:spcBef>
                <a:spcPts val="1200"/>
              </a:spcBef>
            </a:pPr>
            <a:r>
              <a:rPr lang="pt-PT" sz="2400" dirty="0"/>
              <a:t>Doentes com RVM e regressão de F3 ou F4 para estádios menos graves deverão manter vigilância </a:t>
            </a:r>
            <a:r>
              <a:rPr lang="pt-PT" sz="2400" dirty="0" smtClean="0"/>
              <a:t>(?).</a:t>
            </a:r>
            <a:endParaRPr lang="pt-PT" sz="2400" dirty="0"/>
          </a:p>
          <a:p>
            <a:pPr>
              <a:spcBef>
                <a:spcPts val="1200"/>
              </a:spcBef>
            </a:pPr>
            <a:r>
              <a:rPr lang="pt-PT" altLang="en-US" sz="2400" dirty="0"/>
              <a:t>Os cofatores de doença hepática devem ser identificados e </a:t>
            </a:r>
            <a:r>
              <a:rPr lang="pt-PT" altLang="en-US" sz="2400" dirty="0" smtClean="0"/>
              <a:t>tratados.</a:t>
            </a:r>
            <a:endParaRPr lang="pt-PT" altLang="en-US" sz="2400" dirty="0"/>
          </a:p>
          <a:p>
            <a:pPr>
              <a:spcBef>
                <a:spcPts val="1200"/>
              </a:spcBef>
            </a:pPr>
            <a:r>
              <a:rPr lang="pt-PT" altLang="en-US" sz="2400" dirty="0"/>
              <a:t>Doentes em risco de reinfeção devem ser seguidos em consultas </a:t>
            </a:r>
            <a:r>
              <a:rPr lang="pt-PT" altLang="en-US" sz="2400" dirty="0" smtClean="0"/>
              <a:t>adequadas/multidisciplinares.</a:t>
            </a:r>
            <a:endParaRPr lang="pt-PT" altLang="en-US" sz="2400" dirty="0"/>
          </a:p>
        </p:txBody>
      </p:sp>
      <p:sp>
        <p:nvSpPr>
          <p:cNvPr id="3" name="Marcador de texto 2"/>
          <p:cNvSpPr>
            <a:spLocks noGrp="1"/>
          </p:cNvSpPr>
          <p:nvPr>
            <p:ph type="body" sz="quarter" idx="10"/>
          </p:nvPr>
        </p:nvSpPr>
        <p:spPr/>
        <p:txBody>
          <a:bodyPr/>
          <a:lstStyle/>
          <a:p>
            <a:endParaRPr lang="es-ES" dirty="0"/>
          </a:p>
        </p:txBody>
      </p:sp>
    </p:spTree>
    <p:extLst>
      <p:ext uri="{BB962C8B-B14F-4D97-AF65-F5344CB8AC3E}">
        <p14:creationId xmlns:p14="http://schemas.microsoft.com/office/powerpoint/2010/main" val="19594504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0"/>
          </p:nvPr>
        </p:nvSpPr>
        <p:spPr>
          <a:xfrm>
            <a:off x="0" y="1015674"/>
            <a:ext cx="6312024" cy="4645574"/>
          </a:xfrm>
        </p:spPr>
        <p:txBody>
          <a:bodyPr>
            <a:noAutofit/>
          </a:bodyPr>
          <a:lstStyle/>
          <a:p>
            <a:r>
              <a:rPr lang="en-US" sz="2400" dirty="0"/>
              <a:t>Jorge, 56 </a:t>
            </a:r>
            <a:r>
              <a:rPr lang="en-US" sz="2400" dirty="0" err="1"/>
              <a:t>anos</a:t>
            </a:r>
            <a:r>
              <a:rPr lang="en-US" sz="2400" dirty="0"/>
              <a:t>, </a:t>
            </a:r>
            <a:r>
              <a:rPr lang="en-US" sz="2400" dirty="0" err="1" smtClean="0"/>
              <a:t>casado</a:t>
            </a:r>
            <a:r>
              <a:rPr lang="en-US" sz="2400" dirty="0" smtClean="0"/>
              <a:t>.                                                                </a:t>
            </a:r>
            <a:endParaRPr lang="en-US" sz="2400" dirty="0"/>
          </a:p>
          <a:p>
            <a:r>
              <a:rPr lang="en-US" sz="2400" dirty="0" err="1" smtClean="0"/>
              <a:t>Astenia</a:t>
            </a:r>
            <a:r>
              <a:rPr lang="en-US" sz="2400" dirty="0" smtClean="0"/>
              <a:t>.</a:t>
            </a:r>
            <a:endParaRPr lang="en-US" sz="2400" dirty="0"/>
          </a:p>
          <a:p>
            <a:r>
              <a:rPr lang="en-US" sz="2400" dirty="0" err="1"/>
              <a:t>Lesões</a:t>
            </a:r>
            <a:r>
              <a:rPr lang="en-US" sz="2400" dirty="0"/>
              <a:t> </a:t>
            </a:r>
            <a:r>
              <a:rPr lang="en-US" sz="2400" dirty="0" err="1"/>
              <a:t>purpúricas</a:t>
            </a:r>
            <a:r>
              <a:rPr lang="en-US" sz="2400" dirty="0"/>
              <a:t> </a:t>
            </a:r>
            <a:r>
              <a:rPr lang="en-US" sz="2400" dirty="0" err="1"/>
              <a:t>nos</a:t>
            </a:r>
            <a:r>
              <a:rPr lang="en-US" sz="2400" dirty="0"/>
              <a:t> </a:t>
            </a:r>
            <a:r>
              <a:rPr lang="en-US" sz="2400" dirty="0" err="1"/>
              <a:t>membros</a:t>
            </a:r>
            <a:r>
              <a:rPr lang="en-US" sz="2400" dirty="0"/>
              <a:t> </a:t>
            </a:r>
            <a:r>
              <a:rPr lang="en-US" sz="2400" dirty="0" err="1" smtClean="0"/>
              <a:t>inferiores</a:t>
            </a:r>
            <a:r>
              <a:rPr lang="en-US" sz="2400" dirty="0" smtClean="0"/>
              <a:t>.</a:t>
            </a:r>
            <a:endParaRPr lang="en-US" sz="2400" dirty="0"/>
          </a:p>
          <a:p>
            <a:r>
              <a:rPr lang="en-US" sz="2400" dirty="0"/>
              <a:t>Restante </a:t>
            </a:r>
            <a:r>
              <a:rPr lang="en-US" sz="2400" dirty="0" err="1"/>
              <a:t>exame</a:t>
            </a:r>
            <a:r>
              <a:rPr lang="en-US" sz="2400" dirty="0"/>
              <a:t> </a:t>
            </a:r>
            <a:r>
              <a:rPr lang="en-US" sz="2400" dirty="0" err="1"/>
              <a:t>físico</a:t>
            </a:r>
            <a:r>
              <a:rPr lang="en-US" sz="2400" dirty="0"/>
              <a:t> </a:t>
            </a:r>
            <a:r>
              <a:rPr lang="en-US" sz="2400" dirty="0" smtClean="0"/>
              <a:t>normal.</a:t>
            </a:r>
            <a:endParaRPr lang="en-US" sz="2400" dirty="0"/>
          </a:p>
          <a:p>
            <a:r>
              <a:rPr lang="en-US" sz="2400" dirty="0"/>
              <a:t>ALT 75 U/L, AST 80 U/L, GGT 68 U/L, FA 95 </a:t>
            </a:r>
            <a:r>
              <a:rPr lang="en-US" sz="2400" dirty="0" smtClean="0"/>
              <a:t>U/L.</a:t>
            </a:r>
            <a:endParaRPr lang="en-US" sz="2400" dirty="0"/>
          </a:p>
          <a:p>
            <a:r>
              <a:rPr lang="en-US" sz="2400" dirty="0" err="1"/>
              <a:t>Bilirrubinemia</a:t>
            </a:r>
            <a:r>
              <a:rPr lang="en-US" sz="2400" dirty="0"/>
              <a:t> total 1,2 mg/</a:t>
            </a:r>
            <a:r>
              <a:rPr lang="en-US" sz="2400" dirty="0" err="1"/>
              <a:t>dL</a:t>
            </a:r>
            <a:r>
              <a:rPr lang="en-US" sz="2400" dirty="0"/>
              <a:t> (</a:t>
            </a:r>
            <a:r>
              <a:rPr lang="en-US" sz="2400" dirty="0" err="1"/>
              <a:t>directa</a:t>
            </a:r>
            <a:r>
              <a:rPr lang="en-US" sz="2400" dirty="0"/>
              <a:t> 0,4</a:t>
            </a:r>
            <a:r>
              <a:rPr lang="en-US" sz="2400" dirty="0" smtClean="0"/>
              <a:t>).</a:t>
            </a:r>
            <a:endParaRPr lang="en-US" sz="2400" dirty="0"/>
          </a:p>
          <a:p>
            <a:r>
              <a:rPr lang="en-US" sz="2400" dirty="0" err="1"/>
              <a:t>Albuminemia</a:t>
            </a:r>
            <a:r>
              <a:rPr lang="en-US" sz="2400" dirty="0"/>
              <a:t> 4,2 </a:t>
            </a:r>
            <a:r>
              <a:rPr lang="en-US" sz="2400" dirty="0" smtClean="0"/>
              <a:t>g/</a:t>
            </a:r>
            <a:r>
              <a:rPr lang="en-US" sz="2400" dirty="0" err="1" smtClean="0"/>
              <a:t>dL</a:t>
            </a:r>
            <a:r>
              <a:rPr lang="en-US" sz="2400" dirty="0" smtClean="0"/>
              <a:t>.</a:t>
            </a:r>
            <a:endParaRPr lang="en-US" sz="2400" dirty="0"/>
          </a:p>
          <a:p>
            <a:r>
              <a:rPr lang="en-US" sz="2400" dirty="0" err="1"/>
              <a:t>Hemograma</a:t>
            </a:r>
            <a:r>
              <a:rPr lang="en-US" sz="2400" dirty="0"/>
              <a:t> normal. INR </a:t>
            </a:r>
            <a:r>
              <a:rPr lang="en-US" sz="2400" dirty="0" smtClean="0"/>
              <a:t>1,1.</a:t>
            </a:r>
          </a:p>
          <a:p>
            <a:r>
              <a:rPr lang="en-US" sz="2400" dirty="0"/>
              <a:t>Anti-VHC positive.</a:t>
            </a:r>
          </a:p>
          <a:p>
            <a:pPr marL="407194" indent="0">
              <a:buNone/>
            </a:pPr>
            <a:endParaRPr lang="en-US" dirty="0"/>
          </a:p>
        </p:txBody>
      </p:sp>
      <p:sp>
        <p:nvSpPr>
          <p:cNvPr id="6" name="Marcador de contenido 5"/>
          <p:cNvSpPr>
            <a:spLocks noGrp="1"/>
          </p:cNvSpPr>
          <p:nvPr>
            <p:ph idx="13"/>
          </p:nvPr>
        </p:nvSpPr>
        <p:spPr>
          <a:xfrm>
            <a:off x="6327824" y="1015674"/>
            <a:ext cx="5600824" cy="4645574"/>
          </a:xfrm>
        </p:spPr>
        <p:txBody>
          <a:bodyPr/>
          <a:lstStyle/>
          <a:p>
            <a:r>
              <a:rPr lang="en-US" sz="2400" dirty="0" smtClean="0">
                <a:latin typeface="+mj-lt"/>
              </a:rPr>
              <a:t>ARN-VHC</a:t>
            </a:r>
            <a:r>
              <a:rPr lang="en-US" sz="2400" dirty="0">
                <a:latin typeface="+mj-lt"/>
              </a:rPr>
              <a:t>: 2.450.352 UI/</a:t>
            </a:r>
            <a:r>
              <a:rPr lang="en-US" sz="2400" dirty="0" err="1">
                <a:latin typeface="+mj-lt"/>
              </a:rPr>
              <a:t>mL.</a:t>
            </a:r>
            <a:endParaRPr lang="en-US" sz="2400" dirty="0">
              <a:latin typeface="+mj-lt"/>
            </a:endParaRPr>
          </a:p>
          <a:p>
            <a:r>
              <a:rPr lang="en-US" sz="2400" dirty="0" err="1">
                <a:latin typeface="+mj-lt"/>
              </a:rPr>
              <a:t>Genotipo</a:t>
            </a:r>
            <a:r>
              <a:rPr lang="en-US" sz="2400" dirty="0">
                <a:latin typeface="+mj-lt"/>
              </a:rPr>
              <a:t> 3a.</a:t>
            </a:r>
          </a:p>
          <a:p>
            <a:r>
              <a:rPr lang="en-US" sz="2400" dirty="0" err="1">
                <a:latin typeface="+mj-lt"/>
              </a:rPr>
              <a:t>Fibroscan</a:t>
            </a:r>
            <a:r>
              <a:rPr lang="en-US" sz="2400" dirty="0">
                <a:latin typeface="+mj-lt"/>
              </a:rPr>
              <a:t>: 35 </a:t>
            </a:r>
            <a:r>
              <a:rPr lang="en-US" sz="2400" dirty="0" err="1">
                <a:latin typeface="+mj-lt"/>
              </a:rPr>
              <a:t>kPa</a:t>
            </a:r>
            <a:r>
              <a:rPr lang="en-US" sz="2400" dirty="0">
                <a:latin typeface="+mj-lt"/>
              </a:rPr>
              <a:t> = </a:t>
            </a:r>
            <a:r>
              <a:rPr lang="en-US" sz="2400" dirty="0" err="1">
                <a:latin typeface="+mj-lt"/>
              </a:rPr>
              <a:t>fibrose</a:t>
            </a:r>
            <a:r>
              <a:rPr lang="en-US" sz="2400" dirty="0">
                <a:latin typeface="+mj-lt"/>
              </a:rPr>
              <a:t> F4 (</a:t>
            </a:r>
            <a:r>
              <a:rPr lang="en-US" sz="2400" dirty="0" err="1">
                <a:latin typeface="+mj-lt"/>
              </a:rPr>
              <a:t>cirrose</a:t>
            </a:r>
            <a:r>
              <a:rPr lang="en-US" sz="2400" dirty="0">
                <a:latin typeface="+mj-lt"/>
              </a:rPr>
              <a:t>).</a:t>
            </a:r>
          </a:p>
          <a:p>
            <a:r>
              <a:rPr lang="en-US" sz="2400" dirty="0" err="1">
                <a:latin typeface="+mj-lt"/>
              </a:rPr>
              <a:t>Tratamentos</a:t>
            </a:r>
            <a:r>
              <a:rPr lang="en-US" sz="2400" dirty="0">
                <a:latin typeface="+mj-lt"/>
              </a:rPr>
              <a:t> com </a:t>
            </a:r>
            <a:r>
              <a:rPr lang="en-US" sz="2400" dirty="0" err="1">
                <a:latin typeface="+mj-lt"/>
              </a:rPr>
              <a:t>PegIFN+RBV</a:t>
            </a:r>
            <a:r>
              <a:rPr lang="en-US" sz="2400" dirty="0">
                <a:latin typeface="+mj-lt"/>
              </a:rPr>
              <a:t> e SOF+RBV, com </a:t>
            </a:r>
            <a:r>
              <a:rPr lang="en-US" sz="2400" dirty="0" err="1">
                <a:latin typeface="+mj-lt"/>
              </a:rPr>
              <a:t>recidiva</a:t>
            </a:r>
            <a:r>
              <a:rPr lang="en-US" sz="2400" dirty="0">
                <a:latin typeface="+mj-lt"/>
              </a:rPr>
              <a:t>.</a:t>
            </a:r>
          </a:p>
          <a:p>
            <a:r>
              <a:rPr lang="en-US" sz="2400" dirty="0" err="1">
                <a:latin typeface="+mj-lt"/>
              </a:rPr>
              <a:t>Tratamento</a:t>
            </a:r>
            <a:r>
              <a:rPr lang="en-US" sz="2400" dirty="0">
                <a:latin typeface="+mj-lt"/>
              </a:rPr>
              <a:t> com SOF + DCV + RBV </a:t>
            </a:r>
            <a:r>
              <a:rPr lang="mr-IN" sz="2400" dirty="0">
                <a:latin typeface="+mj-lt"/>
              </a:rPr>
              <a:t>–</a:t>
            </a:r>
            <a:r>
              <a:rPr lang="en-US" sz="2400" dirty="0">
                <a:latin typeface="+mj-lt"/>
              </a:rPr>
              <a:t> </a:t>
            </a:r>
            <a:r>
              <a:rPr lang="en-US" sz="2400" dirty="0" err="1">
                <a:latin typeface="+mj-lt"/>
              </a:rPr>
              <a:t>Resposta</a:t>
            </a:r>
            <a:r>
              <a:rPr lang="en-US" sz="2400" dirty="0">
                <a:latin typeface="+mj-lt"/>
              </a:rPr>
              <a:t> viral </a:t>
            </a:r>
            <a:r>
              <a:rPr lang="en-US" sz="2400" dirty="0" err="1">
                <a:latin typeface="+mj-lt"/>
              </a:rPr>
              <a:t>mantida</a:t>
            </a:r>
            <a:r>
              <a:rPr lang="en-US" sz="2400" dirty="0">
                <a:latin typeface="+mj-lt"/>
              </a:rPr>
              <a:t>.</a:t>
            </a:r>
          </a:p>
          <a:p>
            <a:r>
              <a:rPr lang="en-US" sz="2400" dirty="0" err="1">
                <a:solidFill>
                  <a:srgbClr val="C00000"/>
                </a:solidFill>
                <a:latin typeface="+mj-lt"/>
              </a:rPr>
              <a:t>Cura</a:t>
            </a:r>
            <a:r>
              <a:rPr lang="en-US" sz="2400" dirty="0">
                <a:solidFill>
                  <a:srgbClr val="C00000"/>
                </a:solidFill>
                <a:latin typeface="+mj-lt"/>
              </a:rPr>
              <a:t> da </a:t>
            </a:r>
            <a:r>
              <a:rPr lang="en-US" sz="2400" dirty="0" err="1">
                <a:solidFill>
                  <a:srgbClr val="C00000"/>
                </a:solidFill>
                <a:latin typeface="+mj-lt"/>
              </a:rPr>
              <a:t>vasculite</a:t>
            </a:r>
            <a:r>
              <a:rPr lang="en-US" sz="2400" dirty="0">
                <a:solidFill>
                  <a:srgbClr val="C00000"/>
                </a:solidFill>
                <a:latin typeface="+mj-lt"/>
              </a:rPr>
              <a:t> </a:t>
            </a:r>
            <a:r>
              <a:rPr lang="en-US" sz="2400" dirty="0" err="1">
                <a:solidFill>
                  <a:srgbClr val="C00000"/>
                </a:solidFill>
                <a:latin typeface="+mj-lt"/>
              </a:rPr>
              <a:t>periférica</a:t>
            </a:r>
            <a:r>
              <a:rPr lang="en-US" sz="2400" dirty="0">
                <a:solidFill>
                  <a:srgbClr val="C00000"/>
                </a:solidFill>
                <a:latin typeface="+mj-lt"/>
              </a:rPr>
              <a:t>.</a:t>
            </a:r>
          </a:p>
          <a:p>
            <a:r>
              <a:rPr lang="en-US" sz="2400" dirty="0" err="1">
                <a:solidFill>
                  <a:srgbClr val="C00000"/>
                </a:solidFill>
                <a:latin typeface="+mj-lt"/>
              </a:rPr>
              <a:t>Fibroscan</a:t>
            </a:r>
            <a:r>
              <a:rPr lang="en-US" sz="2400" dirty="0">
                <a:solidFill>
                  <a:srgbClr val="C00000"/>
                </a:solidFill>
                <a:latin typeface="+mj-lt"/>
              </a:rPr>
              <a:t> 12 </a:t>
            </a:r>
            <a:r>
              <a:rPr lang="en-US" sz="2400" dirty="0" err="1">
                <a:solidFill>
                  <a:srgbClr val="C00000"/>
                </a:solidFill>
                <a:latin typeface="+mj-lt"/>
              </a:rPr>
              <a:t>meses</a:t>
            </a:r>
            <a:r>
              <a:rPr lang="en-US" sz="2400" dirty="0">
                <a:solidFill>
                  <a:srgbClr val="C00000"/>
                </a:solidFill>
                <a:latin typeface="+mj-lt"/>
              </a:rPr>
              <a:t> </a:t>
            </a:r>
            <a:r>
              <a:rPr lang="en-US" sz="2400" dirty="0" err="1">
                <a:solidFill>
                  <a:srgbClr val="C00000"/>
                </a:solidFill>
                <a:latin typeface="+mj-lt"/>
              </a:rPr>
              <a:t>após</a:t>
            </a:r>
            <a:r>
              <a:rPr lang="en-US" sz="2400" dirty="0">
                <a:solidFill>
                  <a:srgbClr val="C00000"/>
                </a:solidFill>
                <a:latin typeface="+mj-lt"/>
              </a:rPr>
              <a:t> </a:t>
            </a:r>
            <a:r>
              <a:rPr lang="en-US" sz="2400" dirty="0" err="1">
                <a:solidFill>
                  <a:srgbClr val="C00000"/>
                </a:solidFill>
                <a:latin typeface="+mj-lt"/>
              </a:rPr>
              <a:t>tratamento</a:t>
            </a:r>
            <a:r>
              <a:rPr lang="en-US" sz="2400" dirty="0">
                <a:solidFill>
                  <a:srgbClr val="C00000"/>
                </a:solidFill>
                <a:latin typeface="+mj-lt"/>
              </a:rPr>
              <a:t>: 16 </a:t>
            </a:r>
            <a:r>
              <a:rPr lang="en-US" sz="2400" dirty="0" err="1">
                <a:solidFill>
                  <a:srgbClr val="C00000"/>
                </a:solidFill>
                <a:latin typeface="+mj-lt"/>
              </a:rPr>
              <a:t>kPa</a:t>
            </a:r>
            <a:r>
              <a:rPr lang="en-US" sz="2400" dirty="0">
                <a:solidFill>
                  <a:srgbClr val="C00000"/>
                </a:solidFill>
                <a:latin typeface="+mj-lt"/>
              </a:rPr>
              <a:t>.</a:t>
            </a:r>
          </a:p>
          <a:p>
            <a:pPr marL="0" indent="0">
              <a:buNone/>
            </a:pPr>
            <a:endParaRPr lang="es-ES" dirty="0"/>
          </a:p>
        </p:txBody>
      </p:sp>
      <p:sp>
        <p:nvSpPr>
          <p:cNvPr id="2" name="Título 1"/>
          <p:cNvSpPr>
            <a:spLocks noGrp="1"/>
          </p:cNvSpPr>
          <p:nvPr>
            <p:ph type="title"/>
          </p:nvPr>
        </p:nvSpPr>
        <p:spPr/>
        <p:txBody>
          <a:bodyPr/>
          <a:lstStyle/>
          <a:p>
            <a:r>
              <a:rPr lang="en-US" sz="3200" dirty="0" err="1" smtClean="0"/>
              <a:t>Caso</a:t>
            </a:r>
            <a:r>
              <a:rPr lang="en-US" sz="3200" dirty="0" smtClean="0"/>
              <a:t> </a:t>
            </a:r>
            <a:r>
              <a:rPr lang="en-US" sz="3200" dirty="0" err="1"/>
              <a:t>c</a:t>
            </a:r>
            <a:r>
              <a:rPr lang="en-US" sz="3200" dirty="0" err="1" smtClean="0"/>
              <a:t>línico</a:t>
            </a:r>
            <a:r>
              <a:rPr lang="en-US" sz="3200" dirty="0" smtClean="0"/>
              <a:t> (VI)</a:t>
            </a:r>
            <a:endParaRPr lang="en-US" sz="3200" dirty="0"/>
          </a:p>
        </p:txBody>
      </p:sp>
    </p:spTree>
    <p:extLst>
      <p:ext uri="{BB962C8B-B14F-4D97-AF65-F5344CB8AC3E}">
        <p14:creationId xmlns:p14="http://schemas.microsoft.com/office/powerpoint/2010/main" val="20011476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err="1"/>
              <a:t>Estrat</a:t>
            </a:r>
            <a:r>
              <a:rPr lang="pt-PT" sz="2800" dirty="0"/>
              <a:t>é</a:t>
            </a:r>
            <a:r>
              <a:rPr lang="en-GB" sz="2800" dirty="0" err="1"/>
              <a:t>gias</a:t>
            </a:r>
            <a:r>
              <a:rPr lang="en-GB" sz="2800" dirty="0"/>
              <a:t> para </a:t>
            </a:r>
            <a:r>
              <a:rPr lang="en-GB" sz="2800" dirty="0" err="1"/>
              <a:t>minimizar</a:t>
            </a:r>
            <a:r>
              <a:rPr lang="en-GB" sz="2800" dirty="0"/>
              <a:t> a </a:t>
            </a:r>
            <a:r>
              <a:rPr lang="en-GB" sz="2800" dirty="0" err="1"/>
              <a:t>transmiss</a:t>
            </a:r>
            <a:r>
              <a:rPr lang="pt-PT" sz="2800" dirty="0" err="1"/>
              <a:t>ão</a:t>
            </a:r>
            <a:r>
              <a:rPr lang="pt-PT" sz="2800" dirty="0"/>
              <a:t> do VHC</a:t>
            </a:r>
            <a:r>
              <a:rPr lang="en-GB" sz="2800" dirty="0"/>
              <a:t/>
            </a:r>
            <a:br>
              <a:rPr lang="en-GB" sz="2800" dirty="0"/>
            </a:br>
            <a:r>
              <a:rPr lang="en-GB" sz="2800" dirty="0" err="1"/>
              <a:t>em</a:t>
            </a:r>
            <a:r>
              <a:rPr lang="en-GB" sz="2800" dirty="0"/>
              <a:t> </a:t>
            </a:r>
            <a:r>
              <a:rPr lang="en-GB" sz="2800" dirty="0" err="1"/>
              <a:t>indiv</a:t>
            </a:r>
            <a:r>
              <a:rPr lang="pt-PT" sz="2800" dirty="0" err="1"/>
              <a:t>íduos</a:t>
            </a:r>
            <a:r>
              <a:rPr lang="pt-PT" sz="2800" dirty="0"/>
              <a:t> com comportamento de alto risco</a:t>
            </a:r>
            <a:endParaRPr lang="en-GB" sz="2800" dirty="0"/>
          </a:p>
        </p:txBody>
      </p:sp>
      <p:sp>
        <p:nvSpPr>
          <p:cNvPr id="7" name="Text Placeholder 6"/>
          <p:cNvSpPr>
            <a:spLocks noGrp="1"/>
          </p:cNvSpPr>
          <p:nvPr>
            <p:ph type="body" sz="quarter" idx="10"/>
          </p:nvPr>
        </p:nvSpPr>
        <p:spPr/>
        <p:txBody>
          <a:bodyPr>
            <a:noAutofit/>
          </a:bodyPr>
          <a:lstStyle/>
          <a:p>
            <a:pPr>
              <a:spcBef>
                <a:spcPts val="0"/>
              </a:spcBef>
            </a:pPr>
            <a:r>
              <a:rPr lang="en-US" altLang="en-US" sz="1200" dirty="0">
                <a:solidFill>
                  <a:schemeClr val="accent3"/>
                </a:solidFill>
              </a:rPr>
              <a:t>Solomon SS, et al. </a:t>
            </a:r>
            <a:r>
              <a:rPr lang="fr-FR" altLang="en-US" sz="1200" dirty="0">
                <a:solidFill>
                  <a:schemeClr val="accent3"/>
                </a:solidFill>
              </a:rPr>
              <a:t>Lancet Infect Dis 2015;15:36–45</a:t>
            </a:r>
            <a:r>
              <a:rPr lang="en-US" altLang="en-US" sz="1200" dirty="0">
                <a:solidFill>
                  <a:schemeClr val="accent3"/>
                </a:solidFill>
              </a:rPr>
              <a:t>;</a:t>
            </a:r>
          </a:p>
          <a:p>
            <a:pPr>
              <a:spcBef>
                <a:spcPts val="0"/>
              </a:spcBef>
            </a:pPr>
            <a:r>
              <a:rPr lang="en-US" altLang="en-US" sz="1200" dirty="0" err="1">
                <a:solidFill>
                  <a:schemeClr val="accent3"/>
                </a:solidFill>
              </a:rPr>
              <a:t>Sarna</a:t>
            </a:r>
            <a:r>
              <a:rPr lang="en-US" altLang="en-US" sz="1200" dirty="0">
                <a:solidFill>
                  <a:schemeClr val="accent3"/>
                </a:solidFill>
              </a:rPr>
              <a:t> A, Panda S. </a:t>
            </a:r>
            <a:r>
              <a:rPr lang="fr-FR" altLang="en-US" sz="1200" dirty="0">
                <a:solidFill>
                  <a:schemeClr val="accent3"/>
                </a:solidFill>
              </a:rPr>
              <a:t>Lancet Infect Dis 2015;15:4–5</a:t>
            </a:r>
          </a:p>
        </p:txBody>
      </p:sp>
      <p:sp>
        <p:nvSpPr>
          <p:cNvPr id="10" name="Text Placeholder 7"/>
          <p:cNvSpPr txBox="1">
            <a:spLocks/>
          </p:cNvSpPr>
          <p:nvPr/>
        </p:nvSpPr>
        <p:spPr>
          <a:xfrm>
            <a:off x="1755060" y="5909985"/>
            <a:ext cx="3990975" cy="43200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en-US" sz="1000" dirty="0">
              <a:solidFill>
                <a:prstClr val="black"/>
              </a:solidFill>
              <a:latin typeface="Arial" panose="020B0604020202020204" pitchFamily="34" charset="0"/>
              <a:cs typeface="Arial" panose="020B0604020202020204" pitchFamily="34" charset="0"/>
            </a:endParaRPr>
          </a:p>
        </p:txBody>
      </p:sp>
      <p:grpSp>
        <p:nvGrpSpPr>
          <p:cNvPr id="11" name="Group 10"/>
          <p:cNvGrpSpPr/>
          <p:nvPr/>
        </p:nvGrpSpPr>
        <p:grpSpPr>
          <a:xfrm>
            <a:off x="5495500" y="1808374"/>
            <a:ext cx="1212797" cy="2772036"/>
            <a:chOff x="5566741" y="2204864"/>
            <a:chExt cx="1212797" cy="2772036"/>
          </a:xfrm>
        </p:grpSpPr>
        <p:pic>
          <p:nvPicPr>
            <p:cNvPr id="15" name="Picture 2" descr="C:\Users\lisat\AppData\Local\Microsoft\Windows\Temporary Internet Files\Content.IE5\3714AH16\man-in-black-silhouett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295" r="28987"/>
            <a:stretch/>
          </p:blipFill>
          <p:spPr bwMode="auto">
            <a:xfrm>
              <a:off x="5566741" y="2204864"/>
              <a:ext cx="1145624" cy="277203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764604" y="2963940"/>
              <a:ext cx="1014934" cy="369332"/>
            </a:xfrm>
            <a:prstGeom prst="rect">
              <a:avLst/>
            </a:prstGeom>
            <a:noFill/>
          </p:spPr>
          <p:txBody>
            <a:bodyPr wrap="square" rtlCol="0">
              <a:spAutoFit/>
            </a:bodyPr>
            <a:lstStyle/>
            <a:p>
              <a:r>
                <a:rPr lang="en-GB" dirty="0">
                  <a:solidFill>
                    <a:prstClr val="white"/>
                  </a:solidFill>
                  <a:latin typeface="Arial" panose="020B0604020202020204" pitchFamily="34" charset="0"/>
                </a:rPr>
                <a:t>HCV-</a:t>
              </a:r>
            </a:p>
          </p:txBody>
        </p:sp>
      </p:grpSp>
      <p:grpSp>
        <p:nvGrpSpPr>
          <p:cNvPr id="18" name="Group 17"/>
          <p:cNvGrpSpPr/>
          <p:nvPr/>
        </p:nvGrpSpPr>
        <p:grpSpPr>
          <a:xfrm>
            <a:off x="1756013" y="1898748"/>
            <a:ext cx="1433015" cy="2772036"/>
            <a:chOff x="5488596" y="2204864"/>
            <a:chExt cx="1433015" cy="2772036"/>
          </a:xfrm>
        </p:grpSpPr>
        <p:pic>
          <p:nvPicPr>
            <p:cNvPr id="19" name="Picture 2" descr="C:\Users\lisat\AppData\Local\Microsoft\Windows\Temporary Internet Files\Content.IE5\3714AH16\man-in-black-silhouett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904" r="19907"/>
            <a:stretch/>
          </p:blipFill>
          <p:spPr bwMode="auto">
            <a:xfrm>
              <a:off x="5488596" y="2204864"/>
              <a:ext cx="1433015" cy="277203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764604" y="2963940"/>
              <a:ext cx="1014934" cy="369332"/>
            </a:xfrm>
            <a:prstGeom prst="rect">
              <a:avLst/>
            </a:prstGeom>
            <a:noFill/>
          </p:spPr>
          <p:txBody>
            <a:bodyPr wrap="square" rtlCol="0">
              <a:spAutoFit/>
            </a:bodyPr>
            <a:lstStyle/>
            <a:p>
              <a:r>
                <a:rPr lang="en-GB" dirty="0">
                  <a:solidFill>
                    <a:prstClr val="white"/>
                  </a:solidFill>
                  <a:latin typeface="Arial" panose="020B0604020202020204" pitchFamily="34" charset="0"/>
                </a:rPr>
                <a:t>HCV-</a:t>
              </a:r>
            </a:p>
          </p:txBody>
        </p:sp>
      </p:grpSp>
      <p:grpSp>
        <p:nvGrpSpPr>
          <p:cNvPr id="21" name="Group 20"/>
          <p:cNvGrpSpPr/>
          <p:nvPr/>
        </p:nvGrpSpPr>
        <p:grpSpPr>
          <a:xfrm>
            <a:off x="3693995" y="1484566"/>
            <a:ext cx="1310185" cy="2772036"/>
            <a:chOff x="5511316" y="2204864"/>
            <a:chExt cx="1310185" cy="2772036"/>
          </a:xfrm>
        </p:grpSpPr>
        <p:pic>
          <p:nvPicPr>
            <p:cNvPr id="22" name="Picture 2" descr="C:\Users\lisat\AppData\Local\Microsoft\Windows\Temporary Internet Files\Content.IE5\3714AH16\man-in-black-silhouett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890" r="24251"/>
            <a:stretch/>
          </p:blipFill>
          <p:spPr bwMode="auto">
            <a:xfrm>
              <a:off x="5511316" y="2204864"/>
              <a:ext cx="1310185" cy="277203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764604" y="2963940"/>
              <a:ext cx="1014934" cy="369332"/>
            </a:xfrm>
            <a:prstGeom prst="rect">
              <a:avLst/>
            </a:prstGeom>
            <a:noFill/>
          </p:spPr>
          <p:txBody>
            <a:bodyPr wrap="square" rtlCol="0">
              <a:spAutoFit/>
            </a:bodyPr>
            <a:lstStyle/>
            <a:p>
              <a:r>
                <a:rPr lang="en-GB" dirty="0">
                  <a:solidFill>
                    <a:prstClr val="white"/>
                  </a:solidFill>
                  <a:latin typeface="Arial" panose="020B0604020202020204" pitchFamily="34" charset="0"/>
                </a:rPr>
                <a:t>HCV+</a:t>
              </a:r>
            </a:p>
          </p:txBody>
        </p:sp>
      </p:grpSp>
      <p:sp>
        <p:nvSpPr>
          <p:cNvPr id="24" name="TextBox 23"/>
          <p:cNvSpPr txBox="1"/>
          <p:nvPr/>
        </p:nvSpPr>
        <p:spPr>
          <a:xfrm>
            <a:off x="2783632" y="1156682"/>
            <a:ext cx="3042243"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sz="2400" b="1" dirty="0" err="1">
                <a:solidFill>
                  <a:srgbClr val="004586"/>
                </a:solidFill>
                <a:latin typeface="+mj-lt"/>
              </a:rPr>
              <a:t>Identicar</a:t>
            </a:r>
            <a:r>
              <a:rPr lang="en-GB" sz="2400" b="1" dirty="0">
                <a:solidFill>
                  <a:srgbClr val="004586"/>
                </a:solidFill>
                <a:latin typeface="+mj-lt"/>
              </a:rPr>
              <a:t>, </a:t>
            </a:r>
            <a:r>
              <a:rPr lang="en-GB" sz="2400" b="1" dirty="0" err="1">
                <a:solidFill>
                  <a:srgbClr val="004586"/>
                </a:solidFill>
                <a:latin typeface="+mj-lt"/>
              </a:rPr>
              <a:t>testar</a:t>
            </a:r>
            <a:r>
              <a:rPr lang="en-GB" sz="2400" b="1" dirty="0">
                <a:solidFill>
                  <a:srgbClr val="004586"/>
                </a:solidFill>
                <a:latin typeface="+mj-lt"/>
              </a:rPr>
              <a:t>, </a:t>
            </a:r>
            <a:r>
              <a:rPr lang="en-GB" sz="2400" b="1" dirty="0" err="1">
                <a:solidFill>
                  <a:srgbClr val="004586"/>
                </a:solidFill>
                <a:latin typeface="+mj-lt"/>
              </a:rPr>
              <a:t>tratar</a:t>
            </a:r>
            <a:endParaRPr lang="en-GB" sz="2400" b="1" dirty="0">
              <a:solidFill>
                <a:srgbClr val="004586"/>
              </a:solidFill>
              <a:latin typeface="+mj-lt"/>
            </a:endParaRPr>
          </a:p>
        </p:txBody>
      </p:sp>
      <p:sp>
        <p:nvSpPr>
          <p:cNvPr id="25" name="Curved Up Arrow 24"/>
          <p:cNvSpPr/>
          <p:nvPr/>
        </p:nvSpPr>
        <p:spPr>
          <a:xfrm>
            <a:off x="4307322" y="4493592"/>
            <a:ext cx="1993636" cy="57606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latin typeface="Arial" panose="020B0604020202020204" pitchFamily="34" charset="0"/>
            </a:endParaRPr>
          </a:p>
        </p:txBody>
      </p:sp>
      <p:sp>
        <p:nvSpPr>
          <p:cNvPr id="26" name="TextBox 25"/>
          <p:cNvSpPr txBox="1"/>
          <p:nvPr/>
        </p:nvSpPr>
        <p:spPr>
          <a:xfrm>
            <a:off x="2351584" y="5003884"/>
            <a:ext cx="1891672" cy="369332"/>
          </a:xfrm>
          <a:prstGeom prst="rect">
            <a:avLst/>
          </a:prstGeom>
          <a:noFill/>
        </p:spPr>
        <p:txBody>
          <a:bodyPr wrap="none" rtlCol="0">
            <a:spAutoFit/>
          </a:bodyPr>
          <a:lstStyle/>
          <a:p>
            <a:r>
              <a:rPr lang="en-GB" b="1" dirty="0" err="1">
                <a:solidFill>
                  <a:srgbClr val="C00000"/>
                </a:solidFill>
                <a:latin typeface="+mj-lt"/>
                <a:ea typeface="Arial Narrow" charset="0"/>
                <a:cs typeface="Arial Narrow" charset="0"/>
              </a:rPr>
              <a:t>Parar</a:t>
            </a:r>
            <a:r>
              <a:rPr lang="en-GB" b="1" dirty="0">
                <a:solidFill>
                  <a:srgbClr val="C00000"/>
                </a:solidFill>
                <a:latin typeface="+mj-lt"/>
                <a:ea typeface="Arial Narrow" charset="0"/>
                <a:cs typeface="Arial Narrow" charset="0"/>
              </a:rPr>
              <a:t> </a:t>
            </a:r>
            <a:r>
              <a:rPr lang="en-GB" b="1" dirty="0" err="1">
                <a:solidFill>
                  <a:srgbClr val="C00000"/>
                </a:solidFill>
                <a:latin typeface="+mj-lt"/>
                <a:ea typeface="Arial Narrow" charset="0"/>
                <a:cs typeface="Arial Narrow" charset="0"/>
              </a:rPr>
              <a:t>transmiss</a:t>
            </a:r>
            <a:r>
              <a:rPr lang="pt-PT" b="1" dirty="0" err="1">
                <a:solidFill>
                  <a:srgbClr val="C00000"/>
                </a:solidFill>
                <a:latin typeface="+mj-lt"/>
                <a:ea typeface="Arial Narrow" charset="0"/>
                <a:cs typeface="Arial Narrow" charset="0"/>
              </a:rPr>
              <a:t>ão</a:t>
            </a:r>
            <a:endParaRPr lang="en-GB" b="1" dirty="0">
              <a:solidFill>
                <a:srgbClr val="C00000"/>
              </a:solidFill>
              <a:latin typeface="+mj-lt"/>
              <a:ea typeface="Arial Narrow" charset="0"/>
              <a:cs typeface="Arial Narrow" charset="0"/>
            </a:endParaRPr>
          </a:p>
        </p:txBody>
      </p:sp>
      <p:sp>
        <p:nvSpPr>
          <p:cNvPr id="27" name="TextBox 26"/>
          <p:cNvSpPr txBox="1"/>
          <p:nvPr/>
        </p:nvSpPr>
        <p:spPr>
          <a:xfrm>
            <a:off x="4408940" y="5013176"/>
            <a:ext cx="1998689" cy="369332"/>
          </a:xfrm>
          <a:prstGeom prst="rect">
            <a:avLst/>
          </a:prstGeom>
          <a:noFill/>
        </p:spPr>
        <p:txBody>
          <a:bodyPr wrap="none" rtlCol="0">
            <a:spAutoFit/>
          </a:bodyPr>
          <a:lstStyle/>
          <a:p>
            <a:r>
              <a:rPr lang="en-GB" b="1" dirty="0" err="1">
                <a:solidFill>
                  <a:srgbClr val="C00000"/>
                </a:solidFill>
                <a:latin typeface="+mj-lt"/>
                <a:ea typeface="Arial Narrow" charset="0"/>
                <a:cs typeface="Arial Narrow" charset="0"/>
              </a:rPr>
              <a:t>Prevenir</a:t>
            </a:r>
            <a:r>
              <a:rPr lang="en-GB" b="1" dirty="0">
                <a:solidFill>
                  <a:srgbClr val="C00000"/>
                </a:solidFill>
                <a:latin typeface="+mj-lt"/>
                <a:ea typeface="Arial Narrow" charset="0"/>
                <a:cs typeface="Arial Narrow" charset="0"/>
              </a:rPr>
              <a:t> re-</a:t>
            </a:r>
            <a:r>
              <a:rPr lang="en-GB" b="1" dirty="0" err="1">
                <a:solidFill>
                  <a:srgbClr val="C00000"/>
                </a:solidFill>
                <a:latin typeface="+mj-lt"/>
                <a:ea typeface="Arial Narrow" charset="0"/>
                <a:cs typeface="Arial Narrow" charset="0"/>
              </a:rPr>
              <a:t>infeç</a:t>
            </a:r>
            <a:r>
              <a:rPr lang="pt-PT" b="1" dirty="0" err="1">
                <a:solidFill>
                  <a:srgbClr val="C00000"/>
                </a:solidFill>
                <a:latin typeface="+mj-lt"/>
                <a:ea typeface="Arial Narrow" charset="0"/>
                <a:cs typeface="Arial Narrow" charset="0"/>
              </a:rPr>
              <a:t>ão</a:t>
            </a:r>
            <a:endParaRPr lang="en-GB" b="1" dirty="0">
              <a:solidFill>
                <a:srgbClr val="C00000"/>
              </a:solidFill>
              <a:latin typeface="+mj-lt"/>
              <a:ea typeface="Arial Narrow" charset="0"/>
              <a:cs typeface="Arial Narrow" charset="0"/>
            </a:endParaRPr>
          </a:p>
        </p:txBody>
      </p:sp>
      <p:sp>
        <p:nvSpPr>
          <p:cNvPr id="28" name="TextBox 27"/>
          <p:cNvSpPr txBox="1"/>
          <p:nvPr/>
        </p:nvSpPr>
        <p:spPr>
          <a:xfrm>
            <a:off x="3114718" y="4076854"/>
            <a:ext cx="2631361" cy="400110"/>
          </a:xfrm>
          <a:prstGeom prst="rect">
            <a:avLst/>
          </a:prstGeom>
          <a:noFill/>
        </p:spPr>
        <p:txBody>
          <a:bodyPr wrap="none" rtlCol="0">
            <a:spAutoFit/>
          </a:bodyPr>
          <a:lstStyle/>
          <a:p>
            <a:r>
              <a:rPr lang="en-GB" sz="2000" b="1" dirty="0" err="1">
                <a:solidFill>
                  <a:srgbClr val="004586"/>
                </a:solidFill>
                <a:latin typeface="+mj-lt"/>
              </a:rPr>
              <a:t>Estrat</a:t>
            </a:r>
            <a:r>
              <a:rPr lang="pt-PT" sz="2000" b="1" dirty="0" err="1">
                <a:solidFill>
                  <a:srgbClr val="004586"/>
                </a:solidFill>
                <a:latin typeface="+mj-lt"/>
              </a:rPr>
              <a:t>égias</a:t>
            </a:r>
            <a:r>
              <a:rPr lang="pt-PT" sz="2000" b="1" dirty="0">
                <a:solidFill>
                  <a:srgbClr val="004586"/>
                </a:solidFill>
                <a:latin typeface="+mj-lt"/>
              </a:rPr>
              <a:t> preventivas</a:t>
            </a:r>
            <a:endParaRPr lang="en-GB" sz="2000" b="1" dirty="0">
              <a:solidFill>
                <a:srgbClr val="004586"/>
              </a:solidFill>
              <a:latin typeface="+mj-lt"/>
            </a:endParaRPr>
          </a:p>
        </p:txBody>
      </p:sp>
      <p:sp>
        <p:nvSpPr>
          <p:cNvPr id="29" name="Curved Up Arrow 28"/>
          <p:cNvSpPr/>
          <p:nvPr/>
        </p:nvSpPr>
        <p:spPr>
          <a:xfrm flipH="1">
            <a:off x="2340518" y="4493592"/>
            <a:ext cx="1993636" cy="57606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latin typeface="Arial" panose="020B0604020202020204" pitchFamily="34" charset="0"/>
            </a:endParaRPr>
          </a:p>
        </p:txBody>
      </p:sp>
      <p:sp>
        <p:nvSpPr>
          <p:cNvPr id="6" name="Rectangle 5"/>
          <p:cNvSpPr/>
          <p:nvPr/>
        </p:nvSpPr>
        <p:spPr>
          <a:xfrm>
            <a:off x="6996608" y="4537856"/>
            <a:ext cx="3456384" cy="369332"/>
          </a:xfrm>
          <a:prstGeom prst="rect">
            <a:avLst/>
          </a:prstGeom>
        </p:spPr>
        <p:txBody>
          <a:bodyPr wrap="square">
            <a:spAutoFit/>
          </a:bodyPr>
          <a:lstStyle/>
          <a:p>
            <a:pPr>
              <a:spcBef>
                <a:spcPts val="600"/>
              </a:spcBef>
              <a:buClr>
                <a:srgbClr val="CC0000"/>
              </a:buClr>
            </a:pPr>
            <a:endParaRPr lang="en-GB" dirty="0">
              <a:solidFill>
                <a:prstClr val="black"/>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7392144" y="1124744"/>
            <a:ext cx="4190256" cy="4592024"/>
          </a:xfrm>
        </p:spPr>
        <p:txBody>
          <a:bodyPr>
            <a:noAutofit/>
          </a:bodyPr>
          <a:lstStyle/>
          <a:p>
            <a:r>
              <a:rPr lang="en-GB" sz="1600" b="1" dirty="0" err="1">
                <a:solidFill>
                  <a:srgbClr val="004586"/>
                </a:solidFill>
              </a:rPr>
              <a:t>Educaç</a:t>
            </a:r>
            <a:r>
              <a:rPr lang="pt-PT" sz="1600" b="1" dirty="0" smtClean="0">
                <a:solidFill>
                  <a:srgbClr val="004586"/>
                </a:solidFill>
              </a:rPr>
              <a:t>ão:</a:t>
            </a:r>
            <a:endParaRPr lang="en-GB" sz="1600" b="1" dirty="0">
              <a:solidFill>
                <a:srgbClr val="004586"/>
              </a:solidFill>
            </a:endParaRPr>
          </a:p>
          <a:p>
            <a:pPr lvl="1">
              <a:lnSpc>
                <a:spcPct val="110000"/>
              </a:lnSpc>
              <a:buClr>
                <a:srgbClr val="C00000"/>
              </a:buClr>
            </a:pPr>
            <a:r>
              <a:rPr lang="en-GB" sz="1600" dirty="0" err="1"/>
              <a:t>Conhecimento</a:t>
            </a:r>
            <a:r>
              <a:rPr lang="en-GB" sz="1600" dirty="0"/>
              <a:t> da </a:t>
            </a:r>
            <a:r>
              <a:rPr lang="en-GB" sz="1600" dirty="0" err="1"/>
              <a:t>hepatite</a:t>
            </a:r>
            <a:r>
              <a:rPr lang="en-GB" sz="1600" dirty="0"/>
              <a:t> </a:t>
            </a:r>
            <a:r>
              <a:rPr lang="en-GB" sz="1600" dirty="0" smtClean="0"/>
              <a:t>C.</a:t>
            </a:r>
          </a:p>
          <a:p>
            <a:pPr lvl="1">
              <a:lnSpc>
                <a:spcPct val="110000"/>
              </a:lnSpc>
              <a:buClr>
                <a:srgbClr val="C00000"/>
              </a:buClr>
            </a:pPr>
            <a:r>
              <a:rPr lang="en-GB" sz="1600" dirty="0" err="1" smtClean="0"/>
              <a:t>Prevenir</a:t>
            </a:r>
            <a:r>
              <a:rPr lang="en-GB" sz="1600" dirty="0" smtClean="0"/>
              <a:t> </a:t>
            </a:r>
            <a:r>
              <a:rPr lang="en-GB" sz="1600" dirty="0"/>
              <a:t>a </a:t>
            </a:r>
            <a:r>
              <a:rPr lang="en-GB" sz="1600" dirty="0" err="1"/>
              <a:t>transmiss</a:t>
            </a:r>
            <a:r>
              <a:rPr lang="pt-PT" sz="1600" dirty="0"/>
              <a:t>ão a </a:t>
            </a:r>
            <a:r>
              <a:rPr lang="en-GB" sz="1600" dirty="0" smtClean="0"/>
              <a:t>outros.</a:t>
            </a:r>
          </a:p>
          <a:p>
            <a:pPr lvl="1">
              <a:lnSpc>
                <a:spcPct val="110000"/>
              </a:lnSpc>
              <a:buClr>
                <a:srgbClr val="C00000"/>
              </a:buClr>
            </a:pPr>
            <a:r>
              <a:rPr lang="en-GB" sz="1600" dirty="0" err="1" smtClean="0"/>
              <a:t>Injeç</a:t>
            </a:r>
            <a:r>
              <a:rPr lang="pt-PT" sz="1600" dirty="0"/>
              <a:t>ões </a:t>
            </a:r>
            <a:r>
              <a:rPr lang="pt-PT" sz="1600" dirty="0" smtClean="0"/>
              <a:t>seguras.</a:t>
            </a:r>
            <a:endParaRPr lang="en-GB" sz="1600" dirty="0" smtClean="0"/>
          </a:p>
          <a:p>
            <a:pPr lvl="1">
              <a:lnSpc>
                <a:spcPct val="110000"/>
              </a:lnSpc>
              <a:buClr>
                <a:srgbClr val="C00000"/>
              </a:buClr>
            </a:pPr>
            <a:r>
              <a:rPr lang="en-GB" sz="1600" dirty="0" err="1" smtClean="0"/>
              <a:t>Reduç</a:t>
            </a:r>
            <a:r>
              <a:rPr lang="pt-PT" sz="1600" dirty="0"/>
              <a:t>ão do risco </a:t>
            </a:r>
            <a:r>
              <a:rPr lang="en-GB" sz="1600" dirty="0" smtClean="0"/>
              <a:t>sexual.</a:t>
            </a:r>
            <a:endParaRPr lang="en-GB" sz="1600" b="1" dirty="0" smtClean="0"/>
          </a:p>
          <a:p>
            <a:pPr>
              <a:lnSpc>
                <a:spcPct val="110000"/>
              </a:lnSpc>
              <a:buClr>
                <a:srgbClr val="C00000"/>
              </a:buClr>
            </a:pPr>
            <a:r>
              <a:rPr lang="en-GB" sz="1600" b="1" dirty="0" err="1" smtClean="0">
                <a:solidFill>
                  <a:srgbClr val="004586"/>
                </a:solidFill>
              </a:rPr>
              <a:t>Reduç</a:t>
            </a:r>
            <a:r>
              <a:rPr lang="pt-PT" sz="1600" b="1" dirty="0">
                <a:solidFill>
                  <a:srgbClr val="004586"/>
                </a:solidFill>
              </a:rPr>
              <a:t>ão do </a:t>
            </a:r>
            <a:r>
              <a:rPr lang="pt-PT" sz="1600" b="1" dirty="0" smtClean="0">
                <a:solidFill>
                  <a:srgbClr val="004586"/>
                </a:solidFill>
              </a:rPr>
              <a:t>risco:</a:t>
            </a:r>
            <a:endParaRPr lang="en-GB" sz="1600" b="1" dirty="0">
              <a:solidFill>
                <a:srgbClr val="004586"/>
              </a:solidFill>
            </a:endParaRPr>
          </a:p>
          <a:p>
            <a:pPr lvl="1">
              <a:lnSpc>
                <a:spcPct val="110000"/>
              </a:lnSpc>
              <a:buClr>
                <a:srgbClr val="C00000"/>
              </a:buClr>
            </a:pPr>
            <a:r>
              <a:rPr lang="en-GB" sz="1600" dirty="0" err="1"/>
              <a:t>Terap</a:t>
            </a:r>
            <a:r>
              <a:rPr lang="pt-PT" sz="1600" dirty="0"/>
              <a:t>êutica opióide de substituição.</a:t>
            </a:r>
            <a:endParaRPr lang="en-GB" sz="1600" dirty="0"/>
          </a:p>
          <a:p>
            <a:pPr lvl="1">
              <a:lnSpc>
                <a:spcPct val="110000"/>
              </a:lnSpc>
              <a:buClr>
                <a:srgbClr val="C00000"/>
              </a:buClr>
            </a:pPr>
            <a:r>
              <a:rPr lang="en-GB" sz="1600" dirty="0" err="1"/>
              <a:t>Programa</a:t>
            </a:r>
            <a:r>
              <a:rPr lang="en-GB" sz="1600" dirty="0"/>
              <a:t> de </a:t>
            </a:r>
            <a:r>
              <a:rPr lang="en-GB" sz="1600" dirty="0" err="1"/>
              <a:t>troca</a:t>
            </a:r>
            <a:r>
              <a:rPr lang="en-GB" sz="1600" dirty="0"/>
              <a:t> de </a:t>
            </a:r>
            <a:r>
              <a:rPr lang="en-GB" sz="1600" dirty="0" err="1" smtClean="0"/>
              <a:t>seringas</a:t>
            </a:r>
            <a:r>
              <a:rPr lang="en-GB" sz="1600" dirty="0" smtClean="0"/>
              <a:t>.</a:t>
            </a:r>
            <a:endParaRPr lang="en-GB" sz="1600" b="1" dirty="0" smtClean="0"/>
          </a:p>
          <a:p>
            <a:pPr>
              <a:lnSpc>
                <a:spcPct val="110000"/>
              </a:lnSpc>
              <a:buClr>
                <a:srgbClr val="C00000"/>
              </a:buClr>
            </a:pPr>
            <a:r>
              <a:rPr lang="en-GB" sz="1600" b="1" dirty="0" err="1" smtClean="0">
                <a:solidFill>
                  <a:srgbClr val="004586"/>
                </a:solidFill>
              </a:rPr>
              <a:t>Acesso</a:t>
            </a:r>
            <a:r>
              <a:rPr lang="en-GB" sz="1600" b="1" dirty="0" smtClean="0">
                <a:solidFill>
                  <a:srgbClr val="004586"/>
                </a:solidFill>
              </a:rPr>
              <a:t> </a:t>
            </a:r>
            <a:r>
              <a:rPr lang="en-GB" sz="1600" b="1" dirty="0" err="1">
                <a:solidFill>
                  <a:srgbClr val="004586"/>
                </a:solidFill>
              </a:rPr>
              <a:t>ao</a:t>
            </a:r>
            <a:r>
              <a:rPr lang="en-GB" sz="1600" b="1" dirty="0">
                <a:solidFill>
                  <a:srgbClr val="004586"/>
                </a:solidFill>
              </a:rPr>
              <a:t> </a:t>
            </a:r>
            <a:r>
              <a:rPr lang="en-GB" sz="1600" b="1" dirty="0" err="1" smtClean="0">
                <a:solidFill>
                  <a:srgbClr val="004586"/>
                </a:solidFill>
              </a:rPr>
              <a:t>tratamento</a:t>
            </a:r>
            <a:r>
              <a:rPr lang="en-GB" sz="1600" b="1" dirty="0" smtClean="0">
                <a:solidFill>
                  <a:srgbClr val="004586"/>
                </a:solidFill>
              </a:rPr>
              <a:t>:</a:t>
            </a:r>
            <a:endParaRPr lang="en-GB" sz="1600" b="1" dirty="0">
              <a:solidFill>
                <a:srgbClr val="004586"/>
              </a:solidFill>
            </a:endParaRPr>
          </a:p>
          <a:p>
            <a:pPr lvl="1">
              <a:lnSpc>
                <a:spcPct val="110000"/>
              </a:lnSpc>
              <a:buClr>
                <a:srgbClr val="C00000"/>
              </a:buClr>
            </a:pPr>
            <a:r>
              <a:rPr lang="en-GB" sz="1600" dirty="0" err="1"/>
              <a:t>Novos</a:t>
            </a:r>
            <a:r>
              <a:rPr lang="en-GB" sz="1600" dirty="0"/>
              <a:t> DAAs.</a:t>
            </a:r>
          </a:p>
          <a:p>
            <a:pPr lvl="1">
              <a:lnSpc>
                <a:spcPct val="110000"/>
              </a:lnSpc>
              <a:buClr>
                <a:srgbClr val="C00000"/>
              </a:buClr>
            </a:pPr>
            <a:r>
              <a:rPr lang="en-GB" sz="1600" dirty="0" err="1"/>
              <a:t>Tratamento</a:t>
            </a:r>
            <a:r>
              <a:rPr lang="en-GB" sz="1600" dirty="0"/>
              <a:t> </a:t>
            </a:r>
            <a:r>
              <a:rPr lang="en-GB" sz="1600" dirty="0" err="1"/>
              <a:t>como</a:t>
            </a:r>
            <a:r>
              <a:rPr lang="en-GB" sz="1600" dirty="0"/>
              <a:t> </a:t>
            </a:r>
            <a:r>
              <a:rPr lang="en-GB" sz="1600" dirty="0" err="1"/>
              <a:t>profilaxia</a:t>
            </a:r>
            <a:r>
              <a:rPr lang="en-GB" sz="1600" dirty="0"/>
              <a:t>.</a:t>
            </a:r>
          </a:p>
          <a:p>
            <a:pPr lvl="1">
              <a:lnSpc>
                <a:spcPct val="110000"/>
              </a:lnSpc>
              <a:buClr>
                <a:srgbClr val="C00000"/>
              </a:buClr>
            </a:pPr>
            <a:r>
              <a:rPr lang="en-GB" sz="1600" dirty="0" err="1"/>
              <a:t>Profilaxia</a:t>
            </a:r>
            <a:r>
              <a:rPr lang="en-GB" sz="1600" dirty="0"/>
              <a:t> pre-</a:t>
            </a:r>
            <a:r>
              <a:rPr lang="en-GB" sz="1600" dirty="0" err="1"/>
              <a:t>exposiç</a:t>
            </a:r>
            <a:r>
              <a:rPr lang="pt-PT" sz="1600" dirty="0"/>
              <a:t>ão em</a:t>
            </a:r>
            <a:r>
              <a:rPr lang="en-GB" sz="1600" dirty="0"/>
              <a:t> MSM.</a:t>
            </a:r>
          </a:p>
          <a:p>
            <a:pPr lvl="1"/>
            <a:endParaRPr lang="es-ES" sz="1600" dirty="0"/>
          </a:p>
        </p:txBody>
      </p:sp>
    </p:spTree>
    <p:extLst>
      <p:ext uri="{BB962C8B-B14F-4D97-AF65-F5344CB8AC3E}">
        <p14:creationId xmlns:p14="http://schemas.microsoft.com/office/powerpoint/2010/main" val="2833382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28" grpId="0"/>
      <p:bldP spid="2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p:txBody>
          <a:bodyPr>
            <a:noAutofit/>
          </a:bodyPr>
          <a:lstStyle/>
          <a:p>
            <a:r>
              <a:rPr lang="en-GB" sz="1200" dirty="0">
                <a:solidFill>
                  <a:srgbClr val="808080"/>
                </a:solidFill>
              </a:rPr>
              <a:t>WHO. Draft global health sector strategy on viral hepatitis, 2016–2021. </a:t>
            </a:r>
          </a:p>
          <a:p>
            <a:r>
              <a:rPr lang="en-GB" sz="1200" dirty="0">
                <a:solidFill>
                  <a:srgbClr val="808080"/>
                </a:solidFill>
              </a:rPr>
              <a:t>Available at: www.who.int/hepatitis/news-events/strategy2016-2021/Draft_global_health_sector_strategy_viral_hepatitis_13nov.pdf?ua=1 (accessed February 2016)</a:t>
            </a:r>
          </a:p>
        </p:txBody>
      </p:sp>
      <p:sp>
        <p:nvSpPr>
          <p:cNvPr id="2" name="Title 1"/>
          <p:cNvSpPr>
            <a:spLocks noGrp="1"/>
          </p:cNvSpPr>
          <p:nvPr>
            <p:ph type="title"/>
          </p:nvPr>
        </p:nvSpPr>
        <p:spPr/>
        <p:txBody>
          <a:bodyPr>
            <a:normAutofit/>
          </a:bodyPr>
          <a:lstStyle/>
          <a:p>
            <a:r>
              <a:rPr lang="en-GB" sz="3200" dirty="0" err="1" smtClean="0"/>
              <a:t>Estrat</a:t>
            </a:r>
            <a:r>
              <a:rPr lang="pt-PT" sz="3200" dirty="0" err="1" smtClean="0"/>
              <a:t>égia</a:t>
            </a:r>
            <a:r>
              <a:rPr lang="pt-PT" sz="3200" dirty="0" smtClean="0"/>
              <a:t> global da OMS para o VHC</a:t>
            </a:r>
            <a:endParaRPr lang="en-GB" sz="3200" dirty="0"/>
          </a:p>
        </p:txBody>
      </p:sp>
      <p:pic>
        <p:nvPicPr>
          <p:cNvPr id="2051" name="Picture 3" hidden="1"/>
          <p:cNvPicPr>
            <a:picLocks noChangeAspect="1" noChangeArrowheads="1"/>
          </p:cNvPicPr>
          <p:nvPr/>
        </p:nvPicPr>
        <p:blipFill rotWithShape="1">
          <a:blip r:embed="rId3">
            <a:extLst>
              <a:ext uri="{28A0092B-C50C-407E-A947-70E740481C1C}">
                <a14:useLocalDpi xmlns:a14="http://schemas.microsoft.com/office/drawing/2010/main" val="0"/>
              </a:ext>
            </a:extLst>
          </a:blip>
          <a:srcRect t="12172"/>
          <a:stretch/>
        </p:blipFill>
        <p:spPr bwMode="auto">
          <a:xfrm>
            <a:off x="1888370" y="1844824"/>
            <a:ext cx="8766132" cy="1762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Rectangle 39"/>
          <p:cNvSpPr/>
          <p:nvPr/>
        </p:nvSpPr>
        <p:spPr>
          <a:xfrm>
            <a:off x="1703513" y="2762349"/>
            <a:ext cx="2416299" cy="2816156"/>
          </a:xfrm>
          <a:prstGeom prst="rect">
            <a:avLst/>
          </a:prstGeom>
          <a:ln>
            <a:noFill/>
          </a:ln>
        </p:spPr>
        <p:txBody>
          <a:bodyPr wrap="square">
            <a:spAutoFit/>
          </a:bodyPr>
          <a:lstStyle/>
          <a:p>
            <a:pPr marL="285750" indent="-285750">
              <a:spcAft>
                <a:spcPts val="600"/>
              </a:spcAft>
              <a:buClr>
                <a:srgbClr val="C00000"/>
              </a:buClr>
              <a:buFont typeface="Wingdings" panose="05000000000000000000" pitchFamily="2" charset="2"/>
              <a:buChar char="v"/>
            </a:pPr>
            <a:r>
              <a:rPr lang="en-GB" b="1" dirty="0">
                <a:solidFill>
                  <a:srgbClr val="004586"/>
                </a:solidFill>
                <a:latin typeface="+mj-lt"/>
              </a:rPr>
              <a:t> </a:t>
            </a:r>
            <a:r>
              <a:rPr lang="en-GB" dirty="0">
                <a:solidFill>
                  <a:srgbClr val="C00000"/>
                </a:solidFill>
                <a:latin typeface="+mj-lt"/>
              </a:rPr>
              <a:t>90% </a:t>
            </a:r>
            <a:r>
              <a:rPr lang="en-GB" dirty="0" err="1" smtClean="0">
                <a:solidFill>
                  <a:srgbClr val="004586"/>
                </a:solidFill>
                <a:latin typeface="+mj-lt"/>
              </a:rPr>
              <a:t>diagnosticados</a:t>
            </a:r>
            <a:r>
              <a:rPr lang="en-GB" dirty="0" smtClean="0">
                <a:solidFill>
                  <a:srgbClr val="004586"/>
                </a:solidFill>
                <a:latin typeface="+mj-lt"/>
              </a:rPr>
              <a:t>.</a:t>
            </a:r>
            <a:endParaRPr lang="en-GB" dirty="0">
              <a:solidFill>
                <a:srgbClr val="004586"/>
              </a:solidFill>
              <a:latin typeface="+mj-lt"/>
            </a:endParaRPr>
          </a:p>
          <a:p>
            <a:pPr marL="285750" indent="-285750">
              <a:spcAft>
                <a:spcPts val="600"/>
              </a:spcAft>
              <a:buClr>
                <a:srgbClr val="C00000"/>
              </a:buClr>
              <a:buFont typeface="Wingdings" panose="05000000000000000000" pitchFamily="2" charset="2"/>
              <a:buChar char="v"/>
            </a:pPr>
            <a:r>
              <a:rPr lang="en-GB" dirty="0">
                <a:solidFill>
                  <a:srgbClr val="C00000"/>
                </a:solidFill>
                <a:latin typeface="+mj-lt"/>
              </a:rPr>
              <a:t> 90% </a:t>
            </a:r>
            <a:r>
              <a:rPr lang="en-GB" dirty="0">
                <a:solidFill>
                  <a:srgbClr val="004586"/>
                </a:solidFill>
                <a:latin typeface="+mj-lt"/>
              </a:rPr>
              <a:t>dos </a:t>
            </a:r>
            <a:r>
              <a:rPr lang="en-GB" dirty="0" err="1">
                <a:solidFill>
                  <a:srgbClr val="004586"/>
                </a:solidFill>
                <a:latin typeface="+mj-lt"/>
              </a:rPr>
              <a:t>eleg</a:t>
            </a:r>
            <a:r>
              <a:rPr lang="pt-PT" dirty="0" err="1">
                <a:solidFill>
                  <a:srgbClr val="004586"/>
                </a:solidFill>
                <a:latin typeface="+mj-lt"/>
              </a:rPr>
              <a:t>íveis</a:t>
            </a:r>
            <a:r>
              <a:rPr lang="pt-PT" dirty="0">
                <a:solidFill>
                  <a:srgbClr val="004586"/>
                </a:solidFill>
                <a:latin typeface="+mj-lt"/>
              </a:rPr>
              <a:t>,</a:t>
            </a:r>
            <a:r>
              <a:rPr lang="en-GB" dirty="0">
                <a:solidFill>
                  <a:srgbClr val="004586"/>
                </a:solidFill>
                <a:latin typeface="+mj-lt"/>
              </a:rPr>
              <a:t/>
            </a:r>
            <a:br>
              <a:rPr lang="en-GB" dirty="0">
                <a:solidFill>
                  <a:srgbClr val="004586"/>
                </a:solidFill>
                <a:latin typeface="+mj-lt"/>
              </a:rPr>
            </a:br>
            <a:r>
              <a:rPr lang="en-GB" dirty="0">
                <a:solidFill>
                  <a:srgbClr val="004586"/>
                </a:solidFill>
                <a:latin typeface="+mj-lt"/>
              </a:rPr>
              <a:t> </a:t>
            </a:r>
            <a:r>
              <a:rPr lang="en-GB" dirty="0" err="1" smtClean="0">
                <a:solidFill>
                  <a:srgbClr val="004586"/>
                </a:solidFill>
                <a:latin typeface="+mj-lt"/>
              </a:rPr>
              <a:t>tratados</a:t>
            </a:r>
            <a:r>
              <a:rPr lang="en-GB" dirty="0" smtClean="0">
                <a:solidFill>
                  <a:srgbClr val="004586"/>
                </a:solidFill>
                <a:latin typeface="+mj-lt"/>
              </a:rPr>
              <a:t>. </a:t>
            </a:r>
            <a:endParaRPr lang="en-GB" dirty="0">
              <a:solidFill>
                <a:srgbClr val="004586"/>
              </a:solidFill>
              <a:latin typeface="+mj-lt"/>
            </a:endParaRPr>
          </a:p>
          <a:p>
            <a:pPr marL="285750" indent="-285750">
              <a:spcAft>
                <a:spcPts val="600"/>
              </a:spcAft>
              <a:buClr>
                <a:srgbClr val="C00000"/>
              </a:buClr>
              <a:buFont typeface="Wingdings" panose="05000000000000000000" pitchFamily="2" charset="2"/>
              <a:buChar char="v"/>
            </a:pPr>
            <a:r>
              <a:rPr lang="en-GB" b="1" dirty="0">
                <a:solidFill>
                  <a:srgbClr val="004586"/>
                </a:solidFill>
                <a:latin typeface="+mj-lt"/>
              </a:rPr>
              <a:t> </a:t>
            </a:r>
            <a:r>
              <a:rPr lang="en-GB" dirty="0">
                <a:solidFill>
                  <a:srgbClr val="C00000"/>
                </a:solidFill>
                <a:latin typeface="+mj-lt"/>
              </a:rPr>
              <a:t>90% </a:t>
            </a:r>
            <a:r>
              <a:rPr lang="en-GB" dirty="0">
                <a:solidFill>
                  <a:srgbClr val="004586"/>
                </a:solidFill>
                <a:latin typeface="+mj-lt"/>
              </a:rPr>
              <a:t>dos </a:t>
            </a:r>
            <a:r>
              <a:rPr lang="en-GB" dirty="0" err="1">
                <a:solidFill>
                  <a:srgbClr val="004586"/>
                </a:solidFill>
                <a:latin typeface="+mj-lt"/>
              </a:rPr>
              <a:t>tratados</a:t>
            </a:r>
            <a:r>
              <a:rPr lang="en-GB" dirty="0">
                <a:solidFill>
                  <a:srgbClr val="004586"/>
                </a:solidFill>
                <a:latin typeface="+mj-lt"/>
              </a:rPr>
              <a:t>, </a:t>
            </a:r>
            <a:r>
              <a:rPr lang="en-GB" dirty="0" err="1" smtClean="0">
                <a:solidFill>
                  <a:srgbClr val="004586"/>
                </a:solidFill>
                <a:latin typeface="+mj-lt"/>
              </a:rPr>
              <a:t>curados</a:t>
            </a:r>
            <a:r>
              <a:rPr lang="en-GB" dirty="0" smtClean="0">
                <a:solidFill>
                  <a:srgbClr val="004586"/>
                </a:solidFill>
                <a:latin typeface="+mj-lt"/>
              </a:rPr>
              <a:t>.</a:t>
            </a:r>
            <a:endParaRPr lang="en-GB" dirty="0">
              <a:solidFill>
                <a:srgbClr val="004586"/>
              </a:solidFill>
              <a:latin typeface="+mj-lt"/>
            </a:endParaRPr>
          </a:p>
          <a:p>
            <a:pPr marL="285750" indent="-285750">
              <a:spcAft>
                <a:spcPts val="600"/>
              </a:spcAft>
              <a:buClr>
                <a:srgbClr val="C00000"/>
              </a:buClr>
              <a:buFont typeface="Wingdings" panose="05000000000000000000" pitchFamily="2" charset="2"/>
              <a:buChar char="v"/>
            </a:pPr>
            <a:r>
              <a:rPr lang="en-GB" b="1" dirty="0">
                <a:solidFill>
                  <a:srgbClr val="004586"/>
                </a:solidFill>
                <a:latin typeface="+mj-lt"/>
              </a:rPr>
              <a:t> </a:t>
            </a:r>
            <a:r>
              <a:rPr lang="en-GB" dirty="0">
                <a:solidFill>
                  <a:srgbClr val="C00000"/>
                </a:solidFill>
                <a:latin typeface="+mj-lt"/>
              </a:rPr>
              <a:t>50% </a:t>
            </a:r>
            <a:r>
              <a:rPr lang="en-GB" dirty="0">
                <a:solidFill>
                  <a:srgbClr val="004586"/>
                </a:solidFill>
                <a:latin typeface="+mj-lt"/>
              </a:rPr>
              <a:t>dos </a:t>
            </a:r>
            <a:r>
              <a:rPr lang="en-GB" dirty="0" err="1">
                <a:solidFill>
                  <a:srgbClr val="004586"/>
                </a:solidFill>
                <a:latin typeface="+mj-lt"/>
              </a:rPr>
              <a:t>toxicodependentes</a:t>
            </a:r>
            <a:r>
              <a:rPr lang="en-GB" dirty="0">
                <a:solidFill>
                  <a:srgbClr val="004586"/>
                </a:solidFill>
                <a:latin typeface="+mj-lt"/>
              </a:rPr>
              <a:t/>
            </a:r>
            <a:br>
              <a:rPr lang="en-GB" dirty="0">
                <a:solidFill>
                  <a:srgbClr val="004586"/>
                </a:solidFill>
                <a:latin typeface="+mj-lt"/>
              </a:rPr>
            </a:br>
            <a:r>
              <a:rPr lang="en-GB" dirty="0">
                <a:solidFill>
                  <a:srgbClr val="004586"/>
                </a:solidFill>
                <a:latin typeface="+mj-lt"/>
              </a:rPr>
              <a:t>com </a:t>
            </a:r>
            <a:r>
              <a:rPr lang="en-GB" dirty="0" err="1">
                <a:solidFill>
                  <a:srgbClr val="004586"/>
                </a:solidFill>
                <a:latin typeface="+mj-lt"/>
              </a:rPr>
              <a:t>acesso</a:t>
            </a:r>
            <a:r>
              <a:rPr lang="en-GB" dirty="0">
                <a:solidFill>
                  <a:srgbClr val="004586"/>
                </a:solidFill>
                <a:latin typeface="+mj-lt"/>
              </a:rPr>
              <a:t> a </a:t>
            </a:r>
            <a:r>
              <a:rPr lang="en-GB" dirty="0" err="1">
                <a:solidFill>
                  <a:srgbClr val="004586"/>
                </a:solidFill>
                <a:latin typeface="+mj-lt"/>
              </a:rPr>
              <a:t>cuidados</a:t>
            </a:r>
            <a:r>
              <a:rPr lang="en-GB" dirty="0">
                <a:solidFill>
                  <a:srgbClr val="004586"/>
                </a:solidFill>
                <a:latin typeface="+mj-lt"/>
              </a:rPr>
              <a:t> </a:t>
            </a:r>
            <a:r>
              <a:rPr lang="en-GB" dirty="0" err="1">
                <a:solidFill>
                  <a:srgbClr val="004586"/>
                </a:solidFill>
                <a:latin typeface="+mj-lt"/>
              </a:rPr>
              <a:t>em</a:t>
            </a:r>
            <a:r>
              <a:rPr lang="en-GB" dirty="0">
                <a:solidFill>
                  <a:srgbClr val="004586"/>
                </a:solidFill>
                <a:latin typeface="+mj-lt"/>
              </a:rPr>
              <a:t> </a:t>
            </a:r>
            <a:r>
              <a:rPr lang="en-GB" dirty="0" smtClean="0">
                <a:solidFill>
                  <a:srgbClr val="004586"/>
                </a:solidFill>
                <a:latin typeface="+mj-lt"/>
              </a:rPr>
              <a:t>2020.</a:t>
            </a:r>
            <a:endParaRPr lang="en-GB" dirty="0">
              <a:solidFill>
                <a:srgbClr val="004586"/>
              </a:solidFill>
              <a:latin typeface="+mj-lt"/>
            </a:endParaRPr>
          </a:p>
        </p:txBody>
      </p:sp>
      <p:sp>
        <p:nvSpPr>
          <p:cNvPr id="41" name="Rectangle 40"/>
          <p:cNvSpPr/>
          <p:nvPr/>
        </p:nvSpPr>
        <p:spPr>
          <a:xfrm>
            <a:off x="4151784" y="2763997"/>
            <a:ext cx="2429138" cy="2816156"/>
          </a:xfrm>
          <a:prstGeom prst="rect">
            <a:avLst/>
          </a:prstGeom>
          <a:ln>
            <a:noFill/>
          </a:ln>
        </p:spPr>
        <p:txBody>
          <a:bodyPr wrap="square">
            <a:spAutoFit/>
          </a:bodyPr>
          <a:lstStyle/>
          <a:p>
            <a:pPr marL="285750" indent="-285750">
              <a:spcBef>
                <a:spcPts val="600"/>
              </a:spcBef>
              <a:buClr>
                <a:srgbClr val="C00000"/>
              </a:buClr>
              <a:buFont typeface="Wingdings" panose="05000000000000000000" pitchFamily="2" charset="2"/>
              <a:buChar char="v"/>
            </a:pPr>
            <a:r>
              <a:rPr lang="en-GB" dirty="0">
                <a:solidFill>
                  <a:srgbClr val="C00000"/>
                </a:solidFill>
                <a:latin typeface="+mj-lt"/>
              </a:rPr>
              <a:t> 70% </a:t>
            </a:r>
            <a:r>
              <a:rPr lang="en-GB" dirty="0" err="1">
                <a:solidFill>
                  <a:srgbClr val="004586"/>
                </a:solidFill>
                <a:latin typeface="+mj-lt"/>
              </a:rPr>
              <a:t>reduç</a:t>
            </a:r>
            <a:r>
              <a:rPr lang="pt-PT" dirty="0">
                <a:solidFill>
                  <a:srgbClr val="004586"/>
                </a:solidFill>
                <a:latin typeface="+mj-lt"/>
              </a:rPr>
              <a:t>ão da  </a:t>
            </a:r>
            <a:r>
              <a:rPr lang="pt-PT" dirty="0" smtClean="0">
                <a:solidFill>
                  <a:srgbClr val="004586"/>
                </a:solidFill>
                <a:latin typeface="+mj-lt"/>
              </a:rPr>
              <a:t>incidência</a:t>
            </a:r>
            <a:r>
              <a:rPr lang="en-GB" dirty="0">
                <a:solidFill>
                  <a:srgbClr val="004586"/>
                </a:solidFill>
                <a:latin typeface="+mj-lt"/>
              </a:rPr>
              <a:t>.</a:t>
            </a:r>
          </a:p>
          <a:p>
            <a:pPr marL="285750" indent="-285750">
              <a:spcBef>
                <a:spcPts val="600"/>
              </a:spcBef>
              <a:buClr>
                <a:srgbClr val="C00000"/>
              </a:buClr>
              <a:buFont typeface="Wingdings" panose="05000000000000000000" pitchFamily="2" charset="2"/>
              <a:buChar char="v"/>
            </a:pPr>
            <a:r>
              <a:rPr lang="en-GB" dirty="0">
                <a:solidFill>
                  <a:srgbClr val="004586"/>
                </a:solidFill>
                <a:latin typeface="+mj-lt"/>
              </a:rPr>
              <a:t>50% </a:t>
            </a:r>
            <a:r>
              <a:rPr lang="pt-PT" dirty="0">
                <a:solidFill>
                  <a:srgbClr val="004586"/>
                </a:solidFill>
                <a:latin typeface="+mj-lt"/>
              </a:rPr>
              <a:t>em </a:t>
            </a:r>
            <a:r>
              <a:rPr lang="en-GB" dirty="0" smtClean="0">
                <a:solidFill>
                  <a:srgbClr val="004586"/>
                </a:solidFill>
                <a:latin typeface="+mj-lt"/>
              </a:rPr>
              <a:t>2020.</a:t>
            </a:r>
            <a:endParaRPr lang="en-GB" dirty="0">
              <a:solidFill>
                <a:srgbClr val="004586"/>
              </a:solidFill>
              <a:latin typeface="+mj-lt"/>
            </a:endParaRPr>
          </a:p>
          <a:p>
            <a:pPr marL="285750" indent="-285750">
              <a:spcBef>
                <a:spcPts val="600"/>
              </a:spcBef>
              <a:buClr>
                <a:srgbClr val="C00000"/>
              </a:buClr>
              <a:buFont typeface="Wingdings" panose="05000000000000000000" pitchFamily="2" charset="2"/>
              <a:buChar char="v"/>
            </a:pPr>
            <a:r>
              <a:rPr lang="en-GB" b="1" dirty="0">
                <a:solidFill>
                  <a:srgbClr val="004586"/>
                </a:solidFill>
                <a:latin typeface="+mj-lt"/>
              </a:rPr>
              <a:t> </a:t>
            </a:r>
            <a:r>
              <a:rPr lang="en-GB" dirty="0">
                <a:solidFill>
                  <a:srgbClr val="C00000"/>
                </a:solidFill>
                <a:latin typeface="+mj-lt"/>
              </a:rPr>
              <a:t>Zero</a:t>
            </a:r>
            <a:r>
              <a:rPr lang="en-GB" dirty="0">
                <a:solidFill>
                  <a:srgbClr val="004586"/>
                </a:solidFill>
                <a:latin typeface="+mj-lt"/>
              </a:rPr>
              <a:t> </a:t>
            </a:r>
            <a:r>
              <a:rPr lang="en-GB" dirty="0" err="1">
                <a:solidFill>
                  <a:srgbClr val="004586"/>
                </a:solidFill>
                <a:latin typeface="+mj-lt"/>
              </a:rPr>
              <a:t>novas</a:t>
            </a:r>
            <a:r>
              <a:rPr lang="en-GB" dirty="0">
                <a:solidFill>
                  <a:srgbClr val="004586"/>
                </a:solidFill>
                <a:latin typeface="+mj-lt"/>
              </a:rPr>
              <a:t> </a:t>
            </a:r>
            <a:r>
              <a:rPr lang="en-GB" dirty="0" err="1">
                <a:solidFill>
                  <a:srgbClr val="004586"/>
                </a:solidFill>
                <a:latin typeface="+mj-lt"/>
              </a:rPr>
              <a:t>infeç</a:t>
            </a:r>
            <a:r>
              <a:rPr lang="pt-PT" dirty="0" err="1">
                <a:solidFill>
                  <a:srgbClr val="004586"/>
                </a:solidFill>
                <a:latin typeface="+mj-lt"/>
              </a:rPr>
              <a:t>ões</a:t>
            </a:r>
            <a:r>
              <a:rPr lang="en-GB" dirty="0">
                <a:solidFill>
                  <a:srgbClr val="004586"/>
                </a:solidFill>
                <a:latin typeface="+mj-lt"/>
              </a:rPr>
              <a:t> </a:t>
            </a:r>
            <a:br>
              <a:rPr lang="en-GB" dirty="0">
                <a:solidFill>
                  <a:srgbClr val="004586"/>
                </a:solidFill>
                <a:latin typeface="+mj-lt"/>
              </a:rPr>
            </a:br>
            <a:r>
              <a:rPr lang="en-GB" dirty="0">
                <a:solidFill>
                  <a:srgbClr val="004586"/>
                </a:solidFill>
                <a:latin typeface="+mj-lt"/>
              </a:rPr>
              <a:t> p</a:t>
            </a:r>
            <a:r>
              <a:rPr lang="pt-PT" dirty="0">
                <a:solidFill>
                  <a:srgbClr val="004586"/>
                </a:solidFill>
                <a:latin typeface="+mj-lt"/>
              </a:rPr>
              <a:t>ó</a:t>
            </a:r>
            <a:r>
              <a:rPr lang="en-GB" dirty="0" smtClean="0">
                <a:solidFill>
                  <a:srgbClr val="004586"/>
                </a:solidFill>
                <a:latin typeface="+mj-lt"/>
              </a:rPr>
              <a:t>s-</a:t>
            </a:r>
            <a:r>
              <a:rPr lang="en-GB" dirty="0" err="1" smtClean="0">
                <a:solidFill>
                  <a:srgbClr val="004586"/>
                </a:solidFill>
                <a:latin typeface="+mj-lt"/>
              </a:rPr>
              <a:t>transfusionais</a:t>
            </a:r>
            <a:r>
              <a:rPr lang="en-GB" dirty="0" smtClean="0">
                <a:solidFill>
                  <a:srgbClr val="004586"/>
                </a:solidFill>
                <a:latin typeface="+mj-lt"/>
              </a:rPr>
              <a:t>.</a:t>
            </a:r>
            <a:endParaRPr lang="en-GB" dirty="0">
              <a:solidFill>
                <a:srgbClr val="004586"/>
              </a:solidFill>
              <a:latin typeface="+mj-lt"/>
            </a:endParaRPr>
          </a:p>
          <a:p>
            <a:pPr marL="285750" indent="-285750">
              <a:spcBef>
                <a:spcPts val="600"/>
              </a:spcBef>
              <a:buClr>
                <a:srgbClr val="C00000"/>
              </a:buClr>
              <a:buFont typeface="Wingdings" panose="05000000000000000000" pitchFamily="2" charset="2"/>
              <a:buChar char="v"/>
            </a:pPr>
            <a:r>
              <a:rPr lang="en-GB" b="1" dirty="0">
                <a:solidFill>
                  <a:srgbClr val="004586"/>
                </a:solidFill>
                <a:latin typeface="+mj-lt"/>
              </a:rPr>
              <a:t> </a:t>
            </a:r>
            <a:r>
              <a:rPr lang="en-GB" dirty="0">
                <a:solidFill>
                  <a:srgbClr val="C00000"/>
                </a:solidFill>
                <a:latin typeface="+mj-lt"/>
              </a:rPr>
              <a:t>75% </a:t>
            </a:r>
            <a:r>
              <a:rPr lang="en-GB" dirty="0" err="1">
                <a:solidFill>
                  <a:srgbClr val="004586"/>
                </a:solidFill>
                <a:latin typeface="+mj-lt"/>
              </a:rPr>
              <a:t>reduç</a:t>
            </a:r>
            <a:r>
              <a:rPr lang="pt-PT" dirty="0" err="1">
                <a:solidFill>
                  <a:srgbClr val="004586"/>
                </a:solidFill>
                <a:latin typeface="+mj-lt"/>
              </a:rPr>
              <a:t>ão</a:t>
            </a:r>
            <a:r>
              <a:rPr lang="pt-PT" dirty="0">
                <a:solidFill>
                  <a:srgbClr val="004586"/>
                </a:solidFill>
                <a:latin typeface="+mj-lt"/>
              </a:rPr>
              <a:t> de novas </a:t>
            </a:r>
            <a:r>
              <a:rPr lang="en-GB" dirty="0" err="1">
                <a:solidFill>
                  <a:srgbClr val="004586"/>
                </a:solidFill>
                <a:latin typeface="+mj-lt"/>
              </a:rPr>
              <a:t>infeç</a:t>
            </a:r>
            <a:r>
              <a:rPr lang="pt-PT" dirty="0">
                <a:solidFill>
                  <a:srgbClr val="004586"/>
                </a:solidFill>
                <a:latin typeface="+mj-lt"/>
              </a:rPr>
              <a:t>ões por má prática médica em</a:t>
            </a:r>
            <a:r>
              <a:rPr lang="en-GB" dirty="0">
                <a:solidFill>
                  <a:srgbClr val="004586"/>
                </a:solidFill>
                <a:latin typeface="+mj-lt"/>
              </a:rPr>
              <a:t> </a:t>
            </a:r>
            <a:r>
              <a:rPr lang="en-GB" dirty="0" smtClean="0">
                <a:solidFill>
                  <a:srgbClr val="004586"/>
                </a:solidFill>
                <a:latin typeface="+mj-lt"/>
              </a:rPr>
              <a:t>2020.</a:t>
            </a:r>
            <a:endParaRPr lang="en-GB" dirty="0">
              <a:solidFill>
                <a:srgbClr val="004586"/>
              </a:solidFill>
              <a:latin typeface="+mj-lt"/>
            </a:endParaRPr>
          </a:p>
        </p:txBody>
      </p:sp>
      <p:sp>
        <p:nvSpPr>
          <p:cNvPr id="42" name="Rectangle 41"/>
          <p:cNvSpPr/>
          <p:nvPr/>
        </p:nvSpPr>
        <p:spPr>
          <a:xfrm>
            <a:off x="6600056" y="2763997"/>
            <a:ext cx="2736304" cy="861774"/>
          </a:xfrm>
          <a:prstGeom prst="rect">
            <a:avLst/>
          </a:prstGeom>
          <a:ln>
            <a:noFill/>
          </a:ln>
        </p:spPr>
        <p:txBody>
          <a:bodyPr wrap="square">
            <a:spAutoFit/>
          </a:bodyPr>
          <a:lstStyle/>
          <a:p>
            <a:pPr marL="285750" indent="-285750">
              <a:buClr>
                <a:srgbClr val="C00000"/>
              </a:buClr>
              <a:buFont typeface="Wingdings" panose="05000000000000000000" pitchFamily="2" charset="2"/>
              <a:buChar char="v"/>
            </a:pPr>
            <a:r>
              <a:rPr lang="en-GB" sz="1600" b="1" dirty="0">
                <a:solidFill>
                  <a:srgbClr val="004586"/>
                </a:solidFill>
                <a:latin typeface="Arial" panose="020B0604020202020204" pitchFamily="34" charset="0"/>
              </a:rPr>
              <a:t> </a:t>
            </a:r>
            <a:r>
              <a:rPr lang="en-GB" sz="1600" dirty="0">
                <a:solidFill>
                  <a:srgbClr val="C00000"/>
                </a:solidFill>
                <a:latin typeface="Arial" panose="020B0604020202020204" pitchFamily="34" charset="0"/>
              </a:rPr>
              <a:t>60%  </a:t>
            </a:r>
            <a:r>
              <a:rPr lang="en-GB" sz="1600" dirty="0" err="1">
                <a:solidFill>
                  <a:srgbClr val="004586"/>
                </a:solidFill>
                <a:latin typeface="Arial" panose="020B0604020202020204" pitchFamily="34" charset="0"/>
              </a:rPr>
              <a:t>reduç</a:t>
            </a:r>
            <a:r>
              <a:rPr lang="pt-PT" sz="1600" dirty="0">
                <a:solidFill>
                  <a:srgbClr val="004586"/>
                </a:solidFill>
                <a:latin typeface="Arial" panose="020B0604020202020204" pitchFamily="34" charset="0"/>
              </a:rPr>
              <a:t>ão das mortes relacionadas </a:t>
            </a:r>
            <a:r>
              <a:rPr lang="pt-PT" dirty="0">
                <a:solidFill>
                  <a:srgbClr val="004586"/>
                </a:solidFill>
                <a:latin typeface="+mj-lt"/>
              </a:rPr>
              <a:t>com</a:t>
            </a:r>
            <a:r>
              <a:rPr lang="pt-PT" sz="1600" dirty="0">
                <a:solidFill>
                  <a:srgbClr val="004586"/>
                </a:solidFill>
                <a:latin typeface="Arial" panose="020B0604020202020204" pitchFamily="34" charset="0"/>
              </a:rPr>
              <a:t> o </a:t>
            </a:r>
            <a:r>
              <a:rPr lang="pt-PT" sz="1600" dirty="0" smtClean="0">
                <a:solidFill>
                  <a:srgbClr val="004586"/>
                </a:solidFill>
                <a:latin typeface="Arial" panose="020B0604020202020204" pitchFamily="34" charset="0"/>
              </a:rPr>
              <a:t>VHC.</a:t>
            </a:r>
            <a:r>
              <a:rPr lang="en-GB" sz="1600" dirty="0" smtClean="0">
                <a:solidFill>
                  <a:srgbClr val="004586"/>
                </a:solidFill>
                <a:latin typeface="Arial" panose="020B0604020202020204" pitchFamily="34" charset="0"/>
              </a:rPr>
              <a:t> </a:t>
            </a:r>
            <a:endParaRPr lang="en-GB" sz="1600" dirty="0">
              <a:solidFill>
                <a:srgbClr val="004586"/>
              </a:solidFill>
              <a:latin typeface="Arial" panose="020B0604020202020204" pitchFamily="34" charset="0"/>
            </a:endParaRPr>
          </a:p>
        </p:txBody>
      </p:sp>
      <p:sp>
        <p:nvSpPr>
          <p:cNvPr id="43" name="Rectangle 42"/>
          <p:cNvSpPr/>
          <p:nvPr/>
        </p:nvSpPr>
        <p:spPr>
          <a:xfrm>
            <a:off x="4458254" y="764704"/>
            <a:ext cx="3290645" cy="461665"/>
          </a:xfrm>
          <a:prstGeom prst="rect">
            <a:avLst/>
          </a:prstGeom>
          <a:noFill/>
        </p:spPr>
        <p:txBody>
          <a:bodyPr wrap="none">
            <a:spAutoFit/>
          </a:bodyPr>
          <a:lstStyle/>
          <a:p>
            <a:pPr algn="ctr"/>
            <a:r>
              <a:rPr lang="en-GB" sz="2400" b="1" dirty="0" err="1">
                <a:solidFill>
                  <a:srgbClr val="004586"/>
                </a:solidFill>
                <a:latin typeface="+mj-lt"/>
              </a:rPr>
              <a:t>Metas</a:t>
            </a:r>
            <a:r>
              <a:rPr lang="en-GB" sz="2400" b="1" dirty="0">
                <a:solidFill>
                  <a:srgbClr val="004586"/>
                </a:solidFill>
                <a:latin typeface="+mj-lt"/>
              </a:rPr>
              <a:t> </a:t>
            </a:r>
            <a:r>
              <a:rPr lang="en-GB" sz="2400" b="1" dirty="0" err="1">
                <a:solidFill>
                  <a:srgbClr val="004586"/>
                </a:solidFill>
                <a:latin typeface="+mj-lt"/>
              </a:rPr>
              <a:t>globais</a:t>
            </a:r>
            <a:r>
              <a:rPr lang="en-GB" sz="2400" b="1" dirty="0">
                <a:solidFill>
                  <a:srgbClr val="004586"/>
                </a:solidFill>
                <a:latin typeface="+mj-lt"/>
              </a:rPr>
              <a:t> para 2030</a:t>
            </a:r>
          </a:p>
        </p:txBody>
      </p:sp>
      <p:grpSp>
        <p:nvGrpSpPr>
          <p:cNvPr id="44" name="Group 43"/>
          <p:cNvGrpSpPr/>
          <p:nvPr/>
        </p:nvGrpSpPr>
        <p:grpSpPr>
          <a:xfrm>
            <a:off x="1719869" y="1247977"/>
            <a:ext cx="8782451" cy="1372097"/>
            <a:chOff x="447328" y="1939320"/>
            <a:chExt cx="8782451" cy="1372097"/>
          </a:xfrm>
          <a:solidFill>
            <a:schemeClr val="accent6"/>
          </a:solidFill>
        </p:grpSpPr>
        <p:sp>
          <p:nvSpPr>
            <p:cNvPr id="45" name="TextBox 44"/>
            <p:cNvSpPr txBox="1"/>
            <p:nvPr/>
          </p:nvSpPr>
          <p:spPr>
            <a:xfrm>
              <a:off x="3008510" y="2433893"/>
              <a:ext cx="1903374" cy="646331"/>
            </a:xfrm>
            <a:prstGeom prst="rect">
              <a:avLst/>
            </a:prstGeom>
            <a:noFill/>
            <a:ln>
              <a:noFill/>
            </a:ln>
          </p:spPr>
          <p:txBody>
            <a:bodyPr wrap="square" rtlCol="0">
              <a:spAutoFit/>
            </a:bodyPr>
            <a:lstStyle/>
            <a:p>
              <a:pPr algn="ctr"/>
              <a:r>
                <a:rPr lang="en-GB" b="1" dirty="0" err="1" smtClean="0">
                  <a:solidFill>
                    <a:srgbClr val="004586"/>
                  </a:solidFill>
                  <a:latin typeface="+mj-lt"/>
                </a:rPr>
                <a:t>Diminuir</a:t>
              </a:r>
              <a:r>
                <a:rPr lang="en-GB" b="1" dirty="0" smtClean="0">
                  <a:solidFill>
                    <a:srgbClr val="004586"/>
                  </a:solidFill>
                  <a:latin typeface="+mj-lt"/>
                </a:rPr>
                <a:t> a </a:t>
              </a:r>
              <a:r>
                <a:rPr lang="pt-PT" b="1" dirty="0" smtClean="0">
                  <a:solidFill>
                    <a:srgbClr val="004586"/>
                  </a:solidFill>
                  <a:latin typeface="+mj-lt"/>
                </a:rPr>
                <a:t>incidência</a:t>
              </a:r>
              <a:endParaRPr lang="en-GB" b="1" dirty="0">
                <a:solidFill>
                  <a:srgbClr val="004586"/>
                </a:solidFill>
                <a:latin typeface="+mj-lt"/>
              </a:endParaRPr>
            </a:p>
          </p:txBody>
        </p:sp>
        <p:sp>
          <p:nvSpPr>
            <p:cNvPr id="46" name="TextBox 45"/>
            <p:cNvSpPr txBox="1"/>
            <p:nvPr/>
          </p:nvSpPr>
          <p:spPr>
            <a:xfrm>
              <a:off x="5149730" y="2433893"/>
              <a:ext cx="1903374" cy="646331"/>
            </a:xfrm>
            <a:prstGeom prst="rect">
              <a:avLst/>
            </a:prstGeom>
            <a:noFill/>
            <a:ln>
              <a:noFill/>
            </a:ln>
          </p:spPr>
          <p:txBody>
            <a:bodyPr wrap="square" rtlCol="0">
              <a:spAutoFit/>
            </a:bodyPr>
            <a:lstStyle/>
            <a:p>
              <a:pPr algn="ctr"/>
              <a:r>
                <a:rPr lang="en-GB" b="1" dirty="0" err="1">
                  <a:solidFill>
                    <a:srgbClr val="004586"/>
                  </a:solidFill>
                  <a:latin typeface="+mj-lt"/>
                </a:rPr>
                <a:t>Diminuir</a:t>
              </a:r>
              <a:r>
                <a:rPr lang="en-GB" b="1" dirty="0">
                  <a:solidFill>
                    <a:srgbClr val="004586"/>
                  </a:solidFill>
                  <a:latin typeface="+mj-lt"/>
                </a:rPr>
                <a:t> a </a:t>
              </a:r>
              <a:r>
                <a:rPr lang="en-GB" b="1" dirty="0" err="1">
                  <a:solidFill>
                    <a:srgbClr val="004586"/>
                  </a:solidFill>
                  <a:latin typeface="+mj-lt"/>
                </a:rPr>
                <a:t>mortalidade</a:t>
              </a:r>
              <a:endParaRPr lang="en-GB" b="1" dirty="0">
                <a:solidFill>
                  <a:srgbClr val="004586"/>
                </a:solidFill>
                <a:latin typeface="+mj-lt"/>
              </a:endParaRPr>
            </a:p>
          </p:txBody>
        </p:sp>
        <p:sp>
          <p:nvSpPr>
            <p:cNvPr id="47" name="Chevron 46"/>
            <p:cNvSpPr/>
            <p:nvPr/>
          </p:nvSpPr>
          <p:spPr>
            <a:xfrm>
              <a:off x="4785360" y="2171122"/>
              <a:ext cx="608037" cy="1029278"/>
            </a:xfrm>
            <a:prstGeom prst="chevron">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48" name="Chevron 47"/>
            <p:cNvSpPr/>
            <p:nvPr/>
          </p:nvSpPr>
          <p:spPr>
            <a:xfrm>
              <a:off x="2468880" y="2171122"/>
              <a:ext cx="608037" cy="1029278"/>
            </a:xfrm>
            <a:prstGeom prst="chevron">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49" name="Chevron 48"/>
            <p:cNvSpPr/>
            <p:nvPr/>
          </p:nvSpPr>
          <p:spPr>
            <a:xfrm>
              <a:off x="6781800" y="2171122"/>
              <a:ext cx="608037" cy="1029278"/>
            </a:xfrm>
            <a:prstGeom prst="chevron">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grpSp>
          <p:nvGrpSpPr>
            <p:cNvPr id="50" name="Group 49"/>
            <p:cNvGrpSpPr/>
            <p:nvPr/>
          </p:nvGrpSpPr>
          <p:grpSpPr>
            <a:xfrm>
              <a:off x="447328" y="1939320"/>
              <a:ext cx="2021552" cy="1351942"/>
              <a:chOff x="447328" y="1939320"/>
              <a:chExt cx="2021552" cy="1351942"/>
            </a:xfrm>
            <a:grpFill/>
          </p:grpSpPr>
          <p:sp>
            <p:nvSpPr>
              <p:cNvPr id="52" name="Oval 51"/>
              <p:cNvSpPr/>
              <p:nvPr/>
            </p:nvSpPr>
            <p:spPr>
              <a:xfrm>
                <a:off x="779632" y="2170976"/>
                <a:ext cx="216024" cy="216024"/>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p:cNvSpPr txBox="1"/>
              <p:nvPr/>
            </p:nvSpPr>
            <p:spPr>
              <a:xfrm>
                <a:off x="478670" y="2392152"/>
                <a:ext cx="1990210" cy="646331"/>
              </a:xfrm>
              <a:prstGeom prst="rect">
                <a:avLst/>
              </a:prstGeom>
              <a:noFill/>
              <a:ln>
                <a:noFill/>
              </a:ln>
            </p:spPr>
            <p:txBody>
              <a:bodyPr wrap="square" rtlCol="0">
                <a:spAutoFit/>
              </a:bodyPr>
              <a:lstStyle/>
              <a:p>
                <a:pPr algn="ctr"/>
                <a:r>
                  <a:rPr lang="en-GB" b="1" dirty="0" err="1">
                    <a:solidFill>
                      <a:srgbClr val="004586"/>
                    </a:solidFill>
                    <a:latin typeface="+mj-lt"/>
                  </a:rPr>
                  <a:t>Expandir</a:t>
                </a:r>
                <a:r>
                  <a:rPr lang="en-GB" b="1" dirty="0">
                    <a:solidFill>
                      <a:srgbClr val="004586"/>
                    </a:solidFill>
                    <a:latin typeface="+mj-lt"/>
                  </a:rPr>
                  <a:t> e </a:t>
                </a:r>
                <a:r>
                  <a:rPr lang="en-GB" b="1" dirty="0" err="1">
                    <a:solidFill>
                      <a:srgbClr val="004586"/>
                    </a:solidFill>
                    <a:latin typeface="+mj-lt"/>
                  </a:rPr>
                  <a:t>aumentar</a:t>
                </a:r>
                <a:r>
                  <a:rPr lang="en-GB" b="1" dirty="0">
                    <a:solidFill>
                      <a:srgbClr val="004586"/>
                    </a:solidFill>
                    <a:latin typeface="+mj-lt"/>
                  </a:rPr>
                  <a:t> </a:t>
                </a:r>
                <a:r>
                  <a:rPr lang="en-GB" b="1" dirty="0" err="1">
                    <a:solidFill>
                      <a:srgbClr val="004586"/>
                    </a:solidFill>
                    <a:latin typeface="+mj-lt"/>
                  </a:rPr>
                  <a:t>serviços</a:t>
                </a:r>
                <a:endParaRPr lang="en-GB" b="1" dirty="0">
                  <a:solidFill>
                    <a:srgbClr val="004586"/>
                  </a:solidFill>
                  <a:latin typeface="+mj-lt"/>
                </a:endParaRPr>
              </a:p>
            </p:txBody>
          </p:sp>
          <p:sp>
            <p:nvSpPr>
              <p:cNvPr id="54" name="Oval 53"/>
              <p:cNvSpPr/>
              <p:nvPr/>
            </p:nvSpPr>
            <p:spPr>
              <a:xfrm>
                <a:off x="848312" y="2965306"/>
                <a:ext cx="216024" cy="216024"/>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1153021" y="2171122"/>
                <a:ext cx="326072" cy="29718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1691680" y="2119536"/>
                <a:ext cx="216024" cy="216024"/>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7" name="Oval 56"/>
              <p:cNvSpPr/>
              <p:nvPr/>
            </p:nvSpPr>
            <p:spPr>
              <a:xfrm>
                <a:off x="1681077" y="2973773"/>
                <a:ext cx="252028" cy="216024"/>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8" name="Oval 57"/>
              <p:cNvSpPr/>
              <p:nvPr/>
            </p:nvSpPr>
            <p:spPr>
              <a:xfrm>
                <a:off x="1271857" y="2979288"/>
                <a:ext cx="231607" cy="16266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9" name="Oval 58"/>
              <p:cNvSpPr/>
              <p:nvPr/>
            </p:nvSpPr>
            <p:spPr>
              <a:xfrm>
                <a:off x="1986568" y="2320320"/>
                <a:ext cx="144016" cy="13274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0" name="Oval 59"/>
              <p:cNvSpPr/>
              <p:nvPr/>
            </p:nvSpPr>
            <p:spPr>
              <a:xfrm>
                <a:off x="2123728" y="2495580"/>
                <a:ext cx="144016" cy="13274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1" name="Oval 60"/>
              <p:cNvSpPr/>
              <p:nvPr/>
            </p:nvSpPr>
            <p:spPr>
              <a:xfrm>
                <a:off x="2055148" y="2946854"/>
                <a:ext cx="144016" cy="13274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2" name="Oval 61"/>
              <p:cNvSpPr/>
              <p:nvPr/>
            </p:nvSpPr>
            <p:spPr>
              <a:xfrm>
                <a:off x="1503123" y="3158520"/>
                <a:ext cx="144016" cy="13274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3" name="Oval 62"/>
              <p:cNvSpPr/>
              <p:nvPr/>
            </p:nvSpPr>
            <p:spPr>
              <a:xfrm>
                <a:off x="1112806" y="3158520"/>
                <a:ext cx="144016" cy="13274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4" name="Oval 63"/>
              <p:cNvSpPr/>
              <p:nvPr/>
            </p:nvSpPr>
            <p:spPr>
              <a:xfrm>
                <a:off x="485428" y="2320320"/>
                <a:ext cx="144016" cy="13274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5" name="Oval 64"/>
              <p:cNvSpPr/>
              <p:nvPr/>
            </p:nvSpPr>
            <p:spPr>
              <a:xfrm>
                <a:off x="447328" y="2602260"/>
                <a:ext cx="144016" cy="13274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6" name="Oval 65"/>
              <p:cNvSpPr/>
              <p:nvPr/>
            </p:nvSpPr>
            <p:spPr>
              <a:xfrm>
                <a:off x="554008" y="2952780"/>
                <a:ext cx="144016" cy="13274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7" name="Oval 66"/>
              <p:cNvSpPr/>
              <p:nvPr/>
            </p:nvSpPr>
            <p:spPr>
              <a:xfrm>
                <a:off x="1247428" y="1939320"/>
                <a:ext cx="144016" cy="13274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8" name="Oval 67"/>
              <p:cNvSpPr/>
              <p:nvPr/>
            </p:nvSpPr>
            <p:spPr>
              <a:xfrm>
                <a:off x="988348" y="2038380"/>
                <a:ext cx="144016" cy="13274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9" name="Oval 68"/>
              <p:cNvSpPr/>
              <p:nvPr/>
            </p:nvSpPr>
            <p:spPr>
              <a:xfrm>
                <a:off x="1521748" y="2061240"/>
                <a:ext cx="144016" cy="13274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0" name="Oval 69"/>
              <p:cNvSpPr/>
              <p:nvPr/>
            </p:nvSpPr>
            <p:spPr>
              <a:xfrm>
                <a:off x="584488" y="2129820"/>
                <a:ext cx="144016" cy="13274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sp>
          <p:nvSpPr>
            <p:cNvPr id="51" name="Oval 50"/>
            <p:cNvSpPr/>
            <p:nvPr/>
          </p:nvSpPr>
          <p:spPr>
            <a:xfrm>
              <a:off x="7487756" y="2025845"/>
              <a:ext cx="1742023" cy="1285572"/>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1" dirty="0" err="1">
                  <a:solidFill>
                    <a:schemeClr val="tx1">
                      <a:lumMod val="50000"/>
                    </a:schemeClr>
                  </a:solidFill>
                </a:rPr>
                <a:t>Reduç</a:t>
              </a:r>
              <a:r>
                <a:rPr lang="pt-PT" sz="1600" b="1" dirty="0" err="1">
                  <a:solidFill>
                    <a:schemeClr val="tx1">
                      <a:lumMod val="50000"/>
                    </a:schemeClr>
                  </a:solidFill>
                </a:rPr>
                <a:t>ão</a:t>
              </a:r>
              <a:r>
                <a:rPr lang="en-GB" sz="1600" b="1" dirty="0">
                  <a:solidFill>
                    <a:schemeClr val="tx1">
                      <a:lumMod val="50000"/>
                    </a:schemeClr>
                  </a:solidFill>
                </a:rPr>
                <a:t> global da </a:t>
              </a:r>
              <a:r>
                <a:rPr lang="en-GB" sz="1600" b="1" dirty="0" err="1">
                  <a:solidFill>
                    <a:schemeClr val="tx1">
                      <a:lumMod val="50000"/>
                    </a:schemeClr>
                  </a:solidFill>
                </a:rPr>
                <a:t>morbilidade</a:t>
              </a:r>
              <a:r>
                <a:rPr lang="en-GB" sz="1600" b="1" dirty="0">
                  <a:solidFill>
                    <a:schemeClr val="tx1">
                      <a:lumMod val="50000"/>
                    </a:schemeClr>
                  </a:solidFill>
                </a:rPr>
                <a:t> e dos </a:t>
              </a:r>
              <a:r>
                <a:rPr lang="en-GB" sz="1600" b="1" dirty="0" err="1">
                  <a:solidFill>
                    <a:schemeClr val="tx1">
                      <a:lumMod val="50000"/>
                    </a:schemeClr>
                  </a:solidFill>
                </a:rPr>
                <a:t>custos</a:t>
              </a:r>
              <a:endParaRPr lang="en-GB" sz="1600" b="1" dirty="0">
                <a:solidFill>
                  <a:schemeClr val="tx1">
                    <a:lumMod val="50000"/>
                  </a:schemeClr>
                </a:solidFill>
              </a:endParaRPr>
            </a:p>
          </p:txBody>
        </p:sp>
      </p:grpSp>
    </p:spTree>
    <p:extLst>
      <p:ext uri="{BB962C8B-B14F-4D97-AF65-F5344CB8AC3E}">
        <p14:creationId xmlns:p14="http://schemas.microsoft.com/office/powerpoint/2010/main" val="9545668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3" y="5517232"/>
            <a:ext cx="11582443" cy="295162"/>
          </a:xfrm>
        </p:spPr>
        <p:txBody>
          <a:bodyPr>
            <a:noAutofit/>
          </a:bodyPr>
          <a:lstStyle/>
          <a:p>
            <a:r>
              <a:rPr lang="en-GB" sz="1200" dirty="0">
                <a:solidFill>
                  <a:srgbClr val="808080"/>
                </a:solidFill>
              </a:rPr>
              <a:t>WHO. Draft global health sector strategy on viral hepatitis, 2016–2021. </a:t>
            </a:r>
          </a:p>
          <a:p>
            <a:r>
              <a:rPr lang="en-GB" sz="1200" dirty="0">
                <a:solidFill>
                  <a:srgbClr val="808080"/>
                </a:solidFill>
              </a:rPr>
              <a:t>Available at: </a:t>
            </a:r>
            <a:r>
              <a:rPr lang="en-GB" sz="1200" dirty="0" err="1">
                <a:solidFill>
                  <a:srgbClr val="808080"/>
                </a:solidFill>
              </a:rPr>
              <a:t>www.who.int</a:t>
            </a:r>
            <a:r>
              <a:rPr lang="en-GB" sz="1200" dirty="0">
                <a:solidFill>
                  <a:srgbClr val="808080"/>
                </a:solidFill>
              </a:rPr>
              <a:t>/hepatitis/news-events/strategy2016- 2021/Draft_global_health_sector_strategy_viral_hepatitis_13nov.pdf?ua=1 </a:t>
            </a:r>
          </a:p>
          <a:p>
            <a:r>
              <a:rPr lang="en-GB" sz="1200" dirty="0">
                <a:solidFill>
                  <a:srgbClr val="808080"/>
                </a:solidFill>
              </a:rPr>
              <a:t>(accessed April 2016)</a:t>
            </a:r>
          </a:p>
        </p:txBody>
      </p:sp>
      <p:sp>
        <p:nvSpPr>
          <p:cNvPr id="2" name="Title 1"/>
          <p:cNvSpPr>
            <a:spLocks noGrp="1"/>
          </p:cNvSpPr>
          <p:nvPr>
            <p:ph type="title"/>
          </p:nvPr>
        </p:nvSpPr>
        <p:spPr/>
        <p:txBody>
          <a:bodyPr>
            <a:noAutofit/>
          </a:bodyPr>
          <a:lstStyle/>
          <a:p>
            <a:r>
              <a:rPr lang="en-GB" sz="3200" dirty="0" err="1" smtClean="0"/>
              <a:t>Estrat</a:t>
            </a:r>
            <a:r>
              <a:rPr lang="pt-PT" sz="3200" dirty="0" err="1" smtClean="0"/>
              <a:t>égia</a:t>
            </a:r>
            <a:r>
              <a:rPr lang="pt-PT" sz="3200" dirty="0" smtClean="0"/>
              <a:t> global da OMS para a hepatite C</a:t>
            </a:r>
            <a:r>
              <a:rPr lang="en-GB" sz="3200" dirty="0" smtClean="0"/>
              <a:t/>
            </a:r>
            <a:br>
              <a:rPr lang="en-GB" sz="3200" dirty="0" smtClean="0"/>
            </a:br>
            <a:r>
              <a:rPr lang="en-GB" sz="3200" dirty="0" err="1"/>
              <a:t>Alvos</a:t>
            </a:r>
            <a:r>
              <a:rPr lang="en-GB" sz="3200" dirty="0"/>
              <a:t> para 2030</a:t>
            </a:r>
          </a:p>
        </p:txBody>
      </p:sp>
      <p:sp>
        <p:nvSpPr>
          <p:cNvPr id="19" name="TextBox 18"/>
          <p:cNvSpPr txBox="1"/>
          <p:nvPr/>
        </p:nvSpPr>
        <p:spPr>
          <a:xfrm>
            <a:off x="4616065" y="3645025"/>
            <a:ext cx="2944204"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defRPr/>
            </a:pPr>
            <a:r>
              <a:rPr lang="en-GB" sz="2400" dirty="0" err="1">
                <a:solidFill>
                  <a:prstClr val="white"/>
                </a:solidFill>
              </a:rPr>
              <a:t>Menos</a:t>
            </a:r>
            <a:r>
              <a:rPr lang="en-GB" sz="2400" dirty="0">
                <a:solidFill>
                  <a:prstClr val="white"/>
                </a:solidFill>
              </a:rPr>
              <a:t> </a:t>
            </a:r>
            <a:r>
              <a:rPr lang="en-GB" sz="2400" dirty="0" err="1">
                <a:solidFill>
                  <a:prstClr val="white"/>
                </a:solidFill>
              </a:rPr>
              <a:t>novas</a:t>
            </a:r>
            <a:r>
              <a:rPr lang="en-GB" sz="2400" dirty="0">
                <a:solidFill>
                  <a:prstClr val="white"/>
                </a:solidFill>
              </a:rPr>
              <a:t> </a:t>
            </a:r>
            <a:r>
              <a:rPr lang="en-GB" sz="2400" dirty="0" err="1">
                <a:solidFill>
                  <a:prstClr val="white"/>
                </a:solidFill>
              </a:rPr>
              <a:t>infeç</a:t>
            </a:r>
            <a:r>
              <a:rPr lang="pt-PT" sz="2400" dirty="0" err="1">
                <a:solidFill>
                  <a:prstClr val="white"/>
                </a:solidFill>
              </a:rPr>
              <a:t>ões</a:t>
            </a:r>
            <a:endParaRPr lang="en-GB" sz="2400" dirty="0">
              <a:solidFill>
                <a:prstClr val="white"/>
              </a:solidFill>
            </a:endParaRPr>
          </a:p>
        </p:txBody>
      </p:sp>
      <p:sp>
        <p:nvSpPr>
          <p:cNvPr id="20" name="TextBox 19"/>
          <p:cNvSpPr txBox="1"/>
          <p:nvPr/>
        </p:nvSpPr>
        <p:spPr>
          <a:xfrm>
            <a:off x="5086868" y="4263480"/>
            <a:ext cx="2002601"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defRPr/>
            </a:pPr>
            <a:r>
              <a:rPr lang="en-GB" sz="2400" dirty="0" err="1">
                <a:solidFill>
                  <a:prstClr val="white"/>
                </a:solidFill>
              </a:rPr>
              <a:t>Menos</a:t>
            </a:r>
            <a:r>
              <a:rPr lang="en-GB" sz="2400" dirty="0">
                <a:solidFill>
                  <a:prstClr val="white"/>
                </a:solidFill>
              </a:rPr>
              <a:t> </a:t>
            </a:r>
            <a:r>
              <a:rPr lang="en-GB" sz="2400" dirty="0" err="1">
                <a:solidFill>
                  <a:prstClr val="white"/>
                </a:solidFill>
              </a:rPr>
              <a:t>mortes</a:t>
            </a:r>
            <a:endParaRPr lang="en-GB" sz="2400" dirty="0">
              <a:solidFill>
                <a:prstClr val="white"/>
              </a:solidFill>
            </a:endParaRPr>
          </a:p>
        </p:txBody>
      </p:sp>
      <p:sp>
        <p:nvSpPr>
          <p:cNvPr id="21" name="TextBox 20"/>
          <p:cNvSpPr txBox="1"/>
          <p:nvPr/>
        </p:nvSpPr>
        <p:spPr>
          <a:xfrm>
            <a:off x="4173840" y="4911552"/>
            <a:ext cx="3828677"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defRPr/>
            </a:pPr>
            <a:r>
              <a:rPr lang="en-GB" sz="2400" dirty="0" err="1">
                <a:solidFill>
                  <a:prstClr val="white"/>
                </a:solidFill>
              </a:rPr>
              <a:t>Menores</a:t>
            </a:r>
            <a:r>
              <a:rPr lang="en-GB" sz="2400" dirty="0">
                <a:solidFill>
                  <a:prstClr val="white"/>
                </a:solidFill>
              </a:rPr>
              <a:t> </a:t>
            </a:r>
            <a:r>
              <a:rPr lang="en-GB" sz="2400" dirty="0" err="1">
                <a:solidFill>
                  <a:prstClr val="white"/>
                </a:solidFill>
              </a:rPr>
              <a:t>sofrimento</a:t>
            </a:r>
            <a:r>
              <a:rPr lang="en-GB" sz="2400" dirty="0">
                <a:solidFill>
                  <a:prstClr val="white"/>
                </a:solidFill>
              </a:rPr>
              <a:t> e </a:t>
            </a:r>
            <a:r>
              <a:rPr lang="en-GB" sz="2400" dirty="0" err="1">
                <a:solidFill>
                  <a:prstClr val="white"/>
                </a:solidFill>
              </a:rPr>
              <a:t>custos</a:t>
            </a:r>
            <a:endParaRPr lang="en-GB" sz="2400" dirty="0">
              <a:solidFill>
                <a:prstClr val="white"/>
              </a:solidFill>
            </a:endParaRPr>
          </a:p>
        </p:txBody>
      </p:sp>
      <p:cxnSp>
        <p:nvCxnSpPr>
          <p:cNvPr id="28" name="Straight Arrow Connector 27"/>
          <p:cNvCxnSpPr>
            <a:stCxn id="19" idx="2"/>
            <a:endCxn id="20" idx="0"/>
          </p:cNvCxnSpPr>
          <p:nvPr/>
        </p:nvCxnSpPr>
        <p:spPr>
          <a:xfrm>
            <a:off x="6088168" y="4106689"/>
            <a:ext cx="1" cy="1567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0" idx="2"/>
            <a:endCxn id="21" idx="0"/>
          </p:cNvCxnSpPr>
          <p:nvPr/>
        </p:nvCxnSpPr>
        <p:spPr>
          <a:xfrm>
            <a:off x="6088168" y="4725145"/>
            <a:ext cx="10" cy="18640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2"/>
            <a:endCxn id="19" idx="0"/>
          </p:cNvCxnSpPr>
          <p:nvPr/>
        </p:nvCxnSpPr>
        <p:spPr>
          <a:xfrm flipH="1">
            <a:off x="6088167" y="3590100"/>
            <a:ext cx="7833" cy="549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http://www.unaids.org/sites/default/files/web_story/images/update/632.png" hidden="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898900" y="1676400"/>
            <a:ext cx="4286250" cy="2235200"/>
          </a:xfrm>
          <a:prstGeom prst="rect">
            <a:avLst/>
          </a:prstGeom>
          <a:solidFill>
            <a:schemeClr val="accent1"/>
          </a:solidFill>
          <a:extLst/>
        </p:spPr>
      </p:pic>
      <p:sp>
        <p:nvSpPr>
          <p:cNvPr id="5" name="Rectangle 4"/>
          <p:cNvSpPr/>
          <p:nvPr/>
        </p:nvSpPr>
        <p:spPr>
          <a:xfrm>
            <a:off x="5744222" y="3177376"/>
            <a:ext cx="1143867" cy="329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b="1" dirty="0" err="1">
                <a:solidFill>
                  <a:srgbClr val="C00000"/>
                </a:solidFill>
              </a:rPr>
              <a:t>tratados</a:t>
            </a:r>
            <a:endParaRPr lang="en-GB" sz="2000" b="1" dirty="0">
              <a:solidFill>
                <a:srgbClr val="C00000"/>
              </a:solidFill>
            </a:endParaRPr>
          </a:p>
        </p:txBody>
      </p:sp>
      <p:sp>
        <p:nvSpPr>
          <p:cNvPr id="8" name="Rectangle 7"/>
          <p:cNvSpPr/>
          <p:nvPr/>
        </p:nvSpPr>
        <p:spPr>
          <a:xfrm>
            <a:off x="3719736" y="1340768"/>
            <a:ext cx="4752528" cy="22493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16" name="Rectangle 15"/>
          <p:cNvSpPr/>
          <p:nvPr/>
        </p:nvSpPr>
        <p:spPr>
          <a:xfrm>
            <a:off x="7104112" y="3177376"/>
            <a:ext cx="1160004" cy="329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b="1">
                <a:solidFill>
                  <a:srgbClr val="C00000"/>
                </a:solidFill>
              </a:rPr>
              <a:t>curados</a:t>
            </a:r>
            <a:endParaRPr lang="en-GB" sz="2000" b="1" dirty="0">
              <a:solidFill>
                <a:srgbClr val="C00000"/>
              </a:solidFill>
            </a:endParaRPr>
          </a:p>
        </p:txBody>
      </p:sp>
      <p:sp>
        <p:nvSpPr>
          <p:cNvPr id="17" name="Rectangle 16"/>
          <p:cNvSpPr/>
          <p:nvPr/>
        </p:nvSpPr>
        <p:spPr>
          <a:xfrm>
            <a:off x="3708592" y="3232584"/>
            <a:ext cx="1883353" cy="199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b="1" dirty="0" err="1">
                <a:solidFill>
                  <a:srgbClr val="C00000"/>
                </a:solidFill>
              </a:rPr>
              <a:t>diagnosticados</a:t>
            </a:r>
            <a:endParaRPr lang="en-GB" sz="2000" b="1" dirty="0">
              <a:solidFill>
                <a:srgbClr val="C00000"/>
              </a:solidFill>
            </a:endParaRPr>
          </a:p>
        </p:txBody>
      </p:sp>
      <p:sp>
        <p:nvSpPr>
          <p:cNvPr id="18" name="Rectangle 17"/>
          <p:cNvSpPr/>
          <p:nvPr/>
        </p:nvSpPr>
        <p:spPr>
          <a:xfrm>
            <a:off x="5673088" y="1495264"/>
            <a:ext cx="1215000" cy="1487684"/>
          </a:xfrm>
          <a:prstGeom prst="rect">
            <a:avLst/>
          </a:prstGeom>
          <a:solidFill>
            <a:schemeClr val="bg1"/>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 name="Rectangle 23"/>
          <p:cNvSpPr/>
          <p:nvPr/>
        </p:nvSpPr>
        <p:spPr>
          <a:xfrm>
            <a:off x="5794588" y="1601326"/>
            <a:ext cx="972000" cy="1296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5" name="Rectangle 24"/>
          <p:cNvSpPr/>
          <p:nvPr/>
        </p:nvSpPr>
        <p:spPr>
          <a:xfrm>
            <a:off x="7212232" y="1601326"/>
            <a:ext cx="972000" cy="1317635"/>
          </a:xfrm>
          <a:prstGeom prst="rect">
            <a:avLst/>
          </a:prstGeom>
          <a:solidFill>
            <a:schemeClr val="bg1"/>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 name="Rectangle 26"/>
          <p:cNvSpPr/>
          <p:nvPr/>
        </p:nvSpPr>
        <p:spPr>
          <a:xfrm>
            <a:off x="3949067" y="1349326"/>
            <a:ext cx="1350000" cy="1800000"/>
          </a:xfrm>
          <a:prstGeom prst="rect">
            <a:avLst/>
          </a:prstGeom>
          <a:solidFill>
            <a:schemeClr val="bg1"/>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Rectangle 25"/>
          <p:cNvSpPr/>
          <p:nvPr/>
        </p:nvSpPr>
        <p:spPr>
          <a:xfrm>
            <a:off x="7260832" y="1666126"/>
            <a:ext cx="874800" cy="11664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Rectangle 3"/>
          <p:cNvSpPr/>
          <p:nvPr/>
        </p:nvSpPr>
        <p:spPr>
          <a:xfrm>
            <a:off x="4016567" y="1439285"/>
            <a:ext cx="1215000" cy="1620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prstClr val="white"/>
              </a:solidFill>
            </a:endParaRPr>
          </a:p>
        </p:txBody>
      </p:sp>
      <p:sp>
        <p:nvSpPr>
          <p:cNvPr id="7" name="TextBox 6"/>
          <p:cNvSpPr txBox="1"/>
          <p:nvPr/>
        </p:nvSpPr>
        <p:spPr>
          <a:xfrm>
            <a:off x="4185481" y="1787621"/>
            <a:ext cx="877172" cy="769441"/>
          </a:xfrm>
          <a:prstGeom prst="rect">
            <a:avLst/>
          </a:prstGeom>
          <a:noFill/>
        </p:spPr>
        <p:txBody>
          <a:bodyPr wrap="square" rtlCol="0">
            <a:spAutoFit/>
          </a:bodyPr>
          <a:lstStyle/>
          <a:p>
            <a:pPr algn="ctr"/>
            <a:r>
              <a:rPr lang="en-GB" sz="4400" b="1" dirty="0">
                <a:solidFill>
                  <a:prstClr val="white"/>
                </a:solidFill>
              </a:rPr>
              <a:t>90</a:t>
            </a:r>
            <a:r>
              <a:rPr lang="en-GB" sz="1200" b="1" dirty="0">
                <a:solidFill>
                  <a:prstClr val="white"/>
                </a:solidFill>
              </a:rPr>
              <a:t>%</a:t>
            </a:r>
          </a:p>
        </p:txBody>
      </p:sp>
      <p:sp>
        <p:nvSpPr>
          <p:cNvPr id="29" name="TextBox 28"/>
          <p:cNvSpPr txBox="1"/>
          <p:nvPr/>
        </p:nvSpPr>
        <p:spPr>
          <a:xfrm>
            <a:off x="5842002" y="1787662"/>
            <a:ext cx="877172" cy="769441"/>
          </a:xfrm>
          <a:prstGeom prst="rect">
            <a:avLst/>
          </a:prstGeom>
          <a:noFill/>
        </p:spPr>
        <p:txBody>
          <a:bodyPr wrap="square" rtlCol="0">
            <a:spAutoFit/>
          </a:bodyPr>
          <a:lstStyle/>
          <a:p>
            <a:pPr algn="ctr"/>
            <a:r>
              <a:rPr lang="en-GB" sz="4400" b="1" dirty="0">
                <a:solidFill>
                  <a:prstClr val="white"/>
                </a:solidFill>
              </a:rPr>
              <a:t>80</a:t>
            </a:r>
            <a:r>
              <a:rPr lang="en-GB" sz="1200" b="1" dirty="0">
                <a:solidFill>
                  <a:prstClr val="white"/>
                </a:solidFill>
              </a:rPr>
              <a:t>%</a:t>
            </a:r>
          </a:p>
        </p:txBody>
      </p:sp>
      <p:sp>
        <p:nvSpPr>
          <p:cNvPr id="31" name="TextBox 30"/>
          <p:cNvSpPr txBox="1"/>
          <p:nvPr/>
        </p:nvSpPr>
        <p:spPr>
          <a:xfrm>
            <a:off x="7307060" y="1787662"/>
            <a:ext cx="877172" cy="769441"/>
          </a:xfrm>
          <a:prstGeom prst="rect">
            <a:avLst/>
          </a:prstGeom>
          <a:noFill/>
        </p:spPr>
        <p:txBody>
          <a:bodyPr wrap="square" rtlCol="0">
            <a:spAutoFit/>
          </a:bodyPr>
          <a:lstStyle/>
          <a:p>
            <a:pPr algn="ctr"/>
            <a:r>
              <a:rPr lang="en-GB" sz="4400" b="1" dirty="0">
                <a:solidFill>
                  <a:prstClr val="white"/>
                </a:solidFill>
              </a:rPr>
              <a:t>90</a:t>
            </a:r>
            <a:r>
              <a:rPr lang="en-GB" sz="1200" b="1" dirty="0">
                <a:solidFill>
                  <a:prstClr val="white"/>
                </a:solidFill>
              </a:rPr>
              <a:t>%</a:t>
            </a:r>
          </a:p>
        </p:txBody>
      </p:sp>
    </p:spTree>
    <p:extLst>
      <p:ext uri="{BB962C8B-B14F-4D97-AF65-F5344CB8AC3E}">
        <p14:creationId xmlns:p14="http://schemas.microsoft.com/office/powerpoint/2010/main" val="1015187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prstGeom prst="rect">
            <a:avLst/>
          </a:prstGeom>
        </p:spPr>
        <p:txBody>
          <a:bodyPr>
            <a:noAutofit/>
          </a:bodyPr>
          <a:lstStyle/>
          <a:p>
            <a:r>
              <a:rPr lang="en-GB" sz="1200" dirty="0">
                <a:solidFill>
                  <a:srgbClr val="808080"/>
                </a:solidFill>
              </a:rPr>
              <a:t>CDC: US </a:t>
            </a:r>
            <a:r>
              <a:rPr lang="en-GB" sz="1200" dirty="0" err="1">
                <a:solidFill>
                  <a:srgbClr val="808080"/>
                </a:solidFill>
              </a:rPr>
              <a:t>Centers</a:t>
            </a:r>
            <a:r>
              <a:rPr lang="en-GB" sz="1200" dirty="0">
                <a:solidFill>
                  <a:srgbClr val="808080"/>
                </a:solidFill>
              </a:rPr>
              <a:t> for Disease Control and Prevention</a:t>
            </a:r>
          </a:p>
          <a:p>
            <a:r>
              <a:rPr lang="en-GB" sz="1200" dirty="0">
                <a:solidFill>
                  <a:srgbClr val="808080"/>
                </a:solidFill>
              </a:rPr>
              <a:t>USPSTF: US Preventive Services Task Force</a:t>
            </a:r>
          </a:p>
        </p:txBody>
      </p:sp>
      <p:sp>
        <p:nvSpPr>
          <p:cNvPr id="2" name="Title 1"/>
          <p:cNvSpPr>
            <a:spLocks noGrp="1"/>
          </p:cNvSpPr>
          <p:nvPr>
            <p:ph type="title"/>
          </p:nvPr>
        </p:nvSpPr>
        <p:spPr/>
        <p:txBody>
          <a:bodyPr>
            <a:noAutofit/>
          </a:bodyPr>
          <a:lstStyle/>
          <a:p>
            <a:r>
              <a:rPr lang="en-GB" sz="3200" dirty="0" err="1" smtClean="0"/>
              <a:t>Rastreio</a:t>
            </a:r>
            <a:r>
              <a:rPr lang="en-GB" sz="3200" dirty="0" smtClean="0"/>
              <a:t> da </a:t>
            </a:r>
            <a:r>
              <a:rPr lang="en-GB" sz="3200" dirty="0" err="1" smtClean="0"/>
              <a:t>hepatite</a:t>
            </a:r>
            <a:r>
              <a:rPr lang="en-GB" sz="3200" dirty="0" smtClean="0"/>
              <a:t> C</a:t>
            </a:r>
            <a:endParaRPr lang="en-GB" sz="3200" dirty="0"/>
          </a:p>
        </p:txBody>
      </p:sp>
      <p:sp>
        <p:nvSpPr>
          <p:cNvPr id="6" name="Text Placeholder 5"/>
          <p:cNvSpPr>
            <a:spLocks noGrp="1"/>
          </p:cNvSpPr>
          <p:nvPr>
            <p:ph type="body" sz="quarter" idx="4294967295"/>
          </p:nvPr>
        </p:nvSpPr>
        <p:spPr>
          <a:xfrm>
            <a:off x="2423592" y="4653136"/>
            <a:ext cx="4389438" cy="1003300"/>
          </a:xfrm>
          <a:prstGeom prst="rect">
            <a:avLst/>
          </a:prstGeom>
          <a:noFill/>
        </p:spPr>
        <p:txBody>
          <a:bodyPr>
            <a:noAutofit/>
          </a:bodyPr>
          <a:lstStyle/>
          <a:p>
            <a:pPr marL="228600" indent="-228600">
              <a:spcBef>
                <a:spcPts val="0"/>
              </a:spcBef>
              <a:buAutoNum type="arabicPeriod"/>
            </a:pPr>
            <a:r>
              <a:rPr lang="fr-FR" sz="1200" dirty="0" err="1">
                <a:solidFill>
                  <a:srgbClr val="002060"/>
                </a:solidFill>
              </a:rPr>
              <a:t>Hahné</a:t>
            </a:r>
            <a:r>
              <a:rPr lang="fr-FR" sz="1200" dirty="0">
                <a:solidFill>
                  <a:srgbClr val="002060"/>
                </a:solidFill>
              </a:rPr>
              <a:t> SJM, et al. BMC Infect Dis 2013;13:181</a:t>
            </a:r>
          </a:p>
          <a:p>
            <a:pPr marL="228600" indent="-228600">
              <a:spcBef>
                <a:spcPts val="0"/>
              </a:spcBef>
              <a:buAutoNum type="arabicPeriod"/>
            </a:pPr>
            <a:r>
              <a:rPr lang="en-US" altLang="en-US" sz="1200" dirty="0">
                <a:solidFill>
                  <a:srgbClr val="002060"/>
                </a:solidFill>
              </a:rPr>
              <a:t>Hagan L, </a:t>
            </a:r>
            <a:r>
              <a:rPr lang="en-US" altLang="en-US" sz="1200" dirty="0" err="1">
                <a:solidFill>
                  <a:srgbClr val="002060"/>
                </a:solidFill>
              </a:rPr>
              <a:t>Schinazi</a:t>
            </a:r>
            <a:r>
              <a:rPr lang="en-US" altLang="en-US" sz="1200" dirty="0">
                <a:solidFill>
                  <a:srgbClr val="002060"/>
                </a:solidFill>
              </a:rPr>
              <a:t> RF. Liver </a:t>
            </a:r>
            <a:r>
              <a:rPr lang="en-US" altLang="en-US" sz="1200" dirty="0" err="1">
                <a:solidFill>
                  <a:srgbClr val="002060"/>
                </a:solidFill>
              </a:rPr>
              <a:t>Int</a:t>
            </a:r>
            <a:r>
              <a:rPr lang="en-US" altLang="en-US" sz="1200" dirty="0">
                <a:solidFill>
                  <a:srgbClr val="002060"/>
                </a:solidFill>
              </a:rPr>
              <a:t> 2013;33: 68–79</a:t>
            </a:r>
          </a:p>
          <a:p>
            <a:pPr marL="228600" indent="-228600">
              <a:spcBef>
                <a:spcPts val="0"/>
              </a:spcBef>
              <a:buFont typeface="+mj-lt"/>
              <a:buAutoNum type="arabicPeriod"/>
            </a:pPr>
            <a:r>
              <a:rPr lang="en-US" altLang="en-US" sz="1200" dirty="0">
                <a:solidFill>
                  <a:srgbClr val="002060"/>
                </a:solidFill>
              </a:rPr>
              <a:t>WHO. </a:t>
            </a:r>
            <a:r>
              <a:rPr lang="en-GB" sz="1200" dirty="0" err="1">
                <a:solidFill>
                  <a:srgbClr val="002060"/>
                </a:solidFill>
              </a:rPr>
              <a:t>www.who.int</a:t>
            </a:r>
            <a:r>
              <a:rPr lang="en-GB" sz="1200" dirty="0">
                <a:solidFill>
                  <a:srgbClr val="002060"/>
                </a:solidFill>
              </a:rPr>
              <a:t>/</a:t>
            </a:r>
            <a:r>
              <a:rPr lang="en-GB" sz="1200" dirty="0" err="1">
                <a:solidFill>
                  <a:srgbClr val="002060"/>
                </a:solidFill>
              </a:rPr>
              <a:t>hiv</a:t>
            </a:r>
            <a:r>
              <a:rPr lang="en-GB" sz="1200" dirty="0">
                <a:solidFill>
                  <a:srgbClr val="002060"/>
                </a:solidFill>
              </a:rPr>
              <a:t>/pub/hepatitis/hepatitis-c-guidelines/en</a:t>
            </a:r>
          </a:p>
          <a:p>
            <a:pPr marL="228600" indent="-228600">
              <a:spcBef>
                <a:spcPts val="0"/>
              </a:spcBef>
              <a:buFont typeface="+mj-lt"/>
              <a:buAutoNum type="arabicPeriod"/>
            </a:pPr>
            <a:r>
              <a:rPr lang="en-GB" sz="1200" dirty="0">
                <a:solidFill>
                  <a:srgbClr val="002060"/>
                </a:solidFill>
              </a:rPr>
              <a:t>AASLD/IDSA. </a:t>
            </a:r>
            <a:r>
              <a:rPr lang="en-GB" sz="1200" dirty="0" err="1">
                <a:solidFill>
                  <a:srgbClr val="002060"/>
                </a:solidFill>
              </a:rPr>
              <a:t>www.hcvguidelines.org</a:t>
            </a:r>
            <a:r>
              <a:rPr lang="en-GB" sz="1200" dirty="0">
                <a:solidFill>
                  <a:srgbClr val="002060"/>
                </a:solidFill>
              </a:rPr>
              <a:t>; </a:t>
            </a:r>
          </a:p>
          <a:p>
            <a:pPr marL="228600" indent="-228600">
              <a:spcBef>
                <a:spcPts val="0"/>
              </a:spcBef>
              <a:buFont typeface="+mj-lt"/>
              <a:buAutoNum type="arabicPeriod"/>
            </a:pPr>
            <a:r>
              <a:rPr lang="sv-SE" sz="1200" dirty="0">
                <a:solidFill>
                  <a:srgbClr val="002060"/>
                </a:solidFill>
              </a:rPr>
              <a:t>Smith BD, et al. Ann Intern Med 2012;157:817–22</a:t>
            </a:r>
            <a:r>
              <a:rPr lang="fr-FR" sz="1200" dirty="0">
                <a:solidFill>
                  <a:srgbClr val="002060"/>
                </a:solidFill>
              </a:rPr>
              <a:t> </a:t>
            </a:r>
            <a:endParaRPr lang="en-GB" sz="1200" dirty="0">
              <a:solidFill>
                <a:srgbClr val="002060"/>
              </a:solidFill>
            </a:endParaRPr>
          </a:p>
        </p:txBody>
      </p:sp>
      <p:sp>
        <p:nvSpPr>
          <p:cNvPr id="20" name="Rectangle 19"/>
          <p:cNvSpPr/>
          <p:nvPr/>
        </p:nvSpPr>
        <p:spPr>
          <a:xfrm>
            <a:off x="2495601" y="1196752"/>
            <a:ext cx="2125937" cy="936000"/>
          </a:xfrm>
          <a:prstGeom prst="rect">
            <a:avLst/>
          </a:prstGeom>
          <a:solidFill>
            <a:schemeClr val="tx2"/>
          </a:solidFill>
          <a:ln w="28575">
            <a:noFill/>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err="1">
                <a:solidFill>
                  <a:prstClr val="white"/>
                </a:solidFill>
              </a:rPr>
              <a:t>Rastreio</a:t>
            </a:r>
            <a:r>
              <a:rPr lang="en-US" sz="2000" b="1" dirty="0">
                <a:solidFill>
                  <a:prstClr val="white"/>
                </a:solidFill>
              </a:rPr>
              <a:t> da </a:t>
            </a:r>
            <a:r>
              <a:rPr lang="en-US" sz="2000" b="1" dirty="0" err="1">
                <a:solidFill>
                  <a:prstClr val="white"/>
                </a:solidFill>
              </a:rPr>
              <a:t>populaç</a:t>
            </a:r>
            <a:r>
              <a:rPr lang="pt-PT" sz="2000" b="1" dirty="0" err="1">
                <a:solidFill>
                  <a:prstClr val="white"/>
                </a:solidFill>
              </a:rPr>
              <a:t>ão</a:t>
            </a:r>
            <a:r>
              <a:rPr lang="pt-PT" sz="2000" b="1" dirty="0">
                <a:solidFill>
                  <a:prstClr val="white"/>
                </a:solidFill>
              </a:rPr>
              <a:t> geral</a:t>
            </a:r>
            <a:endParaRPr lang="en-US" sz="2000" b="1" dirty="0">
              <a:solidFill>
                <a:prstClr val="white"/>
              </a:solidFill>
            </a:endParaRPr>
          </a:p>
        </p:txBody>
      </p:sp>
      <p:sp>
        <p:nvSpPr>
          <p:cNvPr id="21" name="Rectangle 20"/>
          <p:cNvSpPr/>
          <p:nvPr/>
        </p:nvSpPr>
        <p:spPr>
          <a:xfrm>
            <a:off x="5025432" y="1196752"/>
            <a:ext cx="2160000" cy="936000"/>
          </a:xfrm>
          <a:prstGeom prst="rect">
            <a:avLst/>
          </a:prstGeom>
          <a:solidFill>
            <a:schemeClr val="accent2"/>
          </a:solidFill>
          <a:ln w="28575">
            <a:solidFill>
              <a:schemeClr val="accent2"/>
            </a:solidFill>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err="1">
                <a:solidFill>
                  <a:schemeClr val="bg1"/>
                </a:solidFill>
              </a:rPr>
              <a:t>Rastreio</a:t>
            </a:r>
            <a:r>
              <a:rPr lang="en-US" sz="2000" b="1" dirty="0">
                <a:solidFill>
                  <a:schemeClr val="bg1"/>
                </a:solidFill>
              </a:rPr>
              <a:t> de</a:t>
            </a:r>
            <a:br>
              <a:rPr lang="en-US" sz="2000" b="1" dirty="0">
                <a:solidFill>
                  <a:schemeClr val="bg1"/>
                </a:solidFill>
              </a:rPr>
            </a:br>
            <a:r>
              <a:rPr lang="en-US" sz="2000" b="1" dirty="0" err="1">
                <a:solidFill>
                  <a:schemeClr val="bg1"/>
                </a:solidFill>
              </a:rPr>
              <a:t>grupos</a:t>
            </a:r>
            <a:r>
              <a:rPr lang="en-US" sz="2000" b="1" dirty="0">
                <a:solidFill>
                  <a:schemeClr val="bg1"/>
                </a:solidFill>
              </a:rPr>
              <a:t> de </a:t>
            </a:r>
            <a:r>
              <a:rPr lang="en-US" sz="2000" b="1" dirty="0" err="1">
                <a:solidFill>
                  <a:schemeClr val="bg1"/>
                </a:solidFill>
              </a:rPr>
              <a:t>risco</a:t>
            </a:r>
            <a:endParaRPr lang="en-US" sz="2000" b="1" dirty="0">
              <a:solidFill>
                <a:schemeClr val="bg1"/>
              </a:solidFill>
            </a:endParaRPr>
          </a:p>
        </p:txBody>
      </p:sp>
      <p:sp>
        <p:nvSpPr>
          <p:cNvPr id="22" name="Rectangle 21"/>
          <p:cNvSpPr/>
          <p:nvPr/>
        </p:nvSpPr>
        <p:spPr>
          <a:xfrm>
            <a:off x="7606669" y="1196752"/>
            <a:ext cx="2160000" cy="936000"/>
          </a:xfrm>
          <a:prstGeom prst="rect">
            <a:avLst/>
          </a:prstGeom>
          <a:solidFill>
            <a:schemeClr val="accent3"/>
          </a:solidFill>
          <a:ln w="28575">
            <a:solidFill>
              <a:schemeClr val="accent3"/>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err="1">
                <a:solidFill>
                  <a:prstClr val="white"/>
                </a:solidFill>
              </a:rPr>
              <a:t>Rastreio</a:t>
            </a:r>
            <a:r>
              <a:rPr lang="en-US" sz="2000" b="1" dirty="0">
                <a:solidFill>
                  <a:prstClr val="white"/>
                </a:solidFill>
              </a:rPr>
              <a:t> </a:t>
            </a:r>
            <a:r>
              <a:rPr lang="en-US" sz="2000" b="1" dirty="0" err="1">
                <a:solidFill>
                  <a:prstClr val="white"/>
                </a:solidFill>
              </a:rPr>
              <a:t>por</a:t>
            </a:r>
            <a:r>
              <a:rPr lang="en-US" sz="2000" b="1" dirty="0">
                <a:solidFill>
                  <a:prstClr val="white"/>
                </a:solidFill>
              </a:rPr>
              <a:t> </a:t>
            </a:r>
            <a:r>
              <a:rPr lang="en-US" sz="2000" b="1" dirty="0" err="1">
                <a:solidFill>
                  <a:prstClr val="white"/>
                </a:solidFill>
              </a:rPr>
              <a:t>idade</a:t>
            </a:r>
            <a:r>
              <a:rPr lang="en-US" sz="2000" b="1" dirty="0">
                <a:solidFill>
                  <a:prstClr val="white"/>
                </a:solidFill>
              </a:rPr>
              <a:t/>
            </a:r>
            <a:br>
              <a:rPr lang="en-US" sz="2000" b="1" dirty="0">
                <a:solidFill>
                  <a:prstClr val="white"/>
                </a:solidFill>
              </a:rPr>
            </a:br>
            <a:r>
              <a:rPr lang="en-US" sz="2000" b="1" dirty="0">
                <a:solidFill>
                  <a:prstClr val="white"/>
                </a:solidFill>
              </a:rPr>
              <a:t>(birth cohort)</a:t>
            </a:r>
          </a:p>
        </p:txBody>
      </p:sp>
      <p:sp>
        <p:nvSpPr>
          <p:cNvPr id="28" name="Content Placeholder 7"/>
          <p:cNvSpPr txBox="1">
            <a:spLocks/>
          </p:cNvSpPr>
          <p:nvPr/>
        </p:nvSpPr>
        <p:spPr>
          <a:xfrm>
            <a:off x="5025760" y="2144420"/>
            <a:ext cx="2160000" cy="2220684"/>
          </a:xfrm>
          <a:prstGeom prst="rect">
            <a:avLst/>
          </a:prstGeom>
          <a:ln w="28575">
            <a:solidFill>
              <a:schemeClr val="accent2"/>
            </a:solidFill>
            <a:miter lim="800000"/>
          </a:ln>
        </p:spPr>
        <p:txBody>
          <a:bodyPr vert="horz" lIns="91440" tIns="45720" rIns="91440" bIns="45720" rtlCol="0" anchor="t">
            <a:normAutofit/>
          </a:bodyPr>
          <a:lstStyle>
            <a:lvl1pPr marL="342900" indent="-342900" algn="l" defTabSz="914400" rtl="0" eaLnBrk="1" latinLnBrk="0" hangingPunct="1">
              <a:spcBef>
                <a:spcPct val="20000"/>
              </a:spcBef>
              <a:buFontTx/>
              <a:buBlip>
                <a:blip r:embed="rId3"/>
              </a:buBlip>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4"/>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760"/>
              </a:lnSpc>
              <a:spcBef>
                <a:spcPts val="0"/>
              </a:spcBef>
              <a:buClr>
                <a:schemeClr val="bg1">
                  <a:lumMod val="65000"/>
                </a:schemeClr>
              </a:buClr>
              <a:buNone/>
            </a:pPr>
            <a:r>
              <a:rPr lang="en-GB" sz="1800" dirty="0" err="1">
                <a:solidFill>
                  <a:srgbClr val="004586"/>
                </a:solidFill>
              </a:rPr>
              <a:t>Rastreio</a:t>
            </a:r>
            <a:r>
              <a:rPr lang="en-GB" sz="1800" dirty="0">
                <a:solidFill>
                  <a:srgbClr val="004586"/>
                </a:solidFill>
              </a:rPr>
              <a:t> </a:t>
            </a:r>
            <a:r>
              <a:rPr lang="en-GB" sz="1800" dirty="0" err="1">
                <a:solidFill>
                  <a:srgbClr val="004586"/>
                </a:solidFill>
              </a:rPr>
              <a:t>baseado</a:t>
            </a:r>
            <a:r>
              <a:rPr lang="en-GB" sz="1800" dirty="0">
                <a:solidFill>
                  <a:srgbClr val="004586"/>
                </a:solidFill>
              </a:rPr>
              <a:t> no </a:t>
            </a:r>
            <a:r>
              <a:rPr lang="en-GB" sz="1800" dirty="0" err="1">
                <a:solidFill>
                  <a:srgbClr val="004586"/>
                </a:solidFill>
              </a:rPr>
              <a:t>risco</a:t>
            </a:r>
            <a:r>
              <a:rPr lang="en-GB" sz="1800" dirty="0">
                <a:solidFill>
                  <a:srgbClr val="004586"/>
                </a:solidFill>
              </a:rPr>
              <a:t> </a:t>
            </a:r>
            <a:r>
              <a:rPr lang="pt-PT" sz="1800" dirty="0">
                <a:solidFill>
                  <a:srgbClr val="004586"/>
                </a:solidFill>
              </a:rPr>
              <a:t>é </a:t>
            </a:r>
            <a:r>
              <a:rPr lang="en-GB" sz="1800" dirty="0" err="1">
                <a:solidFill>
                  <a:srgbClr val="004586"/>
                </a:solidFill>
              </a:rPr>
              <a:t>considerado</a:t>
            </a:r>
            <a:r>
              <a:rPr lang="en-GB" sz="1800" dirty="0">
                <a:solidFill>
                  <a:srgbClr val="004586"/>
                </a:solidFill>
              </a:rPr>
              <a:t> o </a:t>
            </a:r>
            <a:r>
              <a:rPr lang="en-GB" sz="1800" dirty="0" err="1">
                <a:solidFill>
                  <a:srgbClr val="004586"/>
                </a:solidFill>
              </a:rPr>
              <a:t>mais</a:t>
            </a:r>
            <a:r>
              <a:rPr lang="en-GB" sz="1800" dirty="0">
                <a:solidFill>
                  <a:srgbClr val="004586"/>
                </a:solidFill>
              </a:rPr>
              <a:t> </a:t>
            </a:r>
            <a:r>
              <a:rPr lang="en-GB" sz="1800" dirty="0" err="1">
                <a:solidFill>
                  <a:srgbClr val="004586"/>
                </a:solidFill>
              </a:rPr>
              <a:t>custo-efectivo</a:t>
            </a:r>
            <a:r>
              <a:rPr lang="en-GB" sz="1800" dirty="0">
                <a:solidFill>
                  <a:srgbClr val="004586"/>
                </a:solidFill>
              </a:rPr>
              <a:t> e </a:t>
            </a:r>
            <a:r>
              <a:rPr lang="pt-PT" sz="1800" dirty="0">
                <a:solidFill>
                  <a:srgbClr val="004586"/>
                </a:solidFill>
              </a:rPr>
              <a:t>é recomendado nas</a:t>
            </a:r>
            <a:r>
              <a:rPr lang="en-GB" sz="1800" dirty="0">
                <a:solidFill>
                  <a:srgbClr val="004586"/>
                </a:solidFill>
              </a:rPr>
              <a:t> “guidelines”</a:t>
            </a:r>
            <a:r>
              <a:rPr lang="en-GB" sz="1800" baseline="30000" dirty="0">
                <a:solidFill>
                  <a:srgbClr val="004586"/>
                </a:solidFill>
              </a:rPr>
              <a:t>2–4</a:t>
            </a:r>
          </a:p>
          <a:p>
            <a:pPr marL="0" indent="0">
              <a:lnSpc>
                <a:spcPts val="2760"/>
              </a:lnSpc>
              <a:spcBef>
                <a:spcPts val="0"/>
              </a:spcBef>
              <a:buClr>
                <a:schemeClr val="bg1">
                  <a:lumMod val="65000"/>
                </a:schemeClr>
              </a:buClr>
              <a:buNone/>
            </a:pPr>
            <a:endParaRPr lang="en-GB" sz="1800" dirty="0">
              <a:solidFill>
                <a:srgbClr val="002060"/>
              </a:solidFill>
            </a:endParaRPr>
          </a:p>
        </p:txBody>
      </p:sp>
      <p:sp>
        <p:nvSpPr>
          <p:cNvPr id="29" name="Content Placeholder 7"/>
          <p:cNvSpPr txBox="1">
            <a:spLocks/>
          </p:cNvSpPr>
          <p:nvPr/>
        </p:nvSpPr>
        <p:spPr bwMode="auto">
          <a:xfrm>
            <a:off x="7608408" y="2144420"/>
            <a:ext cx="2160000" cy="2220684"/>
          </a:xfrm>
          <a:prstGeom prst="rect">
            <a:avLst/>
          </a:prstGeom>
          <a:noFill/>
          <a:ln w="28575">
            <a:solidFill>
              <a:schemeClr val="accent3"/>
            </a:solidFill>
            <a:miter lim="800000"/>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noAutofit/>
          </a:bodyPr>
          <a:lstStyle>
            <a:lvl1pPr marL="228600" indent="-228600" algn="l" rtl="0" eaLnBrk="0" fontAlgn="base" hangingPunct="0">
              <a:lnSpc>
                <a:spcPct val="90000"/>
              </a:lnSpc>
              <a:spcBef>
                <a:spcPts val="1200"/>
              </a:spcBef>
              <a:spcAft>
                <a:spcPct val="0"/>
              </a:spcAft>
              <a:buClr>
                <a:srgbClr val="A9A9A9"/>
              </a:buClr>
              <a:buSzPct val="90000"/>
              <a:buFont typeface="Wingdings" pitchFamily="2" charset="2"/>
              <a:buChar char="§"/>
              <a:defRPr sz="2000" kern="1200">
                <a:solidFill>
                  <a:schemeClr val="tx1"/>
                </a:solidFill>
                <a:latin typeface="+mn-lt"/>
                <a:ea typeface="+mn-ea"/>
                <a:cs typeface="+mn-cs"/>
              </a:defRPr>
            </a:lvl1pPr>
            <a:lvl2pPr marL="501650" indent="-228600" algn="l" rtl="0" eaLnBrk="0" fontAlgn="base" hangingPunct="0">
              <a:lnSpc>
                <a:spcPct val="90000"/>
              </a:lnSpc>
              <a:spcBef>
                <a:spcPts val="800"/>
              </a:spcBef>
              <a:spcAft>
                <a:spcPct val="0"/>
              </a:spcAft>
              <a:buClr>
                <a:srgbClr val="A9A9A9"/>
              </a:buClr>
              <a:buSzPct val="90000"/>
              <a:buFont typeface="Arial" pitchFamily="34" charset="0"/>
              <a:buChar char="–"/>
              <a:defRPr kern="1200">
                <a:solidFill>
                  <a:schemeClr val="tx1"/>
                </a:solidFill>
                <a:latin typeface="+mn-lt"/>
                <a:ea typeface="+mn-ea"/>
                <a:cs typeface="+mn-cs"/>
              </a:defRPr>
            </a:lvl2pPr>
            <a:lvl3pPr marL="730250" indent="-182563" algn="l" rtl="0" eaLnBrk="0" fontAlgn="base" hangingPunct="0">
              <a:lnSpc>
                <a:spcPct val="90000"/>
              </a:lnSpc>
              <a:spcBef>
                <a:spcPts val="600"/>
              </a:spcBef>
              <a:spcAft>
                <a:spcPct val="0"/>
              </a:spcAft>
              <a:buClr>
                <a:srgbClr val="A9A9A9"/>
              </a:buClr>
              <a:buSzPct val="90000"/>
              <a:buFont typeface="Wingdings" pitchFamily="2" charset="2"/>
              <a:buChar char="§"/>
              <a:defRPr sz="1600" kern="1200">
                <a:solidFill>
                  <a:schemeClr val="tx1"/>
                </a:solidFill>
                <a:latin typeface="+mn-lt"/>
                <a:ea typeface="+mn-ea"/>
                <a:cs typeface="+mn-cs"/>
              </a:defRPr>
            </a:lvl3pPr>
            <a:lvl4pPr marL="958850" indent="-182563" algn="l" rtl="0" eaLnBrk="0" fontAlgn="base" hangingPunct="0">
              <a:lnSpc>
                <a:spcPct val="90000"/>
              </a:lnSpc>
              <a:spcBef>
                <a:spcPts val="600"/>
              </a:spcBef>
              <a:spcAft>
                <a:spcPct val="0"/>
              </a:spcAft>
              <a:buClr>
                <a:srgbClr val="A9A9A9"/>
              </a:buClr>
              <a:buSzPct val="90000"/>
              <a:buFont typeface="Arial" pitchFamily="34" charset="0"/>
              <a:buChar char="–"/>
              <a:defRPr sz="1400" kern="1200">
                <a:solidFill>
                  <a:schemeClr val="tx1"/>
                </a:solidFill>
                <a:latin typeface="+mn-lt"/>
                <a:ea typeface="+mn-ea"/>
                <a:cs typeface="+mn-cs"/>
              </a:defRPr>
            </a:lvl4pPr>
            <a:lvl5pPr marL="1187450" indent="-182563" algn="l" rtl="0" eaLnBrk="0" fontAlgn="base" hangingPunct="0">
              <a:lnSpc>
                <a:spcPct val="90000"/>
              </a:lnSpc>
              <a:spcBef>
                <a:spcPts val="600"/>
              </a:spcBef>
              <a:spcAft>
                <a:spcPct val="0"/>
              </a:spcAft>
              <a:buClr>
                <a:srgbClr val="A9A9A9"/>
              </a:buClr>
              <a:buSzPct val="90000"/>
              <a:buFont typeface="Wingdings"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113400" indent="0">
              <a:lnSpc>
                <a:spcPts val="2760"/>
              </a:lnSpc>
              <a:spcBef>
                <a:spcPts val="0"/>
              </a:spcBef>
              <a:spcAft>
                <a:spcPts val="0"/>
              </a:spcAft>
              <a:buNone/>
            </a:pPr>
            <a:r>
              <a:rPr lang="en-GB" sz="1800" dirty="0" err="1">
                <a:solidFill>
                  <a:srgbClr val="004586"/>
                </a:solidFill>
              </a:rPr>
              <a:t>Rastreio</a:t>
            </a:r>
            <a:r>
              <a:rPr lang="en-GB" sz="1800" dirty="0">
                <a:solidFill>
                  <a:srgbClr val="004586"/>
                </a:solidFill>
              </a:rPr>
              <a:t> dos ‘baby boomer’ </a:t>
            </a:r>
            <a:r>
              <a:rPr lang="en-GB" sz="1800" dirty="0" err="1">
                <a:solidFill>
                  <a:srgbClr val="004586"/>
                </a:solidFill>
              </a:rPr>
              <a:t>nos</a:t>
            </a:r>
            <a:r>
              <a:rPr lang="en-GB" sz="1800" dirty="0">
                <a:solidFill>
                  <a:srgbClr val="004586"/>
                </a:solidFill>
              </a:rPr>
              <a:t> EUA (</a:t>
            </a:r>
            <a:r>
              <a:rPr lang="en-GB" sz="1800" dirty="0" err="1">
                <a:solidFill>
                  <a:srgbClr val="004586"/>
                </a:solidFill>
              </a:rPr>
              <a:t>nascidos</a:t>
            </a:r>
            <a:r>
              <a:rPr lang="en-GB" sz="1800" dirty="0">
                <a:solidFill>
                  <a:srgbClr val="004586"/>
                </a:solidFill>
              </a:rPr>
              <a:t> </a:t>
            </a:r>
            <a:r>
              <a:rPr lang="en-GB" sz="1800" dirty="0" err="1">
                <a:solidFill>
                  <a:srgbClr val="004586"/>
                </a:solidFill>
              </a:rPr>
              <a:t>em</a:t>
            </a:r>
            <a:r>
              <a:rPr lang="en-GB" sz="1800" dirty="0">
                <a:solidFill>
                  <a:srgbClr val="004586"/>
                </a:solidFill>
              </a:rPr>
              <a:t> 1945 a 1965), </a:t>
            </a:r>
            <a:r>
              <a:rPr lang="en-GB" sz="1800" dirty="0" err="1">
                <a:solidFill>
                  <a:srgbClr val="004586"/>
                </a:solidFill>
              </a:rPr>
              <a:t>recomendado</a:t>
            </a:r>
            <a:r>
              <a:rPr lang="en-GB" sz="1800" dirty="0">
                <a:solidFill>
                  <a:srgbClr val="004586"/>
                </a:solidFill>
              </a:rPr>
              <a:t> </a:t>
            </a:r>
            <a:r>
              <a:rPr lang="en-GB" sz="1800" dirty="0" err="1">
                <a:solidFill>
                  <a:srgbClr val="004586"/>
                </a:solidFill>
              </a:rPr>
              <a:t>nas</a:t>
            </a:r>
            <a:r>
              <a:rPr lang="en-GB" sz="1800" dirty="0">
                <a:solidFill>
                  <a:srgbClr val="004586"/>
                </a:solidFill>
              </a:rPr>
              <a:t> “guidelines”, CDC e USPSTF</a:t>
            </a:r>
            <a:r>
              <a:rPr lang="en-GB" sz="1800" baseline="30000" dirty="0">
                <a:solidFill>
                  <a:srgbClr val="004586"/>
                </a:solidFill>
              </a:rPr>
              <a:t>4,5</a:t>
            </a:r>
          </a:p>
        </p:txBody>
      </p:sp>
      <p:sp>
        <p:nvSpPr>
          <p:cNvPr id="30" name="Content Placeholder 7"/>
          <p:cNvSpPr txBox="1">
            <a:spLocks/>
          </p:cNvSpPr>
          <p:nvPr/>
        </p:nvSpPr>
        <p:spPr bwMode="auto">
          <a:xfrm>
            <a:off x="2497537" y="2132753"/>
            <a:ext cx="2124000" cy="2259677"/>
          </a:xfrm>
          <a:prstGeom prst="rect">
            <a:avLst/>
          </a:prstGeom>
          <a:noFill/>
          <a:ln w="28575">
            <a:solidFill>
              <a:schemeClr val="tx2"/>
            </a:solidFill>
            <a:miter lim="800000"/>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normAutofit/>
          </a:bodyPr>
          <a:lstStyle>
            <a:lvl1pPr marL="228600" indent="-228600" algn="l" rtl="0" eaLnBrk="0" fontAlgn="base" hangingPunct="0">
              <a:lnSpc>
                <a:spcPct val="90000"/>
              </a:lnSpc>
              <a:spcBef>
                <a:spcPts val="1200"/>
              </a:spcBef>
              <a:spcAft>
                <a:spcPct val="0"/>
              </a:spcAft>
              <a:buClr>
                <a:srgbClr val="A9A9A9"/>
              </a:buClr>
              <a:buSzPct val="90000"/>
              <a:buFont typeface="Wingdings" pitchFamily="2" charset="2"/>
              <a:buChar char="§"/>
              <a:defRPr sz="2000" kern="1200">
                <a:solidFill>
                  <a:schemeClr val="tx1"/>
                </a:solidFill>
                <a:latin typeface="+mn-lt"/>
                <a:ea typeface="+mn-ea"/>
                <a:cs typeface="+mn-cs"/>
              </a:defRPr>
            </a:lvl1pPr>
            <a:lvl2pPr marL="501650" indent="-228600" algn="l" rtl="0" eaLnBrk="0" fontAlgn="base" hangingPunct="0">
              <a:lnSpc>
                <a:spcPct val="90000"/>
              </a:lnSpc>
              <a:spcBef>
                <a:spcPts val="800"/>
              </a:spcBef>
              <a:spcAft>
                <a:spcPct val="0"/>
              </a:spcAft>
              <a:buClr>
                <a:srgbClr val="A9A9A9"/>
              </a:buClr>
              <a:buSzPct val="90000"/>
              <a:buFont typeface="Arial" pitchFamily="34" charset="0"/>
              <a:buChar char="–"/>
              <a:defRPr kern="1200">
                <a:solidFill>
                  <a:schemeClr val="tx1"/>
                </a:solidFill>
                <a:latin typeface="+mn-lt"/>
                <a:ea typeface="+mn-ea"/>
                <a:cs typeface="+mn-cs"/>
              </a:defRPr>
            </a:lvl2pPr>
            <a:lvl3pPr marL="730250" indent="-182563" algn="l" rtl="0" eaLnBrk="0" fontAlgn="base" hangingPunct="0">
              <a:lnSpc>
                <a:spcPct val="90000"/>
              </a:lnSpc>
              <a:spcBef>
                <a:spcPts val="600"/>
              </a:spcBef>
              <a:spcAft>
                <a:spcPct val="0"/>
              </a:spcAft>
              <a:buClr>
                <a:srgbClr val="A9A9A9"/>
              </a:buClr>
              <a:buSzPct val="90000"/>
              <a:buFont typeface="Wingdings" pitchFamily="2" charset="2"/>
              <a:buChar char="§"/>
              <a:defRPr sz="1600" kern="1200">
                <a:solidFill>
                  <a:schemeClr val="tx1"/>
                </a:solidFill>
                <a:latin typeface="+mn-lt"/>
                <a:ea typeface="+mn-ea"/>
                <a:cs typeface="+mn-cs"/>
              </a:defRPr>
            </a:lvl3pPr>
            <a:lvl4pPr marL="958850" indent="-182563" algn="l" rtl="0" eaLnBrk="0" fontAlgn="base" hangingPunct="0">
              <a:lnSpc>
                <a:spcPct val="90000"/>
              </a:lnSpc>
              <a:spcBef>
                <a:spcPts val="600"/>
              </a:spcBef>
              <a:spcAft>
                <a:spcPct val="0"/>
              </a:spcAft>
              <a:buClr>
                <a:srgbClr val="A9A9A9"/>
              </a:buClr>
              <a:buSzPct val="90000"/>
              <a:buFont typeface="Arial" pitchFamily="34" charset="0"/>
              <a:buChar char="–"/>
              <a:defRPr sz="1400" kern="1200">
                <a:solidFill>
                  <a:schemeClr val="tx1"/>
                </a:solidFill>
                <a:latin typeface="+mn-lt"/>
                <a:ea typeface="+mn-ea"/>
                <a:cs typeface="+mn-cs"/>
              </a:defRPr>
            </a:lvl4pPr>
            <a:lvl5pPr marL="1187450" indent="-182563" algn="l" rtl="0" eaLnBrk="0" fontAlgn="base" hangingPunct="0">
              <a:lnSpc>
                <a:spcPct val="90000"/>
              </a:lnSpc>
              <a:spcBef>
                <a:spcPts val="600"/>
              </a:spcBef>
              <a:spcAft>
                <a:spcPct val="0"/>
              </a:spcAft>
              <a:buClr>
                <a:srgbClr val="A9A9A9"/>
              </a:buClr>
              <a:buSzPct val="90000"/>
              <a:buFont typeface="Wingdings"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113400" indent="0">
              <a:lnSpc>
                <a:spcPts val="2760"/>
              </a:lnSpc>
              <a:spcBef>
                <a:spcPts val="0"/>
              </a:spcBef>
              <a:spcAft>
                <a:spcPts val="0"/>
              </a:spcAft>
              <a:buNone/>
            </a:pPr>
            <a:r>
              <a:rPr lang="en-GB" sz="1800" dirty="0" err="1">
                <a:solidFill>
                  <a:srgbClr val="004586"/>
                </a:solidFill>
              </a:rPr>
              <a:t>Rastreio</a:t>
            </a:r>
            <a:r>
              <a:rPr lang="en-GB" sz="1800" dirty="0">
                <a:solidFill>
                  <a:srgbClr val="004586"/>
                </a:solidFill>
              </a:rPr>
              <a:t> universal, </a:t>
            </a:r>
            <a:r>
              <a:rPr lang="en-GB" sz="1800" dirty="0" err="1">
                <a:solidFill>
                  <a:srgbClr val="004586"/>
                </a:solidFill>
              </a:rPr>
              <a:t>proposto</a:t>
            </a:r>
            <a:r>
              <a:rPr lang="en-GB" sz="1800" dirty="0">
                <a:solidFill>
                  <a:srgbClr val="004586"/>
                </a:solidFill>
              </a:rPr>
              <a:t> </a:t>
            </a:r>
            <a:r>
              <a:rPr lang="en-GB" sz="1800" dirty="0" err="1">
                <a:solidFill>
                  <a:srgbClr val="004586"/>
                </a:solidFill>
              </a:rPr>
              <a:t>por</a:t>
            </a:r>
            <a:r>
              <a:rPr lang="en-GB" sz="1800" dirty="0">
                <a:solidFill>
                  <a:srgbClr val="004586"/>
                </a:solidFill>
              </a:rPr>
              <a:t> </a:t>
            </a:r>
            <a:r>
              <a:rPr lang="en-GB" sz="1800" dirty="0" err="1">
                <a:solidFill>
                  <a:srgbClr val="004586"/>
                </a:solidFill>
              </a:rPr>
              <a:t>alguns</a:t>
            </a:r>
            <a:r>
              <a:rPr lang="en-GB" sz="1800" dirty="0">
                <a:solidFill>
                  <a:srgbClr val="004586"/>
                </a:solidFill>
              </a:rPr>
              <a:t>, </a:t>
            </a:r>
            <a:r>
              <a:rPr lang="en-GB" sz="1800" dirty="0" err="1">
                <a:solidFill>
                  <a:srgbClr val="004586"/>
                </a:solidFill>
              </a:rPr>
              <a:t>por</a:t>
            </a:r>
            <a:r>
              <a:rPr lang="en-GB" sz="1800" dirty="0">
                <a:solidFill>
                  <a:srgbClr val="004586"/>
                </a:solidFill>
              </a:rPr>
              <a:t> </a:t>
            </a:r>
            <a:r>
              <a:rPr lang="en-GB" sz="1800" dirty="0" err="1">
                <a:solidFill>
                  <a:srgbClr val="004586"/>
                </a:solidFill>
              </a:rPr>
              <a:t>poder</a:t>
            </a:r>
            <a:r>
              <a:rPr lang="en-GB" sz="1800" dirty="0">
                <a:solidFill>
                  <a:srgbClr val="004586"/>
                </a:solidFill>
              </a:rPr>
              <a:t> </a:t>
            </a:r>
            <a:r>
              <a:rPr lang="en-GB" sz="1800" dirty="0" err="1">
                <a:solidFill>
                  <a:srgbClr val="004586"/>
                </a:solidFill>
              </a:rPr>
              <a:t>ser</a:t>
            </a:r>
            <a:r>
              <a:rPr lang="en-GB" sz="1800" dirty="0">
                <a:solidFill>
                  <a:srgbClr val="004586"/>
                </a:solidFill>
              </a:rPr>
              <a:t> custo-efectivo,</a:t>
            </a:r>
            <a:r>
              <a:rPr lang="en-GB" sz="1800" baseline="30000" dirty="0">
                <a:solidFill>
                  <a:srgbClr val="004586"/>
                </a:solidFill>
              </a:rPr>
              <a:t>1,2</a:t>
            </a:r>
            <a:r>
              <a:rPr lang="en-GB" sz="1800" dirty="0">
                <a:solidFill>
                  <a:srgbClr val="004586"/>
                </a:solidFill>
              </a:rPr>
              <a:t> n</a:t>
            </a:r>
            <a:r>
              <a:rPr lang="pt-PT" sz="1800" dirty="0" err="1">
                <a:solidFill>
                  <a:srgbClr val="004586"/>
                </a:solidFill>
              </a:rPr>
              <a:t>ão</a:t>
            </a:r>
            <a:r>
              <a:rPr lang="pt-PT" sz="1800" dirty="0">
                <a:solidFill>
                  <a:srgbClr val="004586"/>
                </a:solidFill>
              </a:rPr>
              <a:t> é recomendado em qualquer “</a:t>
            </a:r>
            <a:r>
              <a:rPr lang="en-GB" sz="1800" dirty="0">
                <a:solidFill>
                  <a:srgbClr val="004586"/>
                </a:solidFill>
              </a:rPr>
              <a:t>guideline” </a:t>
            </a:r>
          </a:p>
        </p:txBody>
      </p:sp>
    </p:spTree>
    <p:extLst>
      <p:ext uri="{BB962C8B-B14F-4D97-AF65-F5344CB8AC3E}">
        <p14:creationId xmlns:p14="http://schemas.microsoft.com/office/powerpoint/2010/main" val="494552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US" sz="3200" dirty="0" err="1" smtClean="0"/>
              <a:t>Rastreio</a:t>
            </a:r>
            <a:r>
              <a:rPr lang="en-US" sz="3200" dirty="0" smtClean="0"/>
              <a:t> da </a:t>
            </a:r>
            <a:r>
              <a:rPr lang="en-US" sz="3200" dirty="0" err="1" smtClean="0"/>
              <a:t>hepatite</a:t>
            </a:r>
            <a:r>
              <a:rPr lang="en-US" sz="3200" dirty="0" smtClean="0"/>
              <a:t> C</a:t>
            </a:r>
            <a:endParaRPr lang="en-US" sz="3200" dirty="0"/>
          </a:p>
        </p:txBody>
      </p:sp>
      <p:sp>
        <p:nvSpPr>
          <p:cNvPr id="4" name="Marcador de Posição de Conteúdo 3"/>
          <p:cNvSpPr>
            <a:spLocks noGrp="1"/>
          </p:cNvSpPr>
          <p:nvPr>
            <p:ph idx="1"/>
          </p:nvPr>
        </p:nvSpPr>
        <p:spPr>
          <a:xfrm>
            <a:off x="0" y="1933320"/>
            <a:ext cx="11582400" cy="4592024"/>
          </a:xfrm>
        </p:spPr>
        <p:txBody>
          <a:bodyPr>
            <a:noAutofit/>
          </a:bodyPr>
          <a:lstStyle/>
          <a:p>
            <a:pPr>
              <a:spcBef>
                <a:spcPts val="1776"/>
              </a:spcBef>
            </a:pPr>
            <a:r>
              <a:rPr lang="en-US" sz="2400" dirty="0"/>
              <a:t>A </a:t>
            </a:r>
            <a:r>
              <a:rPr lang="en-US" sz="2400" dirty="0" err="1"/>
              <a:t>estratégia</a:t>
            </a:r>
            <a:r>
              <a:rPr lang="en-US" sz="2400" dirty="0"/>
              <a:t> de </a:t>
            </a:r>
            <a:r>
              <a:rPr lang="en-US" sz="2400" dirty="0" err="1"/>
              <a:t>rastreio</a:t>
            </a:r>
            <a:r>
              <a:rPr lang="en-US" sz="2400" dirty="0"/>
              <a:t> da </a:t>
            </a:r>
            <a:r>
              <a:rPr lang="en-US" sz="2400" dirty="0" err="1"/>
              <a:t>infeção</a:t>
            </a:r>
            <a:r>
              <a:rPr lang="en-US" sz="2400" dirty="0"/>
              <a:t> </a:t>
            </a:r>
            <a:r>
              <a:rPr lang="en-US" sz="2400" dirty="0" err="1"/>
              <a:t>pelo</a:t>
            </a:r>
            <a:r>
              <a:rPr lang="en-US" sz="2400" dirty="0"/>
              <a:t> VHC </a:t>
            </a:r>
            <a:r>
              <a:rPr lang="en-US" sz="2400" dirty="0" err="1"/>
              <a:t>deve</a:t>
            </a:r>
            <a:r>
              <a:rPr lang="en-US" sz="2400" dirty="0"/>
              <a:t> </a:t>
            </a:r>
            <a:r>
              <a:rPr lang="en-US" sz="2400" dirty="0" err="1"/>
              <a:t>ser</a:t>
            </a:r>
            <a:r>
              <a:rPr lang="en-US" sz="2400" dirty="0"/>
              <a:t> </a:t>
            </a:r>
            <a:r>
              <a:rPr lang="en-US" sz="2400" dirty="0" err="1">
                <a:solidFill>
                  <a:srgbClr val="C00000"/>
                </a:solidFill>
              </a:rPr>
              <a:t>definida</a:t>
            </a:r>
            <a:r>
              <a:rPr lang="en-US" sz="2400" dirty="0">
                <a:solidFill>
                  <a:srgbClr val="C00000"/>
                </a:solidFill>
              </a:rPr>
              <a:t> de </a:t>
            </a:r>
            <a:r>
              <a:rPr lang="en-US" sz="2400" dirty="0" err="1">
                <a:solidFill>
                  <a:srgbClr val="C00000"/>
                </a:solidFill>
              </a:rPr>
              <a:t>acordo</a:t>
            </a:r>
            <a:r>
              <a:rPr lang="en-US" sz="2400" dirty="0">
                <a:solidFill>
                  <a:srgbClr val="C00000"/>
                </a:solidFill>
              </a:rPr>
              <a:t> com a </a:t>
            </a:r>
            <a:r>
              <a:rPr lang="en-US" sz="2400" dirty="0" err="1">
                <a:solidFill>
                  <a:srgbClr val="C00000"/>
                </a:solidFill>
              </a:rPr>
              <a:t>epidemiologia</a:t>
            </a:r>
            <a:r>
              <a:rPr lang="en-US" sz="2400" dirty="0">
                <a:solidFill>
                  <a:srgbClr val="C00000"/>
                </a:solidFill>
              </a:rPr>
              <a:t> local,</a:t>
            </a:r>
            <a:r>
              <a:rPr lang="en-US" sz="2400" dirty="0"/>
              <a:t> </a:t>
            </a:r>
            <a:r>
              <a:rPr lang="en-US" sz="2400" dirty="0" err="1"/>
              <a:t>idealmente</a:t>
            </a:r>
            <a:r>
              <a:rPr lang="en-US" sz="2400" dirty="0"/>
              <a:t> </a:t>
            </a:r>
            <a:r>
              <a:rPr lang="en-US" sz="2400" dirty="0" err="1"/>
              <a:t>como</a:t>
            </a:r>
            <a:r>
              <a:rPr lang="en-US" sz="2400" dirty="0"/>
              <a:t> parte </a:t>
            </a:r>
            <a:r>
              <a:rPr lang="en-US" sz="2400" dirty="0" err="1"/>
              <a:t>dum</a:t>
            </a:r>
            <a:r>
              <a:rPr lang="en-US" sz="2400" dirty="0"/>
              <a:t> </a:t>
            </a:r>
            <a:r>
              <a:rPr lang="en-US" sz="2400" dirty="0" err="1"/>
              <a:t>plano</a:t>
            </a:r>
            <a:r>
              <a:rPr lang="en-US" sz="2400" dirty="0"/>
              <a:t> </a:t>
            </a:r>
            <a:r>
              <a:rPr lang="en-US" sz="2400" dirty="0" err="1" smtClean="0"/>
              <a:t>nacional</a:t>
            </a:r>
            <a:r>
              <a:rPr lang="en-US" sz="2400" dirty="0" smtClean="0"/>
              <a:t>.</a:t>
            </a:r>
            <a:endParaRPr lang="en-US" sz="2400" dirty="0"/>
          </a:p>
          <a:p>
            <a:pPr>
              <a:spcBef>
                <a:spcPts val="1776"/>
              </a:spcBef>
            </a:pPr>
            <a:r>
              <a:rPr lang="is-IS" sz="2400" dirty="0"/>
              <a:t>… </a:t>
            </a:r>
            <a:r>
              <a:rPr lang="en-US" sz="2400" dirty="0" err="1"/>
              <a:t>baseado</a:t>
            </a:r>
            <a:r>
              <a:rPr lang="en-US" sz="2400" dirty="0"/>
              <a:t> </a:t>
            </a:r>
            <a:r>
              <a:rPr lang="en-US" sz="2400" dirty="0" err="1"/>
              <a:t>na</a:t>
            </a:r>
            <a:r>
              <a:rPr lang="en-US" sz="2400" dirty="0"/>
              <a:t> </a:t>
            </a:r>
            <a:r>
              <a:rPr lang="en-US" sz="2400" dirty="0" err="1"/>
              <a:t>deteção</a:t>
            </a:r>
            <a:r>
              <a:rPr lang="en-US" sz="2400" dirty="0"/>
              <a:t> dos </a:t>
            </a:r>
            <a:r>
              <a:rPr lang="en-US" sz="2400" dirty="0" err="1">
                <a:solidFill>
                  <a:srgbClr val="C00000"/>
                </a:solidFill>
              </a:rPr>
              <a:t>anticorpos</a:t>
            </a:r>
            <a:r>
              <a:rPr lang="en-US" sz="2400" dirty="0">
                <a:solidFill>
                  <a:srgbClr val="C00000"/>
                </a:solidFill>
              </a:rPr>
              <a:t> </a:t>
            </a:r>
            <a:r>
              <a:rPr lang="en-US" sz="2400" dirty="0" smtClean="0">
                <a:solidFill>
                  <a:srgbClr val="C00000"/>
                </a:solidFill>
              </a:rPr>
              <a:t>anti-VHC.</a:t>
            </a:r>
            <a:endParaRPr lang="en-US" sz="2400" dirty="0">
              <a:solidFill>
                <a:srgbClr val="C00000"/>
              </a:solidFill>
            </a:endParaRPr>
          </a:p>
          <a:p>
            <a:pPr>
              <a:spcBef>
                <a:spcPts val="1776"/>
              </a:spcBef>
            </a:pPr>
            <a:r>
              <a:rPr lang="en-US" sz="2400" dirty="0" err="1"/>
              <a:t>Perante</a:t>
            </a:r>
            <a:r>
              <a:rPr lang="en-US" sz="2400" dirty="0"/>
              <a:t> anti-VHC </a:t>
            </a:r>
            <a:r>
              <a:rPr lang="en-US" sz="2400" dirty="0" err="1"/>
              <a:t>positivo</a:t>
            </a:r>
            <a:r>
              <a:rPr lang="en-US" sz="2400" dirty="0"/>
              <a:t>, </a:t>
            </a:r>
            <a:r>
              <a:rPr lang="en-US" sz="2400" dirty="0" err="1"/>
              <a:t>deve</a:t>
            </a:r>
            <a:r>
              <a:rPr lang="en-US" sz="2400" dirty="0"/>
              <a:t> </a:t>
            </a:r>
            <a:r>
              <a:rPr lang="en-US" sz="2400" dirty="0" err="1"/>
              <a:t>determinar</a:t>
            </a:r>
            <a:r>
              <a:rPr lang="en-US" sz="2400" dirty="0"/>
              <a:t>-se o </a:t>
            </a:r>
            <a:r>
              <a:rPr lang="en-US" sz="2400" dirty="0">
                <a:solidFill>
                  <a:srgbClr val="C00000"/>
                </a:solidFill>
              </a:rPr>
              <a:t>ARN-VHC</a:t>
            </a:r>
            <a:r>
              <a:rPr lang="en-US" sz="2400" dirty="0"/>
              <a:t>, </a:t>
            </a:r>
            <a:r>
              <a:rPr lang="en-US" sz="2400" dirty="0" err="1"/>
              <a:t>ou</a:t>
            </a:r>
            <a:r>
              <a:rPr lang="en-US" sz="2400" dirty="0"/>
              <a:t> </a:t>
            </a:r>
            <a:r>
              <a:rPr lang="en-US" sz="2400" dirty="0" err="1"/>
              <a:t>em</a:t>
            </a:r>
            <a:r>
              <a:rPr lang="en-US" sz="2400" dirty="0"/>
              <a:t> </a:t>
            </a:r>
            <a:r>
              <a:rPr lang="en-US" sz="2400" dirty="0" err="1"/>
              <a:t>alternativa</a:t>
            </a:r>
            <a:r>
              <a:rPr lang="en-US" sz="2400" dirty="0"/>
              <a:t> o </a:t>
            </a:r>
            <a:r>
              <a:rPr lang="en-US" sz="2400" dirty="0" err="1"/>
              <a:t>antigénio</a:t>
            </a:r>
            <a:r>
              <a:rPr lang="en-US" sz="2400" dirty="0"/>
              <a:t> do core do VHC, para </a:t>
            </a:r>
            <a:r>
              <a:rPr lang="en-US" sz="2400" dirty="0" err="1"/>
              <a:t>identificar</a:t>
            </a:r>
            <a:r>
              <a:rPr lang="en-US" sz="2400" dirty="0"/>
              <a:t> </a:t>
            </a:r>
            <a:r>
              <a:rPr lang="en-US" sz="2400" dirty="0" err="1"/>
              <a:t>doentes</a:t>
            </a:r>
            <a:r>
              <a:rPr lang="en-US" sz="2400" dirty="0"/>
              <a:t> com </a:t>
            </a:r>
            <a:r>
              <a:rPr lang="en-US" sz="2400" dirty="0" err="1"/>
              <a:t>infeção</a:t>
            </a:r>
            <a:r>
              <a:rPr lang="en-US" sz="2400" dirty="0"/>
              <a:t> </a:t>
            </a:r>
            <a:r>
              <a:rPr lang="en-US" sz="2400" dirty="0" err="1" smtClean="0"/>
              <a:t>atual</a:t>
            </a:r>
            <a:r>
              <a:rPr lang="en-US" sz="2400" dirty="0" smtClean="0"/>
              <a:t>.</a:t>
            </a:r>
            <a:endParaRPr lang="en-US" sz="2400" dirty="0"/>
          </a:p>
        </p:txBody>
      </p:sp>
      <p:sp>
        <p:nvSpPr>
          <p:cNvPr id="2" name="Marcador de Posição do Texto 1"/>
          <p:cNvSpPr>
            <a:spLocks noGrp="1"/>
          </p:cNvSpPr>
          <p:nvPr>
            <p:ph type="body" sz="quarter" idx="10"/>
          </p:nvPr>
        </p:nvSpPr>
        <p:spPr/>
        <p:txBody>
          <a:bodyPr>
            <a:normAutofit/>
          </a:bodyPr>
          <a:lstStyle/>
          <a:p>
            <a:r>
              <a:rPr lang="en-US" sz="1200" dirty="0">
                <a:solidFill>
                  <a:srgbClr val="808080"/>
                </a:solidFill>
              </a:rPr>
              <a:t>EASL HCV Guidelines. </a:t>
            </a:r>
            <a:r>
              <a:rPr lang="en-US" sz="1200" dirty="0" err="1">
                <a:solidFill>
                  <a:srgbClr val="808080"/>
                </a:solidFill>
              </a:rPr>
              <a:t>Sptember</a:t>
            </a:r>
            <a:r>
              <a:rPr lang="en-US" sz="1200" dirty="0">
                <a:solidFill>
                  <a:srgbClr val="808080"/>
                </a:solidFill>
              </a:rPr>
              <a:t> 2016</a:t>
            </a:r>
          </a:p>
          <a:p>
            <a:endParaRPr lang="en-US" sz="1200" dirty="0">
              <a:solidFill>
                <a:schemeClr val="accent3"/>
              </a:solidFill>
            </a:endParaRPr>
          </a:p>
        </p:txBody>
      </p:sp>
    </p:spTree>
    <p:extLst>
      <p:ext uri="{BB962C8B-B14F-4D97-AF65-F5344CB8AC3E}">
        <p14:creationId xmlns:p14="http://schemas.microsoft.com/office/powerpoint/2010/main" val="18900971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Texto 2"/>
          <p:cNvSpPr>
            <a:spLocks noGrp="1"/>
          </p:cNvSpPr>
          <p:nvPr>
            <p:ph type="body" sz="quarter" idx="13"/>
          </p:nvPr>
        </p:nvSpPr>
        <p:spPr/>
        <p:txBody>
          <a:bodyPr>
            <a:normAutofit fontScale="92500"/>
          </a:bodyPr>
          <a:lstStyle/>
          <a:p>
            <a:r>
              <a:rPr lang="en-GB" sz="1200" dirty="0">
                <a:solidFill>
                  <a:srgbClr val="808080"/>
                </a:solidFill>
              </a:rPr>
              <a:t>Adapted from EU HCV Hepatitis C Elimination in Europe. Available at http://</a:t>
            </a:r>
            <a:r>
              <a:rPr lang="en-GB" sz="1200" dirty="0" err="1">
                <a:solidFill>
                  <a:srgbClr val="808080"/>
                </a:solidFill>
              </a:rPr>
              <a:t>www.hepatitis</a:t>
            </a:r>
            <a:r>
              <a:rPr lang="en-GB" sz="1200" dirty="0">
                <a:solidFill>
                  <a:srgbClr val="808080"/>
                </a:solidFill>
              </a:rPr>
              <a:t>-c </a:t>
            </a:r>
            <a:r>
              <a:rPr lang="en-GB" sz="1200" dirty="0" err="1">
                <a:solidFill>
                  <a:srgbClr val="808080"/>
                </a:solidFill>
              </a:rPr>
              <a:t>initiative.eu</a:t>
            </a:r>
            <a:r>
              <a:rPr lang="en-GB" sz="1200" dirty="0">
                <a:solidFill>
                  <a:srgbClr val="808080"/>
                </a:solidFill>
              </a:rPr>
              <a:t>/images/publications/</a:t>
            </a:r>
            <a:r>
              <a:rPr lang="en-GB" sz="1200" dirty="0" err="1">
                <a:solidFill>
                  <a:srgbClr val="808080"/>
                </a:solidFill>
              </a:rPr>
              <a:t>hcv_elimination_manifesto_branded.pdf</a:t>
            </a:r>
            <a:r>
              <a:rPr lang="en-GB" sz="1200" dirty="0">
                <a:solidFill>
                  <a:srgbClr val="808080"/>
                </a:solidFill>
              </a:rPr>
              <a:t> (Accessed April 2016)</a:t>
            </a:r>
          </a:p>
          <a:p>
            <a:endParaRPr lang="en-US" sz="1200" dirty="0">
              <a:solidFill>
                <a:schemeClr val="accent3"/>
              </a:solidFill>
            </a:endParaRPr>
          </a:p>
        </p:txBody>
      </p:sp>
      <p:sp>
        <p:nvSpPr>
          <p:cNvPr id="2" name="Título 1"/>
          <p:cNvSpPr>
            <a:spLocks noGrp="1"/>
          </p:cNvSpPr>
          <p:nvPr>
            <p:ph type="title"/>
          </p:nvPr>
        </p:nvSpPr>
        <p:spPr/>
        <p:txBody>
          <a:bodyPr>
            <a:noAutofit/>
          </a:bodyPr>
          <a:lstStyle/>
          <a:p>
            <a:r>
              <a:rPr lang="en-GB" sz="3200" dirty="0"/>
              <a:t>European HCV Elimination Manifesto </a:t>
            </a:r>
            <a:br>
              <a:rPr lang="en-GB" sz="3200" dirty="0"/>
            </a:br>
            <a:r>
              <a:rPr lang="en-GB" sz="3200" dirty="0"/>
              <a:t>17th February 2016</a:t>
            </a:r>
            <a:endParaRPr lang="en-US" sz="3200" dirty="0"/>
          </a:p>
        </p:txBody>
      </p:sp>
      <p:sp>
        <p:nvSpPr>
          <p:cNvPr id="5" name="Text Placeholder 5"/>
          <p:cNvSpPr txBox="1">
            <a:spLocks/>
          </p:cNvSpPr>
          <p:nvPr/>
        </p:nvSpPr>
        <p:spPr>
          <a:xfrm>
            <a:off x="2927648" y="6021288"/>
            <a:ext cx="6336704" cy="4320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200" dirty="0">
              <a:solidFill>
                <a:prstClr val="black"/>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7294" y="980728"/>
            <a:ext cx="6115050"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4525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data:image/jpeg;base64,/9j/4AAQSkZJRgABAQAAAQABAAD/2wCEAAkGBhQSEA8QDxAUFBISEA0QFRAUDw8OFBAPFRQVFBQQFBQXHCYeGBkjGRQUHy8gJicpLC84FR4xNTAqNSYrLCkBCQoKDgwOFg8PGC4dHCUsKSopKSkpLCkpKSksKSktNSkpKSkpLCkpKSkpKSkpKSkpKSwpKSwpKSkpLCkpKSkpKf/AABEIAKAAeAMBIgACEQEDEQH/xAAcAAACAwEBAQEAAAAAAAAAAAAAAQIFBgMEBwj/xAA3EAACAQIDBgQFAwEJAAAAAAABAgADEQQSIQUGMUFRYRMicYEHMpGhsUJS8DMUFSNicoLB0fH/xAAZAQACAwEAAAAAAAAAAAAAAAAAAQIDBAX/xAAfEQEAAwACAgMBAAAAAAAAAAAAAQIRAxIhQTEyYYH/2gAMAwEAAhEDEQA/APn8I7QIjMojHAiARhHFACBhTDN8ikzp/Y6l7ZdemUwGOJEVp712TUIuV+xnjq0SpIP3EImCmswgZFhJQMkSEDHaKAKEcIyeu0LRwlSxG0DJSLQJGPBYQ1XA5XEhWaynvpLbd3QjTmIr261mU+Ovaca/ZOwkVQAov10JJ9ZZLu0twSL9uU9OzFFl9JcLb7TlWvO/LdkQqP7pA/SLcuGnaU22t2qdQG6+axItpc9JsqpBGnaVWNtf6xU5JiRMRMPj9TBsAxP6SRbsOP0nnmg3ootRqlk+VjcjiCed/aZ7Nfh/52nYpPaNc60ZOCRMlEZNEjFHCMnttC0cQlK0jItJSJjJxxH6R3mg3Zp3OmpzcO0oKw+X1v7RLiWBspI1BuL3+nOF6965CdLdfL7DslgRYnj/AMcpZZgDp25z45hN5q9MgioWW/Eqfp6ze47bDU8IuIBH6T0zX5DvObycE1ltpeL+WsbhKfFvr9ZjF+I9ZmAC0wtjz8330vLmhtwVioN1fS6kcv3dCIp4LV8yUXifhWb40L0weZH4mHpcPczc724iyBebDryvMSq2uO5nQ4Pox832KJoNEZepAhAQjD3mFozEZSsRkTJGIwJxqnh7y9wOx1dKdRQSdPlNjeUdZdPQzQbp1CTl5amQ5ZmK7DRwREzku20cEEo2sdToGCjU2u1hz7zWVtmhsPhaPJaakDlmI4n7zMbcxi/2ihRc+W4LdNeAmm2htqgppqKwDZABc8x+PWZLbkNcZuQp6m7CXCVV1RmYArYeY3upFsw7GWWzN30o6g2ABFjY6k3JHT0l1RrB182h5g6WYaGUu28QQpAOmokO85mn0iZU28tJarJdrKpKk8PL1v8AzjM/vCU8bLTRUVEVbKbk9C3+aaDCUEfxBW+QJc8uBve/oL+0x+IrZ3d/3OzAdAToPpaaeDZ/jPzxFa/suDSJkzIkTawCEQhGFlaRIkoSlJzkT2kjEYGiwlhsTGikGduAU/XkJXmeeu/ly97wmsWjFlL9dlcBVrN4uIa2vC+X+ctZb4HE06ajwFUVAc1z5zUC3sCT6DTveUuzNl1XKiw5NZhcEG2v2ntx271VRmygEC4KDLeVWmu9dXVrOdvbYbG2x43ieXK62zD1GjD10nl2utwo5XJv/PaZfc7bOSvkqH51KZj1/SD7y+2vi7vkHJWb35fe0y8tOlvC/i5O0eVTtLatNaFWiFPiswGe2gTTgeXO8zQGks94aTLWGYEBqVNk5Zk1Gb3IMrTNvHGVY+W/azm0jJGKXKEYRxxks7SJGsmZE68JUm5NImdCltSQPe05PjEXh5v51gBacMQbEHnxt27yFTGMegHb/uPBZfFTxScmZc5GpCX8xHe0siuFrRbK3gRSpIsbAdtJb4reymRqfa0xONwppVGpk3sbqw1DodVZeoIt9Za7J3SrYhgqrxtwBNvU8JmtwU3ZX15px4cKgqVxZS13JCpfMxvoBbW959d3X+H5CivjfNVNm8AtdadvlVzxdhf09bT3bmfD2lgh4jANWI+c65ew6Sl3/wDiStFHw2DYNWYFGqjVaQIscvV+XQSUx2lVN59MJ8QttLiMfUNM3Siq0Fbk5UnMR2zEj2lErTzAfzjJI9po6+FeupkZIRERAoQMcYe2vXA1PsOs8FXFMeduwkatXMb/AE7CQhWuCQSYrwjtJgTo2GYIlQiysWAPUjU/mQRLkAcSQB6mbXfXZ4oYLBUragsT/qIuT95CbZMQag2PhkxFXCUqlRU/x1pszsFHgtd73J5FWH+9Z9sxG28DgKX9Wne2iIy1arnkAqz8/wBLCNUZERSzO2RVAzFmOgUe8+n7K+B1wrYvEspIBanSRTlPEqajE39hIXiPYZ/er4m4jE56dI+DSuQVU+dh0Zh+BMeRrxv7Wm/38weA2cgwuDph8Sy+erUbxWoofXRXPYacekwNtJOmeikoo4SZBTadBUnOKLDd7QnG/eEWBGEISQEIwIoBbbp4TxMZQU8A5Y+ijMfxLHf7b64iutOlrTpXGbkzH5iOw4TP4XFNTLZNGZSlxxAPG3tOdOplvoNQRr+ZDr504/X1X4L7GpstXFN5q1N/CQEf0gRcsO7cL9pY/EP4oCgrYbBtfEaq9UDMKA5gdX+wv6T5hsreithaOIoYZ8orlM1TUOAAbqv7b3Osp7k8eJv9+cjFNnZKZTW7ksxLEksSxLEseLEnUnXjHVE6U1sJF0vLCcjCSNLvIRkIQjgChGYoBGEI1EEgYCIxiAF4WgBJQIryVIayBnZFtAOhhaRDQqVNLCBObmRhFACOEDAEYoCEDKMmJRAwMCOISUCOImF5EwCSDWegrIUkk8/WBIOJzkna8iYArxxRwAiaMyJMDgLFAQgH/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35844" name="AutoShape 4" descr="data:image/jpeg;base64,/9j/4AAQSkZJRgABAQAAAQABAAD/2wCEAAkGBhQSEA8QDxAUFBISEA0QFRAUDw8OFBAPFRQVFBQQFBQXHCYeGBkjGRQUHy8gJicpLC84FR4xNTAqNSYrLCkBCQoKDgwOFg8PGC4dHCUsKSopKSkpLCkpKSksKSktNSkpKSkpLCkpKSkpKSkpKSkpKSwpKSwpKSkpLCkpKSkpKf/AABEIAKAAeAMBIgACEQEDEQH/xAAcAAACAwEBAQEAAAAAAAAAAAAAAQIFBgMEBwj/xAA3EAACAQIDBgQFAwEJAAAAAAABAgADEQQSIQUGMUFRYRMicYEHMpGhsUJS8DMUFSNicoLB0fH/xAAZAQACAwEAAAAAAAAAAAAAAAAAAQIDBAX/xAAfEQEAAwACAgMBAAAAAAAAAAAAAQIRAxIhQTEyYYH/2gAMAwEAAhEDEQA/APn8I7QIjMojHAiARhHFACBhTDN8ikzp/Y6l7ZdemUwGOJEVp712TUIuV+xnjq0SpIP3EImCmswgZFhJQMkSEDHaKAKEcIyeu0LRwlSxG0DJSLQJGPBYQ1XA5XEhWaynvpLbd3QjTmIr261mU+Ovaca/ZOwkVQAov10JJ9ZZLu0twSL9uU9OzFFl9JcLb7TlWvO/LdkQqP7pA/SLcuGnaU22t2qdQG6+axItpc9JsqpBGnaVWNtf6xU5JiRMRMPj9TBsAxP6SRbsOP0nnmg3ootRqlk+VjcjiCed/aZ7Nfh/52nYpPaNc60ZOCRMlEZNEjFHCMnttC0cQlK0jItJSJjJxxH6R3mg3Zp3OmpzcO0oKw+X1v7RLiWBspI1BuL3+nOF6965CdLdfL7DslgRYnj/AMcpZZgDp25z45hN5q9MgioWW/Eqfp6ze47bDU8IuIBH6T0zX5DvObycE1ltpeL+WsbhKfFvr9ZjF+I9ZmAC0wtjz8330vLmhtwVioN1fS6kcv3dCIp4LV8yUXifhWb40L0weZH4mHpcPczc724iyBebDryvMSq2uO5nQ4Pox832KJoNEZepAhAQjD3mFozEZSsRkTJGIwJxqnh7y9wOx1dKdRQSdPlNjeUdZdPQzQbp1CTl5amQ5ZmK7DRwREzku20cEEo2sdToGCjU2u1hz7zWVtmhsPhaPJaakDlmI4n7zMbcxi/2ihRc+W4LdNeAmm2htqgppqKwDZABc8x+PWZLbkNcZuQp6m7CXCVV1RmYArYeY3upFsw7GWWzN30o6g2ABFjY6k3JHT0l1RrB182h5g6WYaGUu28QQpAOmokO85mn0iZU28tJarJdrKpKk8PL1v8AzjM/vCU8bLTRUVEVbKbk9C3+aaDCUEfxBW+QJc8uBve/oL+0x+IrZ3d/3OzAdAToPpaaeDZ/jPzxFa/suDSJkzIkTawCEQhGFlaRIkoSlJzkT2kjEYGiwlhsTGikGduAU/XkJXmeeu/ly97wmsWjFlL9dlcBVrN4uIa2vC+X+ctZb4HE06ajwFUVAc1z5zUC3sCT6DTveUuzNl1XKiw5NZhcEG2v2ntx271VRmygEC4KDLeVWmu9dXVrOdvbYbG2x43ieXK62zD1GjD10nl2utwo5XJv/PaZfc7bOSvkqH51KZj1/SD7y+2vi7vkHJWb35fe0y8tOlvC/i5O0eVTtLatNaFWiFPiswGe2gTTgeXO8zQGks94aTLWGYEBqVNk5Zk1Gb3IMrTNvHGVY+W/azm0jJGKXKEYRxxks7SJGsmZE68JUm5NImdCltSQPe05PjEXh5v51gBacMQbEHnxt27yFTGMegHb/uPBZfFTxScmZc5GpCX8xHe0siuFrRbK3gRSpIsbAdtJb4reymRqfa0xONwppVGpk3sbqw1DodVZeoIt9Za7J3SrYhgqrxtwBNvU8JmtwU3ZX15px4cKgqVxZS13JCpfMxvoBbW959d3X+H5CivjfNVNm8AtdadvlVzxdhf09bT3bmfD2lgh4jANWI+c65ew6Sl3/wDiStFHw2DYNWYFGqjVaQIscvV+XQSUx2lVN59MJ8QttLiMfUNM3Siq0Fbk5UnMR2zEj2lErTzAfzjJI9po6+FeupkZIRERAoQMcYe2vXA1PsOs8FXFMeduwkatXMb/AE7CQhWuCQSYrwjtJgTo2GYIlQiysWAPUjU/mQRLkAcSQB6mbXfXZ4oYLBUragsT/qIuT95CbZMQag2PhkxFXCUqlRU/x1pszsFHgtd73J5FWH+9Z9sxG28DgKX9Wne2iIy1arnkAqz8/wBLCNUZERSzO2RVAzFmOgUe8+n7K+B1wrYvEspIBanSRTlPEqajE39hIXiPYZ/er4m4jE56dI+DSuQVU+dh0Zh+BMeRrxv7Wm/38weA2cgwuDph8Sy+erUbxWoofXRXPYacekwNtJOmeikoo4SZBTadBUnOKLDd7QnG/eEWBGEISQEIwIoBbbp4TxMZQU8A5Y+ijMfxLHf7b64iutOlrTpXGbkzH5iOw4TP4XFNTLZNGZSlxxAPG3tOdOplvoNQRr+ZDr504/X1X4L7GpstXFN5q1N/CQEf0gRcsO7cL9pY/EP4oCgrYbBtfEaq9UDMKA5gdX+wv6T5hsreithaOIoYZ8orlM1TUOAAbqv7b3Osp7k8eJv9+cjFNnZKZTW7ksxLEksSxLEseLEnUnXjHVE6U1sJF0vLCcjCSNLvIRkIQjgChGYoBGEI1EEgYCIxiAF4WgBJQIryVIayBnZFtAOhhaRDQqVNLCBObmRhFACOEDAEYoCEDKMmJRAwMCOISUCOImF5EwCSDWegrIUkk8/WBIOJzkna8iYArxxRwAiaMyJMDgLFAQgH/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pic>
        <p:nvPicPr>
          <p:cNvPr id="35846" name="Picture 6" descr="http://www.lib.uwo.ca/archives/virtualexhibits/historyofmedicine/Clubs%20and%20Events/osler.jpg"/>
          <p:cNvPicPr>
            <a:picLocks noChangeAspect="1" noChangeArrowheads="1"/>
          </p:cNvPicPr>
          <p:nvPr/>
        </p:nvPicPr>
        <p:blipFill>
          <a:blip r:embed="rId2" cstate="print"/>
          <a:srcRect/>
          <a:stretch>
            <a:fillRect/>
          </a:stretch>
        </p:blipFill>
        <p:spPr bwMode="auto">
          <a:xfrm>
            <a:off x="4871864" y="2348880"/>
            <a:ext cx="2545398" cy="3040337"/>
          </a:xfrm>
          <a:prstGeom prst="rect">
            <a:avLst/>
          </a:prstGeom>
          <a:noFill/>
        </p:spPr>
      </p:pic>
      <p:sp>
        <p:nvSpPr>
          <p:cNvPr id="9" name="Rectângulo 8"/>
          <p:cNvSpPr/>
          <p:nvPr/>
        </p:nvSpPr>
        <p:spPr>
          <a:xfrm>
            <a:off x="5735960" y="5445224"/>
            <a:ext cx="1829090" cy="276999"/>
          </a:xfrm>
          <a:prstGeom prst="rect">
            <a:avLst/>
          </a:prstGeom>
        </p:spPr>
        <p:txBody>
          <a:bodyPr wrap="none">
            <a:spAutoFit/>
          </a:bodyPr>
          <a:lstStyle/>
          <a:p>
            <a:r>
              <a:rPr lang="pt-PT" sz="1200" dirty="0">
                <a:solidFill>
                  <a:schemeClr val="accent3"/>
                </a:solidFill>
                <a:latin typeface="Calibri" pitchFamily="34" charset="0"/>
              </a:rPr>
              <a:t>William </a:t>
            </a:r>
            <a:r>
              <a:rPr lang="pt-PT" sz="1200" dirty="0" err="1">
                <a:solidFill>
                  <a:schemeClr val="accent3"/>
                </a:solidFill>
                <a:latin typeface="Calibri" pitchFamily="34" charset="0"/>
              </a:rPr>
              <a:t>Osler</a:t>
            </a:r>
            <a:r>
              <a:rPr lang="pt-PT" sz="1200" dirty="0">
                <a:solidFill>
                  <a:schemeClr val="accent3"/>
                </a:solidFill>
                <a:latin typeface="Calibri" pitchFamily="34" charset="0"/>
              </a:rPr>
              <a:t>, 1849 - 1919</a:t>
            </a:r>
          </a:p>
        </p:txBody>
      </p:sp>
      <p:sp>
        <p:nvSpPr>
          <p:cNvPr id="3" name="Rectângulo 2"/>
          <p:cNvSpPr/>
          <p:nvPr/>
        </p:nvSpPr>
        <p:spPr>
          <a:xfrm>
            <a:off x="0" y="836712"/>
            <a:ext cx="12648728" cy="584775"/>
          </a:xfrm>
          <a:prstGeom prst="rect">
            <a:avLst/>
          </a:prstGeom>
        </p:spPr>
        <p:txBody>
          <a:bodyPr wrap="square">
            <a:spAutoFit/>
          </a:bodyPr>
          <a:lstStyle/>
          <a:p>
            <a:r>
              <a:rPr lang="en-US" sz="3200" i="1" dirty="0" smtClean="0">
                <a:solidFill>
                  <a:srgbClr val="002060"/>
                </a:solidFill>
                <a:latin typeface="Calibri" pitchFamily="34" charset="0"/>
              </a:rPr>
              <a:t>“The </a:t>
            </a:r>
            <a:r>
              <a:rPr lang="en-US" sz="3200" i="1" dirty="0">
                <a:solidFill>
                  <a:srgbClr val="002060"/>
                </a:solidFill>
                <a:latin typeface="Calibri" pitchFamily="34" charset="0"/>
              </a:rPr>
              <a:t>best preparation for tomorrow is to do today's work superbly </a:t>
            </a:r>
            <a:r>
              <a:rPr lang="en-US" sz="3200" i="1" dirty="0" smtClean="0">
                <a:solidFill>
                  <a:srgbClr val="002060"/>
                </a:solidFill>
                <a:latin typeface="Calibri" pitchFamily="34" charset="0"/>
              </a:rPr>
              <a:t>well”</a:t>
            </a:r>
            <a:r>
              <a:rPr lang="en-US" sz="2800" i="1" dirty="0" smtClean="0">
                <a:solidFill>
                  <a:srgbClr val="002060"/>
                </a:solidFill>
                <a:latin typeface="Calibri" pitchFamily="34" charset="0"/>
              </a:rPr>
              <a:t>.</a:t>
            </a:r>
            <a:r>
              <a:rPr lang="en-US" sz="2800" i="1" dirty="0">
                <a:solidFill>
                  <a:srgbClr val="002060"/>
                </a:solidFill>
                <a:latin typeface="Calibri" pitchFamily="34" charset="0"/>
              </a:rPr>
              <a:t> </a:t>
            </a:r>
            <a:endParaRPr lang="pt-PT" sz="2800" i="1" dirty="0">
              <a:solidFill>
                <a:srgbClr val="002060"/>
              </a:solidFill>
              <a:latin typeface="Calibri" pitchFamily="34" charset="0"/>
            </a:endParaRPr>
          </a:p>
        </p:txBody>
      </p:sp>
    </p:spTree>
    <p:extLst>
      <p:ext uri="{BB962C8B-B14F-4D97-AF65-F5344CB8AC3E}">
        <p14:creationId xmlns:p14="http://schemas.microsoft.com/office/powerpoint/2010/main" val="171043322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p:cNvSpPr>
            <a:spLocks noGrp="1"/>
          </p:cNvSpPr>
          <p:nvPr>
            <p:ph type="body" sz="quarter" idx="13"/>
          </p:nvPr>
        </p:nvSpPr>
        <p:spPr/>
        <p:txBody>
          <a:bodyPr>
            <a:normAutofit/>
          </a:bodyPr>
          <a:lstStyle/>
          <a:p>
            <a:r>
              <a:rPr lang="en-US" altLang="en-US" sz="1200" dirty="0">
                <a:solidFill>
                  <a:schemeClr val="accent3"/>
                </a:solidFill>
              </a:rPr>
              <a:t>Lauer G &amp; Walker B. N </a:t>
            </a:r>
            <a:r>
              <a:rPr lang="en-US" altLang="en-US" sz="1200" dirty="0" err="1">
                <a:solidFill>
                  <a:schemeClr val="accent3"/>
                </a:solidFill>
              </a:rPr>
              <a:t>Engl</a:t>
            </a:r>
            <a:r>
              <a:rPr lang="en-US" altLang="en-US" sz="1200" dirty="0">
                <a:solidFill>
                  <a:schemeClr val="accent3"/>
                </a:solidFill>
              </a:rPr>
              <a:t> J Med 2001; 345: 41</a:t>
            </a:r>
            <a:endParaRPr lang="en-US" altLang="en-US" sz="1200" dirty="0">
              <a:solidFill>
                <a:schemeClr val="accent3"/>
              </a:solidFill>
              <a:cs typeface="Times New Roman" pitchFamily="18" charset="0"/>
            </a:endParaRPr>
          </a:p>
          <a:p>
            <a:endParaRPr lang="en-US" sz="1200" dirty="0">
              <a:solidFill>
                <a:schemeClr val="accent3"/>
              </a:solidFill>
            </a:endParaRPr>
          </a:p>
        </p:txBody>
      </p:sp>
      <p:sp>
        <p:nvSpPr>
          <p:cNvPr id="1077250" name="Rectangle 2"/>
          <p:cNvSpPr>
            <a:spLocks noGrp="1" noChangeArrowheads="1"/>
          </p:cNvSpPr>
          <p:nvPr>
            <p:ph type="title"/>
          </p:nvPr>
        </p:nvSpPr>
        <p:spPr>
          <a:noFill/>
        </p:spPr>
        <p:txBody>
          <a:bodyPr>
            <a:normAutofit/>
          </a:bodyPr>
          <a:lstStyle/>
          <a:p>
            <a:r>
              <a:rPr lang="en-US" sz="3200" dirty="0" err="1" smtClean="0"/>
              <a:t>História</a:t>
            </a:r>
            <a:r>
              <a:rPr lang="en-US" sz="3200" dirty="0" smtClean="0"/>
              <a:t> </a:t>
            </a:r>
            <a:r>
              <a:rPr lang="en-US" sz="3200" dirty="0"/>
              <a:t>n</a:t>
            </a:r>
            <a:r>
              <a:rPr lang="en-US" sz="3200" dirty="0" smtClean="0"/>
              <a:t>atural da </a:t>
            </a:r>
            <a:r>
              <a:rPr lang="en-US" sz="3200" dirty="0" err="1" smtClean="0"/>
              <a:t>hepatite</a:t>
            </a:r>
            <a:r>
              <a:rPr lang="en-US" sz="3200" dirty="0" smtClean="0"/>
              <a:t> C </a:t>
            </a:r>
            <a:endParaRPr lang="en-GB" sz="3200" dirty="0"/>
          </a:p>
        </p:txBody>
      </p:sp>
      <p:sp>
        <p:nvSpPr>
          <p:cNvPr id="1077251" name="Text Box 3"/>
          <p:cNvSpPr txBox="1">
            <a:spLocks noChangeArrowheads="1"/>
          </p:cNvSpPr>
          <p:nvPr/>
        </p:nvSpPr>
        <p:spPr bwMode="blackWhite">
          <a:xfrm>
            <a:off x="2293938" y="2821223"/>
            <a:ext cx="914400" cy="539635"/>
          </a:xfrm>
          <a:prstGeom prst="rect">
            <a:avLst/>
          </a:prstGeom>
          <a:solidFill>
            <a:schemeClr val="accent3">
              <a:lumMod val="20000"/>
              <a:lumOff val="80000"/>
            </a:schemeClr>
          </a:solidFill>
          <a:ln w="12700">
            <a:solidFill>
              <a:srgbClr val="000000"/>
            </a:solidFill>
            <a:miter lim="800000"/>
            <a:headEnd/>
            <a:tailEnd/>
          </a:ln>
          <a:effectLst/>
        </p:spPr>
        <p:txBody>
          <a:bodyPr>
            <a:spAutoFit/>
          </a:bodyPr>
          <a:lstStyle/>
          <a:p>
            <a:pPr algn="ctr" eaLnBrk="0" hangingPunct="0">
              <a:lnSpc>
                <a:spcPct val="90000"/>
              </a:lnSpc>
              <a:spcBef>
                <a:spcPct val="50000"/>
              </a:spcBef>
              <a:buNone/>
            </a:pPr>
            <a:r>
              <a:rPr lang="en-US" sz="1600" b="1" dirty="0" err="1">
                <a:solidFill>
                  <a:srgbClr val="000000"/>
                </a:solidFill>
              </a:rPr>
              <a:t>Fígado</a:t>
            </a:r>
            <a:r>
              <a:rPr lang="en-US" sz="1600" b="1" dirty="0">
                <a:solidFill>
                  <a:srgbClr val="000000"/>
                </a:solidFill>
              </a:rPr>
              <a:t/>
            </a:r>
            <a:br>
              <a:rPr lang="en-US" sz="1600" b="1" dirty="0">
                <a:solidFill>
                  <a:srgbClr val="000000"/>
                </a:solidFill>
              </a:rPr>
            </a:br>
            <a:r>
              <a:rPr lang="en-US" sz="1600" b="1" dirty="0">
                <a:solidFill>
                  <a:srgbClr val="000000"/>
                </a:solidFill>
              </a:rPr>
              <a:t>Normal</a:t>
            </a:r>
            <a:endParaRPr lang="en-GB" sz="1600" b="1" dirty="0">
              <a:solidFill>
                <a:srgbClr val="000000"/>
              </a:solidFill>
            </a:endParaRPr>
          </a:p>
        </p:txBody>
      </p:sp>
      <p:sp>
        <p:nvSpPr>
          <p:cNvPr id="1077252" name="Text Box 4"/>
          <p:cNvSpPr txBox="1">
            <a:spLocks noChangeArrowheads="1"/>
          </p:cNvSpPr>
          <p:nvPr/>
        </p:nvSpPr>
        <p:spPr bwMode="blackWhite">
          <a:xfrm>
            <a:off x="3563938" y="2821223"/>
            <a:ext cx="1117600" cy="539635"/>
          </a:xfrm>
          <a:prstGeom prst="rect">
            <a:avLst/>
          </a:prstGeom>
          <a:solidFill>
            <a:schemeClr val="tx2"/>
          </a:solidFill>
          <a:ln w="12700">
            <a:solidFill>
              <a:srgbClr val="000000"/>
            </a:solidFill>
            <a:miter lim="800000"/>
            <a:headEnd/>
            <a:tailEnd/>
          </a:ln>
          <a:effectLst/>
        </p:spPr>
        <p:txBody>
          <a:bodyPr>
            <a:spAutoFit/>
          </a:bodyPr>
          <a:lstStyle/>
          <a:p>
            <a:pPr algn="ctr" eaLnBrk="0" hangingPunct="0">
              <a:lnSpc>
                <a:spcPct val="90000"/>
              </a:lnSpc>
              <a:spcBef>
                <a:spcPct val="50000"/>
              </a:spcBef>
              <a:buNone/>
            </a:pPr>
            <a:r>
              <a:rPr lang="en-US" sz="1600" dirty="0" err="1">
                <a:solidFill>
                  <a:schemeClr val="bg1"/>
                </a:solidFill>
              </a:rPr>
              <a:t>Infecção</a:t>
            </a:r>
            <a:r>
              <a:rPr lang="en-US" sz="1600" dirty="0">
                <a:solidFill>
                  <a:schemeClr val="bg1"/>
                </a:solidFill>
              </a:rPr>
              <a:t> </a:t>
            </a:r>
            <a:r>
              <a:rPr lang="en-US" sz="1600" dirty="0" err="1">
                <a:solidFill>
                  <a:schemeClr val="bg1"/>
                </a:solidFill>
              </a:rPr>
              <a:t>aguda</a:t>
            </a:r>
            <a:endParaRPr lang="en-GB" sz="1600" b="1" dirty="0">
              <a:solidFill>
                <a:schemeClr val="bg1"/>
              </a:solidFill>
            </a:endParaRPr>
          </a:p>
        </p:txBody>
      </p:sp>
      <p:sp>
        <p:nvSpPr>
          <p:cNvPr id="1077253" name="Text Box 5"/>
          <p:cNvSpPr txBox="1">
            <a:spLocks noChangeArrowheads="1"/>
          </p:cNvSpPr>
          <p:nvPr/>
        </p:nvSpPr>
        <p:spPr bwMode="blackWhite">
          <a:xfrm>
            <a:off x="5056188" y="2736998"/>
            <a:ext cx="1092200" cy="761234"/>
          </a:xfrm>
          <a:prstGeom prst="rect">
            <a:avLst/>
          </a:prstGeom>
          <a:solidFill>
            <a:schemeClr val="tx2"/>
          </a:solidFill>
          <a:ln w="12700">
            <a:solidFill>
              <a:srgbClr val="000000"/>
            </a:solidFill>
            <a:miter lim="800000"/>
            <a:headEnd/>
            <a:tailEnd/>
          </a:ln>
          <a:effectLst/>
        </p:spPr>
        <p:txBody>
          <a:bodyPr>
            <a:spAutoFit/>
          </a:bodyPr>
          <a:lstStyle/>
          <a:p>
            <a:pPr algn="ctr" eaLnBrk="0" hangingPunct="0">
              <a:lnSpc>
                <a:spcPct val="90000"/>
              </a:lnSpc>
              <a:spcBef>
                <a:spcPct val="50000"/>
              </a:spcBef>
              <a:buNone/>
            </a:pPr>
            <a:r>
              <a:rPr lang="en-US" sz="1600" b="1" dirty="0" err="1">
                <a:solidFill>
                  <a:schemeClr val="bg1"/>
                </a:solidFill>
              </a:rPr>
              <a:t>Infecção</a:t>
            </a:r>
            <a:r>
              <a:rPr lang="en-US" sz="1600" b="1" dirty="0">
                <a:solidFill>
                  <a:schemeClr val="bg1"/>
                </a:solidFill>
              </a:rPr>
              <a:t> </a:t>
            </a:r>
            <a:r>
              <a:rPr lang="en-US" sz="1600" b="1" dirty="0" err="1">
                <a:solidFill>
                  <a:schemeClr val="bg1"/>
                </a:solidFill>
              </a:rPr>
              <a:t>crónica</a:t>
            </a:r>
            <a:r>
              <a:rPr lang="en-US" sz="1600" b="1" dirty="0">
                <a:solidFill>
                  <a:schemeClr val="bg1"/>
                </a:solidFill>
              </a:rPr>
              <a:t/>
            </a:r>
            <a:br>
              <a:rPr lang="en-US" sz="1600" b="1" dirty="0">
                <a:solidFill>
                  <a:schemeClr val="bg1"/>
                </a:solidFill>
              </a:rPr>
            </a:br>
            <a:r>
              <a:rPr lang="en-US" sz="1600" b="1" dirty="0">
                <a:solidFill>
                  <a:schemeClr val="bg1"/>
                </a:solidFill>
              </a:rPr>
              <a:t>(80%)</a:t>
            </a:r>
            <a:endParaRPr lang="en-GB" sz="1600" b="1" dirty="0">
              <a:solidFill>
                <a:schemeClr val="bg1"/>
              </a:solidFill>
            </a:endParaRPr>
          </a:p>
        </p:txBody>
      </p:sp>
      <p:sp>
        <p:nvSpPr>
          <p:cNvPr id="1077254" name="Text Box 6"/>
          <p:cNvSpPr txBox="1">
            <a:spLocks noChangeArrowheads="1"/>
          </p:cNvSpPr>
          <p:nvPr/>
        </p:nvSpPr>
        <p:spPr bwMode="blackWhite">
          <a:xfrm>
            <a:off x="6528048" y="2821223"/>
            <a:ext cx="1066800" cy="539635"/>
          </a:xfrm>
          <a:prstGeom prst="rect">
            <a:avLst/>
          </a:prstGeom>
          <a:solidFill>
            <a:schemeClr val="accent3">
              <a:lumMod val="60000"/>
              <a:lumOff val="40000"/>
            </a:schemeClr>
          </a:solidFill>
          <a:ln w="12700">
            <a:solidFill>
              <a:srgbClr val="000000"/>
            </a:solidFill>
            <a:miter lim="800000"/>
            <a:headEnd/>
            <a:tailEnd/>
          </a:ln>
          <a:effectLst/>
        </p:spPr>
        <p:txBody>
          <a:bodyPr>
            <a:spAutoFit/>
          </a:bodyPr>
          <a:lstStyle/>
          <a:p>
            <a:pPr algn="ctr" eaLnBrk="0" hangingPunct="0">
              <a:lnSpc>
                <a:spcPct val="90000"/>
              </a:lnSpc>
              <a:spcBef>
                <a:spcPct val="50000"/>
              </a:spcBef>
              <a:buNone/>
            </a:pPr>
            <a:r>
              <a:rPr lang="en-US" sz="1600" b="1" dirty="0" err="1">
                <a:solidFill>
                  <a:srgbClr val="000000"/>
                </a:solidFill>
              </a:rPr>
              <a:t>Hepatite</a:t>
            </a:r>
            <a:r>
              <a:rPr lang="en-US" sz="1600" b="1" dirty="0">
                <a:solidFill>
                  <a:srgbClr val="000000"/>
                </a:solidFill>
              </a:rPr>
              <a:t> </a:t>
            </a:r>
            <a:r>
              <a:rPr lang="en-US" sz="1600" b="1" dirty="0" err="1">
                <a:solidFill>
                  <a:srgbClr val="000000"/>
                </a:solidFill>
              </a:rPr>
              <a:t>crónica</a:t>
            </a:r>
            <a:endParaRPr lang="en-GB" sz="1600" b="1" dirty="0">
              <a:solidFill>
                <a:srgbClr val="000000"/>
              </a:solidFill>
            </a:endParaRPr>
          </a:p>
        </p:txBody>
      </p:sp>
      <p:sp>
        <p:nvSpPr>
          <p:cNvPr id="1077255" name="Text Box 7"/>
          <p:cNvSpPr txBox="1">
            <a:spLocks noChangeArrowheads="1"/>
          </p:cNvSpPr>
          <p:nvPr/>
        </p:nvSpPr>
        <p:spPr bwMode="blackWhite">
          <a:xfrm>
            <a:off x="3284538" y="3680059"/>
            <a:ext cx="1676400" cy="761234"/>
          </a:xfrm>
          <a:prstGeom prst="rect">
            <a:avLst/>
          </a:prstGeom>
          <a:solidFill>
            <a:schemeClr val="accent4">
              <a:lumMod val="20000"/>
              <a:lumOff val="80000"/>
            </a:schemeClr>
          </a:solidFill>
          <a:ln w="12700">
            <a:solidFill>
              <a:srgbClr val="000000"/>
            </a:solidFill>
            <a:miter lim="800000"/>
            <a:headEnd/>
            <a:tailEnd/>
          </a:ln>
          <a:effectLst/>
        </p:spPr>
        <p:txBody>
          <a:bodyPr>
            <a:spAutoFit/>
          </a:bodyPr>
          <a:lstStyle/>
          <a:p>
            <a:pPr algn="ctr" eaLnBrk="0" hangingPunct="0">
              <a:lnSpc>
                <a:spcPct val="90000"/>
              </a:lnSpc>
              <a:spcBef>
                <a:spcPct val="50000"/>
              </a:spcBef>
              <a:buNone/>
            </a:pPr>
            <a:r>
              <a:rPr lang="en-US" sz="1600" b="1" dirty="0" err="1">
                <a:solidFill>
                  <a:srgbClr val="000000"/>
                </a:solidFill>
              </a:rPr>
              <a:t>Resolução</a:t>
            </a:r>
            <a:r>
              <a:rPr lang="en-US" sz="1600" b="1" dirty="0">
                <a:solidFill>
                  <a:srgbClr val="000000"/>
                </a:solidFill>
              </a:rPr>
              <a:t> </a:t>
            </a:r>
            <a:r>
              <a:rPr lang="en-US" sz="1600" b="1" dirty="0" err="1">
                <a:solidFill>
                  <a:srgbClr val="000000"/>
                </a:solidFill>
              </a:rPr>
              <a:t>espontânea</a:t>
            </a:r>
            <a:r>
              <a:rPr lang="en-US" sz="1600" b="1" dirty="0">
                <a:solidFill>
                  <a:srgbClr val="000000"/>
                </a:solidFill>
              </a:rPr>
              <a:t> (20%)</a:t>
            </a:r>
            <a:endParaRPr lang="en-GB" sz="1600" b="1" dirty="0">
              <a:solidFill>
                <a:srgbClr val="000000"/>
              </a:solidFill>
            </a:endParaRPr>
          </a:p>
        </p:txBody>
      </p:sp>
      <p:sp>
        <p:nvSpPr>
          <p:cNvPr id="1077256" name="Text Box 8"/>
          <p:cNvSpPr txBox="1">
            <a:spLocks noChangeArrowheads="1"/>
          </p:cNvSpPr>
          <p:nvPr/>
        </p:nvSpPr>
        <p:spPr bwMode="blackWhite">
          <a:xfrm>
            <a:off x="7977336" y="2813285"/>
            <a:ext cx="1143000" cy="539635"/>
          </a:xfrm>
          <a:prstGeom prst="rect">
            <a:avLst/>
          </a:prstGeom>
          <a:solidFill>
            <a:schemeClr val="accent3">
              <a:lumMod val="60000"/>
              <a:lumOff val="40000"/>
            </a:schemeClr>
          </a:solidFill>
          <a:ln w="12700">
            <a:solidFill>
              <a:srgbClr val="000000"/>
            </a:solidFill>
            <a:miter lim="800000"/>
            <a:headEnd/>
            <a:tailEnd/>
          </a:ln>
          <a:effectLst/>
        </p:spPr>
        <p:txBody>
          <a:bodyPr>
            <a:spAutoFit/>
          </a:bodyPr>
          <a:lstStyle/>
          <a:p>
            <a:pPr algn="ctr" eaLnBrk="0" hangingPunct="0">
              <a:lnSpc>
                <a:spcPct val="90000"/>
              </a:lnSpc>
              <a:spcBef>
                <a:spcPct val="50000"/>
              </a:spcBef>
              <a:buNone/>
            </a:pPr>
            <a:r>
              <a:rPr lang="en-US" sz="1600" b="1" dirty="0" err="1">
                <a:solidFill>
                  <a:srgbClr val="000000"/>
                </a:solidFill>
              </a:rPr>
              <a:t>Cirrose</a:t>
            </a:r>
            <a:r>
              <a:rPr lang="en-US" sz="1600" b="1" dirty="0">
                <a:solidFill>
                  <a:srgbClr val="000000"/>
                </a:solidFill>
              </a:rPr>
              <a:t> (20%)</a:t>
            </a:r>
            <a:endParaRPr lang="en-GB" sz="1600" b="1" dirty="0">
              <a:solidFill>
                <a:srgbClr val="000000"/>
              </a:solidFill>
            </a:endParaRPr>
          </a:p>
        </p:txBody>
      </p:sp>
      <p:sp>
        <p:nvSpPr>
          <p:cNvPr id="1077257" name="Text Box 9"/>
          <p:cNvSpPr txBox="1">
            <a:spLocks noChangeArrowheads="1"/>
          </p:cNvSpPr>
          <p:nvPr/>
        </p:nvSpPr>
        <p:spPr bwMode="blackWhite">
          <a:xfrm>
            <a:off x="9456739" y="2778626"/>
            <a:ext cx="1031875" cy="761234"/>
          </a:xfrm>
          <a:prstGeom prst="rect">
            <a:avLst/>
          </a:prstGeom>
          <a:solidFill>
            <a:srgbClr val="F6A108"/>
          </a:solidFill>
          <a:ln w="12700">
            <a:solidFill>
              <a:srgbClr val="000000"/>
            </a:solidFill>
            <a:miter lim="800000"/>
            <a:headEnd/>
            <a:tailEnd/>
          </a:ln>
          <a:effectLst/>
        </p:spPr>
        <p:txBody>
          <a:bodyPr>
            <a:spAutoFit/>
          </a:bodyPr>
          <a:lstStyle/>
          <a:p>
            <a:pPr algn="ctr" eaLnBrk="0" hangingPunct="0">
              <a:lnSpc>
                <a:spcPct val="90000"/>
              </a:lnSpc>
              <a:spcBef>
                <a:spcPct val="50000"/>
              </a:spcBef>
              <a:buNone/>
            </a:pPr>
            <a:r>
              <a:rPr lang="en-US" sz="1600" b="1" dirty="0"/>
              <a:t>CHC</a:t>
            </a:r>
            <a:br>
              <a:rPr lang="en-US" sz="1600" b="1" dirty="0"/>
            </a:br>
            <a:r>
              <a:rPr lang="en-US" sz="1600" b="1" dirty="0"/>
              <a:t>(1–4% </a:t>
            </a:r>
            <a:r>
              <a:rPr lang="en-US" sz="1600" b="1" dirty="0" err="1"/>
              <a:t>por</a:t>
            </a:r>
            <a:r>
              <a:rPr lang="en-US" sz="1600" b="1" dirty="0"/>
              <a:t> </a:t>
            </a:r>
            <a:r>
              <a:rPr lang="en-US" sz="1600" b="1" dirty="0" err="1"/>
              <a:t>ano</a:t>
            </a:r>
            <a:r>
              <a:rPr lang="en-US" sz="1600" b="1" dirty="0"/>
              <a:t>)</a:t>
            </a:r>
            <a:endParaRPr lang="en-GB" sz="1600" b="1" dirty="0"/>
          </a:p>
        </p:txBody>
      </p:sp>
      <p:sp>
        <p:nvSpPr>
          <p:cNvPr id="1077258" name="Text Box 10"/>
          <p:cNvSpPr txBox="1">
            <a:spLocks noChangeArrowheads="1"/>
          </p:cNvSpPr>
          <p:nvPr/>
        </p:nvSpPr>
        <p:spPr bwMode="blackWhite">
          <a:xfrm>
            <a:off x="7752184" y="1948098"/>
            <a:ext cx="1905000" cy="539635"/>
          </a:xfrm>
          <a:prstGeom prst="rect">
            <a:avLst/>
          </a:prstGeom>
          <a:solidFill>
            <a:srgbClr val="F6A108"/>
          </a:solidFill>
          <a:ln w="12700">
            <a:solidFill>
              <a:srgbClr val="000000"/>
            </a:solidFill>
            <a:miter lim="800000"/>
            <a:headEnd/>
            <a:tailEnd/>
          </a:ln>
          <a:effectLst/>
        </p:spPr>
        <p:txBody>
          <a:bodyPr>
            <a:spAutoFit/>
          </a:bodyPr>
          <a:lstStyle/>
          <a:p>
            <a:pPr algn="ctr" eaLnBrk="0" hangingPunct="0">
              <a:lnSpc>
                <a:spcPct val="90000"/>
              </a:lnSpc>
              <a:spcBef>
                <a:spcPct val="50000"/>
              </a:spcBef>
              <a:buNone/>
            </a:pPr>
            <a:r>
              <a:rPr lang="en-US" sz="1600" b="1" dirty="0" err="1">
                <a:solidFill>
                  <a:srgbClr val="000000"/>
                </a:solidFill>
              </a:rPr>
              <a:t>Descompensação</a:t>
            </a:r>
            <a:r>
              <a:rPr lang="en-US" sz="1600" b="1" dirty="0">
                <a:solidFill>
                  <a:srgbClr val="000000"/>
                </a:solidFill>
              </a:rPr>
              <a:t> (</a:t>
            </a:r>
            <a:r>
              <a:rPr lang="en-US" sz="1600" b="1" dirty="0">
                <a:solidFill>
                  <a:srgbClr val="000000"/>
                </a:solidFill>
                <a:cs typeface="Arial" pitchFamily="34" charset="0"/>
              </a:rPr>
              <a:t>~20%)</a:t>
            </a:r>
          </a:p>
        </p:txBody>
      </p:sp>
      <p:sp>
        <p:nvSpPr>
          <p:cNvPr id="1077259" name="Text Box 11"/>
          <p:cNvSpPr txBox="1">
            <a:spLocks noChangeArrowheads="1"/>
          </p:cNvSpPr>
          <p:nvPr/>
        </p:nvSpPr>
        <p:spPr bwMode="blackWhite">
          <a:xfrm>
            <a:off x="7752184" y="3680060"/>
            <a:ext cx="1836738" cy="539635"/>
          </a:xfrm>
          <a:prstGeom prst="rect">
            <a:avLst/>
          </a:prstGeom>
          <a:solidFill>
            <a:schemeClr val="accent4">
              <a:lumMod val="20000"/>
              <a:lumOff val="80000"/>
            </a:schemeClr>
          </a:solidFill>
          <a:ln w="12700">
            <a:solidFill>
              <a:srgbClr val="000000"/>
            </a:solidFill>
            <a:miter lim="800000"/>
            <a:headEnd/>
            <a:tailEnd/>
          </a:ln>
          <a:effectLst/>
        </p:spPr>
        <p:txBody>
          <a:bodyPr>
            <a:spAutoFit/>
          </a:bodyPr>
          <a:lstStyle/>
          <a:p>
            <a:pPr algn="ctr" eaLnBrk="0" hangingPunct="0">
              <a:lnSpc>
                <a:spcPct val="90000"/>
              </a:lnSpc>
              <a:spcBef>
                <a:spcPct val="50000"/>
              </a:spcBef>
              <a:buNone/>
            </a:pPr>
            <a:r>
              <a:rPr lang="en-US" sz="1600" b="1" dirty="0" err="1">
                <a:solidFill>
                  <a:srgbClr val="000000"/>
                </a:solidFill>
              </a:rPr>
              <a:t>Progressão</a:t>
            </a:r>
            <a:r>
              <a:rPr lang="en-US" sz="1600" b="1" dirty="0">
                <a:solidFill>
                  <a:srgbClr val="000000"/>
                </a:solidFill>
              </a:rPr>
              <a:t> </a:t>
            </a:r>
            <a:r>
              <a:rPr lang="en-US" sz="1600" b="1" dirty="0" err="1">
                <a:solidFill>
                  <a:srgbClr val="000000"/>
                </a:solidFill>
              </a:rPr>
              <a:t>lenta</a:t>
            </a:r>
            <a:r>
              <a:rPr lang="en-US" sz="1600" b="1" dirty="0">
                <a:solidFill>
                  <a:srgbClr val="000000"/>
                </a:solidFill>
              </a:rPr>
              <a:t> (</a:t>
            </a:r>
            <a:r>
              <a:rPr lang="en-US" sz="1600" b="1" dirty="0">
                <a:solidFill>
                  <a:srgbClr val="000000"/>
                </a:solidFill>
                <a:cs typeface="Arial" pitchFamily="34" charset="0"/>
              </a:rPr>
              <a:t>~75%)</a:t>
            </a:r>
          </a:p>
        </p:txBody>
      </p:sp>
      <p:sp>
        <p:nvSpPr>
          <p:cNvPr id="1077260" name="Text Box 12"/>
          <p:cNvSpPr txBox="1">
            <a:spLocks noChangeArrowheads="1"/>
          </p:cNvSpPr>
          <p:nvPr/>
        </p:nvSpPr>
        <p:spPr bwMode="blackWhite">
          <a:xfrm>
            <a:off x="6528048" y="3680059"/>
            <a:ext cx="1066800" cy="761234"/>
          </a:xfrm>
          <a:prstGeom prst="rect">
            <a:avLst/>
          </a:prstGeom>
          <a:solidFill>
            <a:schemeClr val="accent4">
              <a:lumMod val="20000"/>
              <a:lumOff val="80000"/>
            </a:schemeClr>
          </a:solidFill>
          <a:ln w="12700">
            <a:solidFill>
              <a:srgbClr val="000000"/>
            </a:solidFill>
            <a:miter lim="800000"/>
            <a:headEnd/>
            <a:tailEnd/>
          </a:ln>
          <a:effectLst/>
        </p:spPr>
        <p:txBody>
          <a:bodyPr>
            <a:spAutoFit/>
          </a:bodyPr>
          <a:lstStyle/>
          <a:p>
            <a:pPr algn="ctr" eaLnBrk="0" hangingPunct="0">
              <a:lnSpc>
                <a:spcPct val="90000"/>
              </a:lnSpc>
              <a:spcBef>
                <a:spcPct val="50000"/>
              </a:spcBef>
              <a:buNone/>
            </a:pPr>
            <a:r>
              <a:rPr lang="en-US" sz="1600" b="1" dirty="0" err="1">
                <a:solidFill>
                  <a:srgbClr val="000000"/>
                </a:solidFill>
              </a:rPr>
              <a:t>Hepatite</a:t>
            </a:r>
            <a:r>
              <a:rPr lang="en-US" sz="1600" b="1" dirty="0">
                <a:solidFill>
                  <a:srgbClr val="000000"/>
                </a:solidFill>
              </a:rPr>
              <a:t> </a:t>
            </a:r>
            <a:r>
              <a:rPr lang="en-US" sz="1600" b="1" dirty="0" err="1">
                <a:solidFill>
                  <a:srgbClr val="000000"/>
                </a:solidFill>
              </a:rPr>
              <a:t>estável</a:t>
            </a:r>
            <a:r>
              <a:rPr lang="en-US" sz="1600" b="1" dirty="0">
                <a:solidFill>
                  <a:srgbClr val="000000"/>
                </a:solidFill>
              </a:rPr>
              <a:t/>
            </a:r>
            <a:br>
              <a:rPr lang="en-US" sz="1600" b="1" dirty="0">
                <a:solidFill>
                  <a:srgbClr val="000000"/>
                </a:solidFill>
              </a:rPr>
            </a:br>
            <a:r>
              <a:rPr lang="en-US" sz="1600" b="1" dirty="0">
                <a:solidFill>
                  <a:srgbClr val="000000"/>
                </a:solidFill>
              </a:rPr>
              <a:t>(80%)</a:t>
            </a:r>
            <a:endParaRPr lang="en-GB" sz="1600" b="1" dirty="0">
              <a:solidFill>
                <a:srgbClr val="000000"/>
              </a:solidFill>
            </a:endParaRPr>
          </a:p>
        </p:txBody>
      </p:sp>
      <p:sp>
        <p:nvSpPr>
          <p:cNvPr id="1077261" name="AutoShape 13"/>
          <p:cNvSpPr>
            <a:spLocks noChangeArrowheads="1"/>
          </p:cNvSpPr>
          <p:nvPr/>
        </p:nvSpPr>
        <p:spPr bwMode="blackWhite">
          <a:xfrm>
            <a:off x="3330576" y="3043472"/>
            <a:ext cx="106363" cy="69850"/>
          </a:xfrm>
          <a:prstGeom prst="rightArrow">
            <a:avLst>
              <a:gd name="adj1" fmla="val 50000"/>
              <a:gd name="adj2" fmla="val 38068"/>
            </a:avLst>
          </a:prstGeom>
          <a:solidFill>
            <a:schemeClr val="tx1"/>
          </a:solidFill>
          <a:ln w="76200">
            <a:solidFill>
              <a:schemeClr val="tx1"/>
            </a:solidFill>
            <a:miter lim="800000"/>
            <a:headEnd/>
            <a:tailEnd/>
          </a:ln>
          <a:effectLst/>
        </p:spPr>
        <p:txBody>
          <a:bodyPr wrap="none" anchor="ctr"/>
          <a:lstStyle/>
          <a:p>
            <a:endParaRPr lang="pt-PT"/>
          </a:p>
        </p:txBody>
      </p:sp>
      <p:sp>
        <p:nvSpPr>
          <p:cNvPr id="1077262" name="AutoShape 14"/>
          <p:cNvSpPr>
            <a:spLocks noChangeArrowheads="1"/>
          </p:cNvSpPr>
          <p:nvPr/>
        </p:nvSpPr>
        <p:spPr bwMode="blackWhite">
          <a:xfrm>
            <a:off x="4803776" y="3043472"/>
            <a:ext cx="106363" cy="69850"/>
          </a:xfrm>
          <a:prstGeom prst="rightArrow">
            <a:avLst>
              <a:gd name="adj1" fmla="val 50000"/>
              <a:gd name="adj2" fmla="val 38068"/>
            </a:avLst>
          </a:prstGeom>
          <a:solidFill>
            <a:schemeClr val="tx1"/>
          </a:solidFill>
          <a:ln w="76200">
            <a:solidFill>
              <a:schemeClr val="tx1"/>
            </a:solidFill>
            <a:miter lim="800000"/>
            <a:headEnd/>
            <a:tailEnd/>
          </a:ln>
          <a:effectLst/>
        </p:spPr>
        <p:txBody>
          <a:bodyPr wrap="none" anchor="ctr"/>
          <a:lstStyle/>
          <a:p>
            <a:endParaRPr lang="pt-PT"/>
          </a:p>
        </p:txBody>
      </p:sp>
      <p:sp>
        <p:nvSpPr>
          <p:cNvPr id="1077263" name="AutoShape 15"/>
          <p:cNvSpPr>
            <a:spLocks noChangeArrowheads="1"/>
          </p:cNvSpPr>
          <p:nvPr/>
        </p:nvSpPr>
        <p:spPr bwMode="blackWhite">
          <a:xfrm>
            <a:off x="6278563" y="3043472"/>
            <a:ext cx="106362" cy="69850"/>
          </a:xfrm>
          <a:prstGeom prst="rightArrow">
            <a:avLst>
              <a:gd name="adj1" fmla="val 50000"/>
              <a:gd name="adj2" fmla="val 38068"/>
            </a:avLst>
          </a:prstGeom>
          <a:solidFill>
            <a:schemeClr val="tx1"/>
          </a:solidFill>
          <a:ln w="76200">
            <a:solidFill>
              <a:schemeClr val="tx1"/>
            </a:solidFill>
            <a:miter lim="800000"/>
            <a:headEnd/>
            <a:tailEnd/>
          </a:ln>
          <a:effectLst/>
        </p:spPr>
        <p:txBody>
          <a:bodyPr wrap="none" anchor="ctr"/>
          <a:lstStyle/>
          <a:p>
            <a:endParaRPr lang="pt-PT"/>
          </a:p>
        </p:txBody>
      </p:sp>
      <p:sp>
        <p:nvSpPr>
          <p:cNvPr id="1077264" name="AutoShape 16"/>
          <p:cNvSpPr>
            <a:spLocks noChangeArrowheads="1"/>
          </p:cNvSpPr>
          <p:nvPr/>
        </p:nvSpPr>
        <p:spPr bwMode="blackWhite">
          <a:xfrm>
            <a:off x="7753351" y="3043473"/>
            <a:ext cx="106363" cy="77787"/>
          </a:xfrm>
          <a:prstGeom prst="rightArrow">
            <a:avLst>
              <a:gd name="adj1" fmla="val 50000"/>
              <a:gd name="adj2" fmla="val 34184"/>
            </a:avLst>
          </a:prstGeom>
          <a:solidFill>
            <a:schemeClr val="tx1"/>
          </a:solidFill>
          <a:ln w="76200">
            <a:solidFill>
              <a:schemeClr val="tx1"/>
            </a:solidFill>
            <a:miter lim="800000"/>
            <a:headEnd/>
            <a:tailEnd/>
          </a:ln>
          <a:effectLst/>
        </p:spPr>
        <p:txBody>
          <a:bodyPr wrap="none" anchor="ctr"/>
          <a:lstStyle/>
          <a:p>
            <a:endParaRPr lang="pt-PT"/>
          </a:p>
        </p:txBody>
      </p:sp>
      <p:sp>
        <p:nvSpPr>
          <p:cNvPr id="1077265" name="Line 17"/>
          <p:cNvSpPr>
            <a:spLocks noChangeShapeType="1"/>
          </p:cNvSpPr>
          <p:nvPr/>
        </p:nvSpPr>
        <p:spPr bwMode="blackWhite">
          <a:xfrm>
            <a:off x="2228850" y="1100373"/>
            <a:ext cx="0" cy="4365625"/>
          </a:xfrm>
          <a:prstGeom prst="line">
            <a:avLst/>
          </a:prstGeom>
          <a:noFill/>
          <a:ln w="28575">
            <a:solidFill>
              <a:schemeClr val="tx1"/>
            </a:solidFill>
            <a:round/>
            <a:headEnd/>
            <a:tailEnd/>
          </a:ln>
          <a:effectLst/>
        </p:spPr>
        <p:txBody>
          <a:bodyPr wrap="none" anchor="ctr"/>
          <a:lstStyle/>
          <a:p>
            <a:endParaRPr lang="pt-PT"/>
          </a:p>
        </p:txBody>
      </p:sp>
      <p:sp>
        <p:nvSpPr>
          <p:cNvPr id="1077266" name="Text Box 18"/>
          <p:cNvSpPr txBox="1">
            <a:spLocks noChangeArrowheads="1"/>
          </p:cNvSpPr>
          <p:nvPr/>
        </p:nvSpPr>
        <p:spPr bwMode="blackWhite">
          <a:xfrm rot="16200000">
            <a:off x="361950" y="3080510"/>
            <a:ext cx="3068638" cy="318036"/>
          </a:xfrm>
          <a:prstGeom prst="rect">
            <a:avLst/>
          </a:prstGeom>
          <a:noFill/>
          <a:ln w="12700">
            <a:noFill/>
            <a:miter lim="800000"/>
            <a:headEnd/>
            <a:tailEnd/>
          </a:ln>
          <a:effectLst/>
        </p:spPr>
        <p:txBody>
          <a:bodyPr>
            <a:spAutoFit/>
          </a:bodyPr>
          <a:lstStyle/>
          <a:p>
            <a:pPr algn="ctr" eaLnBrk="0" hangingPunct="0">
              <a:lnSpc>
                <a:spcPct val="90000"/>
              </a:lnSpc>
              <a:spcBef>
                <a:spcPct val="50000"/>
              </a:spcBef>
              <a:buNone/>
            </a:pPr>
            <a:r>
              <a:rPr lang="en-US" sz="1600" b="1" dirty="0" err="1">
                <a:solidFill>
                  <a:srgbClr val="004586"/>
                </a:solidFill>
              </a:rPr>
              <a:t>Progressão</a:t>
            </a:r>
            <a:r>
              <a:rPr lang="en-US" sz="1600" b="1" dirty="0">
                <a:solidFill>
                  <a:srgbClr val="004586"/>
                </a:solidFill>
              </a:rPr>
              <a:t> </a:t>
            </a:r>
            <a:r>
              <a:rPr lang="en-US" sz="1600" b="1" dirty="0" err="1">
                <a:solidFill>
                  <a:srgbClr val="004586"/>
                </a:solidFill>
              </a:rPr>
              <a:t>da</a:t>
            </a:r>
            <a:r>
              <a:rPr lang="en-US" sz="1600" b="1" dirty="0">
                <a:solidFill>
                  <a:srgbClr val="004586"/>
                </a:solidFill>
              </a:rPr>
              <a:t> </a:t>
            </a:r>
            <a:r>
              <a:rPr lang="en-US" sz="1600" b="1" dirty="0" err="1">
                <a:solidFill>
                  <a:srgbClr val="004586"/>
                </a:solidFill>
              </a:rPr>
              <a:t>doença</a:t>
            </a:r>
            <a:endParaRPr lang="en-GB" sz="1600" b="1" dirty="0">
              <a:solidFill>
                <a:srgbClr val="004586"/>
              </a:solidFill>
            </a:endParaRPr>
          </a:p>
        </p:txBody>
      </p:sp>
      <p:sp>
        <p:nvSpPr>
          <p:cNvPr id="1077267" name="Text Box 19"/>
          <p:cNvSpPr txBox="1">
            <a:spLocks noChangeArrowheads="1"/>
          </p:cNvSpPr>
          <p:nvPr/>
        </p:nvSpPr>
        <p:spPr bwMode="blackWhite">
          <a:xfrm rot="16200000">
            <a:off x="1550696" y="4825885"/>
            <a:ext cx="1011822" cy="318036"/>
          </a:xfrm>
          <a:prstGeom prst="rect">
            <a:avLst/>
          </a:prstGeom>
          <a:noFill/>
          <a:ln w="12700">
            <a:noFill/>
            <a:miter lim="800000"/>
            <a:headEnd/>
            <a:tailEnd/>
          </a:ln>
          <a:effectLst/>
        </p:spPr>
        <p:txBody>
          <a:bodyPr wrap="square">
            <a:spAutoFit/>
          </a:bodyPr>
          <a:lstStyle/>
          <a:p>
            <a:pPr eaLnBrk="0" hangingPunct="0">
              <a:lnSpc>
                <a:spcPct val="90000"/>
              </a:lnSpc>
              <a:spcBef>
                <a:spcPct val="50000"/>
              </a:spcBef>
              <a:buNone/>
            </a:pPr>
            <a:r>
              <a:rPr lang="en-US" sz="1600" b="1" dirty="0">
                <a:solidFill>
                  <a:srgbClr val="004586"/>
                </a:solidFill>
              </a:rPr>
              <a:t>(</a:t>
            </a:r>
            <a:r>
              <a:rPr lang="en-US" sz="1600" b="1" dirty="0" err="1">
                <a:solidFill>
                  <a:srgbClr val="004586"/>
                </a:solidFill>
              </a:rPr>
              <a:t>Rápida</a:t>
            </a:r>
            <a:r>
              <a:rPr lang="en-US" sz="1600" b="1" dirty="0">
                <a:solidFill>
                  <a:srgbClr val="004586"/>
                </a:solidFill>
              </a:rPr>
              <a:t>)</a:t>
            </a:r>
            <a:endParaRPr lang="en-GB" sz="1600" b="1" dirty="0">
              <a:solidFill>
                <a:srgbClr val="004586"/>
              </a:solidFill>
            </a:endParaRPr>
          </a:p>
        </p:txBody>
      </p:sp>
      <p:sp>
        <p:nvSpPr>
          <p:cNvPr id="1077268" name="Text Box 20"/>
          <p:cNvSpPr txBox="1">
            <a:spLocks noChangeArrowheads="1"/>
          </p:cNvSpPr>
          <p:nvPr/>
        </p:nvSpPr>
        <p:spPr bwMode="blackWhite">
          <a:xfrm rot="16200000">
            <a:off x="1613417" y="1358856"/>
            <a:ext cx="930275" cy="318036"/>
          </a:xfrm>
          <a:prstGeom prst="rect">
            <a:avLst/>
          </a:prstGeom>
          <a:noFill/>
          <a:ln w="12700">
            <a:noFill/>
            <a:miter lim="800000"/>
            <a:headEnd/>
            <a:tailEnd/>
          </a:ln>
          <a:effectLst/>
        </p:spPr>
        <p:txBody>
          <a:bodyPr>
            <a:spAutoFit/>
          </a:bodyPr>
          <a:lstStyle/>
          <a:p>
            <a:pPr eaLnBrk="0" hangingPunct="0">
              <a:lnSpc>
                <a:spcPct val="90000"/>
              </a:lnSpc>
              <a:spcBef>
                <a:spcPct val="50000"/>
              </a:spcBef>
              <a:buNone/>
            </a:pPr>
            <a:r>
              <a:rPr lang="en-US" sz="1600" b="1" dirty="0">
                <a:solidFill>
                  <a:srgbClr val="004586"/>
                </a:solidFill>
              </a:rPr>
              <a:t>(</a:t>
            </a:r>
            <a:r>
              <a:rPr lang="en-US" sz="1600" b="1" dirty="0" err="1">
                <a:solidFill>
                  <a:srgbClr val="004586"/>
                </a:solidFill>
              </a:rPr>
              <a:t>Lenta</a:t>
            </a:r>
            <a:r>
              <a:rPr lang="en-US" sz="1600" b="1" dirty="0">
                <a:solidFill>
                  <a:srgbClr val="004586"/>
                </a:solidFill>
              </a:rPr>
              <a:t>)</a:t>
            </a:r>
            <a:endParaRPr lang="en-GB" sz="1600" b="1" dirty="0">
              <a:solidFill>
                <a:srgbClr val="004586"/>
              </a:solidFill>
            </a:endParaRPr>
          </a:p>
        </p:txBody>
      </p:sp>
      <p:sp>
        <p:nvSpPr>
          <p:cNvPr id="1077269" name="AutoShape 21"/>
          <p:cNvSpPr>
            <a:spLocks noChangeArrowheads="1"/>
          </p:cNvSpPr>
          <p:nvPr/>
        </p:nvSpPr>
        <p:spPr bwMode="blackWhite">
          <a:xfrm rot="-16200000">
            <a:off x="4073526" y="3478447"/>
            <a:ext cx="100012" cy="74613"/>
          </a:xfrm>
          <a:prstGeom prst="rightArrow">
            <a:avLst>
              <a:gd name="adj1" fmla="val 50000"/>
              <a:gd name="adj2" fmla="val 33510"/>
            </a:avLst>
          </a:prstGeom>
          <a:solidFill>
            <a:schemeClr val="tx1"/>
          </a:solidFill>
          <a:ln w="76200">
            <a:solidFill>
              <a:schemeClr val="tx1"/>
            </a:solidFill>
            <a:miter lim="800000"/>
            <a:headEnd/>
            <a:tailEnd/>
          </a:ln>
          <a:effectLst/>
        </p:spPr>
        <p:txBody>
          <a:bodyPr wrap="none" anchor="ctr"/>
          <a:lstStyle/>
          <a:p>
            <a:endParaRPr lang="pt-PT"/>
          </a:p>
        </p:txBody>
      </p:sp>
      <p:sp>
        <p:nvSpPr>
          <p:cNvPr id="1077270" name="AutoShape 22"/>
          <p:cNvSpPr>
            <a:spLocks noChangeArrowheads="1"/>
          </p:cNvSpPr>
          <p:nvPr/>
        </p:nvSpPr>
        <p:spPr bwMode="blackWhite">
          <a:xfrm rot="-16200000">
            <a:off x="7045326" y="3478447"/>
            <a:ext cx="100012" cy="74613"/>
          </a:xfrm>
          <a:prstGeom prst="rightArrow">
            <a:avLst>
              <a:gd name="adj1" fmla="val 50000"/>
              <a:gd name="adj2" fmla="val 33510"/>
            </a:avLst>
          </a:prstGeom>
          <a:solidFill>
            <a:schemeClr val="bg1"/>
          </a:solidFill>
          <a:ln w="76200">
            <a:solidFill>
              <a:srgbClr val="000000"/>
            </a:solidFill>
            <a:miter lim="800000"/>
            <a:headEnd/>
            <a:tailEnd/>
          </a:ln>
          <a:effectLst/>
        </p:spPr>
        <p:txBody>
          <a:bodyPr wrap="none" anchor="ctr"/>
          <a:lstStyle/>
          <a:p>
            <a:endParaRPr lang="pt-PT"/>
          </a:p>
        </p:txBody>
      </p:sp>
      <p:sp>
        <p:nvSpPr>
          <p:cNvPr id="1077271" name="AutoShape 23"/>
          <p:cNvSpPr>
            <a:spLocks noChangeArrowheads="1"/>
          </p:cNvSpPr>
          <p:nvPr/>
        </p:nvSpPr>
        <p:spPr bwMode="blackWhite">
          <a:xfrm rot="-16200000">
            <a:off x="8531573" y="3478447"/>
            <a:ext cx="100012" cy="74612"/>
          </a:xfrm>
          <a:prstGeom prst="rightArrow">
            <a:avLst>
              <a:gd name="adj1" fmla="val 50000"/>
              <a:gd name="adj2" fmla="val 33511"/>
            </a:avLst>
          </a:prstGeom>
          <a:solidFill>
            <a:schemeClr val="bg1"/>
          </a:solidFill>
          <a:ln w="76200">
            <a:solidFill>
              <a:srgbClr val="000000"/>
            </a:solidFill>
            <a:miter lim="800000"/>
            <a:headEnd/>
            <a:tailEnd/>
          </a:ln>
          <a:effectLst/>
        </p:spPr>
        <p:txBody>
          <a:bodyPr wrap="none" anchor="ctr"/>
          <a:lstStyle/>
          <a:p>
            <a:endParaRPr lang="pt-PT"/>
          </a:p>
        </p:txBody>
      </p:sp>
      <p:sp>
        <p:nvSpPr>
          <p:cNvPr id="1077272" name="AutoShape 24"/>
          <p:cNvSpPr>
            <a:spLocks noChangeArrowheads="1"/>
          </p:cNvSpPr>
          <p:nvPr/>
        </p:nvSpPr>
        <p:spPr bwMode="blackWhite">
          <a:xfrm>
            <a:off x="9228138" y="3032359"/>
            <a:ext cx="106362" cy="76200"/>
          </a:xfrm>
          <a:prstGeom prst="rightArrow">
            <a:avLst>
              <a:gd name="adj1" fmla="val 50000"/>
              <a:gd name="adj2" fmla="val 34896"/>
            </a:avLst>
          </a:prstGeom>
          <a:solidFill>
            <a:schemeClr val="tx1"/>
          </a:solidFill>
          <a:ln w="76200">
            <a:solidFill>
              <a:schemeClr val="tx1"/>
            </a:solidFill>
            <a:miter lim="800000"/>
            <a:headEnd/>
            <a:tailEnd/>
          </a:ln>
          <a:effectLst/>
        </p:spPr>
        <p:txBody>
          <a:bodyPr wrap="none" anchor="ctr"/>
          <a:lstStyle/>
          <a:p>
            <a:endParaRPr lang="pt-PT"/>
          </a:p>
        </p:txBody>
      </p:sp>
      <p:sp>
        <p:nvSpPr>
          <p:cNvPr id="1077273" name="AutoShape 25"/>
          <p:cNvSpPr>
            <a:spLocks noChangeArrowheads="1"/>
          </p:cNvSpPr>
          <p:nvPr/>
        </p:nvSpPr>
        <p:spPr bwMode="blackWhite">
          <a:xfrm rot="-5400000">
            <a:off x="8535542" y="2602941"/>
            <a:ext cx="100013" cy="82550"/>
          </a:xfrm>
          <a:prstGeom prst="rightArrow">
            <a:avLst>
              <a:gd name="adj1" fmla="val 50000"/>
              <a:gd name="adj2" fmla="val 30289"/>
            </a:avLst>
          </a:prstGeom>
          <a:solidFill>
            <a:schemeClr val="bg1"/>
          </a:solidFill>
          <a:ln w="76200">
            <a:solidFill>
              <a:srgbClr val="000000"/>
            </a:solidFill>
            <a:miter lim="800000"/>
            <a:headEnd/>
            <a:tailEnd/>
          </a:ln>
          <a:effectLst/>
        </p:spPr>
        <p:txBody>
          <a:bodyPr wrap="none" anchor="ctr"/>
          <a:lstStyle/>
          <a:p>
            <a:endParaRPr lang="pt-PT"/>
          </a:p>
        </p:txBody>
      </p:sp>
      <p:sp>
        <p:nvSpPr>
          <p:cNvPr id="1077274" name="AutoShape 26"/>
          <p:cNvSpPr>
            <a:spLocks noChangeArrowheads="1"/>
          </p:cNvSpPr>
          <p:nvPr/>
        </p:nvSpPr>
        <p:spPr bwMode="blackWhite">
          <a:xfrm>
            <a:off x="2293938" y="1100373"/>
            <a:ext cx="6019800" cy="644525"/>
          </a:xfrm>
          <a:prstGeom prst="rightArrow">
            <a:avLst>
              <a:gd name="adj1" fmla="val 50000"/>
              <a:gd name="adj2" fmla="val 233498"/>
            </a:avLst>
          </a:prstGeom>
          <a:solidFill>
            <a:srgbClr val="0070C0"/>
          </a:solidFill>
          <a:ln w="28575">
            <a:noFill/>
            <a:miter lim="800000"/>
            <a:headEnd/>
            <a:tailEnd/>
          </a:ln>
          <a:effectLst/>
        </p:spPr>
        <p:txBody>
          <a:bodyPr wrap="none" anchor="ctr"/>
          <a:lstStyle/>
          <a:p>
            <a:endParaRPr lang="pt-PT"/>
          </a:p>
        </p:txBody>
      </p:sp>
      <p:sp>
        <p:nvSpPr>
          <p:cNvPr id="1077275" name="AutoShape 27"/>
          <p:cNvSpPr>
            <a:spLocks noChangeArrowheads="1"/>
          </p:cNvSpPr>
          <p:nvPr/>
        </p:nvSpPr>
        <p:spPr bwMode="blackWhite">
          <a:xfrm>
            <a:off x="5341938" y="4600056"/>
            <a:ext cx="2971800" cy="642937"/>
          </a:xfrm>
          <a:prstGeom prst="rightArrow">
            <a:avLst>
              <a:gd name="adj1" fmla="val 50000"/>
              <a:gd name="adj2" fmla="val 115556"/>
            </a:avLst>
          </a:prstGeom>
          <a:solidFill>
            <a:srgbClr val="0070C0"/>
          </a:solidFill>
          <a:ln w="28575">
            <a:noFill/>
            <a:miter lim="800000"/>
            <a:headEnd/>
            <a:tailEnd/>
          </a:ln>
          <a:effectLst/>
        </p:spPr>
        <p:txBody>
          <a:bodyPr wrap="none" anchor="ctr"/>
          <a:lstStyle/>
          <a:p>
            <a:pPr algn="ctr"/>
            <a:endParaRPr lang="en-US">
              <a:solidFill>
                <a:schemeClr val="accent2"/>
              </a:solidFill>
            </a:endParaRPr>
          </a:p>
        </p:txBody>
      </p:sp>
      <p:sp>
        <p:nvSpPr>
          <p:cNvPr id="1077276" name="Text Box 28"/>
          <p:cNvSpPr txBox="1">
            <a:spLocks noChangeArrowheads="1"/>
          </p:cNvSpPr>
          <p:nvPr/>
        </p:nvSpPr>
        <p:spPr bwMode="blackWhite">
          <a:xfrm>
            <a:off x="5373216" y="4753881"/>
            <a:ext cx="2667000" cy="346249"/>
          </a:xfrm>
          <a:prstGeom prst="rect">
            <a:avLst/>
          </a:prstGeom>
          <a:noFill/>
          <a:ln w="12700">
            <a:noFill/>
            <a:miter lim="800000"/>
            <a:headEnd/>
            <a:tailEnd/>
          </a:ln>
          <a:effectLst/>
        </p:spPr>
        <p:txBody>
          <a:bodyPr>
            <a:spAutoFit/>
          </a:bodyPr>
          <a:lstStyle/>
          <a:p>
            <a:pPr eaLnBrk="0" hangingPunct="0">
              <a:lnSpc>
                <a:spcPct val="90000"/>
              </a:lnSpc>
              <a:spcBef>
                <a:spcPct val="50000"/>
              </a:spcBef>
              <a:buNone/>
            </a:pPr>
            <a:r>
              <a:rPr lang="en-GB" b="1" dirty="0">
                <a:solidFill>
                  <a:schemeClr val="bg1"/>
                </a:solidFill>
                <a:effectLst>
                  <a:outerShdw blurRad="38100" dist="38100" dir="2700000" algn="tl">
                    <a:srgbClr val="000000">
                      <a:alpha val="43137"/>
                    </a:srgbClr>
                  </a:outerShdw>
                </a:effectLst>
                <a:cs typeface="Arial" pitchFamily="34" charset="0"/>
                <a:sym typeface="SymbolPS" pitchFamily="18" charset="2"/>
              </a:rPr>
              <a:t>&gt; </a:t>
            </a:r>
            <a:r>
              <a:rPr lang="en-GB" b="1" dirty="0">
                <a:solidFill>
                  <a:schemeClr val="bg1"/>
                </a:solidFill>
                <a:effectLst>
                  <a:outerShdw blurRad="38100" dist="38100" dir="2700000" algn="tl">
                    <a:srgbClr val="000000">
                      <a:alpha val="43137"/>
                    </a:srgbClr>
                  </a:outerShdw>
                </a:effectLst>
                <a:cs typeface="Arial" pitchFamily="34" charset="0"/>
              </a:rPr>
              <a:t>20 </a:t>
            </a:r>
            <a:r>
              <a:rPr lang="en-GB" b="1" dirty="0" err="1">
                <a:solidFill>
                  <a:schemeClr val="bg1"/>
                </a:solidFill>
                <a:effectLst>
                  <a:outerShdw blurRad="38100" dist="38100" dir="2700000" algn="tl">
                    <a:srgbClr val="000000">
                      <a:alpha val="43137"/>
                    </a:srgbClr>
                  </a:outerShdw>
                </a:effectLst>
                <a:cs typeface="Arial" pitchFamily="34" charset="0"/>
              </a:rPr>
              <a:t>anos</a:t>
            </a:r>
            <a:r>
              <a:rPr lang="en-GB" b="1" dirty="0">
                <a:solidFill>
                  <a:schemeClr val="bg1"/>
                </a:solidFill>
                <a:effectLst>
                  <a:outerShdw blurRad="38100" dist="38100" dir="2700000" algn="tl">
                    <a:srgbClr val="000000">
                      <a:alpha val="43137"/>
                    </a:srgbClr>
                  </a:outerShdw>
                </a:effectLst>
                <a:cs typeface="Arial" pitchFamily="34" charset="0"/>
              </a:rPr>
              <a:t> </a:t>
            </a:r>
            <a:r>
              <a:rPr lang="en-GB" b="1" dirty="0" err="1">
                <a:solidFill>
                  <a:schemeClr val="bg1"/>
                </a:solidFill>
                <a:effectLst>
                  <a:outerShdw blurRad="38100" dist="38100" dir="2700000" algn="tl">
                    <a:srgbClr val="000000">
                      <a:alpha val="43137"/>
                    </a:srgbClr>
                  </a:outerShdw>
                </a:effectLst>
                <a:cs typeface="Arial" pitchFamily="34" charset="0"/>
              </a:rPr>
              <a:t>após</a:t>
            </a:r>
            <a:r>
              <a:rPr lang="en-GB" b="1" dirty="0">
                <a:solidFill>
                  <a:schemeClr val="bg1"/>
                </a:solidFill>
                <a:effectLst>
                  <a:outerShdw blurRad="38100" dist="38100" dir="2700000" algn="tl">
                    <a:srgbClr val="000000">
                      <a:alpha val="43137"/>
                    </a:srgbClr>
                  </a:outerShdw>
                </a:effectLst>
                <a:cs typeface="Arial" pitchFamily="34" charset="0"/>
              </a:rPr>
              <a:t> a </a:t>
            </a:r>
            <a:r>
              <a:rPr lang="en-GB" b="1" dirty="0" err="1">
                <a:solidFill>
                  <a:schemeClr val="bg1"/>
                </a:solidFill>
                <a:effectLst>
                  <a:outerShdw blurRad="38100" dist="38100" dir="2700000" algn="tl">
                    <a:srgbClr val="000000">
                      <a:alpha val="43137"/>
                    </a:srgbClr>
                  </a:outerShdw>
                </a:effectLst>
                <a:cs typeface="Arial" pitchFamily="34" charset="0"/>
              </a:rPr>
              <a:t>infecção</a:t>
            </a:r>
            <a:endParaRPr lang="en-GB" b="1" dirty="0">
              <a:solidFill>
                <a:schemeClr val="bg1"/>
              </a:solidFill>
              <a:effectLst>
                <a:outerShdw blurRad="38100" dist="38100" dir="2700000" algn="tl">
                  <a:srgbClr val="000000">
                    <a:alpha val="43137"/>
                  </a:srgbClr>
                </a:outerShdw>
              </a:effectLst>
              <a:cs typeface="Arial" pitchFamily="34" charset="0"/>
            </a:endParaRPr>
          </a:p>
        </p:txBody>
      </p:sp>
      <p:sp>
        <p:nvSpPr>
          <p:cNvPr id="1077277" name="Text Box 29"/>
          <p:cNvSpPr txBox="1">
            <a:spLocks noChangeArrowheads="1"/>
          </p:cNvSpPr>
          <p:nvPr/>
        </p:nvSpPr>
        <p:spPr bwMode="blackWhite">
          <a:xfrm>
            <a:off x="3071664" y="5301208"/>
            <a:ext cx="7272933" cy="318036"/>
          </a:xfrm>
          <a:prstGeom prst="rect">
            <a:avLst/>
          </a:prstGeom>
          <a:noFill/>
          <a:ln w="12700">
            <a:noFill/>
            <a:miter lim="800000"/>
            <a:headEnd/>
            <a:tailEnd/>
          </a:ln>
          <a:effectLst/>
        </p:spPr>
        <p:txBody>
          <a:bodyPr wrap="square">
            <a:spAutoFit/>
          </a:bodyPr>
          <a:lstStyle/>
          <a:p>
            <a:pPr algn="ctr" eaLnBrk="0" hangingPunct="0">
              <a:lnSpc>
                <a:spcPct val="90000"/>
              </a:lnSpc>
              <a:spcBef>
                <a:spcPct val="50000"/>
              </a:spcBef>
              <a:buNone/>
            </a:pPr>
            <a:r>
              <a:rPr lang="en-US" sz="1600" b="1" dirty="0" err="1">
                <a:solidFill>
                  <a:srgbClr val="004586"/>
                </a:solidFill>
              </a:rPr>
              <a:t>Álcool</a:t>
            </a:r>
            <a:r>
              <a:rPr lang="en-US" sz="1600" b="1" dirty="0">
                <a:solidFill>
                  <a:srgbClr val="004586"/>
                </a:solidFill>
              </a:rPr>
              <a:t>, co-</a:t>
            </a:r>
            <a:r>
              <a:rPr lang="en-US" sz="1600" b="1" dirty="0" err="1">
                <a:solidFill>
                  <a:srgbClr val="004586"/>
                </a:solidFill>
              </a:rPr>
              <a:t>infecção</a:t>
            </a:r>
            <a:r>
              <a:rPr lang="en-US" sz="1600" b="1" dirty="0">
                <a:solidFill>
                  <a:srgbClr val="004586"/>
                </a:solidFill>
              </a:rPr>
              <a:t> com VIH </a:t>
            </a:r>
            <a:r>
              <a:rPr lang="en-US" sz="1600" b="1" dirty="0" err="1">
                <a:solidFill>
                  <a:srgbClr val="004586"/>
                </a:solidFill>
              </a:rPr>
              <a:t>ou</a:t>
            </a:r>
            <a:r>
              <a:rPr lang="en-US" sz="1600" b="1" dirty="0">
                <a:solidFill>
                  <a:srgbClr val="004586"/>
                </a:solidFill>
              </a:rPr>
              <a:t> VHB</a:t>
            </a:r>
            <a:endParaRPr lang="en-GB" sz="1600" b="1" dirty="0">
              <a:solidFill>
                <a:srgbClr val="004586"/>
              </a:solidFill>
            </a:endParaRPr>
          </a:p>
        </p:txBody>
      </p:sp>
      <p:sp>
        <p:nvSpPr>
          <p:cNvPr id="1077278" name="Text Box 30"/>
          <p:cNvSpPr txBox="1">
            <a:spLocks noChangeArrowheads="1"/>
          </p:cNvSpPr>
          <p:nvPr/>
        </p:nvSpPr>
        <p:spPr bwMode="blackWhite">
          <a:xfrm>
            <a:off x="2370138" y="1246125"/>
            <a:ext cx="3048000" cy="346249"/>
          </a:xfrm>
          <a:prstGeom prst="rect">
            <a:avLst/>
          </a:prstGeom>
          <a:noFill/>
          <a:ln w="12700">
            <a:noFill/>
            <a:miter lim="800000"/>
            <a:headEnd/>
            <a:tailEnd/>
          </a:ln>
          <a:effectLst/>
        </p:spPr>
        <p:txBody>
          <a:bodyPr>
            <a:spAutoFit/>
          </a:bodyPr>
          <a:lstStyle/>
          <a:p>
            <a:pPr eaLnBrk="0" hangingPunct="0">
              <a:lnSpc>
                <a:spcPct val="90000"/>
              </a:lnSpc>
              <a:spcBef>
                <a:spcPct val="50000"/>
              </a:spcBef>
              <a:buNone/>
            </a:pPr>
            <a:r>
              <a:rPr lang="en-GB" b="1" dirty="0">
                <a:solidFill>
                  <a:schemeClr val="bg1"/>
                </a:solidFill>
                <a:effectLst>
                  <a:outerShdw blurRad="38100" dist="38100" dir="2700000" algn="tl">
                    <a:srgbClr val="000000">
                      <a:alpha val="43137"/>
                    </a:srgbClr>
                  </a:outerShdw>
                </a:effectLst>
                <a:cs typeface="Arial" pitchFamily="34" charset="0"/>
              </a:rPr>
              <a:t>≥30 </a:t>
            </a:r>
            <a:r>
              <a:rPr lang="en-GB" b="1" dirty="0" err="1">
                <a:solidFill>
                  <a:schemeClr val="bg1"/>
                </a:solidFill>
                <a:effectLst>
                  <a:outerShdw blurRad="38100" dist="38100" dir="2700000" algn="tl">
                    <a:srgbClr val="000000">
                      <a:alpha val="43137"/>
                    </a:srgbClr>
                  </a:outerShdw>
                </a:effectLst>
                <a:cs typeface="Arial" pitchFamily="34" charset="0"/>
              </a:rPr>
              <a:t>anos</a:t>
            </a:r>
            <a:r>
              <a:rPr lang="en-GB" b="1" dirty="0">
                <a:solidFill>
                  <a:schemeClr val="bg1"/>
                </a:solidFill>
                <a:effectLst>
                  <a:outerShdw blurRad="38100" dist="38100" dir="2700000" algn="tl">
                    <a:srgbClr val="000000">
                      <a:alpha val="43137"/>
                    </a:srgbClr>
                  </a:outerShdw>
                </a:effectLst>
                <a:cs typeface="Arial" pitchFamily="34" charset="0"/>
              </a:rPr>
              <a:t> </a:t>
            </a:r>
            <a:r>
              <a:rPr lang="en-GB" b="1" dirty="0" err="1">
                <a:solidFill>
                  <a:schemeClr val="bg1"/>
                </a:solidFill>
                <a:effectLst>
                  <a:outerShdw blurRad="38100" dist="38100" dir="2700000" algn="tl">
                    <a:srgbClr val="000000">
                      <a:alpha val="43137"/>
                    </a:srgbClr>
                  </a:outerShdw>
                </a:effectLst>
                <a:cs typeface="Arial" pitchFamily="34" charset="0"/>
              </a:rPr>
              <a:t>após</a:t>
            </a:r>
            <a:r>
              <a:rPr lang="en-GB" b="1" dirty="0">
                <a:solidFill>
                  <a:schemeClr val="bg1"/>
                </a:solidFill>
                <a:effectLst>
                  <a:outerShdw blurRad="38100" dist="38100" dir="2700000" algn="tl">
                    <a:srgbClr val="000000">
                      <a:alpha val="43137"/>
                    </a:srgbClr>
                  </a:outerShdw>
                </a:effectLst>
                <a:cs typeface="Arial" pitchFamily="34" charset="0"/>
              </a:rPr>
              <a:t> a </a:t>
            </a:r>
            <a:r>
              <a:rPr lang="en-GB" b="1" dirty="0" err="1">
                <a:solidFill>
                  <a:schemeClr val="bg1"/>
                </a:solidFill>
                <a:effectLst>
                  <a:outerShdw blurRad="38100" dist="38100" dir="2700000" algn="tl">
                    <a:srgbClr val="000000">
                      <a:alpha val="43137"/>
                    </a:srgbClr>
                  </a:outerShdw>
                </a:effectLst>
                <a:cs typeface="Arial" pitchFamily="34" charset="0"/>
              </a:rPr>
              <a:t>infecção</a:t>
            </a:r>
            <a:endParaRPr lang="en-GB" b="1" dirty="0">
              <a:solidFill>
                <a:schemeClr val="bg1"/>
              </a:solidFill>
              <a:effectLst>
                <a:outerShdw blurRad="38100" dist="38100" dir="2700000" algn="tl">
                  <a:srgbClr val="000000">
                    <a:alpha val="43137"/>
                  </a:srgbClr>
                </a:outerShdw>
              </a:effectLst>
              <a:cs typeface="Arial" pitchFamily="34" charset="0"/>
            </a:endParaRPr>
          </a:p>
        </p:txBody>
      </p:sp>
      <p:sp>
        <p:nvSpPr>
          <p:cNvPr id="1077279" name="Text Box 31"/>
          <p:cNvSpPr txBox="1">
            <a:spLocks noChangeArrowheads="1"/>
          </p:cNvSpPr>
          <p:nvPr/>
        </p:nvSpPr>
        <p:spPr bwMode="blackWhite">
          <a:xfrm>
            <a:off x="2370138" y="1673459"/>
            <a:ext cx="3015999" cy="318036"/>
          </a:xfrm>
          <a:prstGeom prst="rect">
            <a:avLst/>
          </a:prstGeom>
          <a:noFill/>
          <a:ln w="12700">
            <a:noFill/>
            <a:miter lim="800000"/>
            <a:headEnd/>
            <a:tailEnd/>
          </a:ln>
          <a:effectLst/>
        </p:spPr>
        <p:txBody>
          <a:bodyPr wrap="square">
            <a:spAutoFit/>
          </a:bodyPr>
          <a:lstStyle/>
          <a:p>
            <a:pPr eaLnBrk="0" hangingPunct="0">
              <a:lnSpc>
                <a:spcPct val="90000"/>
              </a:lnSpc>
              <a:spcBef>
                <a:spcPct val="50000"/>
              </a:spcBef>
              <a:buNone/>
            </a:pPr>
            <a:r>
              <a:rPr lang="en-US" sz="1600" b="1" dirty="0" err="1">
                <a:solidFill>
                  <a:srgbClr val="004586"/>
                </a:solidFill>
              </a:rPr>
              <a:t>Sexo</a:t>
            </a:r>
            <a:r>
              <a:rPr lang="en-US" sz="1600" b="1" dirty="0">
                <a:solidFill>
                  <a:srgbClr val="004586"/>
                </a:solidFill>
              </a:rPr>
              <a:t> </a:t>
            </a:r>
            <a:r>
              <a:rPr lang="en-US" sz="1600" b="1" dirty="0" err="1">
                <a:solidFill>
                  <a:srgbClr val="004586"/>
                </a:solidFill>
              </a:rPr>
              <a:t>feminino</a:t>
            </a:r>
            <a:r>
              <a:rPr lang="en-US" sz="1600" b="1" dirty="0">
                <a:solidFill>
                  <a:srgbClr val="004586"/>
                </a:solidFill>
              </a:rPr>
              <a:t>, </a:t>
            </a:r>
            <a:r>
              <a:rPr lang="en-US" sz="1600" b="1" dirty="0" err="1">
                <a:solidFill>
                  <a:srgbClr val="004586"/>
                </a:solidFill>
              </a:rPr>
              <a:t>idade</a:t>
            </a:r>
            <a:r>
              <a:rPr lang="en-US" sz="1600" b="1" dirty="0">
                <a:solidFill>
                  <a:srgbClr val="004586"/>
                </a:solidFill>
              </a:rPr>
              <a:t> </a:t>
            </a:r>
            <a:r>
              <a:rPr lang="en-US" sz="1600" b="1" dirty="0" err="1">
                <a:solidFill>
                  <a:srgbClr val="004586"/>
                </a:solidFill>
              </a:rPr>
              <a:t>jovem</a:t>
            </a:r>
            <a:endParaRPr lang="en-GB" sz="1600" b="1" dirty="0">
              <a:solidFill>
                <a:srgbClr val="004586"/>
              </a:solidFill>
            </a:endParaRPr>
          </a:p>
        </p:txBody>
      </p:sp>
      <p:sp>
        <p:nvSpPr>
          <p:cNvPr id="1077281" name="Text Box 33"/>
          <p:cNvSpPr txBox="1">
            <a:spLocks noChangeArrowheads="1"/>
          </p:cNvSpPr>
          <p:nvPr/>
        </p:nvSpPr>
        <p:spPr bwMode="blackWhite">
          <a:xfrm>
            <a:off x="1955801" y="5670240"/>
            <a:ext cx="3744913" cy="307777"/>
          </a:xfrm>
          <a:prstGeom prst="rect">
            <a:avLst/>
          </a:prstGeom>
          <a:noFill/>
          <a:ln w="12700">
            <a:noFill/>
            <a:miter lim="800000"/>
            <a:headEnd/>
            <a:tailEnd/>
          </a:ln>
          <a:effectLst/>
        </p:spPr>
        <p:txBody>
          <a:bodyPr>
            <a:spAutoFit/>
          </a:bodyPr>
          <a:lstStyle/>
          <a:p>
            <a:pPr eaLnBrk="0" hangingPunct="0">
              <a:buNone/>
            </a:pPr>
            <a:r>
              <a:rPr lang="en-GB" sz="1400" dirty="0">
                <a:solidFill>
                  <a:srgbClr val="004586"/>
                </a:solidFill>
              </a:rPr>
              <a:t>CHC = carcinoma </a:t>
            </a:r>
            <a:r>
              <a:rPr lang="en-GB" sz="1400" dirty="0" err="1">
                <a:solidFill>
                  <a:srgbClr val="004586"/>
                </a:solidFill>
              </a:rPr>
              <a:t>hepatocelular</a:t>
            </a:r>
            <a:endParaRPr lang="en-GB" sz="1400" dirty="0">
              <a:solidFill>
                <a:srgbClr val="004586"/>
              </a:solidFill>
            </a:endParaRPr>
          </a:p>
        </p:txBody>
      </p:sp>
    </p:spTree>
    <p:extLst>
      <p:ext uri="{BB962C8B-B14F-4D97-AF65-F5344CB8AC3E}">
        <p14:creationId xmlns:p14="http://schemas.microsoft.com/office/powerpoint/2010/main" val="1328632480"/>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600" y="548680"/>
            <a:ext cx="7056784" cy="1008112"/>
          </a:xfrm>
          <a:prstGeom prst="rect">
            <a:avLst/>
          </a:prstGeom>
        </p:spPr>
      </p:pic>
      <p:sp>
        <p:nvSpPr>
          <p:cNvPr id="8" name="Marcador de texto 7"/>
          <p:cNvSpPr>
            <a:spLocks noGrp="1"/>
          </p:cNvSpPr>
          <p:nvPr>
            <p:ph type="body" sz="quarter" idx="13"/>
          </p:nvPr>
        </p:nvSpPr>
        <p:spPr/>
        <p:txBody>
          <a:bodyPr>
            <a:normAutofit/>
          </a:bodyPr>
          <a:lstStyle/>
          <a:p>
            <a:endParaRPr lang="es-ES"/>
          </a:p>
        </p:txBody>
      </p:sp>
      <p:sp>
        <p:nvSpPr>
          <p:cNvPr id="6" name="1 Título"/>
          <p:cNvSpPr txBox="1">
            <a:spLocks/>
          </p:cNvSpPr>
          <p:nvPr/>
        </p:nvSpPr>
        <p:spPr>
          <a:xfrm>
            <a:off x="1524000" y="4365104"/>
            <a:ext cx="9144000" cy="128588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3200" b="1" kern="1200" baseline="0">
                <a:solidFill>
                  <a:schemeClr val="accent1"/>
                </a:solidFill>
                <a:latin typeface="+mj-lt"/>
                <a:ea typeface="+mj-ea"/>
                <a:cs typeface="+mj-cs"/>
              </a:defRPr>
            </a:lvl1pPr>
          </a:lstStyle>
          <a:p>
            <a:endParaRPr lang="es-ES" sz="4800" dirty="0">
              <a:solidFill>
                <a:schemeClr val="tx2"/>
              </a:solidFill>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5720" y="2014206"/>
            <a:ext cx="5040528" cy="1774834"/>
          </a:xfrm>
          <a:prstGeom prst="rect">
            <a:avLst/>
          </a:prstGeom>
        </p:spPr>
      </p:pic>
      <p:sp>
        <p:nvSpPr>
          <p:cNvPr id="2" name="CuadroTexto 1"/>
          <p:cNvSpPr txBox="1"/>
          <p:nvPr/>
        </p:nvSpPr>
        <p:spPr>
          <a:xfrm>
            <a:off x="479376" y="4005064"/>
            <a:ext cx="11089232" cy="648072"/>
          </a:xfrm>
          <a:prstGeom prst="rect">
            <a:avLst/>
          </a:prstGeom>
          <a:noFill/>
        </p:spPr>
        <p:txBody>
          <a:bodyPr vert="horz" wrap="square" lIns="91440" tIns="45720" rIns="91440" bIns="45720" rtlCol="0" anchor="ctr">
            <a:noAutofit/>
          </a:bodyPr>
          <a:lstStyle/>
          <a:p>
            <a:pPr algn="ctr"/>
            <a:r>
              <a:rPr lang="es-ES" sz="3600" b="1" dirty="0" smtClean="0">
                <a:effectLst>
                  <a:outerShdw blurRad="38100" dist="38100" dir="2700000" algn="tl">
                    <a:srgbClr val="000000">
                      <a:alpha val="43137"/>
                    </a:srgbClr>
                  </a:outerShdw>
                </a:effectLst>
              </a:rPr>
              <a:t>http://app.livemed.in:81/app</a:t>
            </a:r>
          </a:p>
        </p:txBody>
      </p:sp>
    </p:spTree>
    <p:extLst>
      <p:ext uri="{BB962C8B-B14F-4D97-AF65-F5344CB8AC3E}">
        <p14:creationId xmlns:p14="http://schemas.microsoft.com/office/powerpoint/2010/main" val="4140860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e Conteúdo 3"/>
          <p:cNvSpPr>
            <a:spLocks noGrp="1"/>
          </p:cNvSpPr>
          <p:nvPr>
            <p:ph type="body" idx="1"/>
          </p:nvPr>
        </p:nvSpPr>
        <p:spPr/>
        <p:txBody>
          <a:bodyPr>
            <a:normAutofit/>
          </a:bodyPr>
          <a:lstStyle/>
          <a:p>
            <a:r>
              <a:rPr lang="pt-PT" sz="2400" dirty="0"/>
              <a:t>A presença de anticorpos anti-VHC significa que o doente está </a:t>
            </a:r>
            <a:r>
              <a:rPr lang="pt-PT" sz="2400" dirty="0" smtClean="0"/>
              <a:t>infectado.</a:t>
            </a:r>
            <a:endParaRPr lang="pt-PT" sz="2400" dirty="0"/>
          </a:p>
          <a:p>
            <a:r>
              <a:rPr lang="pt-PT" sz="2400" dirty="0"/>
              <a:t>Os anticorpos anti-VHC conferem </a:t>
            </a:r>
            <a:r>
              <a:rPr lang="pt-PT" sz="2400" dirty="0" smtClean="0"/>
              <a:t>imunidade.</a:t>
            </a:r>
            <a:endParaRPr lang="pt-PT" sz="2400" dirty="0"/>
          </a:p>
          <a:p>
            <a:r>
              <a:rPr lang="pt-PT" sz="2400" dirty="0"/>
              <a:t>A presença do ARN-VHC no soro confirma a infecção </a:t>
            </a:r>
            <a:r>
              <a:rPr lang="pt-PT" sz="2400" dirty="0" smtClean="0"/>
              <a:t>activa.</a:t>
            </a:r>
            <a:endParaRPr lang="pt-PT" sz="2400" dirty="0"/>
          </a:p>
          <a:p>
            <a:r>
              <a:rPr lang="pt-PT" sz="2400" dirty="0"/>
              <a:t>A erradicação viral, espontânea ou após terapêutica acompanha-se de perda do </a:t>
            </a:r>
            <a:r>
              <a:rPr lang="pt-PT" sz="2400" dirty="0" smtClean="0"/>
              <a:t>anti-VHC.</a:t>
            </a:r>
            <a:endParaRPr lang="pt-PT" sz="2400" dirty="0"/>
          </a:p>
        </p:txBody>
      </p:sp>
      <p:sp>
        <p:nvSpPr>
          <p:cNvPr id="6" name="Marcador de texto 5"/>
          <p:cNvSpPr>
            <a:spLocks noGrp="1"/>
          </p:cNvSpPr>
          <p:nvPr>
            <p:ph type="body" idx="10"/>
          </p:nvPr>
        </p:nvSpPr>
        <p:spPr/>
        <p:txBody>
          <a:bodyPr>
            <a:normAutofit/>
          </a:bodyPr>
          <a:lstStyle/>
          <a:p>
            <a:r>
              <a:rPr lang="pt-PT" sz="2800" dirty="0"/>
              <a:t>O diagnóstico da hepatite C exige exames complementares. Qual a afirmação verdadeira?</a:t>
            </a:r>
            <a:endParaRPr lang="es-ES" sz="2800" dirty="0"/>
          </a:p>
        </p:txBody>
      </p:sp>
      <p:sp>
        <p:nvSpPr>
          <p:cNvPr id="7" name="Marcador de texto 6"/>
          <p:cNvSpPr>
            <a:spLocks noGrp="1"/>
          </p:cNvSpPr>
          <p:nvPr>
            <p:ph type="body" sz="quarter" idx="11"/>
          </p:nvPr>
        </p:nvSpPr>
        <p:spPr/>
        <p:txBody>
          <a:bodyPr/>
          <a:lstStyle/>
          <a:p>
            <a:endParaRPr lang="es-ES"/>
          </a:p>
        </p:txBody>
      </p:sp>
      <p:sp>
        <p:nvSpPr>
          <p:cNvPr id="3" name="Título 2"/>
          <p:cNvSpPr>
            <a:spLocks noGrp="1"/>
          </p:cNvSpPr>
          <p:nvPr>
            <p:ph type="title"/>
          </p:nvPr>
        </p:nvSpPr>
        <p:spPr/>
        <p:txBody>
          <a:bodyPr/>
          <a:lstStyle/>
          <a:p>
            <a:r>
              <a:rPr lang="pt-PT" sz="3200" dirty="0" smtClean="0"/>
              <a:t>Pergunta 2</a:t>
            </a:r>
            <a:endParaRPr lang="pt-PT" sz="3200" dirty="0"/>
          </a:p>
        </p:txBody>
      </p:sp>
    </p:spTree>
    <p:extLst>
      <p:ext uri="{BB962C8B-B14F-4D97-AF65-F5344CB8AC3E}">
        <p14:creationId xmlns:p14="http://schemas.microsoft.com/office/powerpoint/2010/main" val="798918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z="3200" dirty="0" err="1" smtClean="0"/>
              <a:t>Caso</a:t>
            </a:r>
            <a:r>
              <a:rPr lang="en-US" sz="3200" dirty="0" smtClean="0"/>
              <a:t> </a:t>
            </a:r>
            <a:r>
              <a:rPr lang="en-US" sz="3200" dirty="0" err="1" smtClean="0"/>
              <a:t>clínico</a:t>
            </a:r>
            <a:r>
              <a:rPr lang="en-US" sz="3200" dirty="0" smtClean="0"/>
              <a:t> (II)</a:t>
            </a:r>
            <a:endParaRPr lang="en-US" sz="3200" dirty="0"/>
          </a:p>
        </p:txBody>
      </p:sp>
      <p:sp>
        <p:nvSpPr>
          <p:cNvPr id="3" name="Marcador de Posição de Conteúdo 2"/>
          <p:cNvSpPr>
            <a:spLocks noGrp="1"/>
          </p:cNvSpPr>
          <p:nvPr>
            <p:ph idx="1"/>
          </p:nvPr>
        </p:nvSpPr>
        <p:spPr/>
        <p:txBody>
          <a:bodyPr>
            <a:normAutofit/>
          </a:bodyPr>
          <a:lstStyle/>
          <a:p>
            <a:r>
              <a:rPr lang="en-US" sz="2400" dirty="0"/>
              <a:t>Jorge, 56 </a:t>
            </a:r>
            <a:r>
              <a:rPr lang="en-US" sz="2400" dirty="0" err="1"/>
              <a:t>anos</a:t>
            </a:r>
            <a:r>
              <a:rPr lang="en-US" sz="2400" dirty="0"/>
              <a:t>, </a:t>
            </a:r>
            <a:r>
              <a:rPr lang="en-US" sz="2400" dirty="0" err="1" smtClean="0"/>
              <a:t>casado</a:t>
            </a:r>
            <a:r>
              <a:rPr lang="en-US" sz="2400" dirty="0" smtClean="0"/>
              <a:t>.</a:t>
            </a:r>
            <a:endParaRPr lang="en-US" sz="2400" dirty="0"/>
          </a:p>
          <a:p>
            <a:r>
              <a:rPr lang="en-US" sz="2400" dirty="0" err="1" smtClean="0"/>
              <a:t>Astenia</a:t>
            </a:r>
            <a:r>
              <a:rPr lang="en-US" sz="2400" dirty="0" smtClean="0"/>
              <a:t>.</a:t>
            </a:r>
            <a:endParaRPr lang="en-US" sz="2400" dirty="0"/>
          </a:p>
          <a:p>
            <a:r>
              <a:rPr lang="en-US" sz="2400" dirty="0" err="1"/>
              <a:t>Lesões</a:t>
            </a:r>
            <a:r>
              <a:rPr lang="en-US" sz="2400" dirty="0"/>
              <a:t> </a:t>
            </a:r>
            <a:r>
              <a:rPr lang="en-US" sz="2400" dirty="0" err="1"/>
              <a:t>purpúricas</a:t>
            </a:r>
            <a:r>
              <a:rPr lang="en-US" sz="2400" dirty="0"/>
              <a:t> </a:t>
            </a:r>
            <a:r>
              <a:rPr lang="en-US" sz="2400" dirty="0" err="1"/>
              <a:t>nos</a:t>
            </a:r>
            <a:r>
              <a:rPr lang="en-US" sz="2400" dirty="0"/>
              <a:t> </a:t>
            </a:r>
            <a:r>
              <a:rPr lang="en-US" sz="2400" dirty="0" err="1"/>
              <a:t>membros</a:t>
            </a:r>
            <a:r>
              <a:rPr lang="en-US" sz="2400" dirty="0"/>
              <a:t> </a:t>
            </a:r>
            <a:r>
              <a:rPr lang="en-US" sz="2400" dirty="0" smtClean="0"/>
              <a:t>inferiors.</a:t>
            </a:r>
            <a:endParaRPr lang="en-US" sz="2400" dirty="0"/>
          </a:p>
          <a:p>
            <a:r>
              <a:rPr lang="en-US" sz="2400" dirty="0"/>
              <a:t>Restante </a:t>
            </a:r>
            <a:r>
              <a:rPr lang="en-US" sz="2400" dirty="0" err="1"/>
              <a:t>exame</a:t>
            </a:r>
            <a:r>
              <a:rPr lang="en-US" sz="2400" dirty="0"/>
              <a:t> </a:t>
            </a:r>
            <a:r>
              <a:rPr lang="en-US" sz="2400" dirty="0" err="1"/>
              <a:t>físico</a:t>
            </a:r>
            <a:r>
              <a:rPr lang="en-US" sz="2400" dirty="0"/>
              <a:t> </a:t>
            </a:r>
            <a:r>
              <a:rPr lang="en-US" sz="2400" dirty="0" smtClean="0"/>
              <a:t>normal.</a:t>
            </a:r>
            <a:endParaRPr lang="en-US" sz="2400" dirty="0"/>
          </a:p>
          <a:p>
            <a:r>
              <a:rPr lang="en-US" sz="2400" dirty="0"/>
              <a:t>ALT 75 U/L, AST 80 U/L, GGT 68 U/L, FA 95 </a:t>
            </a:r>
            <a:r>
              <a:rPr lang="en-US" sz="2400" dirty="0" smtClean="0"/>
              <a:t>U/L.</a:t>
            </a:r>
            <a:endParaRPr lang="en-US" sz="2400" dirty="0"/>
          </a:p>
          <a:p>
            <a:r>
              <a:rPr lang="en-US" sz="2400" dirty="0" err="1"/>
              <a:t>Bilirrubinemia</a:t>
            </a:r>
            <a:r>
              <a:rPr lang="en-US" sz="2400" dirty="0"/>
              <a:t> total 1,2 mg/</a:t>
            </a:r>
            <a:r>
              <a:rPr lang="en-US" sz="2400" dirty="0" err="1"/>
              <a:t>dL</a:t>
            </a:r>
            <a:r>
              <a:rPr lang="en-US" sz="2400" dirty="0"/>
              <a:t> (</a:t>
            </a:r>
            <a:r>
              <a:rPr lang="en-US" sz="2400" dirty="0" err="1"/>
              <a:t>directa</a:t>
            </a:r>
            <a:r>
              <a:rPr lang="en-US" sz="2400" dirty="0"/>
              <a:t> 0,4</a:t>
            </a:r>
            <a:r>
              <a:rPr lang="en-US" sz="2400" dirty="0" smtClean="0"/>
              <a:t>).</a:t>
            </a:r>
            <a:endParaRPr lang="en-US" sz="2400" dirty="0"/>
          </a:p>
          <a:p>
            <a:r>
              <a:rPr lang="en-US" sz="2400" dirty="0" err="1"/>
              <a:t>Albuminemia</a:t>
            </a:r>
            <a:r>
              <a:rPr lang="en-US" sz="2400" dirty="0"/>
              <a:t> 4,2 </a:t>
            </a:r>
            <a:r>
              <a:rPr lang="en-US" sz="2400" dirty="0" smtClean="0"/>
              <a:t>g/dl.</a:t>
            </a:r>
            <a:endParaRPr lang="en-US" sz="2400" dirty="0"/>
          </a:p>
          <a:p>
            <a:r>
              <a:rPr lang="en-US" sz="2400" dirty="0" err="1"/>
              <a:t>Hemograma</a:t>
            </a:r>
            <a:r>
              <a:rPr lang="en-US" sz="2400" dirty="0"/>
              <a:t> normal. INR </a:t>
            </a:r>
            <a:r>
              <a:rPr lang="en-US" sz="2400" dirty="0" smtClean="0"/>
              <a:t>1,1.</a:t>
            </a:r>
            <a:endParaRPr lang="en-US" sz="2400" dirty="0"/>
          </a:p>
          <a:p>
            <a:r>
              <a:rPr lang="en-US" sz="2400" dirty="0"/>
              <a:t>Anti-VHC </a:t>
            </a:r>
            <a:r>
              <a:rPr lang="en-US" sz="2400" dirty="0" smtClean="0"/>
              <a:t>positive.</a:t>
            </a:r>
            <a:endParaRPr lang="en-US" sz="2400" dirty="0"/>
          </a:p>
          <a:p>
            <a:r>
              <a:rPr lang="en-US" sz="2400" dirty="0">
                <a:solidFill>
                  <a:srgbClr val="C00000"/>
                </a:solidFill>
              </a:rPr>
              <a:t>ARN-VHC: 2.450.352 </a:t>
            </a:r>
            <a:r>
              <a:rPr lang="en-US" sz="2400" dirty="0" smtClean="0">
                <a:solidFill>
                  <a:srgbClr val="C00000"/>
                </a:solidFill>
              </a:rPr>
              <a:t>UI/ml.</a:t>
            </a:r>
            <a:endParaRPr lang="en-US" sz="2400" dirty="0">
              <a:solidFill>
                <a:srgbClr val="C00000"/>
              </a:solidFill>
            </a:endParaRPr>
          </a:p>
        </p:txBody>
      </p:sp>
      <p:sp>
        <p:nvSpPr>
          <p:cNvPr id="5" name="Marcador de texto 4"/>
          <p:cNvSpPr>
            <a:spLocks noGrp="1"/>
          </p:cNvSpPr>
          <p:nvPr>
            <p:ph type="body" sz="quarter" idx="10"/>
          </p:nvPr>
        </p:nvSpPr>
        <p:spPr/>
        <p:txBody>
          <a:bodyPr/>
          <a:lstStyle/>
          <a:p>
            <a:endParaRPr lang="es-ES"/>
          </a:p>
        </p:txBody>
      </p:sp>
    </p:spTree>
    <p:extLst>
      <p:ext uri="{BB962C8B-B14F-4D97-AF65-F5344CB8AC3E}">
        <p14:creationId xmlns:p14="http://schemas.microsoft.com/office/powerpoint/2010/main" val="633109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663826" y="3097448"/>
            <a:ext cx="6818313" cy="2032000"/>
            <a:chOff x="808" y="2432"/>
            <a:chExt cx="4832" cy="1280"/>
          </a:xfrm>
        </p:grpSpPr>
        <p:sp>
          <p:nvSpPr>
            <p:cNvPr id="71780" name="AutoShape 3"/>
            <p:cNvSpPr>
              <a:spLocks noChangeArrowheads="1"/>
            </p:cNvSpPr>
            <p:nvPr/>
          </p:nvSpPr>
          <p:spPr bwMode="auto">
            <a:xfrm>
              <a:off x="808" y="2432"/>
              <a:ext cx="416" cy="1280"/>
            </a:xfrm>
            <a:prstGeom prst="triangle">
              <a:avLst>
                <a:gd name="adj" fmla="val 49995"/>
              </a:avLst>
            </a:prstGeom>
            <a:solidFill>
              <a:srgbClr val="FF0000"/>
            </a:solidFill>
            <a:ln w="12700">
              <a:noFill/>
              <a:miter lim="800000"/>
              <a:headEnd/>
              <a:tailEnd/>
            </a:ln>
          </p:spPr>
          <p:txBody>
            <a:bodyPr wrap="none" anchor="ctr"/>
            <a:lstStyle/>
            <a:p>
              <a:endParaRPr lang="pt-PT"/>
            </a:p>
          </p:txBody>
        </p:sp>
        <p:sp>
          <p:nvSpPr>
            <p:cNvPr id="71781" name="AutoShape 4"/>
            <p:cNvSpPr>
              <a:spLocks noChangeArrowheads="1"/>
            </p:cNvSpPr>
            <p:nvPr/>
          </p:nvSpPr>
          <p:spPr bwMode="auto">
            <a:xfrm>
              <a:off x="888" y="3296"/>
              <a:ext cx="1488" cy="416"/>
            </a:xfrm>
            <a:prstGeom prst="triangle">
              <a:avLst>
                <a:gd name="adj" fmla="val 49995"/>
              </a:avLst>
            </a:prstGeom>
            <a:solidFill>
              <a:srgbClr val="FFC000"/>
            </a:solidFill>
            <a:ln w="12700">
              <a:noFill/>
              <a:miter lim="800000"/>
              <a:headEnd/>
              <a:tailEnd/>
            </a:ln>
          </p:spPr>
          <p:txBody>
            <a:bodyPr wrap="none" anchor="ctr"/>
            <a:lstStyle/>
            <a:p>
              <a:endParaRPr lang="pt-PT"/>
            </a:p>
          </p:txBody>
        </p:sp>
        <p:sp>
          <p:nvSpPr>
            <p:cNvPr id="71782" name="AutoShape 5"/>
            <p:cNvSpPr>
              <a:spLocks noChangeArrowheads="1"/>
            </p:cNvSpPr>
            <p:nvPr/>
          </p:nvSpPr>
          <p:spPr bwMode="auto">
            <a:xfrm>
              <a:off x="1704" y="3296"/>
              <a:ext cx="1488" cy="416"/>
            </a:xfrm>
            <a:prstGeom prst="triangle">
              <a:avLst>
                <a:gd name="adj" fmla="val 49995"/>
              </a:avLst>
            </a:prstGeom>
            <a:solidFill>
              <a:srgbClr val="FFC000"/>
            </a:solidFill>
            <a:ln w="12700">
              <a:noFill/>
              <a:miter lim="800000"/>
              <a:headEnd/>
              <a:tailEnd/>
            </a:ln>
          </p:spPr>
          <p:txBody>
            <a:bodyPr wrap="none" anchor="ctr"/>
            <a:lstStyle/>
            <a:p>
              <a:endParaRPr lang="pt-PT"/>
            </a:p>
          </p:txBody>
        </p:sp>
        <p:sp>
          <p:nvSpPr>
            <p:cNvPr id="71783" name="AutoShape 6"/>
            <p:cNvSpPr>
              <a:spLocks noChangeArrowheads="1"/>
            </p:cNvSpPr>
            <p:nvPr/>
          </p:nvSpPr>
          <p:spPr bwMode="auto">
            <a:xfrm>
              <a:off x="2520" y="3296"/>
              <a:ext cx="1488" cy="416"/>
            </a:xfrm>
            <a:prstGeom prst="triangle">
              <a:avLst>
                <a:gd name="adj" fmla="val 49995"/>
              </a:avLst>
            </a:prstGeom>
            <a:solidFill>
              <a:srgbClr val="FFC000"/>
            </a:solidFill>
            <a:ln w="12700">
              <a:noFill/>
              <a:miter lim="800000"/>
              <a:headEnd/>
              <a:tailEnd/>
            </a:ln>
          </p:spPr>
          <p:txBody>
            <a:bodyPr wrap="none" anchor="ctr"/>
            <a:lstStyle/>
            <a:p>
              <a:endParaRPr lang="pt-PT"/>
            </a:p>
          </p:txBody>
        </p:sp>
        <p:sp>
          <p:nvSpPr>
            <p:cNvPr id="71784" name="AutoShape 7"/>
            <p:cNvSpPr>
              <a:spLocks noChangeArrowheads="1"/>
            </p:cNvSpPr>
            <p:nvPr/>
          </p:nvSpPr>
          <p:spPr bwMode="auto">
            <a:xfrm>
              <a:off x="3336" y="3296"/>
              <a:ext cx="1488" cy="416"/>
            </a:xfrm>
            <a:prstGeom prst="triangle">
              <a:avLst>
                <a:gd name="adj" fmla="val 49995"/>
              </a:avLst>
            </a:prstGeom>
            <a:solidFill>
              <a:srgbClr val="FFC000"/>
            </a:solidFill>
            <a:ln w="12700">
              <a:noFill/>
              <a:miter lim="800000"/>
              <a:headEnd/>
              <a:tailEnd/>
            </a:ln>
          </p:spPr>
          <p:txBody>
            <a:bodyPr wrap="none" anchor="ctr"/>
            <a:lstStyle/>
            <a:p>
              <a:endParaRPr lang="pt-PT"/>
            </a:p>
          </p:txBody>
        </p:sp>
        <p:sp>
          <p:nvSpPr>
            <p:cNvPr id="71785" name="AutoShape 8"/>
            <p:cNvSpPr>
              <a:spLocks noChangeArrowheads="1"/>
            </p:cNvSpPr>
            <p:nvPr/>
          </p:nvSpPr>
          <p:spPr bwMode="auto">
            <a:xfrm>
              <a:off x="4152" y="3296"/>
              <a:ext cx="1488" cy="416"/>
            </a:xfrm>
            <a:prstGeom prst="triangle">
              <a:avLst>
                <a:gd name="adj" fmla="val 49995"/>
              </a:avLst>
            </a:prstGeom>
            <a:solidFill>
              <a:srgbClr val="FFC000"/>
            </a:solidFill>
            <a:ln w="12700">
              <a:noFill/>
              <a:miter lim="800000"/>
              <a:headEnd/>
              <a:tailEnd/>
            </a:ln>
          </p:spPr>
          <p:txBody>
            <a:bodyPr wrap="none" anchor="ctr"/>
            <a:lstStyle/>
            <a:p>
              <a:endParaRPr lang="pt-PT"/>
            </a:p>
          </p:txBody>
        </p:sp>
      </p:grpSp>
      <p:sp>
        <p:nvSpPr>
          <p:cNvPr id="71683" name="Line 9"/>
          <p:cNvSpPr>
            <a:spLocks noChangeShapeType="1"/>
          </p:cNvSpPr>
          <p:nvPr/>
        </p:nvSpPr>
        <p:spPr bwMode="auto">
          <a:xfrm>
            <a:off x="2100263" y="1173398"/>
            <a:ext cx="0" cy="3949700"/>
          </a:xfrm>
          <a:prstGeom prst="line">
            <a:avLst/>
          </a:prstGeom>
          <a:noFill/>
          <a:ln w="19050">
            <a:solidFill>
              <a:schemeClr val="tx1"/>
            </a:solidFill>
            <a:round/>
            <a:headEnd type="triangle" w="med" len="med"/>
            <a:tailEnd/>
          </a:ln>
        </p:spPr>
        <p:txBody>
          <a:bodyPr wrap="none" anchor="ctr"/>
          <a:lstStyle/>
          <a:p>
            <a:endParaRPr lang="pt-PT"/>
          </a:p>
        </p:txBody>
      </p:sp>
      <p:sp>
        <p:nvSpPr>
          <p:cNvPr id="71684" name="Line 10"/>
          <p:cNvSpPr>
            <a:spLocks noChangeShapeType="1"/>
          </p:cNvSpPr>
          <p:nvPr/>
        </p:nvSpPr>
        <p:spPr bwMode="auto">
          <a:xfrm>
            <a:off x="2105025" y="5129448"/>
            <a:ext cx="8026400" cy="0"/>
          </a:xfrm>
          <a:prstGeom prst="line">
            <a:avLst/>
          </a:prstGeom>
          <a:noFill/>
          <a:ln w="19050">
            <a:solidFill>
              <a:schemeClr val="tx1"/>
            </a:solidFill>
            <a:round/>
            <a:headEnd/>
            <a:tailEnd type="triangle" w="med" len="med"/>
          </a:ln>
        </p:spPr>
        <p:txBody>
          <a:bodyPr wrap="none" anchor="ctr"/>
          <a:lstStyle/>
          <a:p>
            <a:endParaRPr lang="pt-PT"/>
          </a:p>
        </p:txBody>
      </p:sp>
      <p:sp>
        <p:nvSpPr>
          <p:cNvPr id="71685" name="Line 11"/>
          <p:cNvSpPr>
            <a:spLocks noChangeShapeType="1"/>
          </p:cNvSpPr>
          <p:nvPr/>
        </p:nvSpPr>
        <p:spPr bwMode="auto">
          <a:xfrm flipV="1">
            <a:off x="3048000" y="2691048"/>
            <a:ext cx="406400" cy="2438400"/>
          </a:xfrm>
          <a:prstGeom prst="line">
            <a:avLst/>
          </a:prstGeom>
          <a:noFill/>
          <a:ln w="50800">
            <a:solidFill>
              <a:schemeClr val="tx2"/>
            </a:solidFill>
            <a:round/>
            <a:headEnd/>
            <a:tailEnd/>
          </a:ln>
        </p:spPr>
        <p:txBody>
          <a:bodyPr wrap="none" anchor="ctr"/>
          <a:lstStyle/>
          <a:p>
            <a:endParaRPr lang="pt-PT"/>
          </a:p>
        </p:txBody>
      </p:sp>
      <p:sp>
        <p:nvSpPr>
          <p:cNvPr id="71686" name="Line 12"/>
          <p:cNvSpPr>
            <a:spLocks noChangeShapeType="1"/>
          </p:cNvSpPr>
          <p:nvPr/>
        </p:nvSpPr>
        <p:spPr bwMode="auto">
          <a:xfrm flipV="1">
            <a:off x="3448050" y="2368787"/>
            <a:ext cx="280988" cy="352425"/>
          </a:xfrm>
          <a:prstGeom prst="line">
            <a:avLst/>
          </a:prstGeom>
          <a:noFill/>
          <a:ln w="50800">
            <a:solidFill>
              <a:schemeClr val="tx2"/>
            </a:solidFill>
            <a:round/>
            <a:headEnd/>
            <a:tailEnd/>
          </a:ln>
        </p:spPr>
        <p:txBody>
          <a:bodyPr wrap="none" anchor="ctr"/>
          <a:lstStyle/>
          <a:p>
            <a:endParaRPr lang="pt-PT"/>
          </a:p>
        </p:txBody>
      </p:sp>
      <p:sp>
        <p:nvSpPr>
          <p:cNvPr id="71687" name="Line 13"/>
          <p:cNvSpPr>
            <a:spLocks noChangeShapeType="1"/>
          </p:cNvSpPr>
          <p:nvPr/>
        </p:nvSpPr>
        <p:spPr bwMode="auto">
          <a:xfrm flipV="1">
            <a:off x="3702051" y="2284648"/>
            <a:ext cx="227013" cy="109538"/>
          </a:xfrm>
          <a:prstGeom prst="line">
            <a:avLst/>
          </a:prstGeom>
          <a:noFill/>
          <a:ln w="50800">
            <a:solidFill>
              <a:schemeClr val="tx2"/>
            </a:solidFill>
            <a:round/>
            <a:headEnd/>
            <a:tailEnd/>
          </a:ln>
        </p:spPr>
        <p:txBody>
          <a:bodyPr wrap="none" anchor="ctr"/>
          <a:lstStyle/>
          <a:p>
            <a:endParaRPr lang="pt-PT"/>
          </a:p>
        </p:txBody>
      </p:sp>
      <p:sp>
        <p:nvSpPr>
          <p:cNvPr id="71688" name="Line 14"/>
          <p:cNvSpPr>
            <a:spLocks noChangeShapeType="1"/>
          </p:cNvSpPr>
          <p:nvPr/>
        </p:nvSpPr>
        <p:spPr bwMode="auto">
          <a:xfrm>
            <a:off x="3973513" y="2284648"/>
            <a:ext cx="5395912" cy="0"/>
          </a:xfrm>
          <a:prstGeom prst="line">
            <a:avLst/>
          </a:prstGeom>
          <a:noFill/>
          <a:ln w="50800">
            <a:solidFill>
              <a:schemeClr val="tx2"/>
            </a:solidFill>
            <a:round/>
            <a:headEnd/>
            <a:tailEnd/>
          </a:ln>
        </p:spPr>
        <p:txBody>
          <a:bodyPr wrap="none" anchor="ctr"/>
          <a:lstStyle/>
          <a:p>
            <a:endParaRPr lang="pt-PT"/>
          </a:p>
        </p:txBody>
      </p:sp>
      <p:sp>
        <p:nvSpPr>
          <p:cNvPr id="71689" name="Line 15"/>
          <p:cNvSpPr>
            <a:spLocks noChangeShapeType="1"/>
          </p:cNvSpPr>
          <p:nvPr/>
        </p:nvSpPr>
        <p:spPr bwMode="auto">
          <a:xfrm flipV="1">
            <a:off x="2528888" y="2691048"/>
            <a:ext cx="406400" cy="2438400"/>
          </a:xfrm>
          <a:prstGeom prst="line">
            <a:avLst/>
          </a:prstGeom>
          <a:noFill/>
          <a:ln w="50800">
            <a:solidFill>
              <a:schemeClr val="tx2"/>
            </a:solidFill>
            <a:prstDash val="sysDot"/>
            <a:round/>
            <a:headEnd/>
            <a:tailEnd/>
          </a:ln>
        </p:spPr>
        <p:txBody>
          <a:bodyPr wrap="none" anchor="ctr"/>
          <a:lstStyle/>
          <a:p>
            <a:endParaRPr lang="pt-PT"/>
          </a:p>
        </p:txBody>
      </p:sp>
      <p:sp>
        <p:nvSpPr>
          <p:cNvPr id="71690" name="Line 16"/>
          <p:cNvSpPr>
            <a:spLocks noChangeShapeType="1"/>
          </p:cNvSpPr>
          <p:nvPr/>
        </p:nvSpPr>
        <p:spPr bwMode="auto">
          <a:xfrm flipV="1">
            <a:off x="2940050" y="2360849"/>
            <a:ext cx="242888" cy="347663"/>
          </a:xfrm>
          <a:prstGeom prst="line">
            <a:avLst/>
          </a:prstGeom>
          <a:noFill/>
          <a:ln w="50800">
            <a:solidFill>
              <a:schemeClr val="tx2"/>
            </a:solidFill>
            <a:prstDash val="sysDot"/>
            <a:round/>
            <a:headEnd/>
            <a:tailEnd/>
          </a:ln>
        </p:spPr>
        <p:txBody>
          <a:bodyPr wrap="none" anchor="ctr"/>
          <a:lstStyle/>
          <a:p>
            <a:endParaRPr lang="pt-PT"/>
          </a:p>
        </p:txBody>
      </p:sp>
      <p:sp>
        <p:nvSpPr>
          <p:cNvPr id="71691" name="Line 17"/>
          <p:cNvSpPr>
            <a:spLocks noChangeShapeType="1"/>
          </p:cNvSpPr>
          <p:nvPr/>
        </p:nvSpPr>
        <p:spPr bwMode="auto">
          <a:xfrm flipV="1">
            <a:off x="3187700" y="2279886"/>
            <a:ext cx="203200" cy="93662"/>
          </a:xfrm>
          <a:prstGeom prst="line">
            <a:avLst/>
          </a:prstGeom>
          <a:noFill/>
          <a:ln w="50800">
            <a:solidFill>
              <a:schemeClr val="tx2"/>
            </a:solidFill>
            <a:prstDash val="sysDot"/>
            <a:round/>
            <a:headEnd/>
            <a:tailEnd/>
          </a:ln>
        </p:spPr>
        <p:txBody>
          <a:bodyPr wrap="none" anchor="ctr"/>
          <a:lstStyle/>
          <a:p>
            <a:endParaRPr lang="pt-PT"/>
          </a:p>
        </p:txBody>
      </p:sp>
      <p:sp>
        <p:nvSpPr>
          <p:cNvPr id="71692" name="Line 18"/>
          <p:cNvSpPr>
            <a:spLocks noChangeShapeType="1"/>
          </p:cNvSpPr>
          <p:nvPr/>
        </p:nvSpPr>
        <p:spPr bwMode="auto">
          <a:xfrm>
            <a:off x="3386139" y="2284648"/>
            <a:ext cx="700087" cy="0"/>
          </a:xfrm>
          <a:prstGeom prst="line">
            <a:avLst/>
          </a:prstGeom>
          <a:noFill/>
          <a:ln w="50800">
            <a:solidFill>
              <a:schemeClr val="tx2"/>
            </a:solidFill>
            <a:prstDash val="sysDot"/>
            <a:round/>
            <a:headEnd/>
            <a:tailEnd/>
          </a:ln>
        </p:spPr>
        <p:txBody>
          <a:bodyPr wrap="none" anchor="ctr"/>
          <a:lstStyle/>
          <a:p>
            <a:endParaRPr lang="pt-PT"/>
          </a:p>
        </p:txBody>
      </p:sp>
      <p:sp>
        <p:nvSpPr>
          <p:cNvPr id="281619" name="Rectangle 19"/>
          <p:cNvSpPr>
            <a:spLocks noChangeArrowheads="1"/>
          </p:cNvSpPr>
          <p:nvPr/>
        </p:nvSpPr>
        <p:spPr bwMode="auto">
          <a:xfrm>
            <a:off x="5294314" y="5326298"/>
            <a:ext cx="1958975" cy="363538"/>
          </a:xfrm>
          <a:prstGeom prst="rect">
            <a:avLst/>
          </a:prstGeom>
          <a:noFill/>
          <a:ln w="12700">
            <a:noFill/>
            <a:miter lim="800000"/>
            <a:headEnd/>
            <a:tailEnd/>
          </a:ln>
          <a:effectLst/>
        </p:spPr>
        <p:txBody>
          <a:bodyPr wrap="none" lIns="90487" tIns="44450" rIns="90487" bIns="44450">
            <a:spAutoFit/>
          </a:bodyPr>
          <a:lstStyle/>
          <a:p>
            <a:pPr algn="ctr" eaLnBrk="1" hangingPunct="1">
              <a:defRPr/>
            </a:pPr>
            <a:r>
              <a:rPr lang="fr-FR" altLang="fr-FR" b="1">
                <a:solidFill>
                  <a:schemeClr val="tx1">
                    <a:lumMod val="75000"/>
                  </a:schemeClr>
                </a:solidFill>
                <a:latin typeface="Arial" pitchFamily="34" charset="0"/>
              </a:rPr>
              <a:t>Hepatite crónica</a:t>
            </a:r>
          </a:p>
        </p:txBody>
      </p:sp>
      <p:sp>
        <p:nvSpPr>
          <p:cNvPr id="71694" name="Rectangle 20"/>
          <p:cNvSpPr>
            <a:spLocks noChangeArrowheads="1"/>
          </p:cNvSpPr>
          <p:nvPr/>
        </p:nvSpPr>
        <p:spPr bwMode="auto">
          <a:xfrm>
            <a:off x="2166939" y="1198798"/>
            <a:ext cx="77787" cy="266700"/>
          </a:xfrm>
          <a:prstGeom prst="rect">
            <a:avLst/>
          </a:prstGeom>
          <a:noFill/>
          <a:ln w="12700">
            <a:solidFill>
              <a:schemeClr val="tx1"/>
            </a:solidFill>
            <a:miter lim="800000"/>
            <a:headEnd/>
            <a:tailEnd/>
          </a:ln>
        </p:spPr>
        <p:txBody>
          <a:bodyPr wrap="none" anchor="ctr"/>
          <a:lstStyle/>
          <a:p>
            <a:endParaRPr lang="pt-PT"/>
          </a:p>
        </p:txBody>
      </p:sp>
      <p:sp>
        <p:nvSpPr>
          <p:cNvPr id="71695" name="Rectangle 21"/>
          <p:cNvSpPr>
            <a:spLocks noChangeArrowheads="1"/>
          </p:cNvSpPr>
          <p:nvPr/>
        </p:nvSpPr>
        <p:spPr bwMode="auto">
          <a:xfrm>
            <a:off x="2346326"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696" name="Rectangle 22"/>
          <p:cNvSpPr>
            <a:spLocks noChangeArrowheads="1"/>
          </p:cNvSpPr>
          <p:nvPr/>
        </p:nvSpPr>
        <p:spPr bwMode="auto">
          <a:xfrm>
            <a:off x="2527301"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697" name="Rectangle 23"/>
          <p:cNvSpPr>
            <a:spLocks noChangeArrowheads="1"/>
          </p:cNvSpPr>
          <p:nvPr/>
        </p:nvSpPr>
        <p:spPr bwMode="auto">
          <a:xfrm>
            <a:off x="2708276"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698" name="Rectangle 24"/>
          <p:cNvSpPr>
            <a:spLocks noChangeArrowheads="1"/>
          </p:cNvSpPr>
          <p:nvPr/>
        </p:nvSpPr>
        <p:spPr bwMode="auto">
          <a:xfrm>
            <a:off x="2889250" y="1198798"/>
            <a:ext cx="77788"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699" name="Rectangle 25"/>
          <p:cNvSpPr>
            <a:spLocks noChangeArrowheads="1"/>
          </p:cNvSpPr>
          <p:nvPr/>
        </p:nvSpPr>
        <p:spPr bwMode="auto">
          <a:xfrm>
            <a:off x="3068639"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00" name="Rectangle 26"/>
          <p:cNvSpPr>
            <a:spLocks noChangeArrowheads="1"/>
          </p:cNvSpPr>
          <p:nvPr/>
        </p:nvSpPr>
        <p:spPr bwMode="auto">
          <a:xfrm>
            <a:off x="3249614"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01" name="Rectangle 27"/>
          <p:cNvSpPr>
            <a:spLocks noChangeArrowheads="1"/>
          </p:cNvSpPr>
          <p:nvPr/>
        </p:nvSpPr>
        <p:spPr bwMode="auto">
          <a:xfrm>
            <a:off x="3430589"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02" name="Rectangle 28"/>
          <p:cNvSpPr>
            <a:spLocks noChangeArrowheads="1"/>
          </p:cNvSpPr>
          <p:nvPr/>
        </p:nvSpPr>
        <p:spPr bwMode="auto">
          <a:xfrm>
            <a:off x="3611564"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03" name="Rectangle 29"/>
          <p:cNvSpPr>
            <a:spLocks noChangeArrowheads="1"/>
          </p:cNvSpPr>
          <p:nvPr/>
        </p:nvSpPr>
        <p:spPr bwMode="auto">
          <a:xfrm>
            <a:off x="3792539" y="1198798"/>
            <a:ext cx="77787"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04" name="Rectangle 30"/>
          <p:cNvSpPr>
            <a:spLocks noChangeArrowheads="1"/>
          </p:cNvSpPr>
          <p:nvPr/>
        </p:nvSpPr>
        <p:spPr bwMode="auto">
          <a:xfrm>
            <a:off x="3971926"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05" name="Rectangle 31"/>
          <p:cNvSpPr>
            <a:spLocks noChangeArrowheads="1"/>
          </p:cNvSpPr>
          <p:nvPr/>
        </p:nvSpPr>
        <p:spPr bwMode="auto">
          <a:xfrm>
            <a:off x="4152901"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06" name="Rectangle 32"/>
          <p:cNvSpPr>
            <a:spLocks noChangeArrowheads="1"/>
          </p:cNvSpPr>
          <p:nvPr/>
        </p:nvSpPr>
        <p:spPr bwMode="auto">
          <a:xfrm>
            <a:off x="4333876"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07" name="Rectangle 33"/>
          <p:cNvSpPr>
            <a:spLocks noChangeArrowheads="1"/>
          </p:cNvSpPr>
          <p:nvPr/>
        </p:nvSpPr>
        <p:spPr bwMode="auto">
          <a:xfrm>
            <a:off x="4514850" y="1198798"/>
            <a:ext cx="77788"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08" name="Rectangle 34"/>
          <p:cNvSpPr>
            <a:spLocks noChangeArrowheads="1"/>
          </p:cNvSpPr>
          <p:nvPr/>
        </p:nvSpPr>
        <p:spPr bwMode="auto">
          <a:xfrm>
            <a:off x="4694239"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09" name="Rectangle 35"/>
          <p:cNvSpPr>
            <a:spLocks noChangeArrowheads="1"/>
          </p:cNvSpPr>
          <p:nvPr/>
        </p:nvSpPr>
        <p:spPr bwMode="auto">
          <a:xfrm>
            <a:off x="4875214"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10" name="Rectangle 36"/>
          <p:cNvSpPr>
            <a:spLocks noChangeArrowheads="1"/>
          </p:cNvSpPr>
          <p:nvPr/>
        </p:nvSpPr>
        <p:spPr bwMode="auto">
          <a:xfrm>
            <a:off x="5056189"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11" name="Rectangle 37"/>
          <p:cNvSpPr>
            <a:spLocks noChangeArrowheads="1"/>
          </p:cNvSpPr>
          <p:nvPr/>
        </p:nvSpPr>
        <p:spPr bwMode="auto">
          <a:xfrm>
            <a:off x="5237164"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12" name="Rectangle 38"/>
          <p:cNvSpPr>
            <a:spLocks noChangeArrowheads="1"/>
          </p:cNvSpPr>
          <p:nvPr/>
        </p:nvSpPr>
        <p:spPr bwMode="auto">
          <a:xfrm>
            <a:off x="5418139" y="1198798"/>
            <a:ext cx="77787"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13" name="Rectangle 39"/>
          <p:cNvSpPr>
            <a:spLocks noChangeArrowheads="1"/>
          </p:cNvSpPr>
          <p:nvPr/>
        </p:nvSpPr>
        <p:spPr bwMode="auto">
          <a:xfrm>
            <a:off x="5597526"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14" name="Rectangle 40"/>
          <p:cNvSpPr>
            <a:spLocks noChangeArrowheads="1"/>
          </p:cNvSpPr>
          <p:nvPr/>
        </p:nvSpPr>
        <p:spPr bwMode="auto">
          <a:xfrm>
            <a:off x="5778501"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15" name="Rectangle 41"/>
          <p:cNvSpPr>
            <a:spLocks noChangeArrowheads="1"/>
          </p:cNvSpPr>
          <p:nvPr/>
        </p:nvSpPr>
        <p:spPr bwMode="auto">
          <a:xfrm>
            <a:off x="5959476"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16" name="Rectangle 42"/>
          <p:cNvSpPr>
            <a:spLocks noChangeArrowheads="1"/>
          </p:cNvSpPr>
          <p:nvPr/>
        </p:nvSpPr>
        <p:spPr bwMode="auto">
          <a:xfrm>
            <a:off x="6140450" y="1198798"/>
            <a:ext cx="77788"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17" name="Rectangle 43"/>
          <p:cNvSpPr>
            <a:spLocks noChangeArrowheads="1"/>
          </p:cNvSpPr>
          <p:nvPr/>
        </p:nvSpPr>
        <p:spPr bwMode="auto">
          <a:xfrm>
            <a:off x="6319839"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18" name="Rectangle 44"/>
          <p:cNvSpPr>
            <a:spLocks noChangeArrowheads="1"/>
          </p:cNvSpPr>
          <p:nvPr/>
        </p:nvSpPr>
        <p:spPr bwMode="auto">
          <a:xfrm>
            <a:off x="6500814"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19" name="Rectangle 45"/>
          <p:cNvSpPr>
            <a:spLocks noChangeArrowheads="1"/>
          </p:cNvSpPr>
          <p:nvPr/>
        </p:nvSpPr>
        <p:spPr bwMode="auto">
          <a:xfrm>
            <a:off x="6681789"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20" name="Rectangle 46"/>
          <p:cNvSpPr>
            <a:spLocks noChangeArrowheads="1"/>
          </p:cNvSpPr>
          <p:nvPr/>
        </p:nvSpPr>
        <p:spPr bwMode="auto">
          <a:xfrm>
            <a:off x="6862764"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21" name="Rectangle 47"/>
          <p:cNvSpPr>
            <a:spLocks noChangeArrowheads="1"/>
          </p:cNvSpPr>
          <p:nvPr/>
        </p:nvSpPr>
        <p:spPr bwMode="auto">
          <a:xfrm>
            <a:off x="7043739" y="1198798"/>
            <a:ext cx="77787"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22" name="Rectangle 48"/>
          <p:cNvSpPr>
            <a:spLocks noChangeArrowheads="1"/>
          </p:cNvSpPr>
          <p:nvPr/>
        </p:nvSpPr>
        <p:spPr bwMode="auto">
          <a:xfrm>
            <a:off x="7223126"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23" name="Rectangle 49"/>
          <p:cNvSpPr>
            <a:spLocks noChangeArrowheads="1"/>
          </p:cNvSpPr>
          <p:nvPr/>
        </p:nvSpPr>
        <p:spPr bwMode="auto">
          <a:xfrm>
            <a:off x="7404101"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24" name="Rectangle 50"/>
          <p:cNvSpPr>
            <a:spLocks noChangeArrowheads="1"/>
          </p:cNvSpPr>
          <p:nvPr/>
        </p:nvSpPr>
        <p:spPr bwMode="auto">
          <a:xfrm>
            <a:off x="7585076"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25" name="Rectangle 51"/>
          <p:cNvSpPr>
            <a:spLocks noChangeArrowheads="1"/>
          </p:cNvSpPr>
          <p:nvPr/>
        </p:nvSpPr>
        <p:spPr bwMode="auto">
          <a:xfrm>
            <a:off x="7766050" y="1198798"/>
            <a:ext cx="77788"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26" name="Rectangle 52"/>
          <p:cNvSpPr>
            <a:spLocks noChangeArrowheads="1"/>
          </p:cNvSpPr>
          <p:nvPr/>
        </p:nvSpPr>
        <p:spPr bwMode="auto">
          <a:xfrm>
            <a:off x="7945439"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27" name="Rectangle 53"/>
          <p:cNvSpPr>
            <a:spLocks noChangeArrowheads="1"/>
          </p:cNvSpPr>
          <p:nvPr/>
        </p:nvSpPr>
        <p:spPr bwMode="auto">
          <a:xfrm>
            <a:off x="8126414"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28" name="Rectangle 54"/>
          <p:cNvSpPr>
            <a:spLocks noChangeArrowheads="1"/>
          </p:cNvSpPr>
          <p:nvPr/>
        </p:nvSpPr>
        <p:spPr bwMode="auto">
          <a:xfrm>
            <a:off x="8307389"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29" name="Rectangle 55"/>
          <p:cNvSpPr>
            <a:spLocks noChangeArrowheads="1"/>
          </p:cNvSpPr>
          <p:nvPr/>
        </p:nvSpPr>
        <p:spPr bwMode="auto">
          <a:xfrm>
            <a:off x="8488364"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30" name="Rectangle 56"/>
          <p:cNvSpPr>
            <a:spLocks noChangeArrowheads="1"/>
          </p:cNvSpPr>
          <p:nvPr/>
        </p:nvSpPr>
        <p:spPr bwMode="auto">
          <a:xfrm>
            <a:off x="8669339" y="1198798"/>
            <a:ext cx="77787"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31" name="Rectangle 57"/>
          <p:cNvSpPr>
            <a:spLocks noChangeArrowheads="1"/>
          </p:cNvSpPr>
          <p:nvPr/>
        </p:nvSpPr>
        <p:spPr bwMode="auto">
          <a:xfrm>
            <a:off x="8848726"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32" name="Rectangle 58"/>
          <p:cNvSpPr>
            <a:spLocks noChangeArrowheads="1"/>
          </p:cNvSpPr>
          <p:nvPr/>
        </p:nvSpPr>
        <p:spPr bwMode="auto">
          <a:xfrm>
            <a:off x="9029701"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71733" name="Rectangle 59"/>
          <p:cNvSpPr>
            <a:spLocks noChangeArrowheads="1"/>
          </p:cNvSpPr>
          <p:nvPr/>
        </p:nvSpPr>
        <p:spPr bwMode="auto">
          <a:xfrm>
            <a:off x="9210676" y="119879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3" name="Marcador de texto 2"/>
          <p:cNvSpPr>
            <a:spLocks noGrp="1"/>
          </p:cNvSpPr>
          <p:nvPr>
            <p:ph type="body" sz="quarter" idx="13"/>
          </p:nvPr>
        </p:nvSpPr>
        <p:spPr/>
        <p:txBody>
          <a:bodyPr/>
          <a:lstStyle/>
          <a:p>
            <a:endParaRPr lang="es-ES"/>
          </a:p>
        </p:txBody>
      </p:sp>
      <p:sp>
        <p:nvSpPr>
          <p:cNvPr id="281700" name="Rectangle 100"/>
          <p:cNvSpPr>
            <a:spLocks noGrp="1" noChangeArrowheads="1"/>
          </p:cNvSpPr>
          <p:nvPr>
            <p:ph type="title"/>
          </p:nvPr>
        </p:nvSpPr>
        <p:spPr/>
        <p:txBody>
          <a:bodyPr vert="horz" lIns="90487" tIns="44450" rIns="90487" bIns="44450" rtlCol="0" anchor="ctr">
            <a:normAutofit/>
          </a:bodyPr>
          <a:lstStyle/>
          <a:p>
            <a:pPr>
              <a:defRPr/>
            </a:pPr>
            <a:r>
              <a:rPr lang="fr-FR" altLang="fr-FR" sz="3200" dirty="0" err="1" smtClean="0"/>
              <a:t>Diagn</a:t>
            </a:r>
            <a:r>
              <a:rPr lang="pt-PT" altLang="fr-FR" sz="3200" dirty="0" err="1" smtClean="0"/>
              <a:t>óstico</a:t>
            </a:r>
            <a:r>
              <a:rPr lang="pt-PT" altLang="fr-FR" sz="3200" dirty="0" smtClean="0"/>
              <a:t> da hepatite C</a:t>
            </a:r>
            <a:endParaRPr lang="fr-FR" altLang="fr-FR" sz="3200" i="1" dirty="0"/>
          </a:p>
        </p:txBody>
      </p:sp>
      <p:sp>
        <p:nvSpPr>
          <p:cNvPr id="281701" name="Rectangle 101"/>
          <p:cNvSpPr>
            <a:spLocks noChangeArrowheads="1"/>
          </p:cNvSpPr>
          <p:nvPr/>
        </p:nvSpPr>
        <p:spPr bwMode="auto">
          <a:xfrm>
            <a:off x="1531939" y="730487"/>
            <a:ext cx="1108075" cy="363537"/>
          </a:xfrm>
          <a:prstGeom prst="rect">
            <a:avLst/>
          </a:prstGeom>
          <a:noFill/>
          <a:ln w="12700">
            <a:noFill/>
            <a:miter lim="800000"/>
            <a:headEnd/>
            <a:tailEnd/>
          </a:ln>
          <a:effectLst/>
        </p:spPr>
        <p:txBody>
          <a:bodyPr wrap="none" lIns="90487" tIns="44450" rIns="90487" bIns="44450">
            <a:spAutoFit/>
          </a:bodyPr>
          <a:lstStyle/>
          <a:p>
            <a:pPr eaLnBrk="1" hangingPunct="1">
              <a:defRPr/>
            </a:pPr>
            <a:r>
              <a:rPr lang="fr-FR" altLang="fr-FR" b="1" dirty="0" err="1">
                <a:solidFill>
                  <a:schemeClr val="tx1">
                    <a:lumMod val="75000"/>
                  </a:schemeClr>
                </a:solidFill>
                <a:latin typeface="Arial" pitchFamily="34" charset="0"/>
              </a:rPr>
              <a:t>Infecção</a:t>
            </a:r>
            <a:endParaRPr lang="fr-FR" altLang="fr-FR" b="1" dirty="0">
              <a:solidFill>
                <a:schemeClr val="tx1">
                  <a:lumMod val="75000"/>
                </a:schemeClr>
              </a:solidFill>
              <a:latin typeface="Arial" pitchFamily="34" charset="0"/>
            </a:endParaRPr>
          </a:p>
        </p:txBody>
      </p:sp>
      <p:sp>
        <p:nvSpPr>
          <p:cNvPr id="281702" name="Rectangle 102"/>
          <p:cNvSpPr>
            <a:spLocks noChangeArrowheads="1"/>
          </p:cNvSpPr>
          <p:nvPr/>
        </p:nvSpPr>
        <p:spPr bwMode="auto">
          <a:xfrm>
            <a:off x="2420939" y="5186599"/>
            <a:ext cx="1082675" cy="638175"/>
          </a:xfrm>
          <a:prstGeom prst="rect">
            <a:avLst/>
          </a:prstGeom>
          <a:noFill/>
          <a:ln w="12700">
            <a:noFill/>
            <a:miter lim="800000"/>
            <a:headEnd/>
            <a:tailEnd/>
          </a:ln>
          <a:effectLst/>
        </p:spPr>
        <p:txBody>
          <a:bodyPr wrap="none" lIns="90487" tIns="44450" rIns="90487" bIns="44450">
            <a:spAutoFit/>
          </a:bodyPr>
          <a:lstStyle/>
          <a:p>
            <a:pPr algn="ctr" eaLnBrk="1" hangingPunct="1">
              <a:defRPr/>
            </a:pPr>
            <a:r>
              <a:rPr lang="fr-FR" altLang="fr-FR" b="1" dirty="0" err="1">
                <a:solidFill>
                  <a:schemeClr val="tx1">
                    <a:lumMod val="75000"/>
                  </a:schemeClr>
                </a:solidFill>
                <a:latin typeface="Arial" pitchFamily="34" charset="0"/>
              </a:rPr>
              <a:t>Hepatite</a:t>
            </a:r>
            <a:endParaRPr lang="fr-FR" altLang="fr-FR" b="1" dirty="0">
              <a:solidFill>
                <a:schemeClr val="tx1">
                  <a:lumMod val="75000"/>
                </a:schemeClr>
              </a:solidFill>
              <a:latin typeface="Arial" pitchFamily="34" charset="0"/>
            </a:endParaRPr>
          </a:p>
          <a:p>
            <a:pPr algn="ctr" eaLnBrk="1" hangingPunct="1">
              <a:defRPr/>
            </a:pPr>
            <a:r>
              <a:rPr lang="fr-FR" altLang="fr-FR" b="1" dirty="0" err="1">
                <a:solidFill>
                  <a:schemeClr val="tx1">
                    <a:lumMod val="75000"/>
                  </a:schemeClr>
                </a:solidFill>
                <a:latin typeface="Arial" pitchFamily="34" charset="0"/>
              </a:rPr>
              <a:t>aguda</a:t>
            </a:r>
            <a:endParaRPr lang="fr-FR" altLang="fr-FR" b="1" dirty="0">
              <a:solidFill>
                <a:schemeClr val="tx1">
                  <a:lumMod val="75000"/>
                </a:schemeClr>
              </a:solidFill>
              <a:latin typeface="Arial" pitchFamily="34" charset="0"/>
            </a:endParaRPr>
          </a:p>
        </p:txBody>
      </p:sp>
      <p:sp>
        <p:nvSpPr>
          <p:cNvPr id="281703" name="Rectangle 103"/>
          <p:cNvSpPr>
            <a:spLocks noChangeArrowheads="1"/>
          </p:cNvSpPr>
          <p:nvPr/>
        </p:nvSpPr>
        <p:spPr bwMode="auto">
          <a:xfrm>
            <a:off x="9336089" y="1369505"/>
            <a:ext cx="1235075" cy="363537"/>
          </a:xfrm>
          <a:prstGeom prst="rect">
            <a:avLst/>
          </a:prstGeom>
          <a:noFill/>
          <a:ln w="12700">
            <a:noFill/>
            <a:miter lim="800000"/>
            <a:headEnd/>
            <a:tailEnd/>
          </a:ln>
          <a:effectLst/>
        </p:spPr>
        <p:txBody>
          <a:bodyPr wrap="none" lIns="90487" tIns="44450" rIns="90487" bIns="44450">
            <a:spAutoFit/>
          </a:bodyPr>
          <a:lstStyle/>
          <a:p>
            <a:pPr eaLnBrk="1" hangingPunct="1">
              <a:defRPr/>
            </a:pPr>
            <a:r>
              <a:rPr lang="fr-FR" altLang="fr-FR" b="1" dirty="0">
                <a:solidFill>
                  <a:schemeClr val="tx1">
                    <a:lumMod val="75000"/>
                  </a:schemeClr>
                </a:solidFill>
                <a:latin typeface="Arial" pitchFamily="34" charset="0"/>
              </a:rPr>
              <a:t>ARN-VHC</a:t>
            </a:r>
          </a:p>
        </p:txBody>
      </p:sp>
      <p:sp>
        <p:nvSpPr>
          <p:cNvPr id="281704" name="Rectangle 104"/>
          <p:cNvSpPr>
            <a:spLocks noChangeArrowheads="1"/>
          </p:cNvSpPr>
          <p:nvPr/>
        </p:nvSpPr>
        <p:spPr bwMode="auto">
          <a:xfrm>
            <a:off x="9336089" y="2089387"/>
            <a:ext cx="1146175" cy="363537"/>
          </a:xfrm>
          <a:prstGeom prst="rect">
            <a:avLst/>
          </a:prstGeom>
          <a:noFill/>
          <a:ln w="12700">
            <a:noFill/>
            <a:miter lim="800000"/>
            <a:headEnd/>
            <a:tailEnd/>
          </a:ln>
          <a:effectLst/>
        </p:spPr>
        <p:txBody>
          <a:bodyPr wrap="none" lIns="90487" tIns="44450" rIns="90487" bIns="44450">
            <a:spAutoFit/>
          </a:bodyPr>
          <a:lstStyle/>
          <a:p>
            <a:pPr eaLnBrk="1" hangingPunct="1">
              <a:defRPr/>
            </a:pPr>
            <a:r>
              <a:rPr lang="fr-FR" altLang="fr-FR" b="1">
                <a:solidFill>
                  <a:schemeClr val="tx1">
                    <a:lumMod val="75000"/>
                  </a:schemeClr>
                </a:solidFill>
                <a:latin typeface="Arial" pitchFamily="34" charset="0"/>
              </a:rPr>
              <a:t>anti-VHC</a:t>
            </a:r>
          </a:p>
        </p:txBody>
      </p:sp>
      <p:sp>
        <p:nvSpPr>
          <p:cNvPr id="108" name="Rectangle 18"/>
          <p:cNvSpPr>
            <a:spLocks noChangeArrowheads="1"/>
          </p:cNvSpPr>
          <p:nvPr/>
        </p:nvSpPr>
        <p:spPr bwMode="auto">
          <a:xfrm>
            <a:off x="2156272" y="1615318"/>
            <a:ext cx="77787" cy="266700"/>
          </a:xfrm>
          <a:prstGeom prst="rect">
            <a:avLst/>
          </a:prstGeom>
          <a:noFill/>
          <a:ln w="12700">
            <a:solidFill>
              <a:schemeClr val="tx1"/>
            </a:solidFill>
            <a:miter lim="800000"/>
            <a:headEnd/>
            <a:tailEnd/>
          </a:ln>
        </p:spPr>
        <p:txBody>
          <a:bodyPr wrap="none" anchor="ctr"/>
          <a:lstStyle/>
          <a:p>
            <a:endParaRPr lang="pt-PT"/>
          </a:p>
        </p:txBody>
      </p:sp>
      <p:sp>
        <p:nvSpPr>
          <p:cNvPr id="109" name="Rectangle 19"/>
          <p:cNvSpPr>
            <a:spLocks noChangeArrowheads="1"/>
          </p:cNvSpPr>
          <p:nvPr/>
        </p:nvSpPr>
        <p:spPr bwMode="auto">
          <a:xfrm>
            <a:off x="2335659" y="161531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110" name="Rectangle 20"/>
          <p:cNvSpPr>
            <a:spLocks noChangeArrowheads="1"/>
          </p:cNvSpPr>
          <p:nvPr/>
        </p:nvSpPr>
        <p:spPr bwMode="auto">
          <a:xfrm>
            <a:off x="2516634" y="161531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111" name="Rectangle 21"/>
          <p:cNvSpPr>
            <a:spLocks noChangeArrowheads="1"/>
          </p:cNvSpPr>
          <p:nvPr/>
        </p:nvSpPr>
        <p:spPr bwMode="auto">
          <a:xfrm>
            <a:off x="2697609" y="161531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112" name="Rectangle 22"/>
          <p:cNvSpPr>
            <a:spLocks noChangeArrowheads="1"/>
          </p:cNvSpPr>
          <p:nvPr/>
        </p:nvSpPr>
        <p:spPr bwMode="auto">
          <a:xfrm>
            <a:off x="2878583" y="1615318"/>
            <a:ext cx="77788"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113" name="Rectangle 23"/>
          <p:cNvSpPr>
            <a:spLocks noChangeArrowheads="1"/>
          </p:cNvSpPr>
          <p:nvPr/>
        </p:nvSpPr>
        <p:spPr bwMode="auto">
          <a:xfrm>
            <a:off x="3057972" y="161531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114" name="Rectangle 24"/>
          <p:cNvSpPr>
            <a:spLocks noChangeArrowheads="1"/>
          </p:cNvSpPr>
          <p:nvPr/>
        </p:nvSpPr>
        <p:spPr bwMode="auto">
          <a:xfrm>
            <a:off x="3238947" y="161531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115" name="Rectangle 25"/>
          <p:cNvSpPr>
            <a:spLocks noChangeArrowheads="1"/>
          </p:cNvSpPr>
          <p:nvPr/>
        </p:nvSpPr>
        <p:spPr bwMode="auto">
          <a:xfrm>
            <a:off x="3419922" y="1615318"/>
            <a:ext cx="79375" cy="266700"/>
          </a:xfrm>
          <a:prstGeom prst="rect">
            <a:avLst/>
          </a:prstGeom>
          <a:solidFill>
            <a:schemeClr val="tx1"/>
          </a:solidFill>
          <a:ln w="12700">
            <a:solidFill>
              <a:schemeClr val="tx1"/>
            </a:solidFill>
            <a:miter lim="800000"/>
            <a:headEnd/>
            <a:tailEnd/>
          </a:ln>
        </p:spPr>
        <p:txBody>
          <a:bodyPr wrap="none" anchor="ctr"/>
          <a:lstStyle/>
          <a:p>
            <a:endParaRPr lang="pt-PT"/>
          </a:p>
        </p:txBody>
      </p:sp>
      <p:sp>
        <p:nvSpPr>
          <p:cNvPr id="116" name="Rectangle 26"/>
          <p:cNvSpPr>
            <a:spLocks noChangeArrowheads="1"/>
          </p:cNvSpPr>
          <p:nvPr/>
        </p:nvSpPr>
        <p:spPr bwMode="auto">
          <a:xfrm>
            <a:off x="3600897" y="1615318"/>
            <a:ext cx="79375" cy="266700"/>
          </a:xfrm>
          <a:prstGeom prst="rect">
            <a:avLst/>
          </a:prstGeom>
          <a:noFill/>
          <a:ln w="12700">
            <a:solidFill>
              <a:schemeClr val="tx1"/>
            </a:solidFill>
            <a:miter lim="800000"/>
            <a:headEnd/>
            <a:tailEnd/>
          </a:ln>
        </p:spPr>
        <p:txBody>
          <a:bodyPr wrap="none" anchor="ctr"/>
          <a:lstStyle/>
          <a:p>
            <a:endParaRPr lang="pt-PT"/>
          </a:p>
        </p:txBody>
      </p:sp>
      <p:sp>
        <p:nvSpPr>
          <p:cNvPr id="117" name="Rectangle 27"/>
          <p:cNvSpPr>
            <a:spLocks noChangeArrowheads="1"/>
          </p:cNvSpPr>
          <p:nvPr/>
        </p:nvSpPr>
        <p:spPr bwMode="auto">
          <a:xfrm>
            <a:off x="3781872" y="1615318"/>
            <a:ext cx="77787" cy="266700"/>
          </a:xfrm>
          <a:prstGeom prst="rect">
            <a:avLst/>
          </a:prstGeom>
          <a:noFill/>
          <a:ln w="12700">
            <a:solidFill>
              <a:schemeClr val="tx1"/>
            </a:solidFill>
            <a:miter lim="800000"/>
            <a:headEnd/>
            <a:tailEnd/>
          </a:ln>
        </p:spPr>
        <p:txBody>
          <a:bodyPr wrap="none" anchor="ctr"/>
          <a:lstStyle/>
          <a:p>
            <a:endParaRPr lang="pt-PT"/>
          </a:p>
        </p:txBody>
      </p:sp>
      <p:sp>
        <p:nvSpPr>
          <p:cNvPr id="118" name="Rectangle 28"/>
          <p:cNvSpPr>
            <a:spLocks noChangeArrowheads="1"/>
          </p:cNvSpPr>
          <p:nvPr/>
        </p:nvSpPr>
        <p:spPr bwMode="auto">
          <a:xfrm>
            <a:off x="3961259" y="1615318"/>
            <a:ext cx="79375" cy="266700"/>
          </a:xfrm>
          <a:prstGeom prst="rect">
            <a:avLst/>
          </a:prstGeom>
          <a:noFill/>
          <a:ln w="12700">
            <a:solidFill>
              <a:schemeClr val="tx1"/>
            </a:solidFill>
            <a:miter lim="800000"/>
            <a:headEnd/>
            <a:tailEnd/>
          </a:ln>
        </p:spPr>
        <p:txBody>
          <a:bodyPr wrap="none" anchor="ctr"/>
          <a:lstStyle/>
          <a:p>
            <a:endParaRPr lang="pt-PT"/>
          </a:p>
        </p:txBody>
      </p:sp>
      <p:sp>
        <p:nvSpPr>
          <p:cNvPr id="119" name="Rectangle 29"/>
          <p:cNvSpPr>
            <a:spLocks noChangeArrowheads="1"/>
          </p:cNvSpPr>
          <p:nvPr/>
        </p:nvSpPr>
        <p:spPr bwMode="auto">
          <a:xfrm>
            <a:off x="4142234" y="1615318"/>
            <a:ext cx="79375" cy="266700"/>
          </a:xfrm>
          <a:prstGeom prst="rect">
            <a:avLst/>
          </a:prstGeom>
          <a:noFill/>
          <a:ln w="12700">
            <a:solidFill>
              <a:schemeClr val="tx1"/>
            </a:solidFill>
            <a:miter lim="800000"/>
            <a:headEnd/>
            <a:tailEnd/>
          </a:ln>
        </p:spPr>
        <p:txBody>
          <a:bodyPr wrap="none" anchor="ctr"/>
          <a:lstStyle/>
          <a:p>
            <a:endParaRPr lang="pt-PT"/>
          </a:p>
        </p:txBody>
      </p:sp>
      <p:sp>
        <p:nvSpPr>
          <p:cNvPr id="123" name="Rectangle 26"/>
          <p:cNvSpPr>
            <a:spLocks noChangeArrowheads="1"/>
          </p:cNvSpPr>
          <p:nvPr/>
        </p:nvSpPr>
        <p:spPr bwMode="auto">
          <a:xfrm>
            <a:off x="4323161" y="1606860"/>
            <a:ext cx="79375" cy="266700"/>
          </a:xfrm>
          <a:prstGeom prst="rect">
            <a:avLst/>
          </a:prstGeom>
          <a:noFill/>
          <a:ln w="12700">
            <a:solidFill>
              <a:schemeClr val="tx1"/>
            </a:solidFill>
            <a:miter lim="800000"/>
            <a:headEnd/>
            <a:tailEnd/>
          </a:ln>
        </p:spPr>
        <p:txBody>
          <a:bodyPr wrap="none" anchor="ctr"/>
          <a:lstStyle/>
          <a:p>
            <a:endParaRPr lang="pt-PT"/>
          </a:p>
        </p:txBody>
      </p:sp>
      <p:sp>
        <p:nvSpPr>
          <p:cNvPr id="124" name="Rectangle 27"/>
          <p:cNvSpPr>
            <a:spLocks noChangeArrowheads="1"/>
          </p:cNvSpPr>
          <p:nvPr/>
        </p:nvSpPr>
        <p:spPr bwMode="auto">
          <a:xfrm>
            <a:off x="4504136" y="1606860"/>
            <a:ext cx="77787" cy="266700"/>
          </a:xfrm>
          <a:prstGeom prst="rect">
            <a:avLst/>
          </a:prstGeom>
          <a:noFill/>
          <a:ln w="12700">
            <a:solidFill>
              <a:schemeClr val="tx1"/>
            </a:solidFill>
            <a:miter lim="800000"/>
            <a:headEnd/>
            <a:tailEnd/>
          </a:ln>
        </p:spPr>
        <p:txBody>
          <a:bodyPr wrap="none" anchor="ctr"/>
          <a:lstStyle/>
          <a:p>
            <a:endParaRPr lang="pt-PT"/>
          </a:p>
        </p:txBody>
      </p:sp>
      <p:sp>
        <p:nvSpPr>
          <p:cNvPr id="125" name="Rectangle 28"/>
          <p:cNvSpPr>
            <a:spLocks noChangeArrowheads="1"/>
          </p:cNvSpPr>
          <p:nvPr/>
        </p:nvSpPr>
        <p:spPr bwMode="auto">
          <a:xfrm>
            <a:off x="4683523" y="1606860"/>
            <a:ext cx="79375" cy="266700"/>
          </a:xfrm>
          <a:prstGeom prst="rect">
            <a:avLst/>
          </a:prstGeom>
          <a:noFill/>
          <a:ln w="12700">
            <a:solidFill>
              <a:schemeClr val="tx1"/>
            </a:solidFill>
            <a:miter lim="800000"/>
            <a:headEnd/>
            <a:tailEnd/>
          </a:ln>
        </p:spPr>
        <p:txBody>
          <a:bodyPr wrap="none" anchor="ctr"/>
          <a:lstStyle/>
          <a:p>
            <a:endParaRPr lang="pt-PT"/>
          </a:p>
        </p:txBody>
      </p:sp>
      <p:sp>
        <p:nvSpPr>
          <p:cNvPr id="126" name="Rectangle 29"/>
          <p:cNvSpPr>
            <a:spLocks noChangeArrowheads="1"/>
          </p:cNvSpPr>
          <p:nvPr/>
        </p:nvSpPr>
        <p:spPr bwMode="auto">
          <a:xfrm>
            <a:off x="4864498" y="1606860"/>
            <a:ext cx="79375" cy="266700"/>
          </a:xfrm>
          <a:prstGeom prst="rect">
            <a:avLst/>
          </a:prstGeom>
          <a:noFill/>
          <a:ln w="12700">
            <a:solidFill>
              <a:schemeClr val="tx1"/>
            </a:solidFill>
            <a:miter lim="800000"/>
            <a:headEnd/>
            <a:tailEnd/>
          </a:ln>
        </p:spPr>
        <p:txBody>
          <a:bodyPr wrap="none" anchor="ctr"/>
          <a:lstStyle/>
          <a:p>
            <a:endParaRPr lang="pt-PT"/>
          </a:p>
        </p:txBody>
      </p:sp>
      <p:graphicFrame>
        <p:nvGraphicFramePr>
          <p:cNvPr id="127" name="Tabela 126"/>
          <p:cNvGraphicFramePr>
            <a:graphicFrameLocks noGrp="1"/>
          </p:cNvGraphicFramePr>
          <p:nvPr>
            <p:extLst>
              <p:ext uri="{D42A27DB-BD31-4B8C-83A1-F6EECF244321}">
                <p14:modId xmlns:p14="http://schemas.microsoft.com/office/powerpoint/2010/main" val="339333409"/>
              </p:ext>
            </p:extLst>
          </p:nvPr>
        </p:nvGraphicFramePr>
        <p:xfrm>
          <a:off x="4079776" y="2645432"/>
          <a:ext cx="5760640" cy="1676400"/>
        </p:xfrm>
        <a:graphic>
          <a:graphicData uri="http://schemas.openxmlformats.org/drawingml/2006/table">
            <a:tbl>
              <a:tblPr firstRow="1" bandRow="1">
                <a:tableStyleId>{5C22544A-7EE6-4342-B048-85BDC9FD1C3A}</a:tableStyleId>
              </a:tblPr>
              <a:tblGrid>
                <a:gridCol w="1008112"/>
                <a:gridCol w="1008112"/>
                <a:gridCol w="3744416"/>
              </a:tblGrid>
              <a:tr h="288032">
                <a:tc>
                  <a:txBody>
                    <a:bodyPr/>
                    <a:lstStyle/>
                    <a:p>
                      <a:pPr algn="ctr"/>
                      <a:r>
                        <a:rPr lang="pt-PT" sz="1600" dirty="0" err="1" smtClean="0"/>
                        <a:t>Anti-VHC</a:t>
                      </a:r>
                      <a:endParaRPr lang="pt-PT" sz="1600" dirty="0"/>
                    </a:p>
                  </a:txBody>
                  <a:tcPr anchor="ctr"/>
                </a:tc>
                <a:tc>
                  <a:txBody>
                    <a:bodyPr/>
                    <a:lstStyle/>
                    <a:p>
                      <a:pPr algn="ctr"/>
                      <a:r>
                        <a:rPr lang="pt-PT" sz="1600" dirty="0" smtClean="0"/>
                        <a:t>ARN-VHC</a:t>
                      </a:r>
                      <a:endParaRPr lang="pt-PT" sz="1600" dirty="0"/>
                    </a:p>
                  </a:txBody>
                  <a:tcPr anchor="ctr"/>
                </a:tc>
                <a:tc>
                  <a:txBody>
                    <a:bodyPr/>
                    <a:lstStyle/>
                    <a:p>
                      <a:r>
                        <a:rPr lang="pt-PT" sz="1600" dirty="0" smtClean="0"/>
                        <a:t>Interpretação</a:t>
                      </a:r>
                      <a:endParaRPr lang="pt-PT" sz="1600" dirty="0"/>
                    </a:p>
                  </a:txBody>
                  <a:tcPr anchor="ctr"/>
                </a:tc>
              </a:tr>
              <a:tr h="288032">
                <a:tc>
                  <a:txBody>
                    <a:bodyPr/>
                    <a:lstStyle/>
                    <a:p>
                      <a:pPr algn="ctr"/>
                      <a:r>
                        <a:rPr lang="pt-PT" sz="1600" dirty="0" smtClean="0">
                          <a:solidFill>
                            <a:schemeClr val="tx1">
                              <a:lumMod val="75000"/>
                            </a:schemeClr>
                          </a:solidFill>
                        </a:rPr>
                        <a:t>POS</a:t>
                      </a:r>
                      <a:endParaRPr lang="pt-PT" sz="1600" dirty="0">
                        <a:solidFill>
                          <a:schemeClr val="tx1">
                            <a:lumMod val="75000"/>
                          </a:schemeClr>
                        </a:solidFill>
                      </a:endParaRPr>
                    </a:p>
                  </a:txBody>
                  <a:tcPr anchor="ctr"/>
                </a:tc>
                <a:tc>
                  <a:txBody>
                    <a:bodyPr/>
                    <a:lstStyle/>
                    <a:p>
                      <a:pPr algn="ctr"/>
                      <a:r>
                        <a:rPr lang="pt-PT" sz="1600" dirty="0" smtClean="0">
                          <a:solidFill>
                            <a:schemeClr val="tx1">
                              <a:lumMod val="75000"/>
                            </a:schemeClr>
                          </a:solidFill>
                        </a:rPr>
                        <a:t>POS</a:t>
                      </a:r>
                      <a:endParaRPr lang="pt-PT" sz="1600" dirty="0">
                        <a:solidFill>
                          <a:schemeClr val="tx1">
                            <a:lumMod val="75000"/>
                          </a:schemeClr>
                        </a:solidFill>
                      </a:endParaRPr>
                    </a:p>
                  </a:txBody>
                  <a:tcPr anchor="ctr"/>
                </a:tc>
                <a:tc>
                  <a:txBody>
                    <a:bodyPr/>
                    <a:lstStyle/>
                    <a:p>
                      <a:r>
                        <a:rPr lang="pt-PT" sz="1600" dirty="0" smtClean="0">
                          <a:solidFill>
                            <a:schemeClr val="tx1">
                              <a:lumMod val="75000"/>
                            </a:schemeClr>
                          </a:solidFill>
                        </a:rPr>
                        <a:t>Hepatite C aguda ou crónica</a:t>
                      </a:r>
                      <a:endParaRPr lang="pt-PT" sz="1600" dirty="0">
                        <a:solidFill>
                          <a:schemeClr val="tx1">
                            <a:lumMod val="75000"/>
                          </a:schemeClr>
                        </a:solidFill>
                      </a:endParaRPr>
                    </a:p>
                  </a:txBody>
                  <a:tcPr anchor="ctr"/>
                </a:tc>
              </a:tr>
              <a:tr h="288032">
                <a:tc>
                  <a:txBody>
                    <a:bodyPr/>
                    <a:lstStyle/>
                    <a:p>
                      <a:pPr algn="ctr"/>
                      <a:r>
                        <a:rPr lang="pt-PT" sz="1600" dirty="0" smtClean="0">
                          <a:solidFill>
                            <a:schemeClr val="tx1">
                              <a:lumMod val="75000"/>
                            </a:schemeClr>
                          </a:solidFill>
                        </a:rPr>
                        <a:t>POS</a:t>
                      </a:r>
                      <a:endParaRPr lang="pt-PT" sz="1600" dirty="0">
                        <a:solidFill>
                          <a:schemeClr val="tx1">
                            <a:lumMod val="75000"/>
                          </a:schemeClr>
                        </a:solidFill>
                      </a:endParaRPr>
                    </a:p>
                  </a:txBody>
                  <a:tcPr anchor="ctr"/>
                </a:tc>
                <a:tc>
                  <a:txBody>
                    <a:bodyPr/>
                    <a:lstStyle/>
                    <a:p>
                      <a:pPr algn="ctr"/>
                      <a:r>
                        <a:rPr lang="pt-PT" sz="1600" dirty="0" smtClean="0">
                          <a:solidFill>
                            <a:schemeClr val="tx1">
                              <a:lumMod val="75000"/>
                            </a:schemeClr>
                          </a:solidFill>
                        </a:rPr>
                        <a:t>NEG</a:t>
                      </a:r>
                      <a:endParaRPr lang="pt-PT" sz="1600" dirty="0">
                        <a:solidFill>
                          <a:schemeClr val="tx1">
                            <a:lumMod val="75000"/>
                          </a:schemeClr>
                        </a:solidFill>
                      </a:endParaRPr>
                    </a:p>
                  </a:txBody>
                  <a:tcPr anchor="ctr"/>
                </a:tc>
                <a:tc>
                  <a:txBody>
                    <a:bodyPr/>
                    <a:lstStyle/>
                    <a:p>
                      <a:r>
                        <a:rPr lang="pt-PT" sz="1600" dirty="0" smtClean="0">
                          <a:solidFill>
                            <a:schemeClr val="tx1">
                              <a:lumMod val="75000"/>
                            </a:schemeClr>
                          </a:solidFill>
                        </a:rPr>
                        <a:t>Hepatite C curada</a:t>
                      </a:r>
                      <a:endParaRPr lang="pt-PT" sz="1600" dirty="0">
                        <a:solidFill>
                          <a:schemeClr val="tx1">
                            <a:lumMod val="75000"/>
                          </a:schemeClr>
                        </a:solidFill>
                      </a:endParaRPr>
                    </a:p>
                  </a:txBody>
                  <a:tcPr anchor="ctr"/>
                </a:tc>
              </a:tr>
              <a:tr h="288032">
                <a:tc>
                  <a:txBody>
                    <a:bodyPr/>
                    <a:lstStyle/>
                    <a:p>
                      <a:pPr algn="ctr"/>
                      <a:r>
                        <a:rPr lang="pt-PT" sz="1600" dirty="0" smtClean="0">
                          <a:solidFill>
                            <a:schemeClr val="tx1">
                              <a:lumMod val="75000"/>
                            </a:schemeClr>
                          </a:solidFill>
                        </a:rPr>
                        <a:t>NEG</a:t>
                      </a:r>
                      <a:endParaRPr lang="pt-PT" sz="1600" dirty="0">
                        <a:solidFill>
                          <a:schemeClr val="tx1">
                            <a:lumMod val="75000"/>
                          </a:schemeClr>
                        </a:solidFill>
                      </a:endParaRPr>
                    </a:p>
                  </a:txBody>
                  <a:tcPr anchor="ctr"/>
                </a:tc>
                <a:tc>
                  <a:txBody>
                    <a:bodyPr/>
                    <a:lstStyle/>
                    <a:p>
                      <a:pPr algn="ctr"/>
                      <a:r>
                        <a:rPr lang="pt-PT" sz="1600" dirty="0" smtClean="0">
                          <a:solidFill>
                            <a:schemeClr val="tx1">
                              <a:lumMod val="75000"/>
                            </a:schemeClr>
                          </a:solidFill>
                        </a:rPr>
                        <a:t>POS</a:t>
                      </a:r>
                      <a:endParaRPr lang="pt-PT" sz="1600" dirty="0">
                        <a:solidFill>
                          <a:schemeClr val="tx1">
                            <a:lumMod val="75000"/>
                          </a:schemeClr>
                        </a:solidFill>
                      </a:endParaRPr>
                    </a:p>
                  </a:txBody>
                  <a:tcPr anchor="ctr"/>
                </a:tc>
                <a:tc>
                  <a:txBody>
                    <a:bodyPr/>
                    <a:lstStyle/>
                    <a:p>
                      <a:r>
                        <a:rPr lang="pt-PT" sz="1600" dirty="0" smtClean="0">
                          <a:solidFill>
                            <a:schemeClr val="tx1">
                              <a:lumMod val="75000"/>
                            </a:schemeClr>
                          </a:solidFill>
                        </a:rPr>
                        <a:t>Hepatite aguda precoce; </a:t>
                      </a:r>
                      <a:r>
                        <a:rPr lang="pt-PT" sz="1600" dirty="0" err="1" smtClean="0">
                          <a:solidFill>
                            <a:schemeClr val="tx1">
                              <a:lumMod val="75000"/>
                            </a:schemeClr>
                          </a:solidFill>
                        </a:rPr>
                        <a:t>Imunossupressão</a:t>
                      </a:r>
                      <a:endParaRPr lang="pt-PT" sz="1600" dirty="0">
                        <a:solidFill>
                          <a:schemeClr val="tx1">
                            <a:lumMod val="75000"/>
                          </a:schemeClr>
                        </a:solidFill>
                      </a:endParaRPr>
                    </a:p>
                  </a:txBody>
                  <a:tcPr anchor="ctr"/>
                </a:tc>
              </a:tr>
              <a:tr h="288032">
                <a:tc>
                  <a:txBody>
                    <a:bodyPr/>
                    <a:lstStyle/>
                    <a:p>
                      <a:pPr algn="ctr"/>
                      <a:r>
                        <a:rPr lang="pt-PT" sz="1600" dirty="0" smtClean="0">
                          <a:solidFill>
                            <a:schemeClr val="tx1">
                              <a:lumMod val="75000"/>
                            </a:schemeClr>
                          </a:solidFill>
                        </a:rPr>
                        <a:t>NEG</a:t>
                      </a:r>
                      <a:endParaRPr lang="pt-PT" sz="1600" dirty="0">
                        <a:solidFill>
                          <a:schemeClr val="tx1">
                            <a:lumMod val="75000"/>
                          </a:schemeClr>
                        </a:solidFill>
                      </a:endParaRPr>
                    </a:p>
                  </a:txBody>
                  <a:tcPr anchor="ctr"/>
                </a:tc>
                <a:tc>
                  <a:txBody>
                    <a:bodyPr/>
                    <a:lstStyle/>
                    <a:p>
                      <a:pPr algn="ctr"/>
                      <a:r>
                        <a:rPr lang="pt-PT" sz="1600" dirty="0" smtClean="0">
                          <a:solidFill>
                            <a:schemeClr val="tx1">
                              <a:lumMod val="75000"/>
                            </a:schemeClr>
                          </a:solidFill>
                        </a:rPr>
                        <a:t>NEG</a:t>
                      </a:r>
                      <a:endParaRPr lang="pt-PT" sz="1600" dirty="0">
                        <a:solidFill>
                          <a:schemeClr val="tx1">
                            <a:lumMod val="75000"/>
                          </a:schemeClr>
                        </a:solidFill>
                      </a:endParaRPr>
                    </a:p>
                  </a:txBody>
                  <a:tcPr anchor="ctr"/>
                </a:tc>
                <a:tc>
                  <a:txBody>
                    <a:bodyPr/>
                    <a:lstStyle/>
                    <a:p>
                      <a:r>
                        <a:rPr lang="pt-PT" sz="1600" dirty="0" smtClean="0">
                          <a:solidFill>
                            <a:schemeClr val="tx1">
                              <a:lumMod val="75000"/>
                            </a:schemeClr>
                          </a:solidFill>
                        </a:rPr>
                        <a:t>Ausência de infecção</a:t>
                      </a:r>
                      <a:r>
                        <a:rPr lang="pt-PT" sz="1600" baseline="0" dirty="0" smtClean="0">
                          <a:solidFill>
                            <a:schemeClr val="tx1">
                              <a:lumMod val="75000"/>
                            </a:schemeClr>
                          </a:solidFill>
                        </a:rPr>
                        <a:t> pelo VHC</a:t>
                      </a:r>
                      <a:endParaRPr lang="pt-PT" sz="1600" dirty="0">
                        <a:solidFill>
                          <a:schemeClr val="tx1">
                            <a:lumMod val="75000"/>
                          </a:schemeClr>
                        </a:solidFill>
                      </a:endParaRPr>
                    </a:p>
                  </a:txBody>
                  <a:tcPr anchor="ctr"/>
                </a:tc>
              </a:tr>
            </a:tbl>
          </a:graphicData>
        </a:graphic>
      </p:graphicFrame>
    </p:spTree>
    <p:extLst>
      <p:ext uri="{BB962C8B-B14F-4D97-AF65-F5344CB8AC3E}">
        <p14:creationId xmlns:p14="http://schemas.microsoft.com/office/powerpoint/2010/main" val="15543915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down)">
                                      <p:cBhvr>
                                        <p:cTn id="7"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ema de Office">
  <a:themeElements>
    <a:clrScheme name="LiveMed">
      <a:dk1>
        <a:srgbClr val="287AC8"/>
      </a:dk1>
      <a:lt1>
        <a:sysClr val="window" lastClr="FFFFFF"/>
      </a:lt1>
      <a:dk2>
        <a:srgbClr val="C5000B"/>
      </a:dk2>
      <a:lt2>
        <a:srgbClr val="EEECE1"/>
      </a:lt2>
      <a:accent1>
        <a:srgbClr val="004586"/>
      </a:accent1>
      <a:accent2>
        <a:srgbClr val="808080"/>
      </a:accent2>
      <a:accent3>
        <a:srgbClr val="5858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horz" lIns="91440" tIns="45720" rIns="91440" bIns="45720" rtlCol="0" anchor="ctr">
        <a:noAutofit/>
      </a:bodyPr>
      <a:lstStyle>
        <a:defPPr algn="ctr">
          <a:defRPr sz="2400" dirty="0" smtClean="0"/>
        </a:defPPr>
      </a:lstStyle>
    </a:txDef>
  </a:objectDefaults>
  <a:extraClrSchemeLst/>
  <a:extLst>
    <a:ext uri="{05A4C25C-085E-4340-85A3-A5531E510DB2}">
      <thm15:themeFamily xmlns:thm15="http://schemas.microsoft.com/office/thememl/2012/main" name="Presentación Victoria.odp" id="{3721EC21-928C-49A4-B3B2-7634154511D7}" vid="{6A5D525B-5B21-43F5-A513-1271BE861D79}"/>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Plantilla_AAP2016</Template>
  <TotalTime>746</TotalTime>
  <Words>4272</Words>
  <Application>Microsoft Office PowerPoint</Application>
  <PresentationFormat>Panorámica</PresentationFormat>
  <Paragraphs>712</Paragraphs>
  <Slides>60</Slides>
  <Notes>23</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60</vt:i4>
      </vt:variant>
    </vt:vector>
  </HeadingPairs>
  <TitlesOfParts>
    <vt:vector size="73" baseType="lpstr">
      <vt:lpstr>MS PGothic</vt:lpstr>
      <vt:lpstr>MS PGothic</vt:lpstr>
      <vt:lpstr>Arial</vt:lpstr>
      <vt:lpstr>Arial Narrow</vt:lpstr>
      <vt:lpstr>Calibri</vt:lpstr>
      <vt:lpstr>Mangal</vt:lpstr>
      <vt:lpstr>Symbol</vt:lpstr>
      <vt:lpstr>SymbolPS</vt:lpstr>
      <vt:lpstr>Times New Roman</vt:lpstr>
      <vt:lpstr>Verdana</vt:lpstr>
      <vt:lpstr>Wingdings</vt:lpstr>
      <vt:lpstr>ZapfHumnst BT</vt:lpstr>
      <vt:lpstr>1_Tema de Office</vt:lpstr>
      <vt:lpstr>A MGF na cura da Hepatite C</vt:lpstr>
      <vt:lpstr>Sumário</vt:lpstr>
      <vt:lpstr>Vírus da hepatite C (VHC)</vt:lpstr>
      <vt:lpstr>Caso clínico (I)</vt:lpstr>
      <vt:lpstr>Pergunta 1</vt:lpstr>
      <vt:lpstr>História natural da hepatite C </vt:lpstr>
      <vt:lpstr>Pergunta 2</vt:lpstr>
      <vt:lpstr>Caso clínico (II)</vt:lpstr>
      <vt:lpstr>Diagnóstico da hepatite C</vt:lpstr>
      <vt:lpstr>Hepatite C – doença sistémica</vt:lpstr>
      <vt:lpstr>Hepatite C: Problema mundial de saúde pública </vt:lpstr>
      <vt:lpstr>Pergunta 3</vt:lpstr>
      <vt:lpstr>Presentación de PowerPoint</vt:lpstr>
      <vt:lpstr>Prevalência do VHC em utilizadores de drogas</vt:lpstr>
      <vt:lpstr>Presentación de PowerPoint</vt:lpstr>
      <vt:lpstr>Internamentos por cirrose hepática em Portugal (2003-2012)</vt:lpstr>
      <vt:lpstr>Dados epidemiológicos portugueses Estudos populacionais</vt:lpstr>
      <vt:lpstr>Distribuição dos genotipos do VHC</vt:lpstr>
      <vt:lpstr>Genotipos do VHC em Portugal</vt:lpstr>
      <vt:lpstr>Caso clínico (III)</vt:lpstr>
      <vt:lpstr>Pergunta 4</vt:lpstr>
      <vt:lpstr>Transmissão do VHC</vt:lpstr>
      <vt:lpstr>Prevenção da hepatite C</vt:lpstr>
      <vt:lpstr>Prevenção da hepatite C Indivíduo com anti-VHC</vt:lpstr>
      <vt:lpstr>Pergunta 5</vt:lpstr>
      <vt:lpstr>Objectivos da terapêutica</vt:lpstr>
      <vt:lpstr>Indicações e contraindicações da  terapêutica da hepatite C</vt:lpstr>
      <vt:lpstr>Presentación de PowerPoint</vt:lpstr>
      <vt:lpstr>Agentes antivirais diretos (DAAs)</vt:lpstr>
      <vt:lpstr>Regimes terapêuticos aprovados</vt:lpstr>
      <vt:lpstr>Mudança disruptiva no tratamento da hepatite C</vt:lpstr>
      <vt:lpstr>Experiência portuguesa de quase 30 anos</vt:lpstr>
      <vt:lpstr>Experiência portuguesa recente</vt:lpstr>
      <vt:lpstr>Presentación de PowerPoint</vt:lpstr>
      <vt:lpstr>Caso clínico (IV) </vt:lpstr>
      <vt:lpstr>A infeção pelo VHC pode ser curada (ao contrário do VHB e do VIH)</vt:lpstr>
      <vt:lpstr>Os DAAs curam a infeção pelo VHC  em todas as fases da doença</vt:lpstr>
      <vt:lpstr>Populações difíceis de tratar</vt:lpstr>
      <vt:lpstr>Caso clínico (V)</vt:lpstr>
      <vt:lpstr>Pergunta 6</vt:lpstr>
      <vt:lpstr>Benefícios da erradicação viral</vt:lpstr>
      <vt:lpstr>A erradicação viral melhora a  história natural da hepatite C crónica... </vt:lpstr>
      <vt:lpstr>A RVM associa-se a melhoria da qualidade de vida</vt:lpstr>
      <vt:lpstr>A RVM pode associar-se a regressão da fibrose</vt:lpstr>
      <vt:lpstr>Presentación de PowerPoint</vt:lpstr>
      <vt:lpstr>Presentación de PowerPoint</vt:lpstr>
      <vt:lpstr>A erradicação viral reduz o peso das manifestações extra-hepáticas</vt:lpstr>
      <vt:lpstr>... mas a RVM nem sempre significa cura da doença</vt:lpstr>
      <vt:lpstr>Seguimento dos doentes  após tratamento da hepatite C</vt:lpstr>
      <vt:lpstr>Seguimento dos doentes com RVM</vt:lpstr>
      <vt:lpstr>Propostas</vt:lpstr>
      <vt:lpstr>Caso clínico (VI)</vt:lpstr>
      <vt:lpstr>Estratégias para minimizar a transmissão do VHC em indivíduos com comportamento de alto risco</vt:lpstr>
      <vt:lpstr>Estratégia global da OMS para o VHC</vt:lpstr>
      <vt:lpstr>Estratégia global da OMS para a hepatite C Alvos para 2030</vt:lpstr>
      <vt:lpstr>Rastreio da hepatite C</vt:lpstr>
      <vt:lpstr>Rastreio da hepatite C</vt:lpstr>
      <vt:lpstr>European HCV Elimination Manifesto  17th February 2016</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Hepatite C</dc:title>
  <dc:creator>Armando Carvalho</dc:creator>
  <cp:lastModifiedBy>Live Med</cp:lastModifiedBy>
  <cp:revision>160</cp:revision>
  <dcterms:created xsi:type="dcterms:W3CDTF">2016-10-17T18:59:19Z</dcterms:created>
  <dcterms:modified xsi:type="dcterms:W3CDTF">2017-10-10T17:24:16Z</dcterms:modified>
</cp:coreProperties>
</file>