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39"/>
  </p:notesMasterIdLst>
  <p:sldIdLst>
    <p:sldId id="256" r:id="rId6"/>
    <p:sldId id="257" r:id="rId7"/>
    <p:sldId id="258" r:id="rId8"/>
    <p:sldId id="266" r:id="rId9"/>
    <p:sldId id="259" r:id="rId10"/>
    <p:sldId id="267" r:id="rId11"/>
    <p:sldId id="268" r:id="rId12"/>
    <p:sldId id="270" r:id="rId13"/>
    <p:sldId id="260" r:id="rId14"/>
    <p:sldId id="271" r:id="rId15"/>
    <p:sldId id="272" r:id="rId16"/>
    <p:sldId id="275" r:id="rId17"/>
    <p:sldId id="273" r:id="rId18"/>
    <p:sldId id="280" r:id="rId19"/>
    <p:sldId id="276" r:id="rId20"/>
    <p:sldId id="278" r:id="rId21"/>
    <p:sldId id="279" r:id="rId22"/>
    <p:sldId id="269" r:id="rId23"/>
    <p:sldId id="282" r:id="rId24"/>
    <p:sldId id="277" r:id="rId25"/>
    <p:sldId id="284" r:id="rId26"/>
    <p:sldId id="285" r:id="rId27"/>
    <p:sldId id="287" r:id="rId28"/>
    <p:sldId id="286" r:id="rId29"/>
    <p:sldId id="281" r:id="rId30"/>
    <p:sldId id="289" r:id="rId31"/>
    <p:sldId id="290" r:id="rId32"/>
    <p:sldId id="291" r:id="rId33"/>
    <p:sldId id="283" r:id="rId34"/>
    <p:sldId id="292" r:id="rId35"/>
    <p:sldId id="293" r:id="rId36"/>
    <p:sldId id="295" r:id="rId37"/>
    <p:sldId id="296" r:id="rId38"/>
  </p:sldIdLst>
  <p:sldSz cx="12192000" cy="6858000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84" autoAdjust="0"/>
  </p:normalViewPr>
  <p:slideViewPr>
    <p:cSldViewPr snapToGrid="0" snapToObjects="1">
      <p:cViewPr varScale="1">
        <p:scale>
          <a:sx n="66" d="100"/>
          <a:sy n="66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D23E3-6C8C-F244-A6BF-47CE7EB4A40D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B9BEB-3610-0847-8217-4145521B06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9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Pápula</a:t>
            </a:r>
            <a:r>
              <a:rPr lang="en-US" dirty="0" smtClean="0"/>
              <a:t> </a:t>
            </a:r>
            <a:r>
              <a:rPr lang="en-US" dirty="0" err="1" smtClean="0"/>
              <a:t>bem</a:t>
            </a:r>
            <a:r>
              <a:rPr lang="en-US" dirty="0" smtClean="0"/>
              <a:t> </a:t>
            </a:r>
            <a:r>
              <a:rPr lang="en-US" dirty="0" err="1" smtClean="0"/>
              <a:t>delimitada</a:t>
            </a:r>
            <a:r>
              <a:rPr lang="en-US" dirty="0" smtClean="0"/>
              <a:t> com 1 cm de </a:t>
            </a:r>
            <a:r>
              <a:rPr lang="en-US" dirty="0" err="1" smtClean="0"/>
              <a:t>maior</a:t>
            </a:r>
            <a:r>
              <a:rPr lang="en-US" dirty="0" smtClean="0"/>
              <a:t>, </a:t>
            </a:r>
            <a:r>
              <a:rPr lang="en-US" dirty="0" err="1" smtClean="0"/>
              <a:t>consistência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elástica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centrada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orificio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folicular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palpação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consistência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elástica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indolor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aderente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profundos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BEB-3610-0847-8217-4145521B06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54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Resposta</a:t>
            </a:r>
            <a:r>
              <a:rPr lang="en-US" dirty="0" smtClean="0"/>
              <a:t>: 4. </a:t>
            </a:r>
            <a:r>
              <a:rPr lang="en-US" dirty="0" err="1" smtClean="0"/>
              <a:t>Todas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anteriores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BEB-3610-0847-8217-4145521B06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98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BEB-3610-0847-8217-4145521B06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73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BEB-3610-0847-8217-4145521B06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73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BEB-3610-0847-8217-4145521B06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73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BEB-3610-0847-8217-4145521B06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73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BEB-3610-0847-8217-4145521B06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73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Resposta</a:t>
            </a:r>
            <a:r>
              <a:rPr lang="en-US" dirty="0" smtClean="0"/>
              <a:t>: 1. </a:t>
            </a:r>
            <a:r>
              <a:rPr lang="en-US" dirty="0" err="1" smtClean="0"/>
              <a:t>Clínico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BEB-3610-0847-8217-4145521B06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98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BEB-3610-0847-8217-4145521B06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73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BEB-3610-0847-8217-4145521B063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73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Pápula</a:t>
            </a:r>
            <a:r>
              <a:rPr lang="en-US" dirty="0" smtClean="0"/>
              <a:t> </a:t>
            </a:r>
            <a:r>
              <a:rPr lang="en-US" dirty="0" err="1" smtClean="0"/>
              <a:t>bem</a:t>
            </a:r>
            <a:r>
              <a:rPr lang="en-US" dirty="0" smtClean="0"/>
              <a:t> </a:t>
            </a:r>
            <a:r>
              <a:rPr lang="en-US" dirty="0" err="1" smtClean="0"/>
              <a:t>delimitada</a:t>
            </a:r>
            <a:r>
              <a:rPr lang="en-US" dirty="0" smtClean="0"/>
              <a:t> com 1 cm de </a:t>
            </a:r>
            <a:r>
              <a:rPr lang="en-US" dirty="0" err="1" smtClean="0"/>
              <a:t>maior</a:t>
            </a:r>
            <a:r>
              <a:rPr lang="en-US" dirty="0" smtClean="0"/>
              <a:t>, </a:t>
            </a:r>
            <a:r>
              <a:rPr lang="en-US" dirty="0" err="1" smtClean="0"/>
              <a:t>consistência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elástica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centrada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orificio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folicular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palpação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consistência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elástica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indolor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aderente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profundos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BEB-3610-0847-8217-4145521B063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54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Resposta</a:t>
            </a:r>
            <a:r>
              <a:rPr lang="en-US" dirty="0" smtClean="0"/>
              <a:t>: 1.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Quisto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epidérmico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BEB-3610-0847-8217-4145521B06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98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Resposta</a:t>
            </a:r>
            <a:r>
              <a:rPr lang="en-US" dirty="0" smtClean="0"/>
              <a:t>: 2. </a:t>
            </a:r>
            <a:r>
              <a:rPr lang="en-US" dirty="0" err="1" smtClean="0"/>
              <a:t>Clindamicina</a:t>
            </a:r>
            <a:r>
              <a:rPr lang="en-US" dirty="0" smtClean="0"/>
              <a:t> </a:t>
            </a:r>
            <a:r>
              <a:rPr lang="en-US" dirty="0" err="1" smtClean="0"/>
              <a:t>solução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BEB-3610-0847-8217-4145521B063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98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BEB-3610-0847-8217-4145521B063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47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BEB-3610-0847-8217-4145521B063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476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DOI 10.1007/s11154-016-9328-5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BEB-3610-0847-8217-4145521B063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476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Resposta</a:t>
            </a:r>
            <a:r>
              <a:rPr lang="en-US" dirty="0" smtClean="0"/>
              <a:t>: 4. </a:t>
            </a:r>
            <a:r>
              <a:rPr lang="en-US" dirty="0" err="1" smtClean="0"/>
              <a:t>Todas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anteriores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BEB-3610-0847-8217-4145521B063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980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BEB-3610-0847-8217-4145521B063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738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BEB-3610-0847-8217-4145521B063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738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BEB-3610-0847-8217-4145521B063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738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BEB-3610-0847-8217-4145521B063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73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Um</a:t>
            </a:r>
            <a:r>
              <a:rPr lang="en-US" baseline="0" dirty="0" smtClean="0"/>
              <a:t>a das </a:t>
            </a:r>
            <a:r>
              <a:rPr lang="en-US" baseline="0" dirty="0" err="1" smtClean="0"/>
              <a:t>lesões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benignas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frequentes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Dermatologia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correspondendo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cavidade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queratina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rodeada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epidélio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folicular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produtor</a:t>
            </a:r>
            <a:r>
              <a:rPr lang="en-US" baseline="0" dirty="0" smtClean="0"/>
              <a:t>; a </a:t>
            </a:r>
            <a:r>
              <a:rPr lang="en-US" baseline="0" dirty="0" err="1" smtClean="0"/>
              <a:t>maioria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quistos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epidérmicos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originam</a:t>
            </a:r>
            <a:r>
              <a:rPr lang="en-US" baseline="0" dirty="0" smtClean="0"/>
              <a:t>-se do </a:t>
            </a:r>
            <a:r>
              <a:rPr lang="en-US" baseline="0" dirty="0" err="1" smtClean="0"/>
              <a:t>epitélio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folicular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seja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folículos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pilosos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BEB-3610-0847-8217-4145521B06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54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Pápula</a:t>
            </a:r>
            <a:r>
              <a:rPr lang="en-US" dirty="0" smtClean="0"/>
              <a:t> </a:t>
            </a:r>
            <a:r>
              <a:rPr lang="en-US" dirty="0" err="1" smtClean="0"/>
              <a:t>bem</a:t>
            </a:r>
            <a:r>
              <a:rPr lang="en-US" dirty="0" smtClean="0"/>
              <a:t> </a:t>
            </a:r>
            <a:r>
              <a:rPr lang="en-US" dirty="0" err="1" smtClean="0"/>
              <a:t>delimitada</a:t>
            </a:r>
            <a:r>
              <a:rPr lang="en-US" dirty="0" smtClean="0"/>
              <a:t> com 1 cm de </a:t>
            </a:r>
            <a:r>
              <a:rPr lang="en-US" dirty="0" err="1" smtClean="0"/>
              <a:t>maior</a:t>
            </a:r>
            <a:r>
              <a:rPr lang="en-US" dirty="0" smtClean="0"/>
              <a:t>, </a:t>
            </a:r>
            <a:r>
              <a:rPr lang="en-US" dirty="0" err="1" smtClean="0"/>
              <a:t>consistência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elástica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centrada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orificio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folicular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palpação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consistência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elástica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indolor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aderente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profundos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BEB-3610-0847-8217-4145521B06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54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Resposta</a:t>
            </a:r>
            <a:r>
              <a:rPr lang="en-US" dirty="0" smtClean="0"/>
              <a:t>: 2.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Hidradenite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supurativa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BEB-3610-0847-8217-4145521B06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98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BEB-3610-0847-8217-4145521B06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53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BEB-3610-0847-8217-4145521B06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71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BEB-3610-0847-8217-4145521B06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73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hiperplasia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queratinócitos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infundibulares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hiperqueratose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oclusao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folicular</a:t>
            </a:r>
            <a:endParaRPr lang="en-US" sz="1200" u="non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resposta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imune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exagerada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ao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microbioma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pele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desencadeada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pelos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queratinócitos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foliculares</a:t>
            </a:r>
            <a:endParaRPr lang="en-US" sz="1200" u="non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influxo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leucócitos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inflamação</a:t>
            </a:r>
            <a:endParaRPr lang="en-US" sz="1200" u="non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u="non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CLINICA</a:t>
            </a:r>
          </a:p>
          <a:p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oclusão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folicular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ruptura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libertação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queratina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imunogénica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resposta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imune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amplificada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jogo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citocinas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promovem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cascata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inflamatória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bem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hiperqueratose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folicular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fibrose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derme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subjacente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BEB-3610-0847-8217-4145521B06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7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0" y="5580720"/>
            <a:ext cx="11581920" cy="456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159840"/>
            <a:ext cx="10972440" cy="280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0" y="5580720"/>
            <a:ext cx="11581920" cy="456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8" name="Picture 77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  <p:pic>
        <p:nvPicPr>
          <p:cNvPr id="79" name="Picture 78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0" y="5580720"/>
            <a:ext cx="11581920" cy="456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159840"/>
            <a:ext cx="10972440" cy="280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9" name="Picture 118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  <p:pic>
        <p:nvPicPr>
          <p:cNvPr id="120" name="Picture 119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0" y="5580720"/>
            <a:ext cx="11581920" cy="456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609480" y="159840"/>
            <a:ext cx="10972440" cy="280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0" name="Picture 159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  <p:pic>
        <p:nvPicPr>
          <p:cNvPr id="161" name="Picture 160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0" y="5580720"/>
            <a:ext cx="11581920" cy="456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609480" y="159840"/>
            <a:ext cx="10972440" cy="280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159840"/>
            <a:ext cx="10972440" cy="280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03" name="Picture 202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  <p:pic>
        <p:nvPicPr>
          <p:cNvPr id="204" name="Picture 203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ágina 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2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3789000"/>
            <a:ext cx="10534320" cy="1285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40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modificar o estilo do título do padrão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Line 2"/>
          <p:cNvSpPr/>
          <p:nvPr/>
        </p:nvSpPr>
        <p:spPr>
          <a:xfrm flipH="1">
            <a:off x="856080" y="3860280"/>
            <a:ext cx="1080" cy="1116000"/>
          </a:xfrm>
          <a:prstGeom prst="line">
            <a:avLst/>
          </a:prstGeom>
          <a:ln w="123840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 flipH="1">
            <a:off x="857160" y="5226120"/>
            <a:ext cx="1080" cy="720000"/>
          </a:xfrm>
          <a:prstGeom prst="line">
            <a:avLst/>
          </a:prstGeom>
          <a:ln w="123840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Imagen 9"/>
          <p:cNvPicPr/>
          <p:nvPr/>
        </p:nvPicPr>
        <p:blipFill>
          <a:blip r:embed="rId15"/>
          <a:stretch/>
        </p:blipFill>
        <p:spPr>
          <a:xfrm>
            <a:off x="10027440" y="6132240"/>
            <a:ext cx="2088000" cy="608760"/>
          </a:xfrm>
          <a:prstGeom prst="rect">
            <a:avLst/>
          </a:prstGeom>
          <a:ln>
            <a:noFill/>
          </a:ln>
        </p:spPr>
      </p:pic>
      <p:pic>
        <p:nvPicPr>
          <p:cNvPr id="4" name="Imagen 7"/>
          <p:cNvPicPr/>
          <p:nvPr/>
        </p:nvPicPr>
        <p:blipFill>
          <a:blip r:embed="rId16"/>
          <a:stretch/>
        </p:blipFill>
        <p:spPr>
          <a:xfrm>
            <a:off x="122400" y="115200"/>
            <a:ext cx="6401160" cy="935640"/>
          </a:xfrm>
          <a:prstGeom prst="rect">
            <a:avLst/>
          </a:prstGeom>
          <a:ln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Título de diapositivo: é obrigatório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0" y="1015560"/>
            <a:ext cx="11581920" cy="459180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15"/>
              </a:buBlip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modificar o estilo de texto do padrão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523880" lvl="1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39920" lvl="2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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74960" lvl="3" indent="-183960">
              <a:lnSpc>
                <a:spcPct val="100000"/>
              </a:lnSpc>
              <a:buClr>
                <a:srgbClr val="C5000B"/>
              </a:buClr>
              <a:buFont typeface="Arial"/>
              <a:buChar char="–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591000" lvl="4" indent="-185400">
              <a:lnSpc>
                <a:spcPct val="100000"/>
              </a:lnSpc>
              <a:buClr>
                <a:srgbClr val="C5000B"/>
              </a:buClr>
              <a:buFont typeface="Arial"/>
              <a:buChar char="»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introduzir uma referência bibliográfica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3" name="Imagen 12"/>
          <p:cNvPicPr/>
          <p:nvPr/>
        </p:nvPicPr>
        <p:blipFill>
          <a:blip r:embed="rId16"/>
          <a:stretch/>
        </p:blipFill>
        <p:spPr>
          <a:xfrm>
            <a:off x="10288800" y="6226560"/>
            <a:ext cx="1764720" cy="514440"/>
          </a:xfrm>
          <a:prstGeom prst="rect">
            <a:avLst/>
          </a:prstGeom>
          <a:ln>
            <a:noFill/>
          </a:ln>
        </p:spPr>
      </p:pic>
      <p:pic>
        <p:nvPicPr>
          <p:cNvPr id="44" name="Imagen 3"/>
          <p:cNvPicPr/>
          <p:nvPr/>
        </p:nvPicPr>
        <p:blipFill>
          <a:blip r:embed="rId17"/>
          <a:stretch/>
        </p:blipFill>
        <p:spPr>
          <a:xfrm>
            <a:off x="118800" y="6447600"/>
            <a:ext cx="2972160" cy="291240"/>
          </a:xfrm>
          <a:prstGeom prst="rect">
            <a:avLst/>
          </a:prstGeom>
          <a:ln>
            <a:noFill/>
          </a:ln>
        </p:spPr>
      </p:pic>
      <p:pic>
        <p:nvPicPr>
          <p:cNvPr id="45" name="9 Imagen"/>
          <p:cNvPicPr/>
          <p:nvPr/>
        </p:nvPicPr>
        <p:blipFill>
          <a:blip r:embed="rId18"/>
          <a:srcRect r="37971" b="1167"/>
          <a:stretch/>
        </p:blipFill>
        <p:spPr>
          <a:xfrm>
            <a:off x="12240" y="6119640"/>
            <a:ext cx="3336120" cy="33336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body"/>
          </p:nvPr>
        </p:nvSpPr>
        <p:spPr>
          <a:xfrm>
            <a:off x="963000" y="2277000"/>
            <a:ext cx="10362960" cy="33303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esquemaResposta 1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Resposta 2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Resposta 3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Resposta 4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963000" y="908640"/>
            <a:ext cx="10362960" cy="1035000"/>
          </a:xfrm>
          <a:prstGeom prst="rect">
            <a:avLst/>
          </a:prstGeom>
        </p:spPr>
        <p:txBody>
          <a:bodyPr anchor="b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2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2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2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2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2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2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s-ES" sz="28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esquemaEnunciado da pergunta X</a:t>
            </a:r>
            <a:endParaRPr lang="es-ES" sz="2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introduzir uma referência bibliográfica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 X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4" name="Imagen 14"/>
          <p:cNvPicPr/>
          <p:nvPr/>
        </p:nvPicPr>
        <p:blipFill>
          <a:blip r:embed="rId15"/>
          <a:stretch/>
        </p:blipFill>
        <p:spPr>
          <a:xfrm>
            <a:off x="10288800" y="6226560"/>
            <a:ext cx="1764720" cy="514440"/>
          </a:xfrm>
          <a:prstGeom prst="rect">
            <a:avLst/>
          </a:prstGeom>
          <a:ln>
            <a:noFill/>
          </a:ln>
        </p:spPr>
      </p:pic>
      <p:pic>
        <p:nvPicPr>
          <p:cNvPr id="85" name="Imagen 15"/>
          <p:cNvPicPr/>
          <p:nvPr/>
        </p:nvPicPr>
        <p:blipFill>
          <a:blip r:embed="rId16"/>
          <a:stretch/>
        </p:blipFill>
        <p:spPr>
          <a:xfrm>
            <a:off x="118800" y="6447600"/>
            <a:ext cx="2972160" cy="291240"/>
          </a:xfrm>
          <a:prstGeom prst="rect">
            <a:avLst/>
          </a:prstGeom>
          <a:ln>
            <a:noFill/>
          </a:ln>
        </p:spPr>
      </p:pic>
      <p:pic>
        <p:nvPicPr>
          <p:cNvPr id="86" name="9 Imagen"/>
          <p:cNvPicPr/>
          <p:nvPr/>
        </p:nvPicPr>
        <p:blipFill>
          <a:blip r:embed="rId17"/>
          <a:srcRect r="37971" b="1167"/>
          <a:stretch/>
        </p:blipFill>
        <p:spPr>
          <a:xfrm>
            <a:off x="12240" y="6119640"/>
            <a:ext cx="3336120" cy="33336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body"/>
          </p:nvPr>
        </p:nvSpPr>
        <p:spPr>
          <a:xfrm>
            <a:off x="0" y="1015560"/>
            <a:ext cx="5999760" cy="464508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15"/>
              </a:buBlip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modificar o estilo de texto do padrão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523880" lvl="1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39920" lvl="2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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74960" lvl="3" indent="-183960">
              <a:lnSpc>
                <a:spcPct val="100000"/>
              </a:lnSpc>
              <a:buClr>
                <a:srgbClr val="C5000B"/>
              </a:buClr>
              <a:buFont typeface="Arial"/>
              <a:buChar char="–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591000" lvl="4" indent="-185400">
              <a:lnSpc>
                <a:spcPct val="100000"/>
              </a:lnSpc>
              <a:buClr>
                <a:srgbClr val="C5000B"/>
              </a:buClr>
              <a:buFont typeface="Arial"/>
              <a:buChar char="»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introduzir uma referência bibliográfica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183720" y="1015560"/>
            <a:ext cx="5384520" cy="464508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64960" indent="-264600">
              <a:lnSpc>
                <a:spcPct val="100000"/>
              </a:lnSpc>
              <a:buBlip>
                <a:blip r:embed="rId15"/>
              </a:buBlip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modificar o estilo de texto do padrão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81000" lvl="1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09640" lvl="2" indent="-279000">
              <a:lnSpc>
                <a:spcPct val="100000"/>
              </a:lnSpc>
              <a:buClr>
                <a:srgbClr val="C5000B"/>
              </a:buClr>
              <a:buFont typeface="Wingdings" charset="2"/>
              <a:buChar char="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332080" lvl="3" indent="-183960">
              <a:lnSpc>
                <a:spcPct val="100000"/>
              </a:lnSpc>
              <a:buClr>
                <a:srgbClr val="C5000B"/>
              </a:buClr>
              <a:buFont typeface="Arial"/>
              <a:buChar char="–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048120" lvl="4" indent="-172800">
              <a:lnSpc>
                <a:spcPct val="100000"/>
              </a:lnSpc>
              <a:buClr>
                <a:srgbClr val="C5000B"/>
              </a:buClr>
              <a:buFont typeface="Arial"/>
              <a:buChar char="»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Título de diapositivo: é obrigatório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5" name="Imagen 19"/>
          <p:cNvPicPr/>
          <p:nvPr/>
        </p:nvPicPr>
        <p:blipFill>
          <a:blip r:embed="rId16"/>
          <a:stretch/>
        </p:blipFill>
        <p:spPr>
          <a:xfrm>
            <a:off x="10288800" y="6226560"/>
            <a:ext cx="1764720" cy="514440"/>
          </a:xfrm>
          <a:prstGeom prst="rect">
            <a:avLst/>
          </a:prstGeom>
          <a:ln>
            <a:noFill/>
          </a:ln>
        </p:spPr>
      </p:pic>
      <p:pic>
        <p:nvPicPr>
          <p:cNvPr id="126" name="Imagen 10"/>
          <p:cNvPicPr/>
          <p:nvPr/>
        </p:nvPicPr>
        <p:blipFill>
          <a:blip r:embed="rId17"/>
          <a:stretch/>
        </p:blipFill>
        <p:spPr>
          <a:xfrm>
            <a:off x="118800" y="6447600"/>
            <a:ext cx="2972160" cy="291240"/>
          </a:xfrm>
          <a:prstGeom prst="rect">
            <a:avLst/>
          </a:prstGeom>
          <a:ln>
            <a:noFill/>
          </a:ln>
        </p:spPr>
      </p:pic>
      <p:pic>
        <p:nvPicPr>
          <p:cNvPr id="127" name="9 Imagen"/>
          <p:cNvPicPr/>
          <p:nvPr/>
        </p:nvPicPr>
        <p:blipFill>
          <a:blip r:embed="rId18"/>
          <a:srcRect r="37971" b="1167"/>
          <a:stretch/>
        </p:blipFill>
        <p:spPr>
          <a:xfrm>
            <a:off x="12240" y="6119640"/>
            <a:ext cx="3336120" cy="33336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body"/>
          </p:nvPr>
        </p:nvSpPr>
        <p:spPr>
          <a:xfrm>
            <a:off x="609480" y="908640"/>
            <a:ext cx="5386680" cy="905760"/>
          </a:xfrm>
          <a:prstGeom prst="rect">
            <a:avLst/>
          </a:prstGeom>
        </p:spPr>
        <p:txBody>
          <a:bodyPr anchor="b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modificar o estilo de texto do padrão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192000" y="908640"/>
            <a:ext cx="5386680" cy="905760"/>
          </a:xfrm>
          <a:prstGeom prst="rect">
            <a:avLst/>
          </a:prstGeom>
        </p:spPr>
        <p:txBody>
          <a:bodyPr anchor="b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modificar o estilo de texto do padrão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0" y="1886760"/>
            <a:ext cx="5999760" cy="377388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16"/>
              </a:buBlip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modificar o estilo de texto do padrão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523880" lvl="1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39920" lvl="2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"/>
            </a:pPr>
            <a:r>
              <a:rPr lang="es-ES" sz="18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74960" lvl="3" indent="-183960">
              <a:lnSpc>
                <a:spcPct val="100000"/>
              </a:lnSpc>
              <a:buClr>
                <a:srgbClr val="C5000B"/>
              </a:buClr>
              <a:buFont typeface="Arial"/>
              <a:buChar char="–"/>
            </a:pPr>
            <a:r>
              <a:rPr lang="es-ES" sz="18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591000" lvl="4" indent="-185400">
              <a:lnSpc>
                <a:spcPct val="100000"/>
              </a:lnSpc>
              <a:buClr>
                <a:srgbClr val="C5000B"/>
              </a:buClr>
              <a:buFont typeface="Arial"/>
              <a:buChar char="»"/>
            </a:pPr>
            <a:r>
              <a:rPr lang="es-ES" sz="18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introduzir uma referência bibliográfica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6192000" y="1886760"/>
            <a:ext cx="5384520" cy="377388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64960" indent="-264600">
              <a:lnSpc>
                <a:spcPct val="100000"/>
              </a:lnSpc>
              <a:buBlip>
                <a:blip r:embed="rId16"/>
              </a:buBlip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modificar o estilo de texto do padrão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81000" lvl="1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09640" lvl="2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"/>
            </a:pPr>
            <a:r>
              <a:rPr lang="es-ES" sz="18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332080" lvl="3" indent="-183960">
              <a:lnSpc>
                <a:spcPct val="100000"/>
              </a:lnSpc>
              <a:buClr>
                <a:srgbClr val="C5000B"/>
              </a:buClr>
              <a:buFont typeface="Arial"/>
              <a:buChar char="–"/>
            </a:pPr>
            <a:r>
              <a:rPr lang="es-ES" sz="18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048120" lvl="4" indent="-172800">
              <a:lnSpc>
                <a:spcPct val="100000"/>
              </a:lnSpc>
              <a:buClr>
                <a:srgbClr val="C5000B"/>
              </a:buClr>
              <a:buFont typeface="Arial"/>
              <a:buChar char="»"/>
            </a:pPr>
            <a:r>
              <a:rPr lang="es-ES" sz="18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7" name="PlaceHolder 6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Título de diapositivo: é obrigatório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8" name="Imagen 22"/>
          <p:cNvPicPr/>
          <p:nvPr/>
        </p:nvPicPr>
        <p:blipFill>
          <a:blip r:embed="rId17"/>
          <a:stretch/>
        </p:blipFill>
        <p:spPr>
          <a:xfrm>
            <a:off x="10288800" y="6226560"/>
            <a:ext cx="1764720" cy="514440"/>
          </a:xfrm>
          <a:prstGeom prst="rect">
            <a:avLst/>
          </a:prstGeom>
          <a:ln>
            <a:noFill/>
          </a:ln>
        </p:spPr>
      </p:pic>
      <p:pic>
        <p:nvPicPr>
          <p:cNvPr id="169" name="Imagen 12"/>
          <p:cNvPicPr/>
          <p:nvPr/>
        </p:nvPicPr>
        <p:blipFill>
          <a:blip r:embed="rId18"/>
          <a:stretch/>
        </p:blipFill>
        <p:spPr>
          <a:xfrm>
            <a:off x="118800" y="6447600"/>
            <a:ext cx="2972160" cy="291240"/>
          </a:xfrm>
          <a:prstGeom prst="rect">
            <a:avLst/>
          </a:prstGeom>
          <a:ln>
            <a:noFill/>
          </a:ln>
        </p:spPr>
      </p:pic>
      <p:pic>
        <p:nvPicPr>
          <p:cNvPr id="170" name="9 Imagen"/>
          <p:cNvPicPr/>
          <p:nvPr/>
        </p:nvPicPr>
        <p:blipFill>
          <a:blip r:embed="rId19"/>
          <a:srcRect r="37971" b="1167"/>
          <a:stretch/>
        </p:blipFill>
        <p:spPr>
          <a:xfrm>
            <a:off x="12240" y="6119640"/>
            <a:ext cx="3336120" cy="33336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extShape 1"/>
          <p:cNvSpPr txBox="1"/>
          <p:nvPr/>
        </p:nvSpPr>
        <p:spPr>
          <a:xfrm>
            <a:off x="914399" y="3789000"/>
            <a:ext cx="10900229" cy="1285560"/>
          </a:xfrm>
          <a:prstGeom prst="rect">
            <a:avLst/>
          </a:prstGeom>
          <a:solidFill>
            <a:srgbClr val="FFFFFF">
              <a:alpha val="51000"/>
            </a:srgbClr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4000" b="1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Hidradenite</a:t>
            </a:r>
            <a:r>
              <a:rPr lang="es-ES" sz="4000" b="1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supurativa: </a:t>
            </a:r>
            <a:r>
              <a:rPr lang="es-ES" sz="4000" b="1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desafios</a:t>
            </a:r>
            <a:r>
              <a:rPr lang="es-ES" sz="4000" b="1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no diagnóstico e </a:t>
            </a:r>
            <a:r>
              <a:rPr lang="es-ES" sz="4000" b="1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tratamento</a:t>
            </a:r>
            <a:r>
              <a:rPr lang="es-ES" sz="4000" b="1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4000" b="1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uma</a:t>
            </a:r>
            <a:r>
              <a:rPr lang="es-ES" sz="4000" b="1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doença </a:t>
            </a:r>
            <a:r>
              <a:rPr lang="es-ES" sz="4000" b="1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inflamatória</a:t>
            </a:r>
            <a:r>
              <a:rPr lang="es-ES" sz="4000" b="1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sistémica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8" name="TextShape 2"/>
          <p:cNvSpPr txBox="1"/>
          <p:nvPr/>
        </p:nvSpPr>
        <p:spPr>
          <a:xfrm>
            <a:off x="895320" y="5327604"/>
            <a:ext cx="10553400" cy="914040"/>
          </a:xfrm>
          <a:prstGeom prst="rect">
            <a:avLst/>
          </a:prstGeom>
          <a:solidFill>
            <a:srgbClr val="FFFFFF">
              <a:alpha val="51000"/>
            </a:srgbClr>
          </a:solidFill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26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Dr. Pedro </a:t>
            </a:r>
            <a:r>
              <a:rPr lang="es-ES" sz="26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Mendes</a:t>
            </a:r>
            <a:r>
              <a:rPr lang="es-ES" sz="26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6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Bastos. </a:t>
            </a:r>
            <a:r>
              <a:rPr lang="es-ES" sz="26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Centro de </a:t>
            </a:r>
            <a:r>
              <a:rPr lang="es-ES" sz="26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Dermatologia</a:t>
            </a:r>
            <a:r>
              <a:rPr lang="es-ES" sz="26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Hospital CUF </a:t>
            </a:r>
            <a:r>
              <a:rPr lang="es-ES" sz="26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Descobertas</a:t>
            </a:r>
            <a:r>
              <a:rPr lang="es-ES" sz="26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Lisboa</a:t>
            </a:r>
            <a:endParaRPr lang="es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3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3" name="TextShape 4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que é a 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Hidradenite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supurativa (HS)?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480" y="5607360"/>
            <a:ext cx="10972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>
                <a:solidFill>
                  <a:srgbClr val="666666"/>
                </a:solidFill>
                <a:latin typeface="Calibri"/>
                <a:cs typeface="Calibri"/>
              </a:rPr>
              <a:t>Cosmatos</a:t>
            </a:r>
            <a:r>
              <a:rPr lang="en-US" sz="1200" dirty="0" smtClean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lang="en-US" sz="1200" i="1" dirty="0" smtClean="0">
                <a:solidFill>
                  <a:srgbClr val="666666"/>
                </a:solidFill>
                <a:latin typeface="Calibri"/>
                <a:cs typeface="Calibri"/>
              </a:rPr>
              <a:t>et al</a:t>
            </a:r>
            <a:r>
              <a:rPr lang="en-US" sz="1200" dirty="0" smtClean="0">
                <a:solidFill>
                  <a:srgbClr val="666666"/>
                </a:solidFill>
                <a:latin typeface="Calibri"/>
                <a:cs typeface="Calibri"/>
              </a:rPr>
              <a:t>. J Am </a:t>
            </a:r>
            <a:r>
              <a:rPr lang="en-US" sz="1200" dirty="0" err="1" smtClean="0">
                <a:solidFill>
                  <a:srgbClr val="666666"/>
                </a:solidFill>
                <a:latin typeface="Calibri"/>
                <a:cs typeface="Calibri"/>
              </a:rPr>
              <a:t>Acad</a:t>
            </a:r>
            <a:r>
              <a:rPr lang="en-US" sz="1200" dirty="0" smtClean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lang="en-US" sz="1200" dirty="0" err="1" smtClean="0">
                <a:solidFill>
                  <a:srgbClr val="666666"/>
                </a:solidFill>
                <a:latin typeface="Calibri"/>
                <a:cs typeface="Calibri"/>
              </a:rPr>
              <a:t>Dermatol</a:t>
            </a:r>
            <a:r>
              <a:rPr lang="en-US" sz="1200" dirty="0" smtClean="0">
                <a:solidFill>
                  <a:srgbClr val="666666"/>
                </a:solidFill>
                <a:latin typeface="Calibri"/>
                <a:cs typeface="Calibri"/>
              </a:rPr>
              <a:t>. 2013;68(3)412-9. </a:t>
            </a:r>
            <a:r>
              <a:rPr lang="en-US" sz="1200" dirty="0" err="1" smtClean="0">
                <a:solidFill>
                  <a:srgbClr val="666666"/>
                </a:solidFill>
                <a:latin typeface="Calibri"/>
                <a:cs typeface="Calibri"/>
              </a:rPr>
              <a:t>Jemec</a:t>
            </a:r>
            <a:r>
              <a:rPr lang="en-US" sz="1200" dirty="0" smtClean="0">
                <a:solidFill>
                  <a:srgbClr val="666666"/>
                </a:solidFill>
                <a:latin typeface="Calibri"/>
                <a:cs typeface="Calibri"/>
              </a:rPr>
              <a:t> GB. N </a:t>
            </a:r>
            <a:r>
              <a:rPr lang="en-US" sz="1200" dirty="0" err="1" smtClean="0">
                <a:solidFill>
                  <a:srgbClr val="666666"/>
                </a:solidFill>
                <a:latin typeface="Calibri"/>
                <a:cs typeface="Calibri"/>
              </a:rPr>
              <a:t>Engl</a:t>
            </a:r>
            <a:r>
              <a:rPr lang="en-US" sz="1200" dirty="0" smtClean="0">
                <a:solidFill>
                  <a:srgbClr val="666666"/>
                </a:solidFill>
                <a:latin typeface="Calibri"/>
                <a:cs typeface="Calibri"/>
              </a:rPr>
              <a:t> J Med. 2012;366(2):158-164</a:t>
            </a:r>
            <a:endParaRPr lang="en-US" sz="1200" dirty="0">
              <a:solidFill>
                <a:srgbClr val="666666"/>
              </a:solidFill>
              <a:latin typeface="Calibri"/>
              <a:cs typeface="Calibri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0" y="1654188"/>
            <a:ext cx="11064240" cy="39531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722160" lvl="1" indent="-264600">
              <a:buBlip>
                <a:blip r:embed="rId3"/>
              </a:buBlip>
            </a:pP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1% da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população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geral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.</a:t>
            </a: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100.000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doentes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em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PT.</a:t>
            </a:r>
            <a:endParaRPr lang="es-ES" sz="2400" b="0" strike="noStrike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722160" lvl="1" indent="-264600">
              <a:buBlip>
                <a:blip r:embed="rId3"/>
              </a:buBlip>
            </a:pP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Idade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média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de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início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21 anos.</a:t>
            </a: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20-55 anos.</a:t>
            </a:r>
          </a:p>
          <a:p>
            <a:pPr marL="722160" lvl="1" indent="-264600">
              <a:buBlip>
                <a:blip r:embed="rId3"/>
              </a:buBlip>
            </a:pP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3 F: 1 M.</a:t>
            </a:r>
            <a:endParaRPr lang="es-ES" sz="2400" b="1" strike="noStrike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722160" lvl="1" indent="-264600">
              <a:buBlip>
                <a:blip r:embed="rId3"/>
              </a:buBlip>
            </a:pPr>
            <a:r>
              <a:rPr lang="es-ES" sz="24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Atraso de diagnóstico 7.2 anos (</a:t>
            </a:r>
            <a:r>
              <a:rPr lang="es-ES" sz="24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média</a:t>
            </a:r>
            <a:r>
              <a:rPr lang="es-ES" sz="24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).</a:t>
            </a:r>
            <a:endParaRPr lang="es-ES" sz="2400" strike="noStrike" spc="-1" dirty="0" smtClean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endParaRPr lang="en-US" dirty="0" smtClean="0"/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095" y="1654189"/>
            <a:ext cx="4415825" cy="300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3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3" name="TextShape 4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que é a 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Hidradenite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supurativa (HS)?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8171" y="5938359"/>
            <a:ext cx="7822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>
                <a:solidFill>
                  <a:srgbClr val="666666"/>
                </a:solidFill>
                <a:latin typeface="Calibri"/>
                <a:cs typeface="Calibri"/>
              </a:rPr>
              <a:t>V</a:t>
            </a:r>
            <a:r>
              <a:rPr lang="nb-NO" sz="1200" dirty="0" smtClean="0">
                <a:solidFill>
                  <a:srgbClr val="666666"/>
                </a:solidFill>
                <a:latin typeface="Calibri"/>
                <a:cs typeface="Calibri"/>
              </a:rPr>
              <a:t>an der Zee HH, et al. </a:t>
            </a:r>
            <a:r>
              <a:rPr lang="nb-NO" sz="1200" dirty="0" err="1" smtClean="0">
                <a:solidFill>
                  <a:srgbClr val="666666"/>
                </a:solidFill>
                <a:latin typeface="Calibri"/>
                <a:cs typeface="Calibri"/>
              </a:rPr>
              <a:t>Br</a:t>
            </a:r>
            <a:r>
              <a:rPr lang="nb-NO" sz="1200" dirty="0" smtClean="0">
                <a:solidFill>
                  <a:srgbClr val="666666"/>
                </a:solidFill>
                <a:latin typeface="Calibri"/>
                <a:cs typeface="Calibri"/>
              </a:rPr>
              <a:t> J </a:t>
            </a:r>
            <a:r>
              <a:rPr lang="nb-NO" sz="1200" dirty="0" err="1" smtClean="0">
                <a:solidFill>
                  <a:srgbClr val="666666"/>
                </a:solidFill>
                <a:latin typeface="Calibri"/>
                <a:cs typeface="Calibri"/>
              </a:rPr>
              <a:t>Dermatol</a:t>
            </a:r>
            <a:r>
              <a:rPr lang="nb-NO" sz="1200" dirty="0" smtClean="0">
                <a:solidFill>
                  <a:srgbClr val="666666"/>
                </a:solidFill>
                <a:latin typeface="Calibri"/>
                <a:cs typeface="Calibri"/>
              </a:rPr>
              <a:t>. 2011;164(6):1292-1298.  Prens E, et al. J Am </a:t>
            </a:r>
            <a:r>
              <a:rPr lang="nb-NO" sz="1200" dirty="0" err="1" smtClean="0">
                <a:solidFill>
                  <a:srgbClr val="666666"/>
                </a:solidFill>
                <a:latin typeface="Calibri"/>
                <a:cs typeface="Calibri"/>
              </a:rPr>
              <a:t>Acad</a:t>
            </a:r>
            <a:r>
              <a:rPr lang="nb-NO" sz="1200" dirty="0" smtClean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lang="nb-NO" sz="1200" dirty="0" err="1" smtClean="0">
                <a:solidFill>
                  <a:srgbClr val="666666"/>
                </a:solidFill>
                <a:latin typeface="Calibri"/>
                <a:cs typeface="Calibri"/>
              </a:rPr>
              <a:t>Dermatol</a:t>
            </a:r>
            <a:r>
              <a:rPr lang="nb-NO" sz="1200" dirty="0" smtClean="0">
                <a:solidFill>
                  <a:srgbClr val="666666"/>
                </a:solidFill>
                <a:latin typeface="Calibri"/>
                <a:cs typeface="Calibri"/>
              </a:rPr>
              <a:t> 2015:73, S8-11, 2015.</a:t>
            </a:r>
            <a:endParaRPr lang="en-US" sz="1200" dirty="0">
              <a:solidFill>
                <a:srgbClr val="666666"/>
              </a:solidFill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330" y="1328706"/>
            <a:ext cx="8297283" cy="18460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447" y="1923413"/>
            <a:ext cx="2510898" cy="1064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99283" y="3411641"/>
            <a:ext cx="3760052" cy="1938992"/>
          </a:xfrm>
          <a:prstGeom prst="rect">
            <a:avLst/>
          </a:prstGeom>
          <a:ln w="76200" cap="flat" cmpd="sng">
            <a:solidFill>
              <a:schemeClr val="tx2"/>
            </a:solidFill>
            <a:prstDash val="dashDot"/>
            <a:rou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Mudança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de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paradigma</a:t>
            </a:r>
            <a:endParaRPr lang="en-US" sz="240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240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alibri"/>
                <a:cs typeface="Calibri"/>
              </a:rPr>
              <a:t>Folicular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vs.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apócrina</a:t>
            </a:r>
            <a:endParaRPr lang="en-US" sz="240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alibri"/>
                <a:cs typeface="Calibri"/>
              </a:rPr>
              <a:t>Inflamatória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vs.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infecciosa</a:t>
            </a:r>
            <a:endParaRPr lang="en-US" sz="240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alibri"/>
                <a:cs typeface="Calibri"/>
              </a:rPr>
              <a:t>Genética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vs.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ambiente</a:t>
            </a:r>
            <a:endParaRPr lang="en-US" sz="2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135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775017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4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Para </a:t>
            </a:r>
            <a:r>
              <a:rPr lang="es-ES" sz="24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além</a:t>
            </a:r>
            <a:r>
              <a:rPr lang="es-ES" sz="24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das axilas, </a:t>
            </a:r>
            <a:r>
              <a:rPr lang="es-ES" sz="24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quais</a:t>
            </a:r>
            <a:r>
              <a:rPr lang="es-ES" sz="24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as </a:t>
            </a:r>
            <a:r>
              <a:rPr lang="es-ES" sz="24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localizações</a:t>
            </a:r>
            <a:r>
              <a:rPr lang="es-ES" sz="24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mais</a:t>
            </a:r>
            <a:r>
              <a:rPr lang="es-ES" sz="24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frequentemente</a:t>
            </a:r>
            <a:r>
              <a:rPr lang="es-ES" sz="24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afetadas</a:t>
            </a:r>
            <a:r>
              <a:rPr lang="es-ES" sz="24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3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60" y="2277000"/>
            <a:ext cx="7772040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Regiões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inguinais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Área genital e perianal.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Regi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ão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inframamária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Todas as anteriores.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77109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3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3" name="TextShape 4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Apresentação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clínica da HS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3092" y="5938359"/>
            <a:ext cx="5118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>
                <a:solidFill>
                  <a:srgbClr val="666666"/>
                </a:solidFill>
                <a:latin typeface="Calibri"/>
                <a:cs typeface="Calibri"/>
              </a:rPr>
              <a:t>Jemec</a:t>
            </a:r>
            <a:r>
              <a:rPr lang="en-US" sz="1200" dirty="0" smtClean="0">
                <a:solidFill>
                  <a:srgbClr val="666666"/>
                </a:solidFill>
                <a:latin typeface="Calibri"/>
                <a:cs typeface="Calibri"/>
              </a:rPr>
              <a:t> GB </a:t>
            </a:r>
            <a:r>
              <a:rPr lang="en-US" sz="1200" i="1" dirty="0" smtClean="0">
                <a:solidFill>
                  <a:srgbClr val="666666"/>
                </a:solidFill>
                <a:latin typeface="Calibri"/>
                <a:cs typeface="Calibri"/>
              </a:rPr>
              <a:t>et al</a:t>
            </a:r>
            <a:r>
              <a:rPr lang="en-US" sz="1200" dirty="0" smtClean="0">
                <a:solidFill>
                  <a:srgbClr val="666666"/>
                </a:solidFill>
                <a:latin typeface="Calibri"/>
                <a:cs typeface="Calibri"/>
              </a:rPr>
              <a:t>. </a:t>
            </a:r>
            <a:r>
              <a:rPr lang="en-US" sz="1200" dirty="0" err="1" smtClean="0">
                <a:solidFill>
                  <a:srgbClr val="666666"/>
                </a:solidFill>
                <a:latin typeface="Calibri"/>
                <a:cs typeface="Calibri"/>
              </a:rPr>
              <a:t>Hidradenitis</a:t>
            </a:r>
            <a:r>
              <a:rPr lang="en-US" sz="1200" dirty="0" smtClean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lang="en-US" sz="1200" dirty="0" err="1" smtClean="0">
                <a:solidFill>
                  <a:srgbClr val="666666"/>
                </a:solidFill>
                <a:latin typeface="Calibri"/>
                <a:cs typeface="Calibri"/>
              </a:rPr>
              <a:t>suppurativa</a:t>
            </a:r>
            <a:r>
              <a:rPr lang="en-US" sz="1200" dirty="0" smtClean="0">
                <a:solidFill>
                  <a:srgbClr val="666666"/>
                </a:solidFill>
                <a:latin typeface="Calibri"/>
                <a:cs typeface="Calibri"/>
              </a:rPr>
              <a:t>. Springer 2015.</a:t>
            </a:r>
            <a:endParaRPr lang="en-US" sz="1200" dirty="0">
              <a:solidFill>
                <a:srgbClr val="666666"/>
              </a:solidFill>
              <a:latin typeface="Calibri"/>
              <a:cs typeface="Calibri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0" y="2148114"/>
            <a:ext cx="7596848" cy="34592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722160" lvl="1" indent="-264600">
              <a:buBlip>
                <a:blip r:embed="rId3"/>
              </a:buBlip>
            </a:pPr>
            <a:r>
              <a:rPr lang="es-ES" sz="24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Localizações</a:t>
            </a:r>
            <a:r>
              <a:rPr lang="es-ES" sz="24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características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: </a:t>
            </a: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Axilas,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regiões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inguinais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.</a:t>
            </a: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Pregas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inframamárias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,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sulco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interglúteo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.</a:t>
            </a: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Região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perianal.</a:t>
            </a: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Púbis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, área genital.</a:t>
            </a:r>
          </a:p>
          <a:p>
            <a:pPr marL="800460" lvl="1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s-ES" sz="2400" b="1" spc="-1" dirty="0">
              <a:solidFill>
                <a:schemeClr val="accent2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4350"/>
          <a:stretch/>
        </p:blipFill>
        <p:spPr>
          <a:xfrm>
            <a:off x="8018911" y="893618"/>
            <a:ext cx="3045329" cy="47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3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3" name="TextShape 4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Apresentação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clínica da HS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0" y="1015560"/>
            <a:ext cx="7596848" cy="45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722160" lvl="1" indent="-264600">
              <a:buBlip>
                <a:blip r:embed="rId3"/>
              </a:buBlip>
            </a:pPr>
            <a:r>
              <a:rPr lang="es-ES" sz="22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Localizações</a:t>
            </a:r>
            <a:r>
              <a:rPr lang="es-ES" sz="22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características:</a:t>
            </a: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Axilas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,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regiões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inguinais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.</a:t>
            </a: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Pregas</a:t>
            </a:r>
            <a:r>
              <a:rPr lang="es-ES" sz="22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inframamárias</a:t>
            </a:r>
            <a:r>
              <a:rPr lang="es-ES" sz="22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, </a:t>
            </a:r>
            <a:r>
              <a:rPr lang="es-ES" sz="22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sulco</a:t>
            </a:r>
            <a:r>
              <a:rPr lang="es-ES" sz="22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interglúteo</a:t>
            </a:r>
            <a:r>
              <a:rPr lang="es-ES" sz="22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.</a:t>
            </a: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Região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perianal.</a:t>
            </a: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Púbis</a:t>
            </a:r>
            <a:r>
              <a:rPr lang="es-ES" sz="22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, área genital.</a:t>
            </a:r>
          </a:p>
          <a:p>
            <a:pPr marL="722160" lvl="1" indent="-264600">
              <a:buBlip>
                <a:blip r:embed="rId3"/>
              </a:buBlip>
            </a:pPr>
            <a:endParaRPr lang="es-ES" sz="2200" b="1" spc="-1" dirty="0">
              <a:solidFill>
                <a:schemeClr val="accent2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722160" lvl="1" indent="-264600">
              <a:buBlip>
                <a:blip r:embed="rId3"/>
              </a:buBlip>
            </a:pPr>
            <a:r>
              <a:rPr lang="es-ES" sz="2200" b="0" strike="noStrike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Evolução</a:t>
            </a:r>
            <a:r>
              <a:rPr lang="es-ES" sz="2200" b="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característica:</a:t>
            </a: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Inflamação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crónica e </a:t>
            </a: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recorrente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.</a:t>
            </a:r>
            <a:endParaRPr lang="es-ES" sz="22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Períodos </a:t>
            </a: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exacerbação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agudos </a:t>
            </a: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com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dor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e </a:t>
            </a: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eliminação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exsudado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purulento/hemático.</a:t>
            </a: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Progressivamente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mr-IN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–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componente </a:t>
            </a: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irreversível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mr-IN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–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cicatrizes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, fístulas, </a:t>
            </a: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trajetos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sinuosos.</a:t>
            </a:r>
            <a:endParaRPr lang="en-US" sz="2200" dirty="0" smtClean="0"/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629" y="1038972"/>
            <a:ext cx="3909291" cy="491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3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3" name="TextShape 4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Apresentação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clínica da HS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0" y="1015560"/>
            <a:ext cx="7596848" cy="45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560" lvl="1"/>
            <a:endParaRPr lang="es-E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722160" lvl="1" indent="-264600">
              <a:buBlip>
                <a:blip r:embed="rId3"/>
              </a:buBlip>
            </a:pPr>
            <a:r>
              <a:rPr lang="es-ES" sz="22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Localizações</a:t>
            </a:r>
            <a:r>
              <a:rPr lang="es-ES" sz="22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caracteríscas</a:t>
            </a:r>
            <a:r>
              <a:rPr lang="es-ES" sz="22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:</a:t>
            </a:r>
            <a:endParaRPr lang="es-ES" sz="22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Axilas,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regiões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inguinais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.</a:t>
            </a: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Pregas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inframamárias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,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sulco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interglúteo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.</a:t>
            </a: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Região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perianal.</a:t>
            </a: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Púbis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, área genital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.</a:t>
            </a:r>
            <a:endParaRPr lang="es-ES" sz="22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457560" lvl="1"/>
            <a:endParaRPr lang="es-ES" sz="22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722160" lvl="1" indent="-264600">
              <a:buBlip>
                <a:blip r:embed="rId3"/>
              </a:buBlip>
            </a:pPr>
            <a:r>
              <a:rPr lang="es-ES" sz="22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Evolução</a:t>
            </a:r>
            <a:r>
              <a:rPr lang="es-ES" sz="22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característica:</a:t>
            </a: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Inflamação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crónica e </a:t>
            </a: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recorrente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.</a:t>
            </a:r>
            <a:endParaRPr lang="es-ES" sz="22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Períodos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exacerbação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agudos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com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dor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e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eliminação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exsudado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purulento/hemático.</a:t>
            </a:r>
            <a:endParaRPr lang="es-ES" sz="22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Progressivamente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mr-IN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–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componente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irreversível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mr-IN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–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cicatrizes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, fístulas,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trajetos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sinuosos. </a:t>
            </a:r>
            <a:endParaRPr lang="en-US" sz="22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10393"/>
          <a:stretch/>
        </p:blipFill>
        <p:spPr>
          <a:xfrm>
            <a:off x="7866953" y="1599122"/>
            <a:ext cx="3714967" cy="406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3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3" name="TextShape 4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Apresentação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clínica da HS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0" y="1015560"/>
            <a:ext cx="7596848" cy="45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722160" lvl="1" indent="-264600">
              <a:buBlip>
                <a:blip r:embed="rId3"/>
              </a:buBlip>
            </a:pPr>
            <a:r>
              <a:rPr lang="es-ES" sz="22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Localizações</a:t>
            </a:r>
            <a:r>
              <a:rPr lang="es-ES" sz="22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características:</a:t>
            </a: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Axilas,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regiões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inguinais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.</a:t>
            </a: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Pregas</a:t>
            </a:r>
            <a:r>
              <a:rPr lang="es-ES" sz="22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inframamárias</a:t>
            </a:r>
            <a:r>
              <a:rPr lang="es-ES" sz="22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, </a:t>
            </a:r>
            <a:r>
              <a:rPr lang="es-ES" sz="22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sulco</a:t>
            </a:r>
            <a:r>
              <a:rPr lang="es-ES" sz="22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interglúteo</a:t>
            </a:r>
            <a:r>
              <a:rPr lang="es-ES" sz="22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.</a:t>
            </a: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Região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perianal.</a:t>
            </a: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Púbis</a:t>
            </a:r>
            <a:r>
              <a:rPr lang="es-ES" sz="22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, área genital.</a:t>
            </a:r>
          </a:p>
          <a:p>
            <a:pPr marL="914760" lvl="2">
              <a:buClr>
                <a:srgbClr val="C00000"/>
              </a:buClr>
            </a:pPr>
            <a:endParaRPr lang="es-ES" sz="2200" b="0" strike="noStrike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722160" lvl="1" indent="-264600">
              <a:buBlip>
                <a:blip r:embed="rId3"/>
              </a:buBlip>
            </a:pPr>
            <a:r>
              <a:rPr lang="es-ES" sz="22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Evolução</a:t>
            </a:r>
            <a:r>
              <a:rPr lang="es-ES" sz="22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característica:</a:t>
            </a:r>
            <a:endParaRPr lang="es-ES" sz="22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Inflamação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crónica e </a:t>
            </a: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recorrente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.</a:t>
            </a:r>
            <a:endParaRPr lang="es-ES" sz="22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Períodos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exacerbação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agudos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com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dor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e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eliminação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exsudado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purulento/hemático.</a:t>
            </a:r>
            <a:endParaRPr lang="es-ES" sz="22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Progressivamente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mr-IN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–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componente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irreversível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mr-IN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–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cicatrizes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, fístulas,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trajetos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sinuosos. </a:t>
            </a:r>
            <a:endParaRPr lang="en-US" sz="22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003" y="1323439"/>
            <a:ext cx="3804917" cy="428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3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3" name="TextShape 4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Apresentação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clínica da HS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0" y="1015560"/>
            <a:ext cx="7596848" cy="45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722160" lvl="1" indent="-264600">
              <a:buBlip>
                <a:blip r:embed="rId3"/>
              </a:buBlip>
            </a:pPr>
            <a:r>
              <a:rPr lang="es-ES" sz="2200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Localizações</a:t>
            </a:r>
            <a:r>
              <a:rPr lang="es-ES" sz="22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características:</a:t>
            </a:r>
            <a:endParaRPr lang="es-ES" sz="22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Axilas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,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regiões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inguinais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.</a:t>
            </a:r>
            <a:endParaRPr lang="es-ES" sz="22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Pregas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inframamárias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,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sulco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interglúteo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.</a:t>
            </a:r>
            <a:endParaRPr lang="es-ES" sz="22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Região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perianal.</a:t>
            </a:r>
            <a:endParaRPr lang="es-ES" sz="22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Púbis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, área 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genital.</a:t>
            </a:r>
            <a:endParaRPr lang="es-ES" sz="22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s-ES" sz="22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722160" lvl="1" indent="-264600">
              <a:buBlip>
                <a:blip r:embed="rId3"/>
              </a:buBlip>
            </a:pPr>
            <a:r>
              <a:rPr lang="es-ES" sz="2200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Evolução</a:t>
            </a:r>
            <a:r>
              <a:rPr lang="es-ES" sz="22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característica:</a:t>
            </a:r>
            <a:endParaRPr lang="es-ES" sz="22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Inflamação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crónica e </a:t>
            </a: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recorrente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.</a:t>
            </a:r>
            <a:endParaRPr lang="es-ES" sz="22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Períodos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exacerbação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agudos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com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dor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e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eliminação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exsudado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purulento/hemático.</a:t>
            </a:r>
            <a:endParaRPr lang="es-ES" sz="22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Progressivamente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mr-IN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–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componente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irreversível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mr-IN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–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cicatrizes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, fístulas,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trajetos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sinuosos. </a:t>
            </a:r>
            <a:endParaRPr lang="en-US" sz="22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407" y="1110583"/>
            <a:ext cx="3697581" cy="2112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9440" y="1110583"/>
            <a:ext cx="2795548" cy="484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3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3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3" name="TextShape 4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Apresentação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clínica da HS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4" name="TextShape 5"/>
          <p:cNvSpPr txBox="1"/>
          <p:nvPr/>
        </p:nvSpPr>
        <p:spPr>
          <a:xfrm>
            <a:off x="0" y="1886760"/>
            <a:ext cx="5999760" cy="3773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1/3 dos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doentes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 familiar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afetado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Agravamento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perimenstrual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evidência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hiperandrogenismo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endParaRPr lang="es-ES" sz="3200" b="0" strike="noStrike" spc="-1" dirty="0" smtClean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2880">
              <a:lnSpc>
                <a:spcPct val="100000"/>
              </a:lnSpc>
            </a:pPr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5" name="TextShape 6"/>
          <p:cNvSpPr txBox="1"/>
          <p:nvPr/>
        </p:nvSpPr>
        <p:spPr>
          <a:xfrm>
            <a:off x="6192000" y="1886760"/>
            <a:ext cx="5384520" cy="3773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6496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Excesso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peso/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obesidade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800460" lvl="1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Correlação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gravidade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 HS.</a:t>
            </a:r>
          </a:p>
          <a:p>
            <a:pPr marL="264960" indent="-264600">
              <a:buBlip>
                <a:blip r:embed="rId2"/>
              </a:buBlip>
            </a:pP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Tabagismo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800460" lvl="1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70-90% fumadores.</a:t>
            </a:r>
          </a:p>
          <a:p>
            <a:pPr marL="722160" lvl="1" indent="-264600">
              <a:buBlip>
                <a:blip r:embed="rId2"/>
              </a:buBlip>
            </a:pP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64960" indent="-264600">
              <a:buBlip>
                <a:blip r:embed="rId2"/>
              </a:buBlip>
            </a:pP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Frição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vestuário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justo,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sudorese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160" y="3433408"/>
            <a:ext cx="2089097" cy="19841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62864" y="5938359"/>
            <a:ext cx="3609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Jemec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GB. N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Engl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J Med 2012;366:158–164.</a:t>
            </a:r>
          </a:p>
        </p:txBody>
      </p:sp>
    </p:spTree>
    <p:extLst>
      <p:ext uri="{BB962C8B-B14F-4D97-AF65-F5344CB8AC3E}">
        <p14:creationId xmlns:p14="http://schemas.microsoft.com/office/powerpoint/2010/main" val="397524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600846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4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diagnóstico de HS </a:t>
            </a:r>
            <a:r>
              <a:rPr lang="es-ES" sz="24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é:</a:t>
            </a:r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4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60" y="2277000"/>
            <a:ext cx="7772040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Clínico.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Microbiológico </a:t>
            </a:r>
            <a:r>
              <a:rPr lang="mr-IN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–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cultura de 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exsudado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cutáneo.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Imagiológico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mr-IN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–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ecografia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cutánea.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Histológico </a:t>
            </a:r>
            <a:r>
              <a:rPr lang="mr-IN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–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biópsia de pele.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621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(I)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0" y="1496502"/>
            <a:ext cx="8505371" cy="45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Mulher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22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anos.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história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prévia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relevante.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Há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 meses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crescimento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progressivo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lento de pápula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axila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esquerda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</a:p>
          <a:p>
            <a:pPr marL="1343700" lvl="1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Indolor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1343700" lvl="1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Lesão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única.</a:t>
            </a:r>
          </a:p>
          <a:p>
            <a:pPr marL="1343700" lvl="1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episódios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prévios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86" y="1534190"/>
            <a:ext cx="3454931" cy="2587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3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3" name="TextShape 4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HS: como diagnosticar?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3092" y="5938359"/>
            <a:ext cx="5118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>
                <a:solidFill>
                  <a:srgbClr val="666666"/>
                </a:solidFill>
                <a:latin typeface="Calibri"/>
                <a:cs typeface="Calibri"/>
              </a:rPr>
              <a:t>Jemec</a:t>
            </a:r>
            <a:r>
              <a:rPr lang="en-US" sz="1200" dirty="0" smtClean="0">
                <a:solidFill>
                  <a:srgbClr val="666666"/>
                </a:solidFill>
                <a:latin typeface="Calibri"/>
                <a:cs typeface="Calibri"/>
              </a:rPr>
              <a:t> GB </a:t>
            </a:r>
            <a:r>
              <a:rPr lang="en-US" sz="1200" i="1" dirty="0" smtClean="0">
                <a:solidFill>
                  <a:srgbClr val="666666"/>
                </a:solidFill>
                <a:latin typeface="Calibri"/>
                <a:cs typeface="Calibri"/>
              </a:rPr>
              <a:t>et al</a:t>
            </a:r>
            <a:r>
              <a:rPr lang="en-US" sz="1200" dirty="0" smtClean="0">
                <a:solidFill>
                  <a:srgbClr val="666666"/>
                </a:solidFill>
                <a:latin typeface="Calibri"/>
                <a:cs typeface="Calibri"/>
              </a:rPr>
              <a:t>. </a:t>
            </a:r>
            <a:r>
              <a:rPr lang="en-US" sz="1200" dirty="0" err="1" smtClean="0">
                <a:solidFill>
                  <a:srgbClr val="666666"/>
                </a:solidFill>
                <a:latin typeface="Calibri"/>
                <a:cs typeface="Calibri"/>
              </a:rPr>
              <a:t>Hidradenitis</a:t>
            </a:r>
            <a:r>
              <a:rPr lang="en-US" sz="1200" dirty="0" smtClean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lang="en-US" sz="1200" dirty="0" err="1" smtClean="0">
                <a:solidFill>
                  <a:srgbClr val="666666"/>
                </a:solidFill>
                <a:latin typeface="Calibri"/>
                <a:cs typeface="Calibri"/>
              </a:rPr>
              <a:t>suppurativa</a:t>
            </a:r>
            <a:r>
              <a:rPr lang="en-US" sz="1200" dirty="0" smtClean="0">
                <a:solidFill>
                  <a:srgbClr val="666666"/>
                </a:solidFill>
                <a:latin typeface="Calibri"/>
                <a:cs typeface="Calibri"/>
              </a:rPr>
              <a:t>. Springer 2015.</a:t>
            </a:r>
            <a:endParaRPr lang="en-US" sz="1200" dirty="0">
              <a:solidFill>
                <a:srgbClr val="666666"/>
              </a:solidFill>
              <a:latin typeface="Calibri"/>
              <a:cs typeface="Calibri"/>
            </a:endParaRPr>
          </a:p>
        </p:txBody>
      </p:sp>
      <p:sp>
        <p:nvSpPr>
          <p:cNvPr id="10" name="CustomShape 3"/>
          <p:cNvSpPr/>
          <p:nvPr/>
        </p:nvSpPr>
        <p:spPr>
          <a:xfrm>
            <a:off x="3862661" y="2072039"/>
            <a:ext cx="4533855" cy="13831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914760" lvl="1" indent="-457200">
              <a:buFont typeface="+mj-lt"/>
              <a:buAutoNum type="arabicPeriod"/>
            </a:pPr>
            <a:r>
              <a:rPr lang="es-ES" sz="240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Lesõe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cutâneas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típicas</a:t>
            </a:r>
          </a:p>
          <a:p>
            <a:pPr marL="914760" lvl="1" indent="-457200">
              <a:buFont typeface="+mj-lt"/>
              <a:buAutoNum type="arabicPeriod"/>
            </a:pPr>
            <a:endParaRPr lang="es-ES" sz="2400" strike="noStrike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914760" lvl="1" indent="-457200">
              <a:buFont typeface="+mj-lt"/>
              <a:buAutoNum type="arabicPeriod"/>
            </a:pP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Localizações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típicas</a:t>
            </a:r>
          </a:p>
          <a:p>
            <a:pPr marL="914760" lvl="1" indent="-457200">
              <a:buFont typeface="+mj-lt"/>
              <a:buAutoNum type="arabicPeriod"/>
            </a:pPr>
            <a:endParaRPr lang="es-ES" sz="2400" b="1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914760" lvl="1" indent="-457200">
              <a:buFont typeface="+mj-lt"/>
              <a:buAutoNum type="arabicPeriod"/>
            </a:pP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Caráter crónico-recidivante</a:t>
            </a:r>
            <a:endParaRPr lang="en-US" sz="2400" dirty="0" smtClean="0"/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Oval 3"/>
          <p:cNvSpPr/>
          <p:nvPr/>
        </p:nvSpPr>
        <p:spPr>
          <a:xfrm>
            <a:off x="3768581" y="1011210"/>
            <a:ext cx="5004248" cy="4226853"/>
          </a:xfrm>
          <a:prstGeom prst="ellipse">
            <a:avLst/>
          </a:prstGeom>
          <a:noFill/>
          <a:ln w="12382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2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3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3" name="TextShape 4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HS: como diagnosticar?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3092" y="5938359"/>
            <a:ext cx="5118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 smtClean="0">
                <a:solidFill>
                  <a:srgbClr val="7F7F7F"/>
                </a:solidFill>
                <a:latin typeface="Calibri"/>
                <a:cs typeface="Calibri"/>
              </a:rPr>
              <a:t>Vinding GR, et al. </a:t>
            </a:r>
            <a:r>
              <a:rPr lang="nb-NO" sz="1200" dirty="0" err="1" smtClean="0">
                <a:solidFill>
                  <a:srgbClr val="7F7F7F"/>
                </a:solidFill>
                <a:latin typeface="Calibri"/>
                <a:cs typeface="Calibri"/>
              </a:rPr>
              <a:t>Br</a:t>
            </a:r>
            <a:r>
              <a:rPr lang="nb-NO" sz="1200" dirty="0" smtClean="0">
                <a:solidFill>
                  <a:srgbClr val="7F7F7F"/>
                </a:solidFill>
                <a:latin typeface="Calibri"/>
                <a:cs typeface="Calibri"/>
              </a:rPr>
              <a:t> J </a:t>
            </a:r>
            <a:r>
              <a:rPr lang="nb-NO" sz="1200" dirty="0" err="1" smtClean="0">
                <a:solidFill>
                  <a:srgbClr val="7F7F7F"/>
                </a:solidFill>
                <a:latin typeface="Calibri"/>
                <a:cs typeface="Calibri"/>
              </a:rPr>
              <a:t>Dermatol</a:t>
            </a:r>
            <a:r>
              <a:rPr lang="nb-NO" sz="1200" dirty="0" smtClean="0">
                <a:solidFill>
                  <a:srgbClr val="7F7F7F"/>
                </a:solidFill>
                <a:latin typeface="Calibri"/>
                <a:cs typeface="Calibri"/>
              </a:rPr>
              <a:t> 2014;170:884─889.</a:t>
            </a:r>
            <a:endParaRPr lang="en-US" sz="12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5143" y="1145155"/>
            <a:ext cx="12046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1 </a:t>
            </a:r>
            <a:r>
              <a:rPr lang="en-US" sz="2400" dirty="0" err="1">
                <a:solidFill>
                  <a:schemeClr val="tx2"/>
                </a:solidFill>
                <a:latin typeface="Calibri"/>
                <a:cs typeface="Calibri"/>
              </a:rPr>
              <a:t>única</a:t>
            </a: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/>
                <a:cs typeface="Calibri"/>
              </a:rPr>
              <a:t>pergunta</a:t>
            </a: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com 90</a:t>
            </a: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% </a:t>
            </a:r>
            <a:r>
              <a:rPr lang="en-US" sz="2400" dirty="0" err="1">
                <a:solidFill>
                  <a:schemeClr val="tx2"/>
                </a:solidFill>
                <a:latin typeface="Calibri"/>
                <a:cs typeface="Calibri"/>
              </a:rPr>
              <a:t>sensibilidade</a:t>
            </a: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e 97</a:t>
            </a: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% </a:t>
            </a:r>
            <a:r>
              <a:rPr lang="en-US" sz="2400" dirty="0" err="1">
                <a:solidFill>
                  <a:schemeClr val="tx2"/>
                </a:solidFill>
                <a:latin typeface="Calibri"/>
                <a:cs typeface="Calibri"/>
              </a:rPr>
              <a:t>especificidade</a:t>
            </a: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para </a:t>
            </a:r>
            <a:r>
              <a:rPr lang="en-US" sz="2400" dirty="0" err="1">
                <a:solidFill>
                  <a:schemeClr val="tx2"/>
                </a:solidFill>
                <a:latin typeface="Calibri"/>
                <a:cs typeface="Calibri"/>
              </a:rPr>
              <a:t>identificar</a:t>
            </a: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/>
                <a:cs typeface="Calibri"/>
              </a:rPr>
              <a:t>doentes</a:t>
            </a: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 com HS 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1173014" y="2013222"/>
            <a:ext cx="5430986" cy="3386092"/>
          </a:xfrm>
          <a:prstGeom prst="wedgeEllipseCallout">
            <a:avLst>
              <a:gd name="adj1" fmla="val -48068"/>
              <a:gd name="adj2" fmla="val 5861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latin typeface="Calibri"/>
                <a:cs typeface="Calibri"/>
              </a:rPr>
              <a:t>Nos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err="1" smtClean="0">
                <a:latin typeface="Calibri"/>
                <a:cs typeface="Calibri"/>
              </a:rPr>
              <a:t>últimos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b="1" dirty="0" smtClean="0">
                <a:latin typeface="Calibri"/>
                <a:cs typeface="Calibri"/>
              </a:rPr>
              <a:t>6 </a:t>
            </a:r>
            <a:r>
              <a:rPr lang="en-US" sz="2000" b="1" dirty="0" err="1" smtClean="0">
                <a:latin typeface="Calibri"/>
                <a:cs typeface="Calibri"/>
              </a:rPr>
              <a:t>meses</a:t>
            </a:r>
            <a:r>
              <a:rPr lang="en-US" sz="2000" dirty="0" smtClean="0">
                <a:latin typeface="Calibri"/>
                <a:cs typeface="Calibri"/>
              </a:rPr>
              <a:t>, </a:t>
            </a:r>
            <a:r>
              <a:rPr lang="en-US" sz="2000" dirty="0" err="1" smtClean="0">
                <a:latin typeface="Calibri"/>
                <a:cs typeface="Calibri"/>
              </a:rPr>
              <a:t>vivenciou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b="1" dirty="0" smtClean="0">
                <a:latin typeface="Calibri"/>
                <a:cs typeface="Calibri"/>
              </a:rPr>
              <a:t>2 </a:t>
            </a:r>
            <a:r>
              <a:rPr lang="en-US" sz="2000" b="1" dirty="0" err="1" smtClean="0">
                <a:latin typeface="Calibri"/>
                <a:cs typeface="Calibri"/>
              </a:rPr>
              <a:t>ou</a:t>
            </a:r>
            <a:r>
              <a:rPr lang="en-US" sz="2000" b="1" dirty="0" smtClean="0">
                <a:latin typeface="Calibri"/>
                <a:cs typeface="Calibri"/>
              </a:rPr>
              <a:t> </a:t>
            </a:r>
            <a:r>
              <a:rPr lang="en-US" sz="2000" b="1" dirty="0" err="1" smtClean="0">
                <a:latin typeface="Calibri"/>
                <a:cs typeface="Calibri"/>
              </a:rPr>
              <a:t>mais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b="1" dirty="0" smtClean="0">
                <a:latin typeface="Calibri"/>
                <a:cs typeface="Calibri"/>
              </a:rPr>
              <a:t>crises de </a:t>
            </a:r>
            <a:r>
              <a:rPr lang="en-US" sz="2000" b="1" dirty="0" err="1" smtClean="0">
                <a:latin typeface="Calibri"/>
                <a:cs typeface="Calibri"/>
              </a:rPr>
              <a:t>nódulos</a:t>
            </a:r>
            <a:r>
              <a:rPr lang="en-US" sz="2000" b="1" dirty="0" smtClean="0">
                <a:latin typeface="Calibri"/>
                <a:cs typeface="Calibri"/>
              </a:rPr>
              <a:t> </a:t>
            </a:r>
            <a:r>
              <a:rPr lang="en-US" sz="2000" b="1" dirty="0" err="1" smtClean="0">
                <a:latin typeface="Calibri"/>
                <a:cs typeface="Calibri"/>
              </a:rPr>
              <a:t>dolorosos</a:t>
            </a:r>
            <a:r>
              <a:rPr lang="en-US" sz="2000" b="1" dirty="0" smtClean="0">
                <a:latin typeface="Calibri"/>
                <a:cs typeface="Calibri"/>
              </a:rPr>
              <a:t>  </a:t>
            </a:r>
            <a:r>
              <a:rPr lang="en-US" sz="2000" dirty="0" smtClean="0">
                <a:latin typeface="Calibri"/>
                <a:cs typeface="Calibri"/>
              </a:rPr>
              <a:t>(2 </a:t>
            </a:r>
            <a:r>
              <a:rPr lang="en-US" sz="2000" dirty="0" err="1" smtClean="0">
                <a:latin typeface="Calibri"/>
                <a:cs typeface="Calibri"/>
              </a:rPr>
              <a:t>lesões</a:t>
            </a:r>
            <a:r>
              <a:rPr lang="en-US" sz="2000" dirty="0" smtClean="0">
                <a:latin typeface="Calibri"/>
                <a:cs typeface="Calibri"/>
              </a:rPr>
              <a:t> no </a:t>
            </a:r>
            <a:r>
              <a:rPr lang="en-US" sz="2000" dirty="0" err="1" smtClean="0">
                <a:latin typeface="Calibri"/>
                <a:cs typeface="Calibri"/>
              </a:rPr>
              <a:t>mínimo</a:t>
            </a:r>
            <a:r>
              <a:rPr lang="en-US" sz="2000" dirty="0" smtClean="0">
                <a:latin typeface="Calibri"/>
                <a:cs typeface="Calibri"/>
              </a:rPr>
              <a:t>) </a:t>
            </a:r>
            <a:r>
              <a:rPr lang="en-US" sz="2000" dirty="0" err="1" smtClean="0">
                <a:latin typeface="Calibri"/>
                <a:cs typeface="Calibri"/>
              </a:rPr>
              <a:t>em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b="1" dirty="0" err="1" smtClean="0">
                <a:latin typeface="Calibri"/>
                <a:cs typeface="Calibri"/>
              </a:rPr>
              <a:t>uma</a:t>
            </a:r>
            <a:r>
              <a:rPr lang="en-US" sz="2000" b="1" dirty="0" smtClean="0">
                <a:latin typeface="Calibri"/>
                <a:cs typeface="Calibri"/>
              </a:rPr>
              <a:t> </a:t>
            </a:r>
            <a:r>
              <a:rPr lang="en-US" sz="2000" b="1" dirty="0" err="1" smtClean="0">
                <a:latin typeface="Calibri"/>
                <a:cs typeface="Calibri"/>
              </a:rPr>
              <a:t>ou</a:t>
            </a:r>
            <a:r>
              <a:rPr lang="en-US" sz="2000" b="1" dirty="0" smtClean="0">
                <a:latin typeface="Calibri"/>
                <a:cs typeface="Calibri"/>
              </a:rPr>
              <a:t> </a:t>
            </a:r>
            <a:r>
              <a:rPr lang="en-US" sz="2000" b="1" dirty="0" err="1" smtClean="0">
                <a:latin typeface="Calibri"/>
                <a:cs typeface="Calibri"/>
              </a:rPr>
              <a:t>mais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err="1" smtClean="0">
                <a:latin typeface="Calibri"/>
                <a:cs typeface="Calibri"/>
              </a:rPr>
              <a:t>destas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err="1" smtClean="0">
                <a:latin typeface="Calibri"/>
                <a:cs typeface="Calibri"/>
              </a:rPr>
              <a:t>localizações</a:t>
            </a:r>
            <a:r>
              <a:rPr lang="en-US" sz="2000" dirty="0" smtClean="0">
                <a:latin typeface="Calibri"/>
                <a:cs typeface="Calibri"/>
              </a:rPr>
              <a:t>: </a:t>
            </a:r>
            <a:r>
              <a:rPr lang="en-US" sz="2000" b="1" dirty="0" err="1" smtClean="0">
                <a:latin typeface="Calibri"/>
                <a:cs typeface="Calibri"/>
              </a:rPr>
              <a:t>axilas</a:t>
            </a:r>
            <a:r>
              <a:rPr lang="en-US" sz="2000" b="1" dirty="0" smtClean="0">
                <a:latin typeface="Calibri"/>
                <a:cs typeface="Calibri"/>
              </a:rPr>
              <a:t>, </a:t>
            </a:r>
            <a:r>
              <a:rPr lang="en-US" sz="2000" b="1" dirty="0" err="1" smtClean="0">
                <a:latin typeface="Calibri"/>
                <a:cs typeface="Calibri"/>
              </a:rPr>
              <a:t>regiões</a:t>
            </a:r>
            <a:r>
              <a:rPr lang="en-US" sz="2000" b="1" dirty="0" smtClean="0">
                <a:latin typeface="Calibri"/>
                <a:cs typeface="Calibri"/>
              </a:rPr>
              <a:t> </a:t>
            </a:r>
            <a:r>
              <a:rPr lang="en-US" sz="2000" b="1" dirty="0" err="1" smtClean="0">
                <a:latin typeface="Calibri"/>
                <a:cs typeface="Calibri"/>
              </a:rPr>
              <a:t>inguinais</a:t>
            </a:r>
            <a:r>
              <a:rPr lang="en-US" sz="2000" b="1" dirty="0" smtClean="0">
                <a:latin typeface="Calibri"/>
                <a:cs typeface="Calibri"/>
              </a:rPr>
              <a:t>, </a:t>
            </a:r>
            <a:r>
              <a:rPr lang="en-US" sz="2000" b="1" dirty="0" err="1" smtClean="0">
                <a:latin typeface="Calibri"/>
                <a:cs typeface="Calibri"/>
              </a:rPr>
              <a:t>genitais</a:t>
            </a:r>
            <a:r>
              <a:rPr lang="en-US" sz="2000" b="1" dirty="0" smtClean="0">
                <a:latin typeface="Calibri"/>
                <a:cs typeface="Calibri"/>
              </a:rPr>
              <a:t> </a:t>
            </a:r>
            <a:r>
              <a:rPr lang="en-US" sz="2000" b="1" dirty="0" err="1" smtClean="0">
                <a:latin typeface="Calibri"/>
                <a:cs typeface="Calibri"/>
              </a:rPr>
              <a:t>ou</a:t>
            </a:r>
            <a:r>
              <a:rPr lang="en-US" sz="2000" b="1" dirty="0" smtClean="0">
                <a:latin typeface="Calibri"/>
                <a:cs typeface="Calibri"/>
              </a:rPr>
              <a:t> </a:t>
            </a:r>
            <a:r>
              <a:rPr lang="en-US" sz="2000" b="1" dirty="0" err="1" smtClean="0">
                <a:latin typeface="Calibri"/>
                <a:cs typeface="Calibri"/>
              </a:rPr>
              <a:t>área</a:t>
            </a:r>
            <a:r>
              <a:rPr lang="en-US" sz="2000" b="1" dirty="0" smtClean="0">
                <a:latin typeface="Calibri"/>
                <a:cs typeface="Calibri"/>
              </a:rPr>
              <a:t> </a:t>
            </a:r>
            <a:r>
              <a:rPr lang="en-US" sz="2000" b="1" dirty="0" err="1" smtClean="0">
                <a:latin typeface="Calibri"/>
                <a:cs typeface="Calibri"/>
              </a:rPr>
              <a:t>inframamária</a:t>
            </a:r>
            <a:r>
              <a:rPr lang="en-US" sz="2000" dirty="0" smtClean="0">
                <a:latin typeface="Calibri"/>
                <a:cs typeface="Calibri"/>
              </a:rPr>
              <a:t>? </a:t>
            </a: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6705"/>
          <a:stretch/>
        </p:blipFill>
        <p:spPr>
          <a:xfrm>
            <a:off x="7455729" y="2697297"/>
            <a:ext cx="2939755" cy="296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9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Shape 1"/>
          <p:cNvSpPr txBox="1"/>
          <p:nvPr/>
        </p:nvSpPr>
        <p:spPr>
          <a:xfrm>
            <a:off x="191520" y="908640"/>
            <a:ext cx="5386680" cy="9057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40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SIM </a:t>
            </a:r>
            <a:r>
              <a:rPr lang="es-ES" sz="240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apoia</a:t>
            </a:r>
            <a:r>
              <a:rPr lang="es-ES" sz="240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 diagnóstico de HS:</a:t>
            </a:r>
            <a:endParaRPr lang="es-ES" sz="320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1" name="TextShape 2"/>
          <p:cNvSpPr txBox="1"/>
          <p:nvPr/>
        </p:nvSpPr>
        <p:spPr>
          <a:xfrm>
            <a:off x="6189840" y="938880"/>
            <a:ext cx="5386680" cy="9057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40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 </a:t>
            </a:r>
            <a:r>
              <a:rPr lang="es-ES" sz="240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apoia</a:t>
            </a:r>
            <a:r>
              <a:rPr lang="es-ES" sz="240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 diagnóstico de HS:</a:t>
            </a:r>
            <a:endParaRPr lang="es-ES" sz="320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2" name="TextShape 3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3" name="TextShape 4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HS: como diagnosticar?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4" name="TextShape 5"/>
          <p:cNvSpPr txBox="1"/>
          <p:nvPr/>
        </p:nvSpPr>
        <p:spPr>
          <a:xfrm>
            <a:off x="0" y="1886760"/>
            <a:ext cx="5999760" cy="3773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808200" indent="-264600">
              <a:buBlip>
                <a:blip r:embed="rId2"/>
              </a:buBlip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Alguém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sua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família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sintomas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semelhantes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</a:p>
          <a:p>
            <a:pPr marL="808200" indent="-264600"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lesões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surgem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sempre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mesmas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localizações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</a:p>
          <a:p>
            <a:pPr marL="808200" indent="-264600"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Fuma (tabaco)?</a:t>
            </a:r>
          </a:p>
          <a:p>
            <a:pPr marL="808200" indent="-264600">
              <a:buBlip>
                <a:blip r:embed="rId2"/>
              </a:buBlip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Agravamento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perimenstrual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das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lesões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</a:p>
          <a:p>
            <a:pPr marL="542880">
              <a:lnSpc>
                <a:spcPct val="100000"/>
              </a:lnSpc>
            </a:pPr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5" name="TextShape 6"/>
          <p:cNvSpPr txBox="1"/>
          <p:nvPr/>
        </p:nvSpPr>
        <p:spPr>
          <a:xfrm>
            <a:off x="6192000" y="1886760"/>
            <a:ext cx="5384520" cy="3773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lesões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surgem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aleatoriamente por toda a pele?</a:t>
            </a: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tratamentos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receitados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pelo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seu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médico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resolveram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esta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situação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Costuma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ter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infeções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outros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órgãos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para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além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 pele?</a:t>
            </a: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Costuma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ter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febre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quando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as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lesões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 pele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agravam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</a:p>
          <a:p>
            <a:pPr>
              <a:lnSpc>
                <a:spcPct val="100000"/>
              </a:lnSpc>
            </a:pPr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3092" y="5938359"/>
            <a:ext cx="5118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>
                <a:solidFill>
                  <a:srgbClr val="666666"/>
                </a:solidFill>
                <a:latin typeface="Calibri"/>
                <a:cs typeface="Calibri"/>
              </a:rPr>
              <a:t>Jemec</a:t>
            </a:r>
            <a:r>
              <a:rPr lang="en-US" sz="1200" dirty="0" smtClean="0">
                <a:solidFill>
                  <a:srgbClr val="666666"/>
                </a:solidFill>
                <a:latin typeface="Calibri"/>
                <a:cs typeface="Calibri"/>
              </a:rPr>
              <a:t> GB </a:t>
            </a:r>
            <a:r>
              <a:rPr lang="en-US" sz="1200" i="1" dirty="0" smtClean="0">
                <a:solidFill>
                  <a:srgbClr val="666666"/>
                </a:solidFill>
                <a:latin typeface="Calibri"/>
                <a:cs typeface="Calibri"/>
              </a:rPr>
              <a:t>et al</a:t>
            </a:r>
            <a:r>
              <a:rPr lang="en-US" sz="1200" dirty="0" smtClean="0">
                <a:solidFill>
                  <a:srgbClr val="666666"/>
                </a:solidFill>
                <a:latin typeface="Calibri"/>
                <a:cs typeface="Calibri"/>
              </a:rPr>
              <a:t>. </a:t>
            </a:r>
            <a:r>
              <a:rPr lang="en-US" sz="1200" dirty="0" err="1" smtClean="0">
                <a:solidFill>
                  <a:srgbClr val="666666"/>
                </a:solidFill>
                <a:latin typeface="Calibri"/>
                <a:cs typeface="Calibri"/>
              </a:rPr>
              <a:t>Hidradenitis</a:t>
            </a:r>
            <a:r>
              <a:rPr lang="en-US" sz="1200" dirty="0" smtClean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lang="en-US" sz="1200" dirty="0" err="1" smtClean="0">
                <a:solidFill>
                  <a:srgbClr val="666666"/>
                </a:solidFill>
                <a:latin typeface="Calibri"/>
                <a:cs typeface="Calibri"/>
              </a:rPr>
              <a:t>suppurativa</a:t>
            </a:r>
            <a:r>
              <a:rPr lang="en-US" sz="1200" dirty="0" smtClean="0">
                <a:solidFill>
                  <a:srgbClr val="666666"/>
                </a:solidFill>
                <a:latin typeface="Calibri"/>
                <a:cs typeface="Calibri"/>
              </a:rPr>
              <a:t>. Springer 2015.</a:t>
            </a:r>
            <a:endParaRPr lang="en-US" sz="1200" dirty="0">
              <a:solidFill>
                <a:srgbClr val="66666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833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" grpId="0"/>
      <p:bldP spid="4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</a:t>
            </a:r>
            <a:r>
              <a:rPr lang="es-ES" sz="32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(II)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0" y="2075541"/>
            <a:ext cx="7600470" cy="41414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Mulher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anos.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Acne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nodular </a:t>
            </a:r>
            <a:r>
              <a:rPr lang="mr-IN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–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isotretinoína dos 15-17 anos.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Consulta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urgente:</a:t>
            </a:r>
            <a:endParaRPr lang="es-ES" sz="2400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343700" lvl="1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4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HS.</a:t>
            </a:r>
          </a:p>
          <a:p>
            <a:pPr marL="1343700" lvl="1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40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Ambas as axilas.</a:t>
            </a:r>
          </a:p>
          <a:p>
            <a:pPr marL="1343700" lvl="1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4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Dor</a:t>
            </a:r>
            <a:r>
              <a:rPr lang="es-ES" sz="24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s-ES" sz="24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eliminação</a:t>
            </a:r>
            <a:r>
              <a:rPr lang="es-ES" sz="24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24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exsudado</a:t>
            </a:r>
            <a:r>
              <a:rPr lang="es-ES" sz="24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purulento.</a:t>
            </a: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Picture 2" descr="Hidradeniti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6"/>
          <a:stretch/>
        </p:blipFill>
        <p:spPr>
          <a:xfrm>
            <a:off x="7813080" y="1803453"/>
            <a:ext cx="3768840" cy="295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9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83307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4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caso clínico 2. </a:t>
            </a:r>
            <a:r>
              <a:rPr lang="pt-PT" sz="24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 tratamento oferecer?</a:t>
            </a:r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5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60" y="2638611"/>
            <a:ext cx="7772040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Drenagem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irúrgica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alguns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nódulos.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pt-PT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Clindamicina solução 2x dia.</a:t>
            </a:r>
            <a:endParaRPr lang="es-ES" sz="2400" b="1" strike="noStrike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pt-PT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Ciprofloxacina 750mg de 12/12h, 8 dias.</a:t>
            </a:r>
            <a:endParaRPr lang="es-ES" sz="2400" b="1" strike="noStrike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Nenhuma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das anteriores.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56434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Shape 1"/>
          <p:cNvSpPr txBox="1"/>
          <p:nvPr/>
        </p:nvSpPr>
        <p:spPr>
          <a:xfrm>
            <a:off x="403200" y="853820"/>
            <a:ext cx="5386680" cy="9057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40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Reduzir</a:t>
            </a:r>
            <a:r>
              <a:rPr lang="es-ES" sz="240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s-ES" sz="240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inflamação</a:t>
            </a:r>
            <a:r>
              <a:rPr lang="es-ES" sz="240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controlar as crises.</a:t>
            </a:r>
            <a:endParaRPr lang="es-ES" sz="320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1" name="TextShape 2"/>
          <p:cNvSpPr txBox="1"/>
          <p:nvPr/>
        </p:nvSpPr>
        <p:spPr>
          <a:xfrm>
            <a:off x="6071657" y="1145619"/>
            <a:ext cx="5386680" cy="9057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400" strike="noStrike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Corrigir</a:t>
            </a:r>
            <a:r>
              <a:rPr lang="es-ES" sz="240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trike="noStrike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cirurgicamente</a:t>
            </a:r>
            <a:r>
              <a:rPr lang="es-ES" sz="240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as </a:t>
            </a:r>
            <a:r>
              <a:rPr lang="es-ES" sz="2400" strike="noStrike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lesões</a:t>
            </a:r>
            <a:r>
              <a:rPr lang="es-ES" sz="240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trike="noStrike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sequelares</a:t>
            </a:r>
            <a:endParaRPr lang="es-ES" sz="320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2" name="TextShape 3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3" name="TextShape 4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Tratamento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 HS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4" name="TextShape 5"/>
          <p:cNvSpPr txBox="1"/>
          <p:nvPr/>
        </p:nvSpPr>
        <p:spPr>
          <a:xfrm>
            <a:off x="71897" y="2051379"/>
            <a:ext cx="5999760" cy="3773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Antibioterapia tópica.</a:t>
            </a:r>
          </a:p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Antibioteria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sistémica.</a:t>
            </a:r>
          </a:p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Adalimumab e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outros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biológicos.</a:t>
            </a:r>
          </a:p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Retinóides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Antiandrogénios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Metformina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Analgésicos.</a:t>
            </a:r>
          </a:p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Pensos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</p:txBody>
      </p:sp>
      <p:sp>
        <p:nvSpPr>
          <p:cNvPr id="425" name="TextShape 6"/>
          <p:cNvSpPr txBox="1"/>
          <p:nvPr/>
        </p:nvSpPr>
        <p:spPr>
          <a:xfrm>
            <a:off x="6463092" y="2278460"/>
            <a:ext cx="5384520" cy="3773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64960" indent="-264600">
              <a:lnSpc>
                <a:spcPct val="100000"/>
              </a:lnSpc>
              <a:buBlip>
                <a:blip r:embed="rId3"/>
              </a:buBlip>
            </a:pP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Injeção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local de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corticosteróides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264960" indent="-264600">
              <a:lnSpc>
                <a:spcPct val="100000"/>
              </a:lnSpc>
              <a:buBlip>
                <a:blip r:embed="rId3"/>
              </a:buBlip>
            </a:pP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LASERs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64960" indent="-264600">
              <a:lnSpc>
                <a:spcPct val="100000"/>
              </a:lnSpc>
              <a:buBlip>
                <a:blip r:embed="rId3"/>
              </a:buBlip>
            </a:pP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De-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roofing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264960" indent="-264600">
              <a:lnSpc>
                <a:spcPct val="100000"/>
              </a:lnSpc>
              <a:buBlip>
                <a:blip r:embed="rId3"/>
              </a:buBlip>
            </a:pP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Excisão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fístulas,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cicatrizes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fibróticas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264960" indent="-264600">
              <a:lnSpc>
                <a:spcPct val="100000"/>
              </a:lnSpc>
              <a:buBlip>
                <a:blip r:embed="rId3"/>
              </a:buBlip>
            </a:pP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Excisão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bloco de áreas anatómicas.</a:t>
            </a:r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3092" y="5938359"/>
            <a:ext cx="5118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>
                <a:solidFill>
                  <a:srgbClr val="666666"/>
                </a:solidFill>
                <a:latin typeface="Calibri"/>
                <a:cs typeface="Calibri"/>
              </a:rPr>
              <a:t>Jemec</a:t>
            </a:r>
            <a:r>
              <a:rPr lang="en-US" sz="1200" dirty="0" smtClean="0">
                <a:solidFill>
                  <a:srgbClr val="666666"/>
                </a:solidFill>
                <a:latin typeface="Calibri"/>
                <a:cs typeface="Calibri"/>
              </a:rPr>
              <a:t> GB </a:t>
            </a:r>
            <a:r>
              <a:rPr lang="en-US" sz="1200" i="1" dirty="0" smtClean="0">
                <a:solidFill>
                  <a:srgbClr val="666666"/>
                </a:solidFill>
                <a:latin typeface="Calibri"/>
                <a:cs typeface="Calibri"/>
              </a:rPr>
              <a:t>et al</a:t>
            </a:r>
            <a:r>
              <a:rPr lang="en-US" sz="1200" dirty="0" smtClean="0">
                <a:solidFill>
                  <a:srgbClr val="666666"/>
                </a:solidFill>
                <a:latin typeface="Calibri"/>
                <a:cs typeface="Calibri"/>
              </a:rPr>
              <a:t>. </a:t>
            </a:r>
            <a:r>
              <a:rPr lang="en-US" sz="1200" dirty="0" err="1" smtClean="0">
                <a:solidFill>
                  <a:srgbClr val="666666"/>
                </a:solidFill>
                <a:latin typeface="Calibri"/>
                <a:cs typeface="Calibri"/>
              </a:rPr>
              <a:t>Hidradenitis</a:t>
            </a:r>
            <a:r>
              <a:rPr lang="en-US" sz="1200" dirty="0" smtClean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lang="en-US" sz="1200" dirty="0" err="1" smtClean="0">
                <a:solidFill>
                  <a:srgbClr val="666666"/>
                </a:solidFill>
                <a:latin typeface="Calibri"/>
                <a:cs typeface="Calibri"/>
              </a:rPr>
              <a:t>suppurativa</a:t>
            </a:r>
            <a:r>
              <a:rPr lang="en-US" sz="1200" dirty="0" smtClean="0">
                <a:solidFill>
                  <a:srgbClr val="666666"/>
                </a:solidFill>
                <a:latin typeface="Calibri"/>
                <a:cs typeface="Calibri"/>
              </a:rPr>
              <a:t>. Springer 2015.</a:t>
            </a:r>
            <a:endParaRPr lang="en-US" sz="1200" dirty="0">
              <a:solidFill>
                <a:srgbClr val="66666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221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" grpId="0"/>
      <p:bldP spid="4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TextShape 2"/>
          <p:cNvSpPr txBox="1"/>
          <p:nvPr/>
        </p:nvSpPr>
        <p:spPr>
          <a:xfrm>
            <a:off x="9068991" y="1575607"/>
            <a:ext cx="2512929" cy="30571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4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2015</a:t>
            </a:r>
            <a:endParaRPr lang="es-ES" sz="32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2" name="TextShape 3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3" name="TextShape 4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Tratamento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 HS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3092" y="5938359"/>
            <a:ext cx="5118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Zouboulis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CC 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et al.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. J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Eur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Acad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Dermatol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Venereol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. 2015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111" y="1222859"/>
            <a:ext cx="7648777" cy="300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3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3" name="TextShape 4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Tratamento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 HS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3092" y="5938359"/>
            <a:ext cx="5118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  <a:latin typeface="Calibri"/>
                <a:cs typeface="Calibri"/>
              </a:rPr>
              <a:t>Gulliver W et al. Rev </a:t>
            </a:r>
            <a:r>
              <a:rPr lang="en-US" sz="1200" dirty="0" err="1" smtClean="0">
                <a:solidFill>
                  <a:srgbClr val="595959"/>
                </a:solidFill>
                <a:latin typeface="Calibri"/>
                <a:cs typeface="Calibri"/>
              </a:rPr>
              <a:t>Endocr</a:t>
            </a:r>
            <a:r>
              <a:rPr lang="en-US" sz="1200" dirty="0" smtClean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US" sz="1200" dirty="0" err="1" smtClean="0">
                <a:solidFill>
                  <a:srgbClr val="595959"/>
                </a:solidFill>
                <a:latin typeface="Calibri"/>
                <a:cs typeface="Calibri"/>
              </a:rPr>
              <a:t>Metab</a:t>
            </a:r>
            <a:r>
              <a:rPr lang="en-US" sz="1200" dirty="0" smtClean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US" sz="1200" dirty="0" err="1" smtClean="0">
                <a:solidFill>
                  <a:srgbClr val="595959"/>
                </a:solidFill>
                <a:latin typeface="Calibri"/>
                <a:cs typeface="Calibri"/>
              </a:rPr>
              <a:t>Disord</a:t>
            </a:r>
            <a:r>
              <a:rPr lang="en-US" sz="1200" dirty="0" smtClean="0">
                <a:solidFill>
                  <a:srgbClr val="595959"/>
                </a:solidFill>
                <a:latin typeface="Calibri"/>
                <a:cs typeface="Calibri"/>
              </a:rPr>
              <a:t>. 2016. </a:t>
            </a:r>
            <a:endParaRPr lang="en-US" sz="12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470" y="764280"/>
            <a:ext cx="6764559" cy="521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2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4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es-ES" sz="24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hidradenite</a:t>
            </a:r>
            <a:r>
              <a:rPr lang="es-ES" sz="24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supurativa é </a:t>
            </a:r>
            <a:r>
              <a:rPr lang="es-ES" sz="24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</a:t>
            </a:r>
            <a:r>
              <a:rPr lang="es-ES" sz="24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</a:t>
            </a:r>
            <a:r>
              <a:rPr lang="es-ES" sz="24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doença crónica que cursa </a:t>
            </a:r>
            <a:r>
              <a:rPr lang="es-ES" sz="24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4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inflamação</a:t>
            </a:r>
            <a:r>
              <a:rPr lang="es-ES" sz="24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sistémica. Está </a:t>
            </a:r>
            <a:r>
              <a:rPr lang="es-ES" sz="24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associada</a:t>
            </a:r>
            <a:r>
              <a:rPr lang="es-ES" sz="24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</a:t>
            </a:r>
            <a:r>
              <a:rPr lang="mr-IN" sz="24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6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60" y="2277000"/>
            <a:ext cx="7772040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Síndrome metabólico.</a:t>
            </a:r>
            <a:endParaRPr lang="es-ES" sz="2400" b="1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pt-PT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Doença inflamatória intestinal.</a:t>
            </a:r>
            <a:endParaRPr lang="es-ES" sz="2400" b="1" strike="noStrike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Espondilartropatia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inflamatória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Todas as anteriores.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46229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3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3" name="TextShape 4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HS e comorbilidades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3092" y="5938359"/>
            <a:ext cx="5118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>
                <a:solidFill>
                  <a:srgbClr val="595959"/>
                </a:solidFill>
                <a:latin typeface="Calibri"/>
                <a:cs typeface="Calibri"/>
              </a:rPr>
              <a:t>Tzellos</a:t>
            </a:r>
            <a:r>
              <a:rPr lang="en-US" sz="1200" dirty="0" smtClean="0">
                <a:solidFill>
                  <a:srgbClr val="595959"/>
                </a:solidFill>
                <a:latin typeface="Calibri"/>
                <a:cs typeface="Calibri"/>
              </a:rPr>
              <a:t> T, et al. Br J </a:t>
            </a:r>
            <a:r>
              <a:rPr lang="en-US" sz="1200" dirty="0" err="1" smtClean="0">
                <a:solidFill>
                  <a:srgbClr val="595959"/>
                </a:solidFill>
                <a:latin typeface="Calibri"/>
                <a:cs typeface="Calibri"/>
              </a:rPr>
              <a:t>Dermatol</a:t>
            </a:r>
            <a:r>
              <a:rPr lang="en-US" sz="1200" dirty="0" smtClean="0">
                <a:solidFill>
                  <a:srgbClr val="595959"/>
                </a:solidFill>
                <a:latin typeface="Calibri"/>
                <a:cs typeface="Calibri"/>
              </a:rPr>
              <a:t> 2015. Miller IM, et al. </a:t>
            </a:r>
            <a:r>
              <a:rPr lang="en-US" sz="1200" dirty="0" err="1" smtClean="0">
                <a:solidFill>
                  <a:srgbClr val="595959"/>
                </a:solidFill>
                <a:latin typeface="Calibri"/>
                <a:cs typeface="Calibri"/>
              </a:rPr>
              <a:t>Acta</a:t>
            </a:r>
            <a:r>
              <a:rPr lang="en-US" sz="1200" dirty="0" smtClean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US" sz="1200" dirty="0" err="1" smtClean="0">
                <a:solidFill>
                  <a:srgbClr val="595959"/>
                </a:solidFill>
                <a:latin typeface="Calibri"/>
                <a:cs typeface="Calibri"/>
              </a:rPr>
              <a:t>Derm</a:t>
            </a:r>
            <a:r>
              <a:rPr lang="en-US" sz="1200" dirty="0" smtClean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US" sz="1200" dirty="0" err="1" smtClean="0">
                <a:solidFill>
                  <a:srgbClr val="595959"/>
                </a:solidFill>
                <a:latin typeface="Calibri"/>
                <a:cs typeface="Calibri"/>
              </a:rPr>
              <a:t>Venereol</a:t>
            </a:r>
            <a:r>
              <a:rPr lang="en-US" sz="1200" dirty="0" smtClean="0">
                <a:solidFill>
                  <a:srgbClr val="595959"/>
                </a:solidFill>
                <a:latin typeface="Calibri"/>
                <a:cs typeface="Calibri"/>
              </a:rPr>
              <a:t> 2015 </a:t>
            </a:r>
            <a:endParaRPr lang="en-US" sz="12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0" y="1015560"/>
            <a:ext cx="7596848" cy="45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722160" lvl="1" indent="-264600">
              <a:buBlip>
                <a:blip r:embed="rId3"/>
              </a:buBlip>
            </a:pPr>
            <a:r>
              <a:rPr lang="es-ES" sz="22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Metabólicas / </a:t>
            </a:r>
            <a:r>
              <a:rPr lang="es-ES" sz="22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cardiovasculares:</a:t>
            </a: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Diabetes 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mellitus 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II.</a:t>
            </a:r>
            <a:endParaRPr lang="es-ES" sz="22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S. 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Metabólico.</a:t>
            </a:r>
            <a:endParaRPr lang="es-ES" sz="22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Obesidade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.</a:t>
            </a:r>
            <a:endParaRPr lang="es-ES" sz="22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Hipertrigliceridémia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.</a:t>
            </a:r>
            <a:endParaRPr lang="es-ES" sz="22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HDL </a:t>
            </a: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baixo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.</a:t>
            </a:r>
            <a:endParaRPr lang="es-ES" sz="22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Tabagismo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ativo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/ 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pasado.</a:t>
            </a:r>
          </a:p>
          <a:p>
            <a:pPr marL="457560" lvl="1"/>
            <a:endParaRPr lang="es-ES" sz="22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722160" lvl="1" indent="-264600">
              <a:buBlip>
                <a:blip r:embed="rId3"/>
              </a:buBlip>
            </a:pPr>
            <a:r>
              <a:rPr lang="es-ES" sz="22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Disfunção</a:t>
            </a:r>
            <a:r>
              <a:rPr lang="es-ES" sz="22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renal.</a:t>
            </a:r>
            <a:endParaRPr lang="es-ES" sz="22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457560" lvl="1">
              <a:buClr>
                <a:srgbClr val="C00000"/>
              </a:buClr>
            </a:pPr>
            <a:endParaRPr lang="es-ES" sz="22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</p:txBody>
      </p:sp>
      <p:sp>
        <p:nvSpPr>
          <p:cNvPr id="9" name="CustomShape 3"/>
          <p:cNvSpPr/>
          <p:nvPr/>
        </p:nvSpPr>
        <p:spPr>
          <a:xfrm>
            <a:off x="6055833" y="1014662"/>
            <a:ext cx="5892151" cy="45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722160" lvl="1" indent="-264600">
              <a:buBlip>
                <a:blip r:embed="rId3"/>
              </a:buBlip>
            </a:pPr>
            <a:r>
              <a:rPr lang="es-ES" sz="22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Inmuno</a:t>
            </a:r>
            <a:r>
              <a:rPr lang="es-ES" sz="22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-medidas:</a:t>
            </a: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Espondilartropatia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inflamatória</a:t>
            </a:r>
            <a:r>
              <a:rPr lang="es-ES" sz="22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.</a:t>
            </a:r>
            <a:endParaRPr lang="es-ES" sz="2200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Doença de Crohn.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092" y="2656661"/>
            <a:ext cx="3397961" cy="26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9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68793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4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</a:t>
            </a:r>
            <a:r>
              <a:rPr lang="es-ES" sz="24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diagnóstico </a:t>
            </a:r>
            <a:r>
              <a:rPr lang="es-ES" sz="2400" b="0" strike="noStrike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mais</a:t>
            </a:r>
            <a:r>
              <a:rPr lang="es-ES" sz="2400" b="0" strike="noStrike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provável</a:t>
            </a:r>
            <a:r>
              <a:rPr lang="es-ES" sz="2400" b="0" strike="noStrike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</a:t>
            </a: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60" y="2277000"/>
            <a:ext cx="7772040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Quisto epidérmico.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Hidradenite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supurativa.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Carcinoma 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basocelular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Melanoma 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amelanótico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3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3" name="TextShape 4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HS &amp; o papel da MGF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0" y="1015560"/>
            <a:ext cx="7596848" cy="45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560" lvl="1"/>
            <a:r>
              <a:rPr lang="es-ES" sz="2400" strike="noStrike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Identificação</a:t>
            </a:r>
            <a:r>
              <a:rPr lang="es-ES" sz="240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400" strike="noStrike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precoce</a:t>
            </a:r>
            <a:r>
              <a:rPr lang="es-ES" sz="240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de HS nos CSP pode prevenir</a:t>
            </a:r>
            <a:r>
              <a:rPr lang="mr-IN" sz="240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…</a:t>
            </a:r>
            <a:endParaRPr lang="es-ES" sz="2400" strike="noStrike" spc="-1" dirty="0" smtClean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722160" lvl="1" indent="-264600">
              <a:buBlip>
                <a:blip r:embed="rId3"/>
              </a:buBlip>
            </a:pPr>
            <a:endParaRPr lang="es-ES" sz="2200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722160" lvl="1" indent="-264600">
              <a:buBlip>
                <a:blip r:embed="rId3"/>
              </a:buBlip>
            </a:pP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Atraso no diagnóstico.</a:t>
            </a:r>
            <a:endParaRPr lang="es-ES" sz="22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722160" lvl="1" indent="-264600">
              <a:buBlip>
                <a:blip r:embed="rId3"/>
              </a:buBlip>
            </a:pP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Tratamentos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desnecessários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e ineficaces:</a:t>
            </a: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Ciclos </a:t>
            </a:r>
            <a:r>
              <a:rPr lang="es-ES" sz="22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sucessivos</a:t>
            </a:r>
            <a:r>
              <a:rPr lang="es-ES" sz="22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de 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antibioterapia </a:t>
            </a: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inadequada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.</a:t>
            </a: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Múltiplos </a:t>
            </a: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procedimentos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cirúrgicos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inadequados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.</a:t>
            </a:r>
            <a:endParaRPr lang="es-ES" sz="22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722160" lvl="1" indent="-264600">
              <a:buBlip>
                <a:blip r:embed="rId3"/>
              </a:buBlip>
            </a:pPr>
            <a:endParaRPr lang="es-ES" sz="2200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722160" lvl="1" indent="-264600">
              <a:buBlip>
                <a:blip r:embed="rId3"/>
              </a:buBlip>
            </a:pP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Progressão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da </a:t>
            </a: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doença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:</a:t>
            </a: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Fibrose</a:t>
            </a:r>
            <a:r>
              <a:rPr lang="es-ES" sz="22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, </a:t>
            </a:r>
            <a:r>
              <a:rPr lang="es-ES" sz="22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cicatrizes</a:t>
            </a:r>
            <a:r>
              <a:rPr lang="es-ES" sz="22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60052" y="4619161"/>
            <a:ext cx="6344706" cy="553998"/>
          </a:xfrm>
          <a:prstGeom prst="rect">
            <a:avLst/>
          </a:prstGeom>
          <a:ln w="76200" cmpd="sng">
            <a:solidFill>
              <a:schemeClr val="tx2"/>
            </a:solidFill>
            <a:prstDash val="dashDot"/>
          </a:ln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rgbClr val="C00000"/>
                </a:solidFill>
                <a:latin typeface="Calibri"/>
                <a:cs typeface="Calibri"/>
              </a:rPr>
              <a:t>Referenciação</a:t>
            </a:r>
            <a:r>
              <a:rPr lang="en-US" sz="30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libri"/>
                <a:cs typeface="Calibri"/>
              </a:rPr>
              <a:t>precoce</a:t>
            </a:r>
            <a:r>
              <a:rPr lang="en-US" sz="30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libri"/>
                <a:cs typeface="Calibri"/>
              </a:rPr>
              <a:t>à</a:t>
            </a:r>
            <a:r>
              <a:rPr lang="en-US" sz="30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libri"/>
                <a:cs typeface="Calibri"/>
              </a:rPr>
              <a:t>Dermatologia</a:t>
            </a:r>
            <a:endParaRPr lang="en-US" sz="30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019" y="1151784"/>
            <a:ext cx="2194901" cy="41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0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3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3" name="TextShape 4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HS &amp; o papel da MGF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0" y="1625600"/>
            <a:ext cx="7596848" cy="398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722160" lvl="1" indent="-264600">
              <a:buBlip>
                <a:blip r:embed="rId3"/>
              </a:buBlip>
            </a:pPr>
            <a:r>
              <a:rPr lang="es-ES" sz="22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Desmitificar!</a:t>
            </a: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Não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é </a:t>
            </a: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uma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doença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infeciosa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.</a:t>
            </a: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Não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são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apenas “quistos </a:t>
            </a: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infetados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”.</a:t>
            </a: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Não</a:t>
            </a: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é falta de higiene.</a:t>
            </a:r>
          </a:p>
          <a:p>
            <a:pPr marL="722160" lvl="1" indent="-264600">
              <a:buBlip>
                <a:blip r:embed="rId3"/>
              </a:buBlip>
            </a:pPr>
            <a:endParaRPr lang="es-ES" sz="2200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722160" lvl="1" indent="-264600">
              <a:buBlip>
                <a:blip r:embed="rId3"/>
              </a:buBlip>
            </a:pPr>
            <a:r>
              <a:rPr lang="es-ES" sz="22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Colaborar </a:t>
            </a:r>
            <a:r>
              <a:rPr lang="es-ES" sz="22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com</a:t>
            </a:r>
            <a:r>
              <a:rPr lang="es-ES" sz="22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o/a </a:t>
            </a:r>
            <a:r>
              <a:rPr lang="es-ES" sz="22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dermatologista</a:t>
            </a:r>
            <a:r>
              <a:rPr lang="es-ES" sz="22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.</a:t>
            </a: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Risco cardiovascular.</a:t>
            </a: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Gestão</a:t>
            </a:r>
            <a:r>
              <a:rPr lang="es-ES" sz="22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da doença </a:t>
            </a:r>
            <a:r>
              <a:rPr lang="es-ES" sz="22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na</a:t>
            </a:r>
            <a:r>
              <a:rPr lang="es-ES" sz="22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vida familiar e </a:t>
            </a:r>
            <a:r>
              <a:rPr lang="es-ES" sz="22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profissional</a:t>
            </a:r>
            <a:r>
              <a:rPr lang="es-ES" sz="22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.</a:t>
            </a:r>
          </a:p>
          <a:p>
            <a:pPr marL="125766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2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Impacto psicológico/sexual.</a:t>
            </a:r>
            <a:endParaRPr lang="es-ES" sz="2200" b="0" strike="noStrike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9726" y="1158936"/>
            <a:ext cx="2422194" cy="47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6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3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3" name="TextShape 4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Hidradenite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supurativa - </a:t>
            </a:r>
            <a:r>
              <a:rPr lang="es-ES" sz="32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Pontos-chave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-1" y="1567102"/>
            <a:ext cx="11312953" cy="45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560" lvl="1"/>
            <a:endParaRPr lang="es-ES" sz="2200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722160" lvl="1" indent="-264600">
              <a:buBlip>
                <a:blip r:embed="rId3"/>
              </a:buBlip>
            </a:pP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Dermatose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inflamatória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crónica.</a:t>
            </a:r>
          </a:p>
          <a:p>
            <a:pPr marL="722160" lvl="1" indent="-264600">
              <a:buBlip>
                <a:blip r:embed="rId3"/>
              </a:buBlip>
            </a:pP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Diagnóstico clínico.</a:t>
            </a:r>
          </a:p>
          <a:p>
            <a:pPr marL="722160" lvl="1" indent="-264600">
              <a:buBlip>
                <a:blip r:embed="rId3"/>
              </a:buBlip>
            </a:pP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Caráter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crónico-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recividante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. 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722160" lvl="1" indent="-264600">
              <a:buBlip>
                <a:blip r:embed="rId3"/>
              </a:buBlip>
            </a:pP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Encurtar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tempo de diagnóstico e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referenciação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ao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dermatologista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.</a:t>
            </a:r>
          </a:p>
          <a:p>
            <a:pPr marL="722160" lvl="1" indent="-264600">
              <a:buBlip>
                <a:blip r:embed="rId3"/>
              </a:buBlip>
            </a:pP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Abordagem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terapêutica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personalizada e holística.</a:t>
            </a:r>
          </a:p>
          <a:p>
            <a:pPr marL="722160" lvl="1" indent="-264600">
              <a:buBlip>
                <a:blip r:embed="rId3"/>
              </a:buBlip>
            </a:pP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Inflamação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sistémica e comorbilidades.</a:t>
            </a:r>
          </a:p>
        </p:txBody>
      </p:sp>
    </p:spTree>
    <p:extLst>
      <p:ext uri="{BB962C8B-B14F-4D97-AF65-F5344CB8AC3E}">
        <p14:creationId xmlns:p14="http://schemas.microsoft.com/office/powerpoint/2010/main" val="410918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548680"/>
            <a:ext cx="7056784" cy="1008112"/>
          </a:xfrm>
          <a:prstGeom prst="rect">
            <a:avLst/>
          </a:prstGeom>
        </p:spPr>
      </p:pic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524000" y="4365104"/>
            <a:ext cx="9144000" cy="12858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800" dirty="0">
              <a:solidFill>
                <a:schemeClr val="tx2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2014206"/>
            <a:ext cx="5040528" cy="177483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79376" y="4005064"/>
            <a:ext cx="11089232" cy="6480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http://app.livemed.in:81/app</a:t>
            </a:r>
          </a:p>
        </p:txBody>
      </p:sp>
    </p:spTree>
    <p:extLst>
      <p:ext uri="{BB962C8B-B14F-4D97-AF65-F5344CB8AC3E}">
        <p14:creationId xmlns:p14="http://schemas.microsoft.com/office/powerpoint/2010/main" val="15473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(II)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0" y="1015560"/>
            <a:ext cx="11064240" cy="45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Mulher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22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anos.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história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prévia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relevante.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Há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 meses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crescimento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progressivo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lento de pápula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axila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esquerda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</a:p>
          <a:p>
            <a:pPr marL="1343700" lvl="1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Indolor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1343700" lvl="1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Lesão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única.</a:t>
            </a:r>
          </a:p>
          <a:p>
            <a:pPr marL="1343700" lvl="1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episódios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prévios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808200" indent="-264600">
              <a:buBlip>
                <a:blip r:embed="rId3"/>
              </a:buBlip>
            </a:pPr>
            <a:endParaRPr lang="es-ES" sz="2400" b="1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buBlip>
                <a:blip r:embed="rId3"/>
              </a:buBlip>
            </a:pPr>
            <a:r>
              <a:rPr lang="es-ES" sz="24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Quisto epidérmico.</a:t>
            </a:r>
          </a:p>
          <a:p>
            <a:pPr marL="808200" indent="-264600">
              <a:buBlip>
                <a:blip r:embed="rId3"/>
              </a:buBlip>
            </a:pPr>
            <a:r>
              <a:rPr lang="es-ES" sz="240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R/ </a:t>
            </a:r>
            <a:r>
              <a:rPr lang="es-ES" sz="2400" strike="noStrike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vigilância</a:t>
            </a:r>
            <a:r>
              <a:rPr lang="es-ES" sz="240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vs </a:t>
            </a:r>
            <a:r>
              <a:rPr lang="es-ES" sz="2400" strike="noStrike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excisão</a:t>
            </a:r>
            <a:r>
              <a:rPr lang="es-ES" sz="240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trike="noStrike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cirúrgica</a:t>
            </a:r>
            <a:r>
              <a:rPr lang="es-ES" sz="240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857" y="2927565"/>
            <a:ext cx="4043383" cy="302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7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extShape 4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1 (III)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" name="Picture 2" descr="A-large-underarm-cyst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0168" y="1668702"/>
            <a:ext cx="4111752" cy="3009900"/>
          </a:xfrm>
          <a:prstGeom prst="rect">
            <a:avLst/>
          </a:prstGeom>
        </p:spPr>
      </p:pic>
      <p:sp>
        <p:nvSpPr>
          <p:cNvPr id="8" name="CustomShape 3"/>
          <p:cNvSpPr/>
          <p:nvPr/>
        </p:nvSpPr>
        <p:spPr>
          <a:xfrm>
            <a:off x="0" y="1392932"/>
            <a:ext cx="7257743" cy="45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808200" indent="-264600">
              <a:lnSpc>
                <a:spcPct val="100000"/>
              </a:lnSpc>
              <a:buBlip>
                <a:blip r:embed="rId4"/>
              </a:buBlip>
            </a:pP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Mulher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22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anos.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8200" indent="-264600">
              <a:lnSpc>
                <a:spcPct val="100000"/>
              </a:lnSpc>
              <a:buBlip>
                <a:blip r:embed="rId4"/>
              </a:buBlip>
            </a:pP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 meses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depois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808200" indent="-264600">
              <a:lnSpc>
                <a:spcPct val="100000"/>
              </a:lnSpc>
              <a:buBlip>
                <a:blip r:embed="rId4"/>
              </a:buBlip>
            </a:pP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Consulta urgente </a:t>
            </a:r>
            <a:r>
              <a:rPr lang="mr-IN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–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quadro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agudo 3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dias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evolução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808200" indent="-264600">
              <a:lnSpc>
                <a:spcPct val="100000"/>
              </a:lnSpc>
              <a:buBlip>
                <a:blip r:embed="rId4"/>
              </a:buBlip>
            </a:pP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4"/>
              </a:buBlip>
            </a:pPr>
            <a:r>
              <a:rPr lang="es-ES" sz="24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Quisto epidérmico </a:t>
            </a:r>
            <a:r>
              <a:rPr lang="es-ES" sz="24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abcedado</a:t>
            </a:r>
            <a:r>
              <a:rPr lang="es-ES" sz="24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4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flutuação</a:t>
            </a:r>
            <a:r>
              <a:rPr lang="es-ES" sz="24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808200" indent="-264600">
              <a:lnSpc>
                <a:spcPct val="100000"/>
              </a:lnSpc>
              <a:buBlip>
                <a:blip r:embed="rId4"/>
              </a:buBlip>
            </a:pPr>
            <a:r>
              <a:rPr lang="es-ES" sz="240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R/ </a:t>
            </a:r>
          </a:p>
          <a:p>
            <a:pPr marL="1343700" lvl="1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4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</a:t>
            </a:r>
            <a:r>
              <a:rPr lang="es-ES" sz="2400" strike="noStrike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renagem</a:t>
            </a:r>
            <a:r>
              <a:rPr lang="es-ES" sz="240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trike="noStrike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cirúrgica</a:t>
            </a:r>
            <a:r>
              <a:rPr lang="es-ES" sz="240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1343700" lvl="1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4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Terapêutica</a:t>
            </a:r>
            <a:r>
              <a:rPr lang="es-ES" sz="24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médica.</a:t>
            </a:r>
          </a:p>
          <a:p>
            <a:pPr marL="1343700" lvl="1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400" strike="noStrike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Excisão</a:t>
            </a:r>
            <a:r>
              <a:rPr lang="es-ES" sz="240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trike="noStrike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cirúrgica</a:t>
            </a:r>
            <a:r>
              <a:rPr lang="es-ES" sz="240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 QE </a:t>
            </a:r>
            <a:r>
              <a:rPr lang="es-ES" sz="2400" strike="noStrike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</a:t>
            </a:r>
            <a:r>
              <a:rPr lang="es-ES" sz="240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fase posterior.</a:t>
            </a:r>
            <a:endParaRPr lang="es-ES" sz="240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(I)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0" y="1015560"/>
            <a:ext cx="7600470" cy="45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Mulher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anos.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Acne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nodular </a:t>
            </a:r>
            <a:r>
              <a:rPr lang="mr-IN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–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isotretinoína dos 15-17 anos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Consulta urgente:</a:t>
            </a:r>
          </a:p>
          <a:p>
            <a:pPr marL="1343700" lvl="1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lang="es-ES" sz="2400" i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Quistos sebáceos </a:t>
            </a:r>
            <a:r>
              <a:rPr lang="es-ES" sz="2400" i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infetados</a:t>
            </a:r>
            <a:r>
              <a:rPr lang="es-ES" sz="2400" i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i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</a:t>
            </a:r>
            <a:r>
              <a:rPr lang="es-ES" sz="2400" i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axila </a:t>
            </a:r>
            <a:r>
              <a:rPr lang="es-ES" sz="2400" i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direita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 sic.</a:t>
            </a:r>
            <a:endParaRPr lang="es-ES" sz="2400" b="0" strike="noStrike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343700" lvl="1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lang="es-ES" sz="2400" i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es-ES" sz="2400" i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oliculites</a:t>
            </a:r>
            <a:r>
              <a:rPr lang="es-ES" sz="2400" i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 </a:t>
            </a:r>
            <a:r>
              <a:rPr lang="es-ES" sz="2400" i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epilação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”.</a:t>
            </a:r>
          </a:p>
          <a:p>
            <a:pPr marL="1343700" lvl="1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4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Lesões</a:t>
            </a:r>
            <a:r>
              <a:rPr lang="es-ES" sz="24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semelhantes</a:t>
            </a:r>
            <a:r>
              <a:rPr lang="es-ES" sz="24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agora</a:t>
            </a:r>
            <a:r>
              <a:rPr lang="es-ES" sz="24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</a:t>
            </a:r>
            <a:r>
              <a:rPr lang="es-ES" sz="24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axila </a:t>
            </a:r>
            <a:r>
              <a:rPr lang="es-ES" sz="24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esquerda</a:t>
            </a:r>
            <a:r>
              <a:rPr lang="es-ES" sz="24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strike="noStrike" spc="-1" dirty="0" smtClean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343700" lvl="1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4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Dor</a:t>
            </a:r>
            <a:r>
              <a:rPr lang="es-ES" sz="24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s-ES" sz="24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eliminação</a:t>
            </a:r>
            <a:r>
              <a:rPr lang="es-ES" sz="24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24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exsudado</a:t>
            </a:r>
            <a:r>
              <a:rPr lang="es-ES" sz="24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purulento</a:t>
            </a:r>
            <a:r>
              <a:rPr lang="es-ES" sz="24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343700" lvl="1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 idas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ao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serviço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urgencia.</a:t>
            </a:r>
          </a:p>
          <a:p>
            <a:pPr marL="1343700" lvl="1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lang="es-ES" sz="2400" b="0" i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Fui lancetada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</a:t>
            </a:r>
            <a:r>
              <a:rPr lang="mr-IN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r>
              <a:rPr lang="pt-PT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t-PT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Flucloxacilina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pt-PT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amoxicilina+ácido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t-PT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clavulânico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pt-PT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ciprofloxacina</a:t>
            </a:r>
            <a:r>
              <a:rPr lang="pt-PT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... </a:t>
            </a:r>
          </a:p>
          <a:p>
            <a:pPr marL="1343700" lvl="1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400" b="0" i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“O problema volta sempre”.</a:t>
            </a:r>
            <a:endParaRPr lang="es-ES" sz="24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Picture 2" descr="Hidradeniti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6"/>
          <a:stretch/>
        </p:blipFill>
        <p:spPr>
          <a:xfrm>
            <a:off x="7813080" y="2398536"/>
            <a:ext cx="3768840" cy="295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5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7169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4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</a:t>
            </a:r>
            <a:r>
              <a:rPr lang="es-ES" sz="24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diagnóstico </a:t>
            </a:r>
            <a:r>
              <a:rPr lang="es-ES" sz="2400" b="0" strike="noStrike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mais</a:t>
            </a:r>
            <a:r>
              <a:rPr lang="es-ES" sz="2400" b="0" strike="noStrike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provável</a:t>
            </a:r>
            <a:r>
              <a:rPr lang="es-ES" sz="2400" b="0" strike="noStrike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60" y="2277000"/>
            <a:ext cx="7772040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Quistos epidérmicos.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Hidradenite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supurativa.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Impetigo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Celulite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bilateral a 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anaeróbios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15681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3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3" name="TextShape 4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que é a 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Hidradenite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supurativa (HS)?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4" name="TextShape 5"/>
          <p:cNvSpPr txBox="1"/>
          <p:nvPr/>
        </p:nvSpPr>
        <p:spPr>
          <a:xfrm>
            <a:off x="609480" y="1417638"/>
            <a:ext cx="5523549" cy="3773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542880">
              <a:lnSpc>
                <a:spcPct val="100000"/>
              </a:lnSpc>
            </a:pPr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CustomShape 3"/>
          <p:cNvSpPr/>
          <p:nvPr/>
        </p:nvSpPr>
        <p:spPr>
          <a:xfrm>
            <a:off x="0" y="1768191"/>
            <a:ext cx="11064240" cy="45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725488" lvl="1" indent="-268288">
              <a:buBlip>
                <a:blip r:embed="rId3"/>
              </a:buBlip>
            </a:pP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Dermatose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inflamatória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crónica.</a:t>
            </a:r>
          </a:p>
          <a:p>
            <a:pPr marL="725488" lvl="1" indent="-268288">
              <a:buBlip>
                <a:blip r:embed="rId3"/>
              </a:buBlip>
            </a:pP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Curso crónico-recidivante.</a:t>
            </a:r>
          </a:p>
          <a:p>
            <a:pPr marL="725488" lvl="2" indent="-268288">
              <a:buBlip>
                <a:blip r:embed="rId3"/>
              </a:buBlip>
            </a:pP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Meses 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sym typeface="Wingdings"/>
              </a:rPr>
              <a:t> anos.</a:t>
            </a:r>
          </a:p>
          <a:p>
            <a:pPr marL="725488" lvl="1" indent="-268288">
              <a:buBlip>
                <a:blip r:embed="rId3"/>
              </a:buBlip>
            </a:pPr>
            <a:endParaRPr lang="es-ES" sz="2400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  <a:sym typeface="Wingdings"/>
            </a:endParaRPr>
          </a:p>
          <a:p>
            <a:pPr marL="725488" lvl="1" indent="-268288">
              <a:buBlip>
                <a:blip r:embed="rId3"/>
              </a:buBlip>
            </a:pP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sym typeface="Wingdings"/>
              </a:rPr>
              <a:t>Evolução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sym typeface="Wingdings"/>
              </a:rPr>
              <a:t> origina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sym typeface="Wingdings"/>
              </a:rPr>
              <a:t>cicatrizes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sym typeface="Wingdings"/>
              </a:rPr>
              <a:t>,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sym typeface="Wingdings"/>
              </a:rPr>
              <a:t>fibrose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sym typeface="Wingdings"/>
              </a:rPr>
              <a:t> cutánea.</a:t>
            </a:r>
          </a:p>
          <a:p>
            <a:pPr marL="725488" lvl="1" indent="-268288">
              <a:buBlip>
                <a:blip r:embed="rId3"/>
              </a:buBlip>
            </a:pP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sym typeface="Wingdings"/>
              </a:rPr>
              <a:t>Sequelas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sym typeface="Wingdings"/>
              </a:rPr>
              <a:t> estéticas e funcionáis.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lvl="1"/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186" y="1071464"/>
            <a:ext cx="3266068" cy="488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8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3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3" name="TextShape 4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que é a 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Hidradenite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supurativa (HS)?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186" y="1071464"/>
            <a:ext cx="3266068" cy="4884736"/>
          </a:xfrm>
          <a:prstGeom prst="rect">
            <a:avLst/>
          </a:prstGeom>
        </p:spPr>
      </p:pic>
      <p:sp>
        <p:nvSpPr>
          <p:cNvPr id="9" name="CustomShape 3"/>
          <p:cNvSpPr/>
          <p:nvPr/>
        </p:nvSpPr>
        <p:spPr>
          <a:xfrm>
            <a:off x="0" y="2104570"/>
            <a:ext cx="11064240" cy="35027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722160" lvl="1" indent="-264600">
              <a:buBlip>
                <a:blip r:embed="rId4"/>
              </a:buBlip>
            </a:pP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Prevalente,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subvalorizada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,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subdiagnosticada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.</a:t>
            </a:r>
            <a:endParaRPr lang="es-ES" sz="2400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722160" lvl="1" indent="-264600">
              <a:buBlip>
                <a:blip r:embed="rId4"/>
              </a:buBlip>
            </a:pP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Comorbilidades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múltiplas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.</a:t>
            </a:r>
          </a:p>
          <a:p>
            <a:pPr marL="722160" lvl="1" indent="-264600">
              <a:buBlip>
                <a:blip r:embed="rId4"/>
              </a:buBlip>
            </a:pP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Inflamação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sistémica.</a:t>
            </a:r>
          </a:p>
          <a:p>
            <a:pPr marL="722160" lvl="1" indent="-264600">
              <a:buBlip>
                <a:blip r:embed="rId4"/>
              </a:buBlip>
            </a:pP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Impacto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psicossocial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, motor, sexual.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1667</Words>
  <Application>Microsoft Office PowerPoint</Application>
  <PresentationFormat>Panorámica</PresentationFormat>
  <Paragraphs>313</Paragraphs>
  <Slides>33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33</vt:i4>
      </vt:variant>
    </vt:vector>
  </HeadingPairs>
  <TitlesOfParts>
    <vt:vector size="43" baseType="lpstr">
      <vt:lpstr>Arial</vt:lpstr>
      <vt:lpstr>Calibri</vt:lpstr>
      <vt:lpstr>DejaVu Sans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tratar las patologías mas prevalentes de la piel</dc:title>
  <dc:subject/>
  <dc:creator>Live Med</dc:creator>
  <dc:description/>
  <cp:lastModifiedBy>Live Med</cp:lastModifiedBy>
  <cp:revision>111</cp:revision>
  <dcterms:created xsi:type="dcterms:W3CDTF">2016-01-21T12:27:52Z</dcterms:created>
  <dcterms:modified xsi:type="dcterms:W3CDTF">2017-11-23T13:42:42Z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