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88" r:id="rId3"/>
  </p:sldMasterIdLst>
  <p:notesMasterIdLst>
    <p:notesMasterId r:id="rId58"/>
  </p:notesMasterIdLst>
  <p:sldIdLst>
    <p:sldId id="256" r:id="rId4"/>
    <p:sldId id="322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318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323" r:id="rId29"/>
    <p:sldId id="319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2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21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24" r:id="rId57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ella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287AC8"/>
    <a:srgbClr val="984807"/>
    <a:srgbClr val="E46C0A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6T10:15:06.223" idx="1">
    <p:pos x="272" y="-766"/>
    <p:text>To be re-formatted and made a bit bigger
lplease add axis lines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9B6F7-0674-D047-B0CD-32394DFF93E2}" type="doc">
      <dgm:prSet loTypeId="urn:microsoft.com/office/officeart/2005/8/layout/hierarchy5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1F450E54-1A03-244B-9A64-575C30BABB43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PT" b="1" dirty="0"/>
            <a:t>OAB</a:t>
          </a:r>
          <a:endParaRPr lang="pt-PT" dirty="0"/>
        </a:p>
      </dgm:t>
    </dgm:pt>
    <dgm:pt modelId="{6B285309-0C9F-224F-9C3E-08DD1CA77532}" type="parTrans" cxnId="{081AC7C7-6EE3-574F-B093-5679C51AA3E1}">
      <dgm:prSet/>
      <dgm:spPr/>
      <dgm:t>
        <a:bodyPr/>
        <a:lstStyle/>
        <a:p>
          <a:endParaRPr lang="pt-PT"/>
        </a:p>
      </dgm:t>
    </dgm:pt>
    <dgm:pt modelId="{745A8C8A-5400-BB42-BC3D-E0D50077F7D6}" type="sibTrans" cxnId="{081AC7C7-6EE3-574F-B093-5679C51AA3E1}">
      <dgm:prSet/>
      <dgm:spPr/>
      <dgm:t>
        <a:bodyPr/>
        <a:lstStyle/>
        <a:p>
          <a:endParaRPr lang="pt-PT"/>
        </a:p>
      </dgm:t>
    </dgm:pt>
    <dgm:pt modelId="{1FD80CB7-3B17-F443-9075-4E98A8FA4003}">
      <dgm:prSet/>
      <dgm:spPr>
        <a:solidFill>
          <a:srgbClr val="C00000"/>
        </a:solidFill>
      </dgm:spPr>
      <dgm:t>
        <a:bodyPr/>
        <a:lstStyle/>
        <a:p>
          <a:r>
            <a:rPr lang="pt-PT" dirty="0" err="1"/>
            <a:t>Wet</a:t>
          </a:r>
          <a:endParaRPr lang="pt-PT" dirty="0"/>
        </a:p>
      </dgm:t>
    </dgm:pt>
    <dgm:pt modelId="{6DB25358-4A40-F94D-986E-AE7F2998FDDF}" type="parTrans" cxnId="{C2067BCA-72E5-2C46-B4D0-2BCDD8C74222}">
      <dgm:prSet/>
      <dgm:spPr/>
      <dgm:t>
        <a:bodyPr/>
        <a:lstStyle/>
        <a:p>
          <a:endParaRPr lang="pt-PT"/>
        </a:p>
      </dgm:t>
    </dgm:pt>
    <dgm:pt modelId="{F76E33B7-E51F-B04B-A80F-5C7BDEE7EB92}" type="sibTrans" cxnId="{C2067BCA-72E5-2C46-B4D0-2BCDD8C74222}">
      <dgm:prSet/>
      <dgm:spPr/>
      <dgm:t>
        <a:bodyPr/>
        <a:lstStyle/>
        <a:p>
          <a:endParaRPr lang="pt-PT"/>
        </a:p>
      </dgm:t>
    </dgm:pt>
    <dgm:pt modelId="{0054C2C2-2EC3-BD4B-9F82-7329C8F0C92A}">
      <dgm:prSet/>
      <dgm:spPr>
        <a:solidFill>
          <a:srgbClr val="C00000"/>
        </a:solidFill>
      </dgm:spPr>
      <dgm:t>
        <a:bodyPr/>
        <a:lstStyle/>
        <a:p>
          <a:r>
            <a:rPr lang="pt-PT" dirty="0" err="1"/>
            <a:t>Dry</a:t>
          </a:r>
          <a:endParaRPr lang="pt-PT" dirty="0"/>
        </a:p>
      </dgm:t>
    </dgm:pt>
    <dgm:pt modelId="{FE62CE39-D250-754A-AAF0-9C8DFB858132}" type="parTrans" cxnId="{5E101907-DC43-3747-9758-4B390BD0AD7E}">
      <dgm:prSet/>
      <dgm:spPr/>
      <dgm:t>
        <a:bodyPr/>
        <a:lstStyle/>
        <a:p>
          <a:endParaRPr lang="pt-PT"/>
        </a:p>
      </dgm:t>
    </dgm:pt>
    <dgm:pt modelId="{973F5D66-D84B-5743-9A71-BD51F691DBEC}" type="sibTrans" cxnId="{5E101907-DC43-3747-9758-4B390BD0AD7E}">
      <dgm:prSet/>
      <dgm:spPr/>
      <dgm:t>
        <a:bodyPr/>
        <a:lstStyle/>
        <a:p>
          <a:endParaRPr lang="pt-PT"/>
        </a:p>
      </dgm:t>
    </dgm:pt>
    <dgm:pt modelId="{51EF2403-748E-4940-8BF9-FCB3D9D39763}" type="pres">
      <dgm:prSet presAssocID="{E899B6F7-0674-D047-B0CD-32394DFF93E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802457-00CE-0549-BE15-BB044D7C09D7}" type="pres">
      <dgm:prSet presAssocID="{E899B6F7-0674-D047-B0CD-32394DFF93E2}" presName="hierFlow" presStyleCnt="0"/>
      <dgm:spPr/>
    </dgm:pt>
    <dgm:pt modelId="{3195D0F0-706E-D740-8F3D-DCB2910C47CE}" type="pres">
      <dgm:prSet presAssocID="{E899B6F7-0674-D047-B0CD-32394DFF93E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EEF299C-16E7-6C49-B969-DA49390A1466}" type="pres">
      <dgm:prSet presAssocID="{1F450E54-1A03-244B-9A64-575C30BABB43}" presName="Name17" presStyleCnt="0"/>
      <dgm:spPr/>
    </dgm:pt>
    <dgm:pt modelId="{12780455-119A-B14E-9516-FC7F17F5B8E8}" type="pres">
      <dgm:prSet presAssocID="{1F450E54-1A03-244B-9A64-575C30BABB4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AAB3D2-5314-BD41-92D9-96AF28EC8DF8}" type="pres">
      <dgm:prSet presAssocID="{1F450E54-1A03-244B-9A64-575C30BABB43}" presName="hierChild2" presStyleCnt="0"/>
      <dgm:spPr/>
    </dgm:pt>
    <dgm:pt modelId="{F32B6FB2-1378-5043-B510-A068B8C2EE08}" type="pres">
      <dgm:prSet presAssocID="{6DB25358-4A40-F94D-986E-AE7F2998FDDF}" presName="Name25" presStyleLbl="parChTrans1D2" presStyleIdx="0" presStyleCnt="2"/>
      <dgm:spPr/>
      <dgm:t>
        <a:bodyPr/>
        <a:lstStyle/>
        <a:p>
          <a:endParaRPr lang="es-ES"/>
        </a:p>
      </dgm:t>
    </dgm:pt>
    <dgm:pt modelId="{6F5FA830-951A-E04A-82D7-596932D1ADF6}" type="pres">
      <dgm:prSet presAssocID="{6DB25358-4A40-F94D-986E-AE7F2998FDD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9904CBDE-2D1B-644A-845A-133BD19C7222}" type="pres">
      <dgm:prSet presAssocID="{1FD80CB7-3B17-F443-9075-4E98A8FA4003}" presName="Name30" presStyleCnt="0"/>
      <dgm:spPr/>
    </dgm:pt>
    <dgm:pt modelId="{BF4A75F7-5A9D-A54D-8278-ED6A89EA74F4}" type="pres">
      <dgm:prSet presAssocID="{1FD80CB7-3B17-F443-9075-4E98A8FA4003}" presName="level2Shape" presStyleLbl="node2" presStyleIdx="0" presStyleCnt="2"/>
      <dgm:spPr/>
      <dgm:t>
        <a:bodyPr/>
        <a:lstStyle/>
        <a:p>
          <a:endParaRPr lang="es-ES"/>
        </a:p>
      </dgm:t>
    </dgm:pt>
    <dgm:pt modelId="{FDEB4BDD-7A9D-B44A-B56C-1CCC8C9B119E}" type="pres">
      <dgm:prSet presAssocID="{1FD80CB7-3B17-F443-9075-4E98A8FA4003}" presName="hierChild3" presStyleCnt="0"/>
      <dgm:spPr/>
    </dgm:pt>
    <dgm:pt modelId="{DC90978E-A57C-F541-B745-F5EB36259B0E}" type="pres">
      <dgm:prSet presAssocID="{FE62CE39-D250-754A-AAF0-9C8DFB858132}" presName="Name25" presStyleLbl="parChTrans1D2" presStyleIdx="1" presStyleCnt="2"/>
      <dgm:spPr/>
      <dgm:t>
        <a:bodyPr/>
        <a:lstStyle/>
        <a:p>
          <a:endParaRPr lang="es-ES"/>
        </a:p>
      </dgm:t>
    </dgm:pt>
    <dgm:pt modelId="{1F675127-4651-0845-9A71-27A3E64357C6}" type="pres">
      <dgm:prSet presAssocID="{FE62CE39-D250-754A-AAF0-9C8DFB858132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39E3CA8-BB86-3A4B-8DE6-1EDFCF3B0250}" type="pres">
      <dgm:prSet presAssocID="{0054C2C2-2EC3-BD4B-9F82-7329C8F0C92A}" presName="Name30" presStyleCnt="0"/>
      <dgm:spPr/>
    </dgm:pt>
    <dgm:pt modelId="{65BBEE55-A173-0843-B86D-41109DD4F94D}" type="pres">
      <dgm:prSet presAssocID="{0054C2C2-2EC3-BD4B-9F82-7329C8F0C92A}" presName="level2Shape" presStyleLbl="node2" presStyleIdx="1" presStyleCnt="2"/>
      <dgm:spPr/>
      <dgm:t>
        <a:bodyPr/>
        <a:lstStyle/>
        <a:p>
          <a:endParaRPr lang="es-ES"/>
        </a:p>
      </dgm:t>
    </dgm:pt>
    <dgm:pt modelId="{2EFE0451-DF51-EB42-88D9-4538449ADC1B}" type="pres">
      <dgm:prSet presAssocID="{0054C2C2-2EC3-BD4B-9F82-7329C8F0C92A}" presName="hierChild3" presStyleCnt="0"/>
      <dgm:spPr/>
    </dgm:pt>
    <dgm:pt modelId="{7D68CF47-04F5-CC42-9A3A-35536DA3A1BF}" type="pres">
      <dgm:prSet presAssocID="{E899B6F7-0674-D047-B0CD-32394DFF93E2}" presName="bgShapesFlow" presStyleCnt="0"/>
      <dgm:spPr/>
    </dgm:pt>
  </dgm:ptLst>
  <dgm:cxnLst>
    <dgm:cxn modelId="{5E101907-DC43-3747-9758-4B390BD0AD7E}" srcId="{1F450E54-1A03-244B-9A64-575C30BABB43}" destId="{0054C2C2-2EC3-BD4B-9F82-7329C8F0C92A}" srcOrd="1" destOrd="0" parTransId="{FE62CE39-D250-754A-AAF0-9C8DFB858132}" sibTransId="{973F5D66-D84B-5743-9A71-BD51F691DBEC}"/>
    <dgm:cxn modelId="{B9752F4F-FA5F-4768-88BA-262A730E9A64}" type="presOf" srcId="{0054C2C2-2EC3-BD4B-9F82-7329C8F0C92A}" destId="{65BBEE55-A173-0843-B86D-41109DD4F94D}" srcOrd="0" destOrd="0" presId="urn:microsoft.com/office/officeart/2005/8/layout/hierarchy5"/>
    <dgm:cxn modelId="{4A9A673E-69E3-4C08-8400-A23B7F163513}" type="presOf" srcId="{E899B6F7-0674-D047-B0CD-32394DFF93E2}" destId="{51EF2403-748E-4940-8BF9-FCB3D9D39763}" srcOrd="0" destOrd="0" presId="urn:microsoft.com/office/officeart/2005/8/layout/hierarchy5"/>
    <dgm:cxn modelId="{3501728F-8CF8-46B6-BFEA-029BBBE5DDC1}" type="presOf" srcId="{1FD80CB7-3B17-F443-9075-4E98A8FA4003}" destId="{BF4A75F7-5A9D-A54D-8278-ED6A89EA74F4}" srcOrd="0" destOrd="0" presId="urn:microsoft.com/office/officeart/2005/8/layout/hierarchy5"/>
    <dgm:cxn modelId="{081AC7C7-6EE3-574F-B093-5679C51AA3E1}" srcId="{E899B6F7-0674-D047-B0CD-32394DFF93E2}" destId="{1F450E54-1A03-244B-9A64-575C30BABB43}" srcOrd="0" destOrd="0" parTransId="{6B285309-0C9F-224F-9C3E-08DD1CA77532}" sibTransId="{745A8C8A-5400-BB42-BC3D-E0D50077F7D6}"/>
    <dgm:cxn modelId="{193CBE64-5DB0-45EF-8117-7D49466A0BF3}" type="presOf" srcId="{1F450E54-1A03-244B-9A64-575C30BABB43}" destId="{12780455-119A-B14E-9516-FC7F17F5B8E8}" srcOrd="0" destOrd="0" presId="urn:microsoft.com/office/officeart/2005/8/layout/hierarchy5"/>
    <dgm:cxn modelId="{C2067BCA-72E5-2C46-B4D0-2BCDD8C74222}" srcId="{1F450E54-1A03-244B-9A64-575C30BABB43}" destId="{1FD80CB7-3B17-F443-9075-4E98A8FA4003}" srcOrd="0" destOrd="0" parTransId="{6DB25358-4A40-F94D-986E-AE7F2998FDDF}" sibTransId="{F76E33B7-E51F-B04B-A80F-5C7BDEE7EB92}"/>
    <dgm:cxn modelId="{F7C20950-64BA-4AD1-90F9-94D73E0B5EEC}" type="presOf" srcId="{FE62CE39-D250-754A-AAF0-9C8DFB858132}" destId="{DC90978E-A57C-F541-B745-F5EB36259B0E}" srcOrd="0" destOrd="0" presId="urn:microsoft.com/office/officeart/2005/8/layout/hierarchy5"/>
    <dgm:cxn modelId="{B65D49B9-FC61-4279-91BA-C2025A3A3643}" type="presOf" srcId="{FE62CE39-D250-754A-AAF0-9C8DFB858132}" destId="{1F675127-4651-0845-9A71-27A3E64357C6}" srcOrd="1" destOrd="0" presId="urn:microsoft.com/office/officeart/2005/8/layout/hierarchy5"/>
    <dgm:cxn modelId="{F478D581-66D3-401C-A7BD-C87BDD9C5536}" type="presOf" srcId="{6DB25358-4A40-F94D-986E-AE7F2998FDDF}" destId="{F32B6FB2-1378-5043-B510-A068B8C2EE08}" srcOrd="0" destOrd="0" presId="urn:microsoft.com/office/officeart/2005/8/layout/hierarchy5"/>
    <dgm:cxn modelId="{9A196427-0CAD-49AE-BA92-CE2E5366B793}" type="presOf" srcId="{6DB25358-4A40-F94D-986E-AE7F2998FDDF}" destId="{6F5FA830-951A-E04A-82D7-596932D1ADF6}" srcOrd="1" destOrd="0" presId="urn:microsoft.com/office/officeart/2005/8/layout/hierarchy5"/>
    <dgm:cxn modelId="{FD5A5669-64D2-4EDC-98EB-F0BB353647D1}" type="presParOf" srcId="{51EF2403-748E-4940-8BF9-FCB3D9D39763}" destId="{58802457-00CE-0549-BE15-BB044D7C09D7}" srcOrd="0" destOrd="0" presId="urn:microsoft.com/office/officeart/2005/8/layout/hierarchy5"/>
    <dgm:cxn modelId="{1B4E786A-C4B1-488E-8A18-D4F5E800966A}" type="presParOf" srcId="{58802457-00CE-0549-BE15-BB044D7C09D7}" destId="{3195D0F0-706E-D740-8F3D-DCB2910C47CE}" srcOrd="0" destOrd="0" presId="urn:microsoft.com/office/officeart/2005/8/layout/hierarchy5"/>
    <dgm:cxn modelId="{D198E009-C90B-4216-B7C9-E755DF3E0367}" type="presParOf" srcId="{3195D0F0-706E-D740-8F3D-DCB2910C47CE}" destId="{0EEF299C-16E7-6C49-B969-DA49390A1466}" srcOrd="0" destOrd="0" presId="urn:microsoft.com/office/officeart/2005/8/layout/hierarchy5"/>
    <dgm:cxn modelId="{9F818DB8-4885-457E-A33E-00357495AFA0}" type="presParOf" srcId="{0EEF299C-16E7-6C49-B969-DA49390A1466}" destId="{12780455-119A-B14E-9516-FC7F17F5B8E8}" srcOrd="0" destOrd="0" presId="urn:microsoft.com/office/officeart/2005/8/layout/hierarchy5"/>
    <dgm:cxn modelId="{B101FAF1-37EB-4EB2-B649-F4AF5691F5C6}" type="presParOf" srcId="{0EEF299C-16E7-6C49-B969-DA49390A1466}" destId="{20AAB3D2-5314-BD41-92D9-96AF28EC8DF8}" srcOrd="1" destOrd="0" presId="urn:microsoft.com/office/officeart/2005/8/layout/hierarchy5"/>
    <dgm:cxn modelId="{4D912F89-1EE4-47F1-A2AB-39E94FBD4DBD}" type="presParOf" srcId="{20AAB3D2-5314-BD41-92D9-96AF28EC8DF8}" destId="{F32B6FB2-1378-5043-B510-A068B8C2EE08}" srcOrd="0" destOrd="0" presId="urn:microsoft.com/office/officeart/2005/8/layout/hierarchy5"/>
    <dgm:cxn modelId="{51EEDB81-9AD5-40E8-A742-1C5F26B0E5B5}" type="presParOf" srcId="{F32B6FB2-1378-5043-B510-A068B8C2EE08}" destId="{6F5FA830-951A-E04A-82D7-596932D1ADF6}" srcOrd="0" destOrd="0" presId="urn:microsoft.com/office/officeart/2005/8/layout/hierarchy5"/>
    <dgm:cxn modelId="{ABD9FC9B-95BC-486A-B168-6BCB70D057E4}" type="presParOf" srcId="{20AAB3D2-5314-BD41-92D9-96AF28EC8DF8}" destId="{9904CBDE-2D1B-644A-845A-133BD19C7222}" srcOrd="1" destOrd="0" presId="urn:microsoft.com/office/officeart/2005/8/layout/hierarchy5"/>
    <dgm:cxn modelId="{3B03F05D-2A8E-4459-BB84-CC21EC96A96C}" type="presParOf" srcId="{9904CBDE-2D1B-644A-845A-133BD19C7222}" destId="{BF4A75F7-5A9D-A54D-8278-ED6A89EA74F4}" srcOrd="0" destOrd="0" presId="urn:microsoft.com/office/officeart/2005/8/layout/hierarchy5"/>
    <dgm:cxn modelId="{85F4337E-BD40-44BF-A856-02519E5FA6B5}" type="presParOf" srcId="{9904CBDE-2D1B-644A-845A-133BD19C7222}" destId="{FDEB4BDD-7A9D-B44A-B56C-1CCC8C9B119E}" srcOrd="1" destOrd="0" presId="urn:microsoft.com/office/officeart/2005/8/layout/hierarchy5"/>
    <dgm:cxn modelId="{950087B5-FCF0-4BFB-B2DE-E6FC99A2949A}" type="presParOf" srcId="{20AAB3D2-5314-BD41-92D9-96AF28EC8DF8}" destId="{DC90978E-A57C-F541-B745-F5EB36259B0E}" srcOrd="2" destOrd="0" presId="urn:microsoft.com/office/officeart/2005/8/layout/hierarchy5"/>
    <dgm:cxn modelId="{1B37BDF2-A277-45FD-AE35-1EB309A1613D}" type="presParOf" srcId="{DC90978E-A57C-F541-B745-F5EB36259B0E}" destId="{1F675127-4651-0845-9A71-27A3E64357C6}" srcOrd="0" destOrd="0" presId="urn:microsoft.com/office/officeart/2005/8/layout/hierarchy5"/>
    <dgm:cxn modelId="{32CE0470-471A-47A4-8A2E-6F862F1BAB75}" type="presParOf" srcId="{20AAB3D2-5314-BD41-92D9-96AF28EC8DF8}" destId="{D39E3CA8-BB86-3A4B-8DE6-1EDFCF3B0250}" srcOrd="3" destOrd="0" presId="urn:microsoft.com/office/officeart/2005/8/layout/hierarchy5"/>
    <dgm:cxn modelId="{3E5E6A46-6EFD-4EEA-81A8-C28E1975D0DC}" type="presParOf" srcId="{D39E3CA8-BB86-3A4B-8DE6-1EDFCF3B0250}" destId="{65BBEE55-A173-0843-B86D-41109DD4F94D}" srcOrd="0" destOrd="0" presId="urn:microsoft.com/office/officeart/2005/8/layout/hierarchy5"/>
    <dgm:cxn modelId="{C8793AEB-9D0B-4859-9B10-4F8DF14E3C6C}" type="presParOf" srcId="{D39E3CA8-BB86-3A4B-8DE6-1EDFCF3B0250}" destId="{2EFE0451-DF51-EB42-88D9-4538449ADC1B}" srcOrd="1" destOrd="0" presId="urn:microsoft.com/office/officeart/2005/8/layout/hierarchy5"/>
    <dgm:cxn modelId="{7D4CDF1A-8AAB-4368-91D7-720993088541}" type="presParOf" srcId="{51EF2403-748E-4940-8BF9-FCB3D9D39763}" destId="{7D68CF47-04F5-CC42-9A3A-35536DA3A1B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EC6CE-4B0F-4A20-90CE-3357CCE14EA3}" type="datetimeFigureOut">
              <a:rPr lang="pt-PT" smtClean="0"/>
              <a:pPr/>
              <a:t>27/10/2017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8B6C-4B3E-4468-BBE1-4BAF038D422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27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956007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ubmed/942674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meta-analysis of 48 studies, </a:t>
            </a:r>
            <a:r>
              <a:rPr lang="en-US" dirty="0" err="1"/>
              <a:t>Hampel</a:t>
            </a:r>
            <a:r>
              <a:rPr lang="en-US" dirty="0"/>
              <a:t> and colleagues</a:t>
            </a:r>
            <a:r>
              <a:rPr lang="en-US" baseline="30000" dirty="0">
                <a:hlinkClick r:id="" action="ppaction://hlinkfile"/>
              </a:rPr>
              <a:t>2</a:t>
            </a:r>
            <a:r>
              <a:rPr lang="en-US" dirty="0"/>
              <a:t> reported similar results, estimating the prevalence of urinary incontinence to be 16% for women younger than 30 years and 29% for women aged 30 to 60 years. The investigators found SUI to be more common than urge urinary incontinence, with 78% of women having SUI versus 51% with urge urinary incontinence. In both studies, between 29% and 36% of women reported a combination of both stress and urge incontinence, or “mixed incontinence.”</a:t>
            </a:r>
            <a:r>
              <a:rPr lang="en-US" baseline="30000" dirty="0">
                <a:hlinkClick r:id="" action="ppaction://hlinkfile"/>
              </a:rPr>
              <a:t>1</a:t>
            </a:r>
            <a:r>
              <a:rPr lang="en-US" baseline="30000" dirty="0"/>
              <a:t>,</a:t>
            </a:r>
            <a:r>
              <a:rPr lang="en-US" baseline="30000" dirty="0">
                <a:hlinkClick r:id="" action="ppaction://hlinkfile"/>
              </a:rPr>
              <a:t>2</a:t>
            </a:r>
            <a:endParaRPr lang="en-US" baseline="30000" dirty="0"/>
          </a:p>
          <a:p>
            <a:r>
              <a:rPr lang="pt-PT" dirty="0"/>
              <a:t>1. </a:t>
            </a:r>
            <a:r>
              <a:rPr lang="pt-PT" dirty="0" err="1"/>
              <a:t>Thom</a:t>
            </a:r>
            <a:r>
              <a:rPr lang="pt-PT" dirty="0"/>
              <a:t> D. </a:t>
            </a:r>
            <a:r>
              <a:rPr lang="pt-PT" dirty="0" err="1"/>
              <a:t>Variations</a:t>
            </a:r>
            <a:r>
              <a:rPr lang="pt-PT" dirty="0"/>
              <a:t> in </a:t>
            </a:r>
            <a:r>
              <a:rPr lang="pt-PT" dirty="0" err="1"/>
              <a:t>estimates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urinary</a:t>
            </a:r>
            <a:r>
              <a:rPr lang="pt-PT" dirty="0"/>
              <a:t> </a:t>
            </a:r>
            <a:r>
              <a:rPr lang="pt-PT" dirty="0" err="1"/>
              <a:t>incontinence</a:t>
            </a:r>
            <a:r>
              <a:rPr lang="pt-PT" dirty="0"/>
              <a:t> </a:t>
            </a:r>
            <a:r>
              <a:rPr lang="pt-PT" dirty="0" err="1"/>
              <a:t>prevalence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community</a:t>
            </a:r>
            <a:r>
              <a:rPr lang="pt-PT" dirty="0"/>
              <a:t>: </a:t>
            </a:r>
            <a:r>
              <a:rPr lang="pt-PT" dirty="0" err="1"/>
              <a:t>effects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differences</a:t>
            </a:r>
            <a:r>
              <a:rPr lang="pt-PT" dirty="0"/>
              <a:t> in </a:t>
            </a:r>
            <a:r>
              <a:rPr lang="pt-PT" dirty="0" err="1"/>
              <a:t>definition</a:t>
            </a:r>
            <a:r>
              <a:rPr lang="pt-PT" dirty="0"/>
              <a:t>, </a:t>
            </a:r>
            <a:r>
              <a:rPr lang="pt-PT" dirty="0" err="1"/>
              <a:t>population</a:t>
            </a:r>
            <a:r>
              <a:rPr lang="pt-PT" dirty="0"/>
              <a:t> </a:t>
            </a:r>
            <a:r>
              <a:rPr lang="pt-PT" dirty="0" err="1"/>
              <a:t>characteristics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study</a:t>
            </a:r>
            <a:r>
              <a:rPr lang="pt-PT" dirty="0"/>
              <a:t> </a:t>
            </a:r>
            <a:r>
              <a:rPr lang="pt-PT" dirty="0" err="1"/>
              <a:t>type</a:t>
            </a:r>
            <a:r>
              <a:rPr lang="pt-PT" dirty="0"/>
              <a:t>. J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Geriatr</a:t>
            </a:r>
            <a:r>
              <a:rPr lang="pt-PT" dirty="0"/>
              <a:t> </a:t>
            </a:r>
            <a:r>
              <a:rPr lang="pt-PT" dirty="0" err="1"/>
              <a:t>Soc</a:t>
            </a:r>
            <a:r>
              <a:rPr lang="pt-PT" dirty="0"/>
              <a:t>. 1998;46:473–480.[</a:t>
            </a:r>
            <a:r>
              <a:rPr lang="pt-PT" dirty="0" err="1">
                <a:hlinkClick r:id="rId3" action="ppaction://hlinkfile"/>
              </a:rPr>
              <a:t>PubMed</a:t>
            </a:r>
            <a:r>
              <a:rPr lang="pt-PT" dirty="0"/>
              <a:t>]</a:t>
            </a:r>
          </a:p>
          <a:p>
            <a:r>
              <a:rPr lang="pt-PT" dirty="0"/>
              <a:t>2. </a:t>
            </a:r>
            <a:r>
              <a:rPr lang="pt-PT" dirty="0" err="1"/>
              <a:t>Hampel</a:t>
            </a:r>
            <a:r>
              <a:rPr lang="pt-PT" dirty="0"/>
              <a:t> C, </a:t>
            </a:r>
            <a:r>
              <a:rPr lang="pt-PT" dirty="0" err="1"/>
              <a:t>Weinhold</a:t>
            </a:r>
            <a:r>
              <a:rPr lang="pt-PT" dirty="0"/>
              <a:t> N, </a:t>
            </a:r>
            <a:r>
              <a:rPr lang="pt-PT" dirty="0" err="1"/>
              <a:t>Eggersmann</a:t>
            </a:r>
            <a:r>
              <a:rPr lang="pt-PT" dirty="0"/>
              <a:t> C, </a:t>
            </a:r>
            <a:r>
              <a:rPr lang="pt-PT" dirty="0" err="1"/>
              <a:t>Thuroff</a:t>
            </a:r>
            <a:r>
              <a:rPr lang="pt-PT" dirty="0"/>
              <a:t> JW. </a:t>
            </a:r>
            <a:r>
              <a:rPr lang="pt-PT" dirty="0" err="1"/>
              <a:t>Definition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overactive</a:t>
            </a:r>
            <a:r>
              <a:rPr lang="pt-PT" dirty="0"/>
              <a:t> </a:t>
            </a:r>
            <a:r>
              <a:rPr lang="pt-PT" dirty="0" err="1"/>
              <a:t>bladder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epidemiology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urinary</a:t>
            </a:r>
            <a:r>
              <a:rPr lang="pt-PT" dirty="0"/>
              <a:t> </a:t>
            </a:r>
            <a:r>
              <a:rPr lang="pt-PT" dirty="0" err="1"/>
              <a:t>incontinence</a:t>
            </a:r>
            <a:r>
              <a:rPr lang="pt-PT" dirty="0"/>
              <a:t>. </a:t>
            </a:r>
            <a:r>
              <a:rPr lang="pt-PT" dirty="0" err="1"/>
              <a:t>Urology</a:t>
            </a:r>
            <a:r>
              <a:rPr lang="pt-PT" dirty="0"/>
              <a:t>. 1997;50(</a:t>
            </a:r>
            <a:r>
              <a:rPr lang="pt-PT" dirty="0" err="1"/>
              <a:t>suppl</a:t>
            </a:r>
            <a:r>
              <a:rPr lang="pt-PT" dirty="0"/>
              <a:t> 6A):4–14.[</a:t>
            </a:r>
            <a:r>
              <a:rPr lang="pt-PT" dirty="0" err="1">
                <a:hlinkClick r:id="rId4" action="ppaction://hlinkfile"/>
              </a:rPr>
              <a:t>PubMed</a:t>
            </a:r>
            <a:r>
              <a:rPr lang="pt-PT" dirty="0"/>
              <a:t>]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6082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477" indent="-168477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GB" sz="1300">
                <a:ea typeface="ヒラギノ角ゴ Pro W3"/>
                <a:cs typeface="ヒラギノ角ゴ Pro W3"/>
              </a:rPr>
              <a:t>Mirabegrom é um potente agonista total do RA </a:t>
            </a:r>
            <a:r>
              <a:rPr lang="el-GR" sz="1300">
                <a:ea typeface="ヒラギノ角ゴ Pro W3"/>
                <a:cs typeface="ヒラギノ角ゴ Pro W3"/>
              </a:rPr>
              <a:t>β</a:t>
            </a:r>
            <a:r>
              <a:rPr lang="en-GB" sz="1300" baseline="-25000">
                <a:ea typeface="ヒラギノ角ゴ Pro W3"/>
                <a:cs typeface="ヒラギノ角ゴ Pro W3"/>
              </a:rPr>
              <a:t>3</a:t>
            </a:r>
            <a:r>
              <a:rPr lang="en-GB" sz="1300" baseline="30000">
                <a:ea typeface="ヒラギノ角ゴ Pro W3"/>
                <a:cs typeface="ヒラギノ角ゴ Pro W3"/>
              </a:rPr>
              <a:t>1-3 </a:t>
            </a:r>
          </a:p>
          <a:p>
            <a:pPr marL="168477" indent="-168477">
              <a:spcBef>
                <a:spcPct val="0"/>
              </a:spcBef>
              <a:buFontTx/>
              <a:buChar char="•"/>
            </a:pPr>
            <a:endParaRPr lang="en-US" sz="1300">
              <a:ea typeface="ヒラギノ角ゴ Pro W3"/>
              <a:cs typeface="ヒラギノ角ゴ Pro W3"/>
            </a:endParaRPr>
          </a:p>
          <a:p>
            <a:pPr marL="168477" indent="-168477">
              <a:spcBef>
                <a:spcPct val="0"/>
              </a:spcBef>
            </a:pPr>
            <a:r>
              <a:rPr lang="en-GB" sz="1300" b="1">
                <a:ea typeface="ヒラギノ角ゴ Pro W3"/>
                <a:cs typeface="ヒラギノ角ゴ Pro W3"/>
              </a:rPr>
              <a:t>Referências</a:t>
            </a:r>
          </a:p>
          <a:p>
            <a:pPr marL="168477" indent="-168477">
              <a:spcBef>
                <a:spcPct val="0"/>
              </a:spcBef>
            </a:pPr>
            <a:endParaRPr lang="en-US" sz="1300">
              <a:ea typeface="ヒラギノ角ゴ Pro W3"/>
              <a:cs typeface="ヒラギノ角ゴ Pro W3"/>
            </a:endParaRPr>
          </a:p>
          <a:p>
            <a:pPr marL="168477" indent="-168477">
              <a:spcBef>
                <a:spcPct val="0"/>
              </a:spcBef>
              <a:buFontTx/>
              <a:buAutoNum type="arabicPeriod"/>
            </a:pPr>
            <a:r>
              <a:rPr lang="en-GB" sz="1300">
                <a:ea typeface="ヒラギノ角ゴ Pro W3"/>
                <a:cs typeface="ヒラギノ角ゴ Pro W3"/>
              </a:rPr>
              <a:t>Astellas Pharma Ltd. Betmiga™ (mirabegron) SmPC, January 2013</a:t>
            </a:r>
          </a:p>
          <a:p>
            <a:pPr marL="168477" indent="-168477">
              <a:spcBef>
                <a:spcPct val="0"/>
              </a:spcBef>
              <a:buFontTx/>
              <a:buAutoNum type="arabicPeriod"/>
            </a:pPr>
            <a:r>
              <a:rPr lang="en-GB" sz="1300">
                <a:ea typeface="ヒラギノ角ゴ Pro W3"/>
                <a:cs typeface="ヒラギノ角ゴ Pro W3"/>
              </a:rPr>
              <a:t>Takasu T et al. J Pharmacol Exp Ther 2007; 321: 642–7</a:t>
            </a:r>
          </a:p>
          <a:p>
            <a:pPr marL="168477" indent="-168477">
              <a:spcBef>
                <a:spcPct val="0"/>
              </a:spcBef>
              <a:buFontTx/>
              <a:buAutoNum type="arabicPeriod"/>
            </a:pPr>
            <a:r>
              <a:rPr lang="en-GB" sz="1300">
                <a:ea typeface="ヒラギノ角ゴ Pro W3"/>
                <a:cs typeface="ヒラギノ角ゴ Pro W3"/>
              </a:rPr>
              <a:t>Food and Drug Administration. Advisory Committee Briefing Document: Mirabegron (YM178) for the Treatment of Overactive Bladder, April 2012</a:t>
            </a:r>
          </a:p>
          <a:p>
            <a:pPr marL="168477" indent="-168477">
              <a:spcBef>
                <a:spcPct val="0"/>
              </a:spcBef>
              <a:buFontTx/>
              <a:buAutoNum type="arabicPeriod"/>
            </a:pPr>
            <a:r>
              <a:rPr lang="en-GB" sz="1300">
                <a:ea typeface="ヒラギノ角ゴ Pro W3"/>
                <a:cs typeface="ヒラギノ角ゴ Pro W3"/>
              </a:rPr>
              <a:t>Barkin J, Folia C. Can J Urol 2012; 19(Suppl </a:t>
            </a:r>
            <a:r>
              <a:rPr lang="nl-NL" sz="1300">
                <a:ea typeface="ヒラギノ角ゴ Pro W3"/>
                <a:cs typeface="ヒラギノ角ゴ Pro W3"/>
              </a:rPr>
              <a:t>1): 49–53</a:t>
            </a:r>
          </a:p>
          <a:p>
            <a:pPr marL="168477" indent="-168477">
              <a:spcBef>
                <a:spcPct val="0"/>
              </a:spcBef>
              <a:buFontTx/>
              <a:buAutoNum type="arabicPeriod"/>
            </a:pPr>
            <a:r>
              <a:rPr lang="nl-NL" sz="1300">
                <a:ea typeface="ヒラギノ角ゴ Pro W3"/>
                <a:cs typeface="ヒラギノ角ゴ Pro W3"/>
              </a:rPr>
              <a:t>Tyagi P et al. Expert Opin Drug Saf 2011; 10: 287–94</a:t>
            </a:r>
          </a:p>
        </p:txBody>
      </p:sp>
    </p:spTree>
    <p:extLst>
      <p:ext uri="{BB962C8B-B14F-4D97-AF65-F5344CB8AC3E}">
        <p14:creationId xmlns:p14="http://schemas.microsoft.com/office/powerpoint/2010/main" val="151369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4"/>
            <a:ext cx="5029200" cy="4116386"/>
          </a:xfrm>
          <a:noFill/>
        </p:spPr>
        <p:txBody>
          <a:bodyPr wrap="square" lIns="82417" tIns="41211" rIns="82417" bIns="41211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pt-PT" dirty="0"/>
              <a:t>45% passaram de incontinentes a continentes</a:t>
            </a:r>
          </a:p>
          <a:p>
            <a:endParaRPr lang="pt-PT" dirty="0"/>
          </a:p>
          <a:p>
            <a:pPr>
              <a:buFont typeface="Arial" pitchFamily="34" charset="0"/>
              <a:buChar char="•"/>
            </a:pPr>
            <a:r>
              <a:rPr lang="pt-PT" dirty="0"/>
              <a:t> 72% tiveram uma redução ≥ 50% no nº de episódios de incontinência</a:t>
            </a:r>
          </a:p>
          <a:p>
            <a:pPr>
              <a:buFontTx/>
              <a:buChar char="•"/>
            </a:pPr>
            <a:endParaRPr lang="nl-NL" b="1" dirty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984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504F-D810-4645-8499-39A907819DA3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68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246" indent="-173246">
              <a:spcBef>
                <a:spcPts val="439"/>
              </a:spcBef>
              <a:buClr>
                <a:schemeClr val="tx1"/>
              </a:buClr>
              <a:buFontTx/>
              <a:buChar char="•"/>
            </a:pPr>
            <a:r>
              <a:rPr lang="en-GB">
                <a:latin typeface="Trebuchet MS" pitchFamily="34" charset="0"/>
                <a:ea typeface="ヒラギノ角ゴ Pro W3"/>
                <a:cs typeface="ヒラギノ角ゴ Pro W3"/>
              </a:rPr>
              <a:t>O tratamento ideal para a OAB deve proporcionar um equilíbrio ótimo entre eficácia e tolerabilidade que se traduza em adesão à medicação prescrita.</a:t>
            </a:r>
          </a:p>
          <a:p>
            <a:pPr marL="173246" indent="-173246">
              <a:spcBef>
                <a:spcPts val="439"/>
              </a:spcBef>
              <a:buClr>
                <a:schemeClr val="tx1"/>
              </a:buClr>
              <a:buFontTx/>
              <a:buChar char="•"/>
            </a:pPr>
            <a:r>
              <a:rPr lang="en-GB">
                <a:latin typeface="Trebuchet MS" pitchFamily="34" charset="0"/>
                <a:ea typeface="ヒラギノ角ゴ Pro W3"/>
                <a:cs typeface="ヒラギノ角ゴ Pro W3"/>
              </a:rPr>
              <a:t>A combinação de um alívio eficaz dos sintomas e efeitos secundários mínimos deverá ajudar à adesão e persistência, maximizando assim a duração do tratamento mantido pelos doentes. </a:t>
            </a:r>
          </a:p>
          <a:p>
            <a:pPr marL="173246" indent="-173246">
              <a:spcBef>
                <a:spcPct val="0"/>
              </a:spcBef>
              <a:buFontTx/>
              <a:buChar char="•"/>
            </a:pPr>
            <a:endParaRPr lang="en-US">
              <a:latin typeface="Trebuchet MS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1308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older women were more likely to experience urge incontinence (70% among women &gt;60 years </a:t>
            </a:r>
            <a:r>
              <a:rPr lang="en-US" dirty="0" err="1"/>
              <a:t>vs</a:t>
            </a:r>
            <a:r>
              <a:rPr lang="en-US" dirty="0"/>
              <a:t> 45% among women ≤60 years) and younger women were proportionately more likely to experience SUI.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604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 EPIC é o </a:t>
            </a:r>
            <a:r>
              <a:rPr lang="en-GB" dirty="0" err="1"/>
              <a:t>unico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</a:t>
            </a:r>
            <a:r>
              <a:rPr lang="en-GB" dirty="0" err="1"/>
              <a:t>usa</a:t>
            </a:r>
            <a:r>
              <a:rPr lang="en-GB" dirty="0"/>
              <a:t> a </a:t>
            </a:r>
            <a:r>
              <a:rPr lang="en-GB" dirty="0" err="1"/>
              <a:t>difinição</a:t>
            </a:r>
            <a:r>
              <a:rPr lang="en-GB" dirty="0"/>
              <a:t> </a:t>
            </a:r>
            <a:r>
              <a:rPr lang="en-GB" dirty="0" err="1"/>
              <a:t>correta</a:t>
            </a:r>
            <a:r>
              <a:rPr lang="en-GB" dirty="0"/>
              <a:t> da BH. </a:t>
            </a:r>
          </a:p>
          <a:p>
            <a:r>
              <a:rPr lang="en-GB" dirty="0"/>
              <a:t>FC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7A2F-3DD8-4EA5-B349-26CD7B0A3B73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632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Irwin DE, </a:t>
            </a:r>
            <a:r>
              <a:rPr lang="en-US" dirty="0" err="1"/>
              <a:t>Milsom</a:t>
            </a:r>
            <a:r>
              <a:rPr lang="en-US" dirty="0"/>
              <a:t> I, Kopp Z, Abrams P, Cardozo L. Impact of overactive bladder symptoms on employment, social interactions and emotional</a:t>
            </a:r>
          </a:p>
          <a:p>
            <a:r>
              <a:rPr lang="en-US" dirty="0"/>
              <a:t>well-being in six European countries. BJU </a:t>
            </a:r>
            <a:r>
              <a:rPr lang="en-US" dirty="0" err="1"/>
              <a:t>Int</a:t>
            </a:r>
            <a:r>
              <a:rPr lang="en-US" dirty="0"/>
              <a:t> 2006;97:96–100.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4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D83CC-DBE7-4B6E-A853-F53AA4724851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000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3955482" y="7371026"/>
            <a:ext cx="3024780" cy="38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7" tIns="45769" rIns="91537" bIns="45769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4E22D75-65AE-42D5-84D1-4BFAF939DC17}" type="slidenum">
              <a:rPr lang="en-GB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582613"/>
            <a:ext cx="5172075" cy="2909887"/>
          </a:xfrm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8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477" indent="-168477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GB" sz="1300" dirty="0">
                <a:ea typeface="ヒラギノ角ゴ Pro W3"/>
                <a:cs typeface="ヒラギノ角ゴ Pro W3"/>
              </a:rPr>
              <a:t>Os RAs β </a:t>
            </a:r>
            <a:r>
              <a:rPr lang="en-GB" sz="1300" dirty="0" err="1">
                <a:ea typeface="ヒラギノ角ゴ Pro W3"/>
                <a:cs typeface="ヒラギノ角ゴ Pro W3"/>
              </a:rPr>
              <a:t>são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recetores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acoplados</a:t>
            </a:r>
            <a:r>
              <a:rPr lang="en-GB" sz="1300" dirty="0">
                <a:ea typeface="ヒラギノ角ゴ Pro W3"/>
                <a:cs typeface="ヒラギノ角ゴ Pro W3"/>
              </a:rPr>
              <a:t> à </a:t>
            </a:r>
            <a:r>
              <a:rPr lang="en-GB" sz="1300" dirty="0" err="1">
                <a:ea typeface="ヒラギノ角ゴ Pro W3"/>
                <a:cs typeface="ヒラギノ角ゴ Pro W3"/>
              </a:rPr>
              <a:t>proteína</a:t>
            </a:r>
            <a:r>
              <a:rPr lang="en-GB" sz="1300" dirty="0">
                <a:ea typeface="ヒラギノ角ゴ Pro W3"/>
                <a:cs typeface="ヒラギノ角ゴ Pro W3"/>
              </a:rPr>
              <a:t> G </a:t>
            </a:r>
            <a:r>
              <a:rPr lang="en-GB" sz="1300" dirty="0" err="1">
                <a:ea typeface="ヒラギノ角ゴ Pro W3"/>
                <a:cs typeface="ヒラギノ角ゴ Pro W3"/>
              </a:rPr>
              <a:t>para</a:t>
            </a:r>
            <a:r>
              <a:rPr lang="en-GB" sz="1300" dirty="0">
                <a:ea typeface="ヒラギノ角ゴ Pro W3"/>
                <a:cs typeface="ヒラギノ角ゴ Pro W3"/>
              </a:rPr>
              <a:t> a </a:t>
            </a:r>
            <a:r>
              <a:rPr lang="en-GB" sz="1300" dirty="0" err="1">
                <a:ea typeface="ヒラギノ角ゴ Pro W3"/>
                <a:cs typeface="ヒラギノ角ゴ Pro W3"/>
              </a:rPr>
              <a:t>noradrenalina</a:t>
            </a:r>
            <a:r>
              <a:rPr lang="en-GB" sz="1300" dirty="0">
                <a:ea typeface="ヒラギノ角ゴ Pro W3"/>
                <a:cs typeface="ヒラギノ角ゴ Pro W3"/>
              </a:rPr>
              <a:t> e a </a:t>
            </a:r>
            <a:r>
              <a:rPr lang="en-GB" sz="1300" dirty="0" err="1">
                <a:ea typeface="ヒラギノ角ゴ Pro W3"/>
                <a:cs typeface="ヒラギノ角ゴ Pro W3"/>
              </a:rPr>
              <a:t>adrenalina</a:t>
            </a:r>
            <a:r>
              <a:rPr lang="en-GB" sz="1300" dirty="0">
                <a:ea typeface="ヒラギノ角ゴ Pro W3"/>
                <a:cs typeface="ヒラギノ角ゴ Pro W3"/>
              </a:rPr>
              <a:t>, </a:t>
            </a:r>
            <a:r>
              <a:rPr lang="en-GB" sz="1300" dirty="0" err="1">
                <a:ea typeface="ヒラギノ角ゴ Pro W3"/>
                <a:cs typeface="ヒラギノ角ゴ Pro W3"/>
              </a:rPr>
              <a:t>os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principais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neurotransmissores</a:t>
            </a:r>
            <a:r>
              <a:rPr lang="en-GB" sz="1300" dirty="0">
                <a:ea typeface="ヒラギノ角ゴ Pro W3"/>
                <a:cs typeface="ヒラギノ角ゴ Pro W3"/>
              </a:rPr>
              <a:t> do </a:t>
            </a:r>
            <a:r>
              <a:rPr lang="en-GB" sz="1300" dirty="0" err="1">
                <a:ea typeface="ヒラギノ角ゴ Pro W3"/>
                <a:cs typeface="ヒラギノ角ゴ Pro W3"/>
              </a:rPr>
              <a:t>sistema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nervoso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autónomo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simpático</a:t>
            </a:r>
            <a:endParaRPr lang="en-GB" sz="1300" dirty="0">
              <a:ea typeface="ヒラギノ角ゴ Pro W3"/>
              <a:cs typeface="ヒラギノ角ゴ Pro W3"/>
            </a:endParaRPr>
          </a:p>
          <a:p>
            <a:pPr marL="168477" indent="-168477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GB" sz="1300" dirty="0">
                <a:ea typeface="ヒラギノ角ゴ Pro W3"/>
                <a:cs typeface="ヒラギノ角ゴ Pro W3"/>
              </a:rPr>
              <a:t>Na </a:t>
            </a:r>
            <a:r>
              <a:rPr lang="en-GB" sz="1300" dirty="0" err="1">
                <a:ea typeface="ヒラギノ角ゴ Pro W3"/>
                <a:cs typeface="ヒラギノ角ゴ Pro W3"/>
              </a:rPr>
              <a:t>bexiga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urinária</a:t>
            </a:r>
            <a:r>
              <a:rPr lang="en-GB" sz="1300" dirty="0">
                <a:ea typeface="ヒラギノ角ゴ Pro W3"/>
                <a:cs typeface="ヒラギノ角ゴ Pro W3"/>
              </a:rPr>
              <a:t>, o </a:t>
            </a:r>
            <a:r>
              <a:rPr lang="en-GB" sz="1300" dirty="0" err="1">
                <a:ea typeface="ヒラギノ角ゴ Pro W3"/>
                <a:cs typeface="ヒラギノ角ゴ Pro W3"/>
              </a:rPr>
              <a:t>sistema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nervoso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simpático</a:t>
            </a:r>
            <a:r>
              <a:rPr lang="en-GB" sz="1300" dirty="0">
                <a:ea typeface="ヒラギノ角ゴ Pro W3"/>
                <a:cs typeface="ヒラギノ角ゴ Pro W3"/>
              </a:rPr>
              <a:t> é o principal </a:t>
            </a:r>
            <a:r>
              <a:rPr lang="en-GB" sz="1300" dirty="0" err="1">
                <a:ea typeface="ヒラギノ角ゴ Pro W3"/>
                <a:cs typeface="ヒラギノ角ゴ Pro W3"/>
              </a:rPr>
              <a:t>regulador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da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fase</a:t>
            </a:r>
            <a:r>
              <a:rPr lang="en-GB" sz="1300" dirty="0">
                <a:ea typeface="ヒラギノ角ゴ Pro W3"/>
                <a:cs typeface="ヒラギノ角ゴ Pro W3"/>
              </a:rPr>
              <a:t> de </a:t>
            </a:r>
            <a:r>
              <a:rPr lang="en-GB" sz="1300" dirty="0" err="1">
                <a:ea typeface="ヒラギノ角ゴ Pro W3"/>
                <a:cs typeface="ヒラギノ角ゴ Pro W3"/>
              </a:rPr>
              <a:t>armazenamento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da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urina</a:t>
            </a:r>
            <a:r>
              <a:rPr lang="en-GB" sz="1300" dirty="0">
                <a:ea typeface="ヒラギノ角ゴ Pro W3"/>
                <a:cs typeface="ヒラギノ角ゴ Pro W3"/>
              </a:rPr>
              <a:t> do </a:t>
            </a:r>
            <a:r>
              <a:rPr lang="en-GB" sz="1300" dirty="0" err="1">
                <a:ea typeface="ヒラギノ角ゴ Pro W3"/>
                <a:cs typeface="ヒラギノ角ゴ Pro W3"/>
              </a:rPr>
              <a:t>ciclo</a:t>
            </a:r>
            <a:r>
              <a:rPr lang="en-GB" sz="1300" dirty="0">
                <a:ea typeface="ヒラギノ角ゴ Pro W3"/>
                <a:cs typeface="ヒラギノ角ゴ Pro W3"/>
              </a:rPr>
              <a:t> miccional</a:t>
            </a:r>
            <a:r>
              <a:rPr lang="en-GB" sz="1300" baseline="30000" dirty="0">
                <a:ea typeface="ヒラギノ角ゴ Pro W3"/>
                <a:cs typeface="ヒラギノ角ゴ Pro W3"/>
              </a:rPr>
              <a:t>1</a:t>
            </a:r>
          </a:p>
          <a:p>
            <a:pPr marL="168477" indent="-168477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GB" sz="1300" dirty="0" err="1">
                <a:ea typeface="ヒラギノ角ゴ Pro W3"/>
                <a:cs typeface="ヒラギノ角ゴ Pro W3"/>
              </a:rPr>
              <a:t>Em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contrapartida</a:t>
            </a:r>
            <a:r>
              <a:rPr lang="en-GB" sz="1300" dirty="0">
                <a:ea typeface="ヒラギノ角ゴ Pro W3"/>
                <a:cs typeface="ヒラギノ角ゴ Pro W3"/>
              </a:rPr>
              <a:t>, o </a:t>
            </a:r>
            <a:r>
              <a:rPr lang="en-GB" sz="1300" dirty="0" err="1">
                <a:ea typeface="ヒラギノ角ゴ Pro W3"/>
                <a:cs typeface="ヒラギノ角ゴ Pro W3"/>
              </a:rPr>
              <a:t>esvaziamento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da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bexiga</a:t>
            </a:r>
            <a:r>
              <a:rPr lang="en-GB" sz="1300" dirty="0">
                <a:ea typeface="ヒラギノ角ゴ Pro W3"/>
                <a:cs typeface="ヒラギノ角ゴ Pro W3"/>
              </a:rPr>
              <a:t> é </a:t>
            </a:r>
            <a:r>
              <a:rPr lang="en-GB" sz="1300" dirty="0" err="1">
                <a:ea typeface="ヒラギノ角ゴ Pro W3"/>
                <a:cs typeface="ヒラギノ角ゴ Pro W3"/>
              </a:rPr>
              <a:t>estimulado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pela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libertação</a:t>
            </a:r>
            <a:r>
              <a:rPr lang="en-GB" sz="1300" dirty="0">
                <a:ea typeface="ヒラギノ角ゴ Pro W3"/>
                <a:cs typeface="ヒラギノ角ゴ Pro W3"/>
              </a:rPr>
              <a:t> de </a:t>
            </a:r>
            <a:r>
              <a:rPr lang="en-GB" sz="1300" dirty="0" err="1">
                <a:ea typeface="ヒラギノ角ゴ Pro W3"/>
                <a:cs typeface="ヒラギノ角ゴ Pro W3"/>
              </a:rPr>
              <a:t>acetilcolina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nos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terminais</a:t>
            </a:r>
            <a:r>
              <a:rPr lang="en-GB" sz="1300" dirty="0">
                <a:ea typeface="ヒラギノ角ゴ Pro W3"/>
                <a:cs typeface="ヒラギノ角ゴ Pro W3"/>
              </a:rPr>
              <a:t> </a:t>
            </a:r>
            <a:r>
              <a:rPr lang="en-GB" sz="1300" dirty="0" err="1">
                <a:ea typeface="ヒラギノ角ゴ Pro W3"/>
                <a:cs typeface="ヒラギノ角ゴ Pro W3"/>
              </a:rPr>
              <a:t>nervosos</a:t>
            </a:r>
            <a:r>
              <a:rPr lang="en-GB" sz="1300" dirty="0">
                <a:ea typeface="ヒラギノ角ゴ Pro W3"/>
                <a:cs typeface="ヒラギノ角ゴ Pro W3"/>
              </a:rPr>
              <a:t> parassimpáticos</a:t>
            </a:r>
            <a:r>
              <a:rPr lang="en-GB" sz="1300" baseline="30000" dirty="0">
                <a:ea typeface="ヒラギノ角ゴ Pro W3"/>
                <a:cs typeface="ヒラギノ角ゴ Pro W3"/>
              </a:rPr>
              <a:t>1</a:t>
            </a:r>
          </a:p>
          <a:p>
            <a:pPr marL="168477" indent="-168477">
              <a:spcBef>
                <a:spcPct val="0"/>
              </a:spcBef>
              <a:buFontTx/>
              <a:buChar char="•"/>
            </a:pPr>
            <a:endParaRPr lang="en-US" sz="1300" dirty="0">
              <a:ea typeface="ヒラギノ角ゴ Pro W3"/>
              <a:cs typeface="ヒラギノ角ゴ Pro W3"/>
            </a:endParaRPr>
          </a:p>
          <a:p>
            <a:pPr marL="168477" indent="-168477">
              <a:spcBef>
                <a:spcPct val="0"/>
              </a:spcBef>
            </a:pPr>
            <a:r>
              <a:rPr lang="en-GB" sz="1300" b="1" dirty="0" err="1">
                <a:ea typeface="ヒラギノ角ゴ Pro W3"/>
                <a:cs typeface="ヒラギノ角ゴ Pro W3"/>
              </a:rPr>
              <a:t>Referências</a:t>
            </a:r>
            <a:endParaRPr lang="en-GB" sz="1300" b="1" dirty="0">
              <a:ea typeface="ヒラギノ角ゴ Pro W3"/>
              <a:cs typeface="ヒラギノ角ゴ Pro W3"/>
            </a:endParaRPr>
          </a:p>
          <a:p>
            <a:pPr marL="168477" indent="-168477">
              <a:spcBef>
                <a:spcPct val="0"/>
              </a:spcBef>
            </a:pPr>
            <a:endParaRPr lang="en-US" sz="1300" dirty="0">
              <a:ea typeface="ヒラギノ角ゴ Pro W3"/>
              <a:cs typeface="ヒラギノ角ゴ Pro W3"/>
            </a:endParaRPr>
          </a:p>
          <a:p>
            <a:pPr marL="168477" indent="-168477">
              <a:spcBef>
                <a:spcPct val="0"/>
              </a:spcBef>
              <a:buFontTx/>
              <a:buAutoNum type="arabicPeriod"/>
            </a:pPr>
            <a:r>
              <a:rPr lang="en-GB" sz="1300" dirty="0" err="1">
                <a:ea typeface="ヒラギノ角ゴ Pro W3"/>
                <a:cs typeface="ヒラギノ角ゴ Pro W3"/>
              </a:rPr>
              <a:t>Ouslander</a:t>
            </a:r>
            <a:r>
              <a:rPr lang="en-GB" sz="1300" dirty="0">
                <a:ea typeface="ヒラギノ角ゴ Pro W3"/>
                <a:cs typeface="ヒラギノ角ゴ Pro W3"/>
              </a:rPr>
              <a:t> JG. N </a:t>
            </a:r>
            <a:r>
              <a:rPr lang="en-GB" sz="1300" dirty="0" err="1">
                <a:ea typeface="ヒラギノ角ゴ Pro W3"/>
                <a:cs typeface="ヒラギノ角ゴ Pro W3"/>
              </a:rPr>
              <a:t>Engl</a:t>
            </a:r>
            <a:r>
              <a:rPr lang="en-GB" sz="1300" dirty="0">
                <a:ea typeface="ヒラギノ角ゴ Pro W3"/>
                <a:cs typeface="ヒラギノ角ゴ Pro W3"/>
              </a:rPr>
              <a:t> J Med 2004; 350: 786–99</a:t>
            </a:r>
          </a:p>
          <a:p>
            <a:pPr marL="168477" indent="-168477">
              <a:spcBef>
                <a:spcPct val="0"/>
              </a:spcBef>
              <a:buFontTx/>
              <a:buAutoNum type="arabicPeriod"/>
            </a:pPr>
            <a:r>
              <a:rPr lang="en-GB" sz="1300" dirty="0" err="1">
                <a:ea typeface="ヒラギノ角ゴ Pro W3"/>
                <a:cs typeface="ヒラギノ角ゴ Pro W3"/>
              </a:rPr>
              <a:t>Andersson</a:t>
            </a:r>
            <a:r>
              <a:rPr lang="en-GB" sz="1300" dirty="0">
                <a:ea typeface="ヒラギノ角ゴ Pro W3"/>
                <a:cs typeface="ヒラギノ角ゴ Pro W3"/>
              </a:rPr>
              <a:t> K-E, </a:t>
            </a:r>
            <a:r>
              <a:rPr lang="en-GB" sz="1300" dirty="0" err="1">
                <a:ea typeface="ヒラギノ角ゴ Pro W3"/>
                <a:cs typeface="ヒラギノ角ゴ Pro W3"/>
              </a:rPr>
              <a:t>Wein</a:t>
            </a:r>
            <a:r>
              <a:rPr lang="en-GB" sz="1300" dirty="0">
                <a:ea typeface="ヒラギノ角ゴ Pro W3"/>
                <a:cs typeface="ヒラギノ角ゴ Pro W3"/>
              </a:rPr>
              <a:t> AJ. In: </a:t>
            </a:r>
            <a:r>
              <a:rPr lang="en-GB" sz="1300" dirty="0" err="1">
                <a:ea typeface="ヒラギノ角ゴ Pro W3"/>
                <a:cs typeface="ヒラギノ角ゴ Pro W3"/>
              </a:rPr>
              <a:t>Wein</a:t>
            </a:r>
            <a:r>
              <a:rPr lang="en-GB" sz="1300" dirty="0">
                <a:ea typeface="ヒラギノ角ゴ Pro W3"/>
                <a:cs typeface="ヒラギノ角ゴ Pro W3"/>
              </a:rPr>
              <a:t> AJ (Ed). Campbell-Walsh Urology (10th </a:t>
            </a:r>
            <a:r>
              <a:rPr lang="en-GB" sz="1300" dirty="0" err="1">
                <a:ea typeface="ヒラギノ角ゴ Pro W3"/>
                <a:cs typeface="ヒラギノ角ゴ Pro W3"/>
              </a:rPr>
              <a:t>ed</a:t>
            </a:r>
            <a:r>
              <a:rPr lang="en-GB" sz="1300" dirty="0">
                <a:ea typeface="ヒラギノ角ゴ Pro W3"/>
                <a:cs typeface="ヒラギノ角ゴ Pro W3"/>
              </a:rPr>
              <a:t>). Philadelphia, PA: Elsevier Saunders, 2012</a:t>
            </a:r>
          </a:p>
        </p:txBody>
      </p:sp>
    </p:spTree>
    <p:extLst>
      <p:ext uri="{BB962C8B-B14F-4D97-AF65-F5344CB8AC3E}">
        <p14:creationId xmlns:p14="http://schemas.microsoft.com/office/powerpoint/2010/main" val="312295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3" tIns="46167" rIns="92333" bIns="46167" anchor="b"/>
          <a:lstStyle/>
          <a:p>
            <a:pPr algn="r"/>
            <a:fld id="{332AC43D-626D-4075-9C04-D43E2EFAD1CC}" type="slidenum">
              <a:rPr lang="ja-JP" altLang="en-GB" sz="1200">
                <a:solidFill>
                  <a:srgbClr val="000000"/>
                </a:solidFill>
              </a:rPr>
              <a:pPr algn="r"/>
              <a:t>35</a:t>
            </a:fld>
            <a:endParaRPr lang="en-GB" altLang="ja-JP" sz="1200">
              <a:solidFill>
                <a:srgbClr val="000000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819150"/>
            <a:ext cx="4546600" cy="2559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1" y="3748089"/>
            <a:ext cx="4830763" cy="4938711"/>
          </a:xfrm>
          <a:noFill/>
        </p:spPr>
        <p:txBody>
          <a:bodyPr wrap="square" lIns="92333" tIns="46167" rIns="92333" bIns="4616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726"/>
              </a:spcBef>
            </a:pPr>
            <a:r>
              <a:rPr lang="en-GB" dirty="0">
                <a:ea typeface="ヒラギノ角ゴ Pro W3"/>
                <a:cs typeface="ヒラギノ角ゴ Pro W3"/>
              </a:rPr>
              <a:t>Os </a:t>
            </a:r>
            <a:r>
              <a:rPr lang="en-GB" dirty="0" err="1">
                <a:ea typeface="ヒラギノ角ゴ Pro W3"/>
                <a:cs typeface="ヒラギノ角ゴ Pro W3"/>
              </a:rPr>
              <a:t>resultados</a:t>
            </a:r>
            <a:r>
              <a:rPr lang="en-GB" dirty="0"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ea typeface="ヒラギノ角ゴ Pro W3"/>
                <a:cs typeface="ヒラギノ角ゴ Pro W3"/>
              </a:rPr>
              <a:t>eficácia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também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foram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analisados</a:t>
            </a:r>
            <a:r>
              <a:rPr lang="en-GB" dirty="0">
                <a:ea typeface="ヒラギノ角ゴ Pro W3"/>
                <a:cs typeface="ヒラギノ角ゴ Pro W3"/>
              </a:rPr>
              <a:t> com base </a:t>
            </a:r>
            <a:r>
              <a:rPr lang="en-GB" dirty="0" err="1">
                <a:ea typeface="ヒラギノ角ゴ Pro W3"/>
                <a:cs typeface="ヒラギノ角ゴ Pro W3"/>
              </a:rPr>
              <a:t>na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exposição</a:t>
            </a:r>
            <a:r>
              <a:rPr lang="en-GB" dirty="0">
                <a:ea typeface="ヒラギノ角ゴ Pro W3"/>
                <a:cs typeface="ヒラギノ角ゴ Pro W3"/>
              </a:rPr>
              <a:t> total a </a:t>
            </a:r>
            <a:r>
              <a:rPr lang="en-GB" dirty="0" err="1">
                <a:ea typeface="ヒラギノ角ゴ Pro W3"/>
                <a:cs typeface="ヒラギノ角ゴ Pro W3"/>
              </a:rPr>
              <a:t>solifenacina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para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todos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os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doentes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que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participaram</a:t>
            </a:r>
            <a:r>
              <a:rPr lang="en-GB" dirty="0">
                <a:ea typeface="ヒラギノ角ゴ Pro W3"/>
                <a:cs typeface="ヒラギノ角ゴ Pro W3"/>
              </a:rPr>
              <a:t> no </a:t>
            </a:r>
            <a:r>
              <a:rPr lang="en-GB" dirty="0" err="1">
                <a:ea typeface="ヒラギノ角ゴ Pro W3"/>
                <a:cs typeface="ヒラギノ角ゴ Pro W3"/>
              </a:rPr>
              <a:t>estudo</a:t>
            </a:r>
            <a:r>
              <a:rPr lang="en-GB" dirty="0"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ea typeface="ヒラギノ角ゴ Pro W3"/>
                <a:cs typeface="ヒラギノ角ゴ Pro W3"/>
              </a:rPr>
              <a:t>extensão</a:t>
            </a:r>
            <a:r>
              <a:rPr lang="en-GB" dirty="0">
                <a:ea typeface="ヒラギノ角ゴ Pro W3"/>
                <a:cs typeface="ヒラギノ角ゴ Pro W3"/>
              </a:rPr>
              <a:t>. Este </a:t>
            </a:r>
            <a:r>
              <a:rPr lang="en-GB" dirty="0" err="1">
                <a:ea typeface="ヒラギノ角ゴ Pro W3"/>
                <a:cs typeface="ヒラギノ角ゴ Pro W3"/>
              </a:rPr>
              <a:t>diapositivo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mostra</a:t>
            </a:r>
            <a:r>
              <a:rPr lang="en-GB" dirty="0">
                <a:ea typeface="ヒラギノ角ゴ Pro W3"/>
                <a:cs typeface="ヒラギノ角ゴ Pro W3"/>
              </a:rPr>
              <a:t> a </a:t>
            </a:r>
            <a:r>
              <a:rPr lang="en-GB" dirty="0" err="1">
                <a:ea typeface="ヒラギノ角ゴ Pro W3"/>
                <a:cs typeface="ヒラギノ角ゴ Pro W3"/>
              </a:rPr>
              <a:t>redução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média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da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percentagem</a:t>
            </a:r>
            <a:r>
              <a:rPr lang="en-GB" dirty="0"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ea typeface="ヒラギノ角ゴ Pro W3"/>
                <a:cs typeface="ヒラギノ角ゴ Pro W3"/>
              </a:rPr>
              <a:t>frequência</a:t>
            </a:r>
            <a:r>
              <a:rPr lang="en-GB" dirty="0">
                <a:ea typeface="ヒラギノ角ゴ Pro W3"/>
                <a:cs typeface="ヒラギノ角ゴ Pro W3"/>
              </a:rPr>
              <a:t>, </a:t>
            </a:r>
            <a:r>
              <a:rPr lang="en-GB" dirty="0" err="1">
                <a:ea typeface="ヒラギノ角ゴ Pro W3"/>
                <a:cs typeface="ヒラギノ角ゴ Pro W3"/>
              </a:rPr>
              <a:t>episódios</a:t>
            </a:r>
            <a:r>
              <a:rPr lang="en-GB" dirty="0"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ea typeface="ヒラギノ角ゴ Pro W3"/>
                <a:cs typeface="ヒラギノ角ゴ Pro W3"/>
              </a:rPr>
              <a:t>urgência</a:t>
            </a:r>
            <a:r>
              <a:rPr lang="en-GB" dirty="0">
                <a:ea typeface="ヒラギノ角ゴ Pro W3"/>
                <a:cs typeface="ヒラギノ角ゴ Pro W3"/>
              </a:rPr>
              <a:t> e </a:t>
            </a:r>
            <a:r>
              <a:rPr lang="en-GB" dirty="0" err="1">
                <a:ea typeface="ヒラギノ角ゴ Pro W3"/>
                <a:cs typeface="ヒラギノ角ゴ Pro W3"/>
              </a:rPr>
              <a:t>episódios</a:t>
            </a:r>
            <a:r>
              <a:rPr lang="en-GB" dirty="0"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ea typeface="ヒラギノ角ゴ Pro W3"/>
                <a:cs typeface="ヒラギノ角ゴ Pro W3"/>
              </a:rPr>
              <a:t>noctúria</a:t>
            </a:r>
            <a:r>
              <a:rPr lang="en-GB" dirty="0">
                <a:ea typeface="ヒラギノ角ゴ Pro W3"/>
                <a:cs typeface="ヒラギノ角ゴ Pro W3"/>
              </a:rPr>
              <a:t> e urge-</a:t>
            </a:r>
            <a:r>
              <a:rPr lang="en-GB" dirty="0" err="1">
                <a:ea typeface="ヒラギノ角ゴ Pro W3"/>
                <a:cs typeface="ヒラギノ角ゴ Pro W3"/>
              </a:rPr>
              <a:t>incontinência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durante</a:t>
            </a:r>
            <a:r>
              <a:rPr lang="en-GB" dirty="0">
                <a:ea typeface="ヒラギノ角ゴ Pro W3"/>
                <a:cs typeface="ヒラギノ角ゴ Pro W3"/>
              </a:rPr>
              <a:t> 24 </a:t>
            </a:r>
            <a:r>
              <a:rPr lang="en-GB" dirty="0" err="1">
                <a:ea typeface="ヒラギノ角ゴ Pro W3"/>
                <a:cs typeface="ヒラギノ角ゴ Pro W3"/>
              </a:rPr>
              <a:t>horas</a:t>
            </a:r>
            <a:r>
              <a:rPr lang="en-GB" dirty="0">
                <a:ea typeface="ヒラギノ角ゴ Pro W3"/>
                <a:cs typeface="ヒラギノ角ゴ Pro W3"/>
              </a:rPr>
              <a:t>. Os </a:t>
            </a:r>
            <a:r>
              <a:rPr lang="en-GB" dirty="0" err="1">
                <a:ea typeface="ヒラギノ角ゴ Pro W3"/>
                <a:cs typeface="ヒラギノ角ゴ Pro W3"/>
              </a:rPr>
              <a:t>benefícios</a:t>
            </a:r>
            <a:r>
              <a:rPr lang="en-GB" dirty="0"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ea typeface="ヒラギノ角ゴ Pro W3"/>
                <a:cs typeface="ヒラギノ角ゴ Pro W3"/>
              </a:rPr>
              <a:t>eficácia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iniciais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obtidos</a:t>
            </a:r>
            <a:r>
              <a:rPr lang="en-GB" dirty="0">
                <a:ea typeface="ヒラギノ角ゴ Pro W3"/>
                <a:cs typeface="ヒラギノ角ゴ Pro W3"/>
              </a:rPr>
              <a:t> com a </a:t>
            </a:r>
            <a:r>
              <a:rPr lang="en-GB" dirty="0" err="1">
                <a:ea typeface="ヒラギノ角ゴ Pro W3"/>
                <a:cs typeface="ヒラギノ角ゴ Pro W3"/>
              </a:rPr>
              <a:t>terapêutica</a:t>
            </a:r>
            <a:r>
              <a:rPr lang="en-GB" dirty="0">
                <a:ea typeface="ヒラギノ角ゴ Pro W3"/>
                <a:cs typeface="ヒラギノ角ゴ Pro W3"/>
              </a:rPr>
              <a:t> com </a:t>
            </a:r>
            <a:r>
              <a:rPr lang="en-GB" dirty="0" err="1">
                <a:ea typeface="ヒラギノ角ゴ Pro W3"/>
                <a:cs typeface="ヒラギノ角ゴ Pro W3"/>
              </a:rPr>
              <a:t>solifenacina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durante</a:t>
            </a:r>
            <a:r>
              <a:rPr lang="en-GB" dirty="0">
                <a:ea typeface="ヒラギノ角ゴ Pro W3"/>
                <a:cs typeface="ヒラギノ角ゴ Pro W3"/>
              </a:rPr>
              <a:t> o </a:t>
            </a:r>
            <a:r>
              <a:rPr lang="en-GB" dirty="0" err="1">
                <a:ea typeface="ヒラギノ角ゴ Pro W3"/>
                <a:cs typeface="ヒラギノ角ゴ Pro W3"/>
              </a:rPr>
              <a:t>ensaio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em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dupla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ocultação</a:t>
            </a:r>
            <a:r>
              <a:rPr lang="en-GB" dirty="0">
                <a:ea typeface="ヒラギノ角ゴ Pro W3"/>
                <a:cs typeface="ヒラギノ角ゴ Pro W3"/>
              </a:rPr>
              <a:t> de 12 </a:t>
            </a:r>
            <a:r>
              <a:rPr lang="en-GB" dirty="0" err="1">
                <a:ea typeface="ヒラギノ角ゴ Pro W3"/>
                <a:cs typeface="ヒラギノ角ゴ Pro W3"/>
              </a:rPr>
              <a:t>semanas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foram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bem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mantidos</a:t>
            </a:r>
            <a:r>
              <a:rPr lang="en-GB" dirty="0">
                <a:ea typeface="ヒラギノ角ゴ Pro W3"/>
                <a:cs typeface="ヒラギノ角ゴ Pro W3"/>
              </a:rPr>
              <a:t> com o </a:t>
            </a:r>
            <a:r>
              <a:rPr lang="en-GB" dirty="0" err="1">
                <a:ea typeface="ヒラギノ角ゴ Pro W3"/>
                <a:cs typeface="ヒラギノ角ゴ Pro W3"/>
              </a:rPr>
              <a:t>tratamento</a:t>
            </a:r>
            <a:r>
              <a:rPr lang="en-GB" dirty="0">
                <a:ea typeface="ヒラギノ角ゴ Pro W3"/>
                <a:cs typeface="ヒラギノ角ゴ Pro W3"/>
              </a:rPr>
              <a:t> a </a:t>
            </a:r>
            <a:r>
              <a:rPr lang="en-GB" dirty="0" err="1">
                <a:ea typeface="ヒラギノ角ゴ Pro W3"/>
                <a:cs typeface="ヒラギノ角ゴ Pro W3"/>
              </a:rPr>
              <a:t>longo</a:t>
            </a:r>
            <a:r>
              <a:rPr lang="en-GB" dirty="0"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ea typeface="ヒラギノ角ゴ Pro W3"/>
                <a:cs typeface="ヒラギノ角ゴ Pro W3"/>
              </a:rPr>
              <a:t>prazo</a:t>
            </a:r>
            <a:r>
              <a:rPr lang="en-GB" dirty="0">
                <a:ea typeface="ヒラギノ角ゴ Pro W3"/>
                <a:cs typeface="ヒラギノ角ゴ Pro W3"/>
              </a:rPr>
              <a:t>. </a:t>
            </a:r>
          </a:p>
          <a:p>
            <a:pPr>
              <a:spcBef>
                <a:spcPct val="0"/>
              </a:spcBef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91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A3CC-FCB7-5645-8697-D76DE7FA75A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6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39" name="Imagem 3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0" y="5580720"/>
            <a:ext cx="11581920" cy="456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8" name="Imagem 77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  <p:pic>
        <p:nvPicPr>
          <p:cNvPr id="79" name="Imagem 78"/>
          <p:cNvPicPr/>
          <p:nvPr/>
        </p:nvPicPr>
        <p:blipFill>
          <a:blip r:embed="rId2"/>
          <a:stretch/>
        </p:blipFill>
        <p:spPr>
          <a:xfrm>
            <a:off x="5606280" y="5661000"/>
            <a:ext cx="369360" cy="2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668" y="1412875"/>
            <a:ext cx="10752667" cy="48390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EF47A7-03AF-4444-9D86-67E0AE2339F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0418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>
            <a:lvl1pPr algn="l">
              <a:defRPr sz="3200">
                <a:solidFill>
                  <a:srgbClr val="0062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62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62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62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62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62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90FD-1710-104B-949F-EF267351AA3D}" type="datetimeFigureOut">
              <a:rPr lang="en-US" smtClean="0"/>
              <a:pPr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2506-636A-7D49-80EB-26AFF726BB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320910"/>
            <a:ext cx="10972800" cy="501650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ref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1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FC2862-3124-A74A-A687-D516AF3D040D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0736" y="5878547"/>
            <a:ext cx="2844800" cy="365125"/>
          </a:xfrm>
        </p:spPr>
        <p:txBody>
          <a:bodyPr/>
          <a:lstStyle/>
          <a:p>
            <a:fld id="{802DAAB6-047C-D043-B53F-702B4A136F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5878513"/>
            <a:ext cx="7416800" cy="2585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US" sz="1200" kern="1200" dirty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6481911"/>
            <a:ext cx="7416800" cy="258532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>
              <a:buNone/>
              <a:defRPr lang="en-US" sz="1200" kern="1200" dirty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543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FC2862-3124-A74A-A687-D516AF3D040D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0736" y="5878547"/>
            <a:ext cx="2844800" cy="365125"/>
          </a:xfrm>
        </p:spPr>
        <p:txBody>
          <a:bodyPr/>
          <a:lstStyle/>
          <a:p>
            <a:fld id="{802DAAB6-047C-D043-B53F-702B4A136F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5878514"/>
            <a:ext cx="7416800" cy="258532"/>
          </a:xfr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sz="1200">
                <a:solidFill>
                  <a:srgbClr val="4D4D4D"/>
                </a:solidFill>
              </a:defRPr>
            </a:lvl1pPr>
            <a:lvl2pPr>
              <a:buNone/>
              <a:defRPr sz="1600">
                <a:solidFill>
                  <a:srgbClr val="808080"/>
                </a:solidFill>
              </a:defRPr>
            </a:lvl2pPr>
            <a:lvl3pPr>
              <a:buNone/>
              <a:defRPr sz="1400">
                <a:solidFill>
                  <a:srgbClr val="808080"/>
                </a:solidFill>
              </a:defRPr>
            </a:lvl3pPr>
            <a:lvl4pPr>
              <a:buNone/>
              <a:defRPr sz="1200">
                <a:solidFill>
                  <a:srgbClr val="808080"/>
                </a:solidFill>
              </a:defRPr>
            </a:lvl4pPr>
            <a:lvl5pPr>
              <a:buNone/>
              <a:defRPr sz="1200">
                <a:solidFill>
                  <a:srgbClr val="80808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6481911"/>
            <a:ext cx="7416800" cy="258532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>
              <a:buNone/>
              <a:defRPr lang="en-US" sz="1200" kern="1200" dirty="0" smtClean="0">
                <a:solidFill>
                  <a:srgbClr val="4D4D4D"/>
                </a:solidFill>
                <a:latin typeface="Myriad Pro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399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FC2862-3124-A74A-A687-D516AF3D040D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0736" y="5878547"/>
            <a:ext cx="2844800" cy="365125"/>
          </a:xfrm>
        </p:spPr>
        <p:txBody>
          <a:bodyPr/>
          <a:lstStyle/>
          <a:p>
            <a:fld id="{802DAAB6-047C-D043-B53F-702B4A136F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5878513"/>
            <a:ext cx="7416800" cy="2585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US" sz="1200" kern="1200" dirty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6481911"/>
            <a:ext cx="7416800" cy="258532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>
              <a:buNone/>
              <a:defRPr lang="en-US" sz="1200" kern="1200" dirty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5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FC2862-3124-A74A-A687-D516AF3D040D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30736" y="5878547"/>
            <a:ext cx="2844800" cy="365125"/>
          </a:xfrm>
        </p:spPr>
        <p:txBody>
          <a:bodyPr/>
          <a:lstStyle/>
          <a:p>
            <a:fld id="{802DAAB6-047C-D043-B53F-702B4A136F0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5878513"/>
            <a:ext cx="7416800" cy="2585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US" sz="1200" kern="1200" dirty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6481911"/>
            <a:ext cx="7416800" cy="258532"/>
          </a:xfrm>
        </p:spPr>
        <p:txBody>
          <a:bodyPr vert="horz" lIns="91440" tIns="45720" rIns="91440" bIns="45720" rtlCol="0" anchor="b" anchorCtr="0">
            <a:spAutoFit/>
          </a:bodyPr>
          <a:lstStyle>
            <a:lvl1pPr marL="0" indent="0">
              <a:buNone/>
              <a:defRPr lang="en-US" sz="1200" kern="1200" dirty="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209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86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9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6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4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34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51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6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7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264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204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044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260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044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19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98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41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25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4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778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0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159840"/>
            <a:ext cx="10972440" cy="280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294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34600" y="581544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34600" y="5661360"/>
            <a:ext cx="565164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0" y="5815440"/>
            <a:ext cx="11581920" cy="1404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3789000"/>
            <a:ext cx="10534320" cy="1285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modificar o estilo do título do padrão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Line 2"/>
          <p:cNvSpPr/>
          <p:nvPr/>
        </p:nvSpPr>
        <p:spPr>
          <a:xfrm flipH="1">
            <a:off x="856080" y="3860280"/>
            <a:ext cx="1080" cy="1116000"/>
          </a:xfrm>
          <a:prstGeom prst="line">
            <a:avLst/>
          </a:prstGeom>
          <a:ln w="12384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857160" y="5226120"/>
            <a:ext cx="1080" cy="720000"/>
          </a:xfrm>
          <a:prstGeom prst="line">
            <a:avLst/>
          </a:prstGeom>
          <a:ln w="1238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10027440" y="6132240"/>
            <a:ext cx="2088000" cy="608760"/>
          </a:xfrm>
          <a:prstGeom prst="rect">
            <a:avLst/>
          </a:prstGeom>
          <a:ln>
            <a:noFill/>
          </a:ln>
        </p:spPr>
      </p:pic>
      <p:pic>
        <p:nvPicPr>
          <p:cNvPr id="4" name="Imagen 7"/>
          <p:cNvPicPr/>
          <p:nvPr/>
        </p:nvPicPr>
        <p:blipFill>
          <a:blip r:embed="rId16"/>
          <a:stretch/>
        </p:blipFill>
        <p:spPr>
          <a:xfrm>
            <a:off x="122400" y="115200"/>
            <a:ext cx="6401160" cy="93564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287A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159840"/>
            <a:ext cx="10972440" cy="604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Título de diapositivo: é obrigatório</a:t>
            </a:r>
            <a:endParaRPr lang="es-ES" sz="18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0" y="1015560"/>
            <a:ext cx="11581920" cy="45918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8200" indent="-264600">
              <a:lnSpc>
                <a:spcPct val="100000"/>
              </a:lnSpc>
              <a:buBlip>
                <a:blip r:embed="rId21"/>
              </a:buBlip>
            </a:pPr>
            <a:r>
              <a:rPr lang="es-ES" sz="24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modificar o estilo de texto do padrão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23880" lvl="1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"/>
            </a:pPr>
            <a:r>
              <a:rPr lang="es-ES" sz="22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39920" lvl="2" indent="-264600">
              <a:lnSpc>
                <a:spcPct val="100000"/>
              </a:lnSpc>
              <a:buClr>
                <a:srgbClr val="C5000B"/>
              </a:buClr>
              <a:buFont typeface="Wingdings" charset="2"/>
              <a:buChar char="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74960" lvl="3" indent="-183960">
              <a:lnSpc>
                <a:spcPct val="100000"/>
              </a:lnSpc>
              <a:buClr>
                <a:srgbClr val="C5000B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591000" lvl="4" indent="-185400">
              <a:lnSpc>
                <a:spcPct val="100000"/>
              </a:lnSpc>
              <a:buClr>
                <a:srgbClr val="C5000B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es-ES" sz="2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0" y="5661360"/>
            <a:ext cx="11581920" cy="2948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es-ES" sz="1400" b="0" i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esquemaClique para introduzir uma referência bibliográfica</a:t>
            </a:r>
            <a:endParaRPr lang="es-ES" sz="1400" b="0" strike="noStrike" spc="-1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3" name="Imagen 12"/>
          <p:cNvPicPr/>
          <p:nvPr/>
        </p:nvPicPr>
        <p:blipFill>
          <a:blip r:embed="rId22"/>
          <a:stretch/>
        </p:blipFill>
        <p:spPr>
          <a:xfrm>
            <a:off x="10288800" y="6226560"/>
            <a:ext cx="1764720" cy="514440"/>
          </a:xfrm>
          <a:prstGeom prst="rect">
            <a:avLst/>
          </a:prstGeom>
          <a:ln>
            <a:noFill/>
          </a:ln>
        </p:spPr>
      </p:pic>
      <p:pic>
        <p:nvPicPr>
          <p:cNvPr id="44" name="Imagen 3"/>
          <p:cNvPicPr/>
          <p:nvPr/>
        </p:nvPicPr>
        <p:blipFill>
          <a:blip r:embed="rId23"/>
          <a:stretch/>
        </p:blipFill>
        <p:spPr>
          <a:xfrm>
            <a:off x="118800" y="6447600"/>
            <a:ext cx="2972160" cy="291240"/>
          </a:xfrm>
          <a:prstGeom prst="rect">
            <a:avLst/>
          </a:prstGeom>
          <a:ln>
            <a:noFill/>
          </a:ln>
        </p:spPr>
      </p:pic>
      <p:pic>
        <p:nvPicPr>
          <p:cNvPr id="45" name="9 Imagen"/>
          <p:cNvPicPr/>
          <p:nvPr/>
        </p:nvPicPr>
        <p:blipFill>
          <a:blip r:embed="rId24"/>
          <a:srcRect r="37971" b="1167"/>
          <a:stretch/>
        </p:blipFill>
        <p:spPr>
          <a:xfrm>
            <a:off x="12240" y="6119640"/>
            <a:ext cx="3336120" cy="3333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8EC8-D2DE-49B4-889B-28829B9EE030}" type="datetimeFigureOut">
              <a:rPr lang="es-ES" smtClean="0"/>
              <a:pPr/>
              <a:t>27/10/2017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CE4C-98FC-4FBD-90BC-B0364D6254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Nitti%20VW%5bAuthor%5d&amp;cauthor=true&amp;cauthor_uid=169859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29502" y="3845607"/>
            <a:ext cx="10739983" cy="1128045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r>
              <a:rPr lang="en-GB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Incontinência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Urinária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e </a:t>
            </a:r>
            <a:r>
              <a:rPr lang="en-GB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Bexiga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Hiperativa</a:t>
            </a:r>
            <a:r>
              <a:rPr lang="en-GB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: </a:t>
            </a:r>
            <a:r>
              <a:rPr lang="pt-PT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 quê, como e porquê?</a:t>
            </a:r>
            <a:r>
              <a:rPr lang="es-ES" sz="4000" b="0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S" sz="4000" b="0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895320" y="5212800"/>
            <a:ext cx="10553400" cy="804576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Dr. </a:t>
            </a:r>
            <a:r>
              <a:rPr lang="es-ES" sz="1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Vitor</a:t>
            </a: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Hugo Nogueira. Hospital de Braga</a:t>
            </a:r>
          </a:p>
          <a:p>
            <a:pPr>
              <a:lnSpc>
                <a:spcPct val="100000"/>
              </a:lnSpc>
            </a:pP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</a:t>
            </a:r>
            <a:r>
              <a:rPr lang="es-ES" sz="1200" b="1" strike="noStrike" spc="-1" dirty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Pedro </a:t>
            </a:r>
            <a:r>
              <a:rPr lang="es-ES" sz="1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Galego</a:t>
            </a: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Hospital do Espírito Santo de Évora, E.P.E.</a:t>
            </a:r>
          </a:p>
          <a:p>
            <a:pPr>
              <a:lnSpc>
                <a:spcPct val="100000"/>
              </a:lnSpc>
            </a:pPr>
            <a:r>
              <a:rPr lang="es-ES" sz="1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Dr. Pedro </a:t>
            </a:r>
            <a:r>
              <a:rPr lang="es-ES" sz="1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Nunes</a:t>
            </a:r>
            <a:r>
              <a:rPr lang="es-ES" sz="1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Centro </a:t>
            </a:r>
            <a:r>
              <a:rPr lang="es-ES" sz="1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Hospitalar</a:t>
            </a:r>
            <a:r>
              <a:rPr lang="es-ES" sz="1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 </a:t>
            </a:r>
            <a:r>
              <a:rPr lang="es-ES" sz="1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Universitária</a:t>
            </a:r>
            <a:r>
              <a:rPr lang="es-ES" sz="1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</a:t>
            </a:r>
            <a:r>
              <a:rPr lang="es-ES" sz="1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Coimbra</a:t>
            </a:r>
            <a:endParaRPr lang="es-ES" sz="1200" b="1" spc="-1" dirty="0" smtClean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Dr. </a:t>
            </a:r>
            <a:r>
              <a:rPr lang="es-ES" sz="1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Jose</a:t>
            </a: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Manuel Palma. Centro </a:t>
            </a:r>
            <a:r>
              <a:rPr lang="es-ES" sz="1200" b="1" strike="noStrike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Hospitalar</a:t>
            </a:r>
            <a:r>
              <a:rPr lang="es-ES" sz="1200" b="1" strike="noStrike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Lisboa Norte.</a:t>
            </a:r>
          </a:p>
          <a:p>
            <a:pPr>
              <a:lnSpc>
                <a:spcPct val="100000"/>
              </a:lnSpc>
            </a:pPr>
            <a:r>
              <a:rPr lang="es-ES" sz="1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Dr. Francisco Cruz</a:t>
            </a:r>
            <a:r>
              <a:rPr lang="es-ES" sz="1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Centro </a:t>
            </a:r>
            <a:r>
              <a:rPr lang="es-ES" sz="1200" b="1" spc="-1" dirty="0" err="1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Hospitalar</a:t>
            </a:r>
            <a:r>
              <a:rPr lang="es-ES" sz="1200" b="1" spc="-1" dirty="0" smtClean="0">
                <a:solidFill>
                  <a:srgbClr val="00458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São João. Porto</a:t>
            </a:r>
            <a:endParaRPr lang="es-ES" sz="1200" b="0" strike="noStrike" spc="-1" dirty="0">
              <a:solidFill>
                <a:srgbClr val="00458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Milsom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I et al. BJU Int. 2001;87:760-766.</a:t>
            </a:r>
            <a:br>
              <a:rPr lang="en-GB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Irwin DE et al.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Urol. 2006;50:1306-1315</a:t>
            </a:r>
          </a:p>
        </p:txBody>
      </p: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P</a:t>
            </a:r>
            <a:r>
              <a:rPr lang="en-GB" b="1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revalência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de </a:t>
            </a:r>
            <a:r>
              <a:rPr lang="en-GB" b="1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bexiga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hiperativa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(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uropa e 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</a:t>
            </a:r>
            <a:r>
              <a:rPr lang="en-GB" b="1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ua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)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085761" y="6367266"/>
            <a:ext cx="184481" cy="2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Arial Narrow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786790" y="1641063"/>
            <a:ext cx="6537303" cy="3301529"/>
            <a:chOff x="1320845" y="2807841"/>
            <a:chExt cx="6537303" cy="3301529"/>
          </a:xfrm>
        </p:grpSpPr>
        <p:sp>
          <p:nvSpPr>
            <p:cNvPr id="12295" name="Freeform 8"/>
            <p:cNvSpPr>
              <a:spLocks/>
            </p:cNvSpPr>
            <p:nvPr/>
          </p:nvSpPr>
          <p:spPr bwMode="auto">
            <a:xfrm>
              <a:off x="2361336" y="4001195"/>
              <a:ext cx="4959147" cy="1125393"/>
            </a:xfrm>
            <a:custGeom>
              <a:avLst/>
              <a:gdLst>
                <a:gd name="T0" fmla="*/ 0 w 3628"/>
                <a:gd name="T1" fmla="*/ 724 h 820"/>
                <a:gd name="T2" fmla="*/ 10272 w 3628"/>
                <a:gd name="T3" fmla="*/ 660 h 820"/>
                <a:gd name="T4" fmla="*/ 22099 w 3628"/>
                <a:gd name="T5" fmla="*/ 820 h 820"/>
                <a:gd name="T6" fmla="*/ 33339 w 3628"/>
                <a:gd name="T7" fmla="*/ 672 h 820"/>
                <a:gd name="T8" fmla="*/ 44709 w 3628"/>
                <a:gd name="T9" fmla="*/ 676 h 820"/>
                <a:gd name="T10" fmla="*/ 55007 w 3628"/>
                <a:gd name="T11" fmla="*/ 612 h 820"/>
                <a:gd name="T12" fmla="*/ 66252 w 3628"/>
                <a:gd name="T13" fmla="*/ 592 h 820"/>
                <a:gd name="T14" fmla="*/ 77504 w 3628"/>
                <a:gd name="T15" fmla="*/ 328 h 820"/>
                <a:gd name="T16" fmla="*/ 88206 w 3628"/>
                <a:gd name="T17" fmla="*/ 316 h 820"/>
                <a:gd name="T18" fmla="*/ 99144 w 3628"/>
                <a:gd name="T19" fmla="*/ 0 h 8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28"/>
                <a:gd name="T31" fmla="*/ 0 h 820"/>
                <a:gd name="T32" fmla="*/ 3628 w 3628"/>
                <a:gd name="T33" fmla="*/ 820 h 8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28" h="820">
                  <a:moveTo>
                    <a:pt x="0" y="724"/>
                  </a:moveTo>
                  <a:lnTo>
                    <a:pt x="376" y="660"/>
                  </a:lnTo>
                  <a:lnTo>
                    <a:pt x="808" y="820"/>
                  </a:lnTo>
                  <a:lnTo>
                    <a:pt x="1220" y="672"/>
                  </a:lnTo>
                  <a:lnTo>
                    <a:pt x="1636" y="676"/>
                  </a:lnTo>
                  <a:lnTo>
                    <a:pt x="2012" y="612"/>
                  </a:lnTo>
                  <a:lnTo>
                    <a:pt x="2424" y="592"/>
                  </a:lnTo>
                  <a:lnTo>
                    <a:pt x="2836" y="328"/>
                  </a:lnTo>
                  <a:lnTo>
                    <a:pt x="3228" y="316"/>
                  </a:lnTo>
                  <a:lnTo>
                    <a:pt x="3628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296" name="Freeform 9"/>
            <p:cNvSpPr>
              <a:spLocks/>
            </p:cNvSpPr>
            <p:nvPr/>
          </p:nvSpPr>
          <p:spPr bwMode="auto">
            <a:xfrm>
              <a:off x="2317643" y="4149418"/>
              <a:ext cx="4991916" cy="763071"/>
            </a:xfrm>
            <a:custGeom>
              <a:avLst/>
              <a:gdLst>
                <a:gd name="T0" fmla="*/ 0 w 3652"/>
                <a:gd name="T1" fmla="*/ 492 h 556"/>
                <a:gd name="T2" fmla="*/ 11592 w 3652"/>
                <a:gd name="T3" fmla="*/ 556 h 556"/>
                <a:gd name="T4" fmla="*/ 22963 w 3652"/>
                <a:gd name="T5" fmla="*/ 436 h 556"/>
                <a:gd name="T6" fmla="*/ 34307 w 3652"/>
                <a:gd name="T7" fmla="*/ 444 h 556"/>
                <a:gd name="T8" fmla="*/ 46013 w 3652"/>
                <a:gd name="T9" fmla="*/ 444 h 556"/>
                <a:gd name="T10" fmla="*/ 55997 w 3652"/>
                <a:gd name="T11" fmla="*/ 468 h 556"/>
                <a:gd name="T12" fmla="*/ 67449 w 3652"/>
                <a:gd name="T13" fmla="*/ 324 h 556"/>
                <a:gd name="T14" fmla="*/ 78052 w 3652"/>
                <a:gd name="T15" fmla="*/ 200 h 556"/>
                <a:gd name="T16" fmla="*/ 88976 w 3652"/>
                <a:gd name="T17" fmla="*/ 272 h 556"/>
                <a:gd name="T18" fmla="*/ 99802 w 3652"/>
                <a:gd name="T19" fmla="*/ 0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52"/>
                <a:gd name="T31" fmla="*/ 0 h 556"/>
                <a:gd name="T32" fmla="*/ 3652 w 3652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52" h="556">
                  <a:moveTo>
                    <a:pt x="0" y="492"/>
                  </a:moveTo>
                  <a:lnTo>
                    <a:pt x="424" y="556"/>
                  </a:lnTo>
                  <a:lnTo>
                    <a:pt x="840" y="436"/>
                  </a:lnTo>
                  <a:lnTo>
                    <a:pt x="1256" y="444"/>
                  </a:lnTo>
                  <a:lnTo>
                    <a:pt x="1684" y="444"/>
                  </a:lnTo>
                  <a:lnTo>
                    <a:pt x="2048" y="468"/>
                  </a:lnTo>
                  <a:lnTo>
                    <a:pt x="2468" y="324"/>
                  </a:lnTo>
                  <a:lnTo>
                    <a:pt x="2856" y="200"/>
                  </a:lnTo>
                  <a:lnTo>
                    <a:pt x="3256" y="272"/>
                  </a:lnTo>
                  <a:lnTo>
                    <a:pt x="3652" y="0"/>
                  </a:lnTo>
                </a:path>
              </a:pathLst>
            </a:cu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297" name="Freeform 10"/>
            <p:cNvSpPr>
              <a:spLocks/>
            </p:cNvSpPr>
            <p:nvPr/>
          </p:nvSpPr>
          <p:spPr bwMode="auto">
            <a:xfrm>
              <a:off x="4021667" y="3671812"/>
              <a:ext cx="3287892" cy="1207739"/>
            </a:xfrm>
            <a:custGeom>
              <a:avLst/>
              <a:gdLst>
                <a:gd name="T0" fmla="*/ 0 w 2408"/>
                <a:gd name="T1" fmla="*/ 880 h 880"/>
                <a:gd name="T2" fmla="*/ 11899 w 2408"/>
                <a:gd name="T3" fmla="*/ 784 h 880"/>
                <a:gd name="T4" fmla="*/ 21745 w 2408"/>
                <a:gd name="T5" fmla="*/ 732 h 880"/>
                <a:gd name="T6" fmla="*/ 32877 w 2408"/>
                <a:gd name="T7" fmla="*/ 496 h 880"/>
                <a:gd name="T8" fmla="*/ 43731 w 2408"/>
                <a:gd name="T9" fmla="*/ 508 h 880"/>
                <a:gd name="T10" fmla="*/ 65166 w 2408"/>
                <a:gd name="T11" fmla="*/ 0 h 8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8"/>
                <a:gd name="T19" fmla="*/ 0 h 880"/>
                <a:gd name="T20" fmla="*/ 2408 w 2408"/>
                <a:gd name="T21" fmla="*/ 880 h 8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8" h="880">
                  <a:moveTo>
                    <a:pt x="0" y="880"/>
                  </a:moveTo>
                  <a:lnTo>
                    <a:pt x="440" y="784"/>
                  </a:lnTo>
                  <a:lnTo>
                    <a:pt x="804" y="732"/>
                  </a:lnTo>
                  <a:lnTo>
                    <a:pt x="1216" y="496"/>
                  </a:lnTo>
                  <a:lnTo>
                    <a:pt x="1616" y="508"/>
                  </a:lnTo>
                  <a:lnTo>
                    <a:pt x="240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298" name="Freeform 11"/>
            <p:cNvSpPr>
              <a:spLocks/>
            </p:cNvSpPr>
            <p:nvPr/>
          </p:nvSpPr>
          <p:spPr bwMode="auto">
            <a:xfrm>
              <a:off x="4021667" y="3380857"/>
              <a:ext cx="3276969" cy="1822588"/>
            </a:xfrm>
            <a:custGeom>
              <a:avLst/>
              <a:gdLst>
                <a:gd name="T0" fmla="*/ 0 w 2400"/>
                <a:gd name="T1" fmla="*/ 1328 h 1328"/>
                <a:gd name="T2" fmla="*/ 11776 w 2400"/>
                <a:gd name="T3" fmla="*/ 1204 h 1328"/>
                <a:gd name="T4" fmla="*/ 21928 w 2400"/>
                <a:gd name="T5" fmla="*/ 1044 h 1328"/>
                <a:gd name="T6" fmla="*/ 32992 w 2400"/>
                <a:gd name="T7" fmla="*/ 880 h 1328"/>
                <a:gd name="T8" fmla="*/ 44239 w 2400"/>
                <a:gd name="T9" fmla="*/ 600 h 1328"/>
                <a:gd name="T10" fmla="*/ 54641 w 2400"/>
                <a:gd name="T11" fmla="*/ 400 h 1328"/>
                <a:gd name="T12" fmla="*/ 64929 w 2400"/>
                <a:gd name="T13" fmla="*/ 0 h 1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0"/>
                <a:gd name="T22" fmla="*/ 0 h 1328"/>
                <a:gd name="T23" fmla="*/ 2400 w 2400"/>
                <a:gd name="T24" fmla="*/ 1328 h 1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0" h="1328">
                  <a:moveTo>
                    <a:pt x="0" y="1328"/>
                  </a:moveTo>
                  <a:lnTo>
                    <a:pt x="436" y="1204"/>
                  </a:lnTo>
                  <a:lnTo>
                    <a:pt x="812" y="1044"/>
                  </a:lnTo>
                  <a:lnTo>
                    <a:pt x="1220" y="880"/>
                  </a:lnTo>
                  <a:lnTo>
                    <a:pt x="1636" y="600"/>
                  </a:lnTo>
                  <a:lnTo>
                    <a:pt x="2020" y="400"/>
                  </a:lnTo>
                  <a:lnTo>
                    <a:pt x="240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>
              <a:off x="2377114" y="3243614"/>
              <a:ext cx="5146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0" name="Line 13"/>
            <p:cNvSpPr>
              <a:spLocks noChangeShapeType="1"/>
            </p:cNvSpPr>
            <p:nvPr/>
          </p:nvSpPr>
          <p:spPr bwMode="auto">
            <a:xfrm>
              <a:off x="2377114" y="3457713"/>
              <a:ext cx="5146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1" name="Line 14"/>
            <p:cNvSpPr>
              <a:spLocks noChangeShapeType="1"/>
            </p:cNvSpPr>
            <p:nvPr/>
          </p:nvSpPr>
          <p:spPr bwMode="auto">
            <a:xfrm>
              <a:off x="2377114" y="3644363"/>
              <a:ext cx="51460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>
              <a:off x="2377114" y="3869442"/>
              <a:ext cx="51460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4433108" y="3011673"/>
              <a:ext cx="1847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sz="2000">
                <a:solidFill>
                  <a:srgbClr val="000000"/>
                </a:solidFill>
              </a:endParaRPr>
            </a:p>
          </p:txBody>
        </p:sp>
        <p:sp>
          <p:nvSpPr>
            <p:cNvPr id="12304" name="Text Box 17"/>
            <p:cNvSpPr txBox="1">
              <a:spLocks noChangeArrowheads="1"/>
            </p:cNvSpPr>
            <p:nvPr/>
          </p:nvSpPr>
          <p:spPr bwMode="auto">
            <a:xfrm>
              <a:off x="2891719" y="3092646"/>
              <a:ext cx="186294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</a:rPr>
                <a:t>Men – SIFO 1997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</a:rPr>
                <a:t>Women – SIFO 1997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</a:rPr>
                <a:t>Men – EPIC 2005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</a:rPr>
                <a:t>Women – EPIC 2005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305" name="Line 18"/>
            <p:cNvSpPr>
              <a:spLocks noChangeShapeType="1"/>
            </p:cNvSpPr>
            <p:nvPr/>
          </p:nvSpPr>
          <p:spPr bwMode="auto">
            <a:xfrm>
              <a:off x="2094324" y="2937562"/>
              <a:ext cx="0" cy="2569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6" name="Line 19"/>
            <p:cNvSpPr>
              <a:spLocks noChangeShapeType="1"/>
            </p:cNvSpPr>
            <p:nvPr/>
          </p:nvSpPr>
          <p:spPr bwMode="auto">
            <a:xfrm flipH="1">
              <a:off x="2018021" y="2941679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7" name="Line 20"/>
            <p:cNvSpPr>
              <a:spLocks noChangeShapeType="1"/>
            </p:cNvSpPr>
            <p:nvPr/>
          </p:nvSpPr>
          <p:spPr bwMode="auto">
            <a:xfrm flipH="1">
              <a:off x="2018021" y="3264200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8" name="Line 21"/>
            <p:cNvSpPr>
              <a:spLocks noChangeShapeType="1"/>
            </p:cNvSpPr>
            <p:nvPr/>
          </p:nvSpPr>
          <p:spPr bwMode="auto">
            <a:xfrm flipH="1">
              <a:off x="2018021" y="3586721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09" name="Line 22"/>
            <p:cNvSpPr>
              <a:spLocks noChangeShapeType="1"/>
            </p:cNvSpPr>
            <p:nvPr/>
          </p:nvSpPr>
          <p:spPr bwMode="auto">
            <a:xfrm flipH="1">
              <a:off x="2018021" y="3909242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0" name="Line 23"/>
            <p:cNvSpPr>
              <a:spLocks noChangeShapeType="1"/>
            </p:cNvSpPr>
            <p:nvPr/>
          </p:nvSpPr>
          <p:spPr bwMode="auto">
            <a:xfrm flipH="1">
              <a:off x="2018021" y="4218039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1" name="Line 24"/>
            <p:cNvSpPr>
              <a:spLocks noChangeShapeType="1"/>
            </p:cNvSpPr>
            <p:nvPr/>
          </p:nvSpPr>
          <p:spPr bwMode="auto">
            <a:xfrm flipH="1">
              <a:off x="2018021" y="4526836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2" name="Line 25"/>
            <p:cNvSpPr>
              <a:spLocks noChangeShapeType="1"/>
            </p:cNvSpPr>
            <p:nvPr/>
          </p:nvSpPr>
          <p:spPr bwMode="auto">
            <a:xfrm flipH="1">
              <a:off x="2018021" y="4835633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3" name="Line 26"/>
            <p:cNvSpPr>
              <a:spLocks noChangeShapeType="1"/>
            </p:cNvSpPr>
            <p:nvPr/>
          </p:nvSpPr>
          <p:spPr bwMode="auto">
            <a:xfrm flipH="1">
              <a:off x="2018021" y="5144430"/>
              <a:ext cx="7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4" name="Line 27"/>
            <p:cNvSpPr>
              <a:spLocks noChangeShapeType="1"/>
            </p:cNvSpPr>
            <p:nvPr/>
          </p:nvSpPr>
          <p:spPr bwMode="auto">
            <a:xfrm>
              <a:off x="2015434" y="5446365"/>
              <a:ext cx="55890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5" name="Line 28"/>
            <p:cNvSpPr>
              <a:spLocks noChangeShapeType="1"/>
            </p:cNvSpPr>
            <p:nvPr/>
          </p:nvSpPr>
          <p:spPr bwMode="auto">
            <a:xfrm>
              <a:off x="2630775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6" name="Line 29"/>
            <p:cNvSpPr>
              <a:spLocks noChangeShapeType="1"/>
            </p:cNvSpPr>
            <p:nvPr/>
          </p:nvSpPr>
          <p:spPr bwMode="auto">
            <a:xfrm>
              <a:off x="3184219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7" name="Line 30"/>
            <p:cNvSpPr>
              <a:spLocks noChangeShapeType="1"/>
            </p:cNvSpPr>
            <p:nvPr/>
          </p:nvSpPr>
          <p:spPr bwMode="auto">
            <a:xfrm>
              <a:off x="3737663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8" name="Line 31"/>
            <p:cNvSpPr>
              <a:spLocks noChangeShapeType="1"/>
            </p:cNvSpPr>
            <p:nvPr/>
          </p:nvSpPr>
          <p:spPr bwMode="auto">
            <a:xfrm>
              <a:off x="4289893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19" name="Line 32"/>
            <p:cNvSpPr>
              <a:spLocks noChangeShapeType="1"/>
            </p:cNvSpPr>
            <p:nvPr/>
          </p:nvSpPr>
          <p:spPr bwMode="auto">
            <a:xfrm>
              <a:off x="4843336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20" name="Line 33"/>
            <p:cNvSpPr>
              <a:spLocks noChangeShapeType="1"/>
            </p:cNvSpPr>
            <p:nvPr/>
          </p:nvSpPr>
          <p:spPr bwMode="auto">
            <a:xfrm>
              <a:off x="5397994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21" name="Line 34"/>
            <p:cNvSpPr>
              <a:spLocks noChangeShapeType="1"/>
            </p:cNvSpPr>
            <p:nvPr/>
          </p:nvSpPr>
          <p:spPr bwMode="auto">
            <a:xfrm>
              <a:off x="5949010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22" name="Line 35"/>
            <p:cNvSpPr>
              <a:spLocks noChangeShapeType="1"/>
            </p:cNvSpPr>
            <p:nvPr/>
          </p:nvSpPr>
          <p:spPr bwMode="auto">
            <a:xfrm>
              <a:off x="6502454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23" name="Line 36"/>
            <p:cNvSpPr>
              <a:spLocks noChangeShapeType="1"/>
            </p:cNvSpPr>
            <p:nvPr/>
          </p:nvSpPr>
          <p:spPr bwMode="auto">
            <a:xfrm>
              <a:off x="7054684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24" name="Line 37"/>
            <p:cNvSpPr>
              <a:spLocks noChangeShapeType="1"/>
            </p:cNvSpPr>
            <p:nvPr/>
          </p:nvSpPr>
          <p:spPr bwMode="auto">
            <a:xfrm>
              <a:off x="7608127" y="5446365"/>
              <a:ext cx="0" cy="78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12325" name="Text Box 38"/>
            <p:cNvSpPr txBox="1">
              <a:spLocks noChangeArrowheads="1"/>
            </p:cNvSpPr>
            <p:nvPr/>
          </p:nvSpPr>
          <p:spPr bwMode="auto">
            <a:xfrm>
              <a:off x="1654941" y="2807841"/>
              <a:ext cx="3545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40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326" name="Text Box 39"/>
            <p:cNvSpPr txBox="1">
              <a:spLocks noChangeArrowheads="1"/>
            </p:cNvSpPr>
            <p:nvPr/>
          </p:nvSpPr>
          <p:spPr bwMode="auto">
            <a:xfrm>
              <a:off x="1654941" y="3119383"/>
              <a:ext cx="3545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35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7" name="Text Box 40"/>
            <p:cNvSpPr txBox="1">
              <a:spLocks noChangeArrowheads="1"/>
            </p:cNvSpPr>
            <p:nvPr/>
          </p:nvSpPr>
          <p:spPr bwMode="auto">
            <a:xfrm>
              <a:off x="1654941" y="3430925"/>
              <a:ext cx="3545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30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8" name="Text Box 41"/>
            <p:cNvSpPr txBox="1">
              <a:spLocks noChangeArrowheads="1"/>
            </p:cNvSpPr>
            <p:nvPr/>
          </p:nvSpPr>
          <p:spPr bwMode="auto">
            <a:xfrm>
              <a:off x="1654941" y="3756191"/>
              <a:ext cx="3545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25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9" name="Text Box 42"/>
            <p:cNvSpPr txBox="1">
              <a:spLocks noChangeArrowheads="1"/>
            </p:cNvSpPr>
            <p:nvPr/>
          </p:nvSpPr>
          <p:spPr bwMode="auto">
            <a:xfrm>
              <a:off x="1654941" y="4081457"/>
              <a:ext cx="3545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20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0" name="Text Box 43"/>
            <p:cNvSpPr txBox="1">
              <a:spLocks noChangeArrowheads="1"/>
            </p:cNvSpPr>
            <p:nvPr/>
          </p:nvSpPr>
          <p:spPr bwMode="auto">
            <a:xfrm>
              <a:off x="1654941" y="4392998"/>
              <a:ext cx="3545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15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1" name="Text Box 44"/>
            <p:cNvSpPr txBox="1">
              <a:spLocks noChangeArrowheads="1"/>
            </p:cNvSpPr>
            <p:nvPr/>
          </p:nvSpPr>
          <p:spPr bwMode="auto">
            <a:xfrm>
              <a:off x="1654941" y="4701795"/>
              <a:ext cx="3545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10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2" name="Text Box 45"/>
            <p:cNvSpPr txBox="1">
              <a:spLocks noChangeArrowheads="1"/>
            </p:cNvSpPr>
            <p:nvPr/>
          </p:nvSpPr>
          <p:spPr bwMode="auto">
            <a:xfrm>
              <a:off x="1739900" y="5005102"/>
              <a:ext cx="269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5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3" name="Text Box 46"/>
            <p:cNvSpPr txBox="1">
              <a:spLocks noChangeArrowheads="1"/>
            </p:cNvSpPr>
            <p:nvPr/>
          </p:nvSpPr>
          <p:spPr bwMode="auto">
            <a:xfrm>
              <a:off x="1739900" y="5308410"/>
              <a:ext cx="2696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0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4" name="Text Box 47"/>
            <p:cNvSpPr txBox="1">
              <a:spLocks noChangeArrowheads="1"/>
            </p:cNvSpPr>
            <p:nvPr/>
          </p:nvSpPr>
          <p:spPr bwMode="auto">
            <a:xfrm>
              <a:off x="2029743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18-29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5" name="Text Box 48"/>
            <p:cNvSpPr txBox="1">
              <a:spLocks noChangeArrowheads="1"/>
            </p:cNvSpPr>
            <p:nvPr/>
          </p:nvSpPr>
          <p:spPr bwMode="auto">
            <a:xfrm>
              <a:off x="2584400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30-34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6" name="Text Box 49"/>
            <p:cNvSpPr txBox="1">
              <a:spLocks noChangeArrowheads="1"/>
            </p:cNvSpPr>
            <p:nvPr/>
          </p:nvSpPr>
          <p:spPr bwMode="auto">
            <a:xfrm>
              <a:off x="3137844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000000"/>
                  </a:solidFill>
                </a:rPr>
                <a:t>35-39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2337" name="Text Box 50"/>
            <p:cNvSpPr txBox="1">
              <a:spLocks noChangeArrowheads="1"/>
            </p:cNvSpPr>
            <p:nvPr/>
          </p:nvSpPr>
          <p:spPr bwMode="auto">
            <a:xfrm>
              <a:off x="3692501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40-44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8" name="Text Box 51"/>
            <p:cNvSpPr txBox="1">
              <a:spLocks noChangeArrowheads="1"/>
            </p:cNvSpPr>
            <p:nvPr/>
          </p:nvSpPr>
          <p:spPr bwMode="auto">
            <a:xfrm>
              <a:off x="4247159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45-49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39" name="Text Box 52"/>
            <p:cNvSpPr txBox="1">
              <a:spLocks noChangeArrowheads="1"/>
            </p:cNvSpPr>
            <p:nvPr/>
          </p:nvSpPr>
          <p:spPr bwMode="auto">
            <a:xfrm>
              <a:off x="4801816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50-54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40" name="Text Box 53"/>
            <p:cNvSpPr txBox="1">
              <a:spLocks noChangeArrowheads="1"/>
            </p:cNvSpPr>
            <p:nvPr/>
          </p:nvSpPr>
          <p:spPr bwMode="auto">
            <a:xfrm>
              <a:off x="5355260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55-59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41" name="Text Box 54"/>
            <p:cNvSpPr txBox="1">
              <a:spLocks noChangeArrowheads="1"/>
            </p:cNvSpPr>
            <p:nvPr/>
          </p:nvSpPr>
          <p:spPr bwMode="auto">
            <a:xfrm>
              <a:off x="5909917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60-64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42" name="Text Box 55"/>
            <p:cNvSpPr txBox="1">
              <a:spLocks noChangeArrowheads="1"/>
            </p:cNvSpPr>
            <p:nvPr/>
          </p:nvSpPr>
          <p:spPr bwMode="auto">
            <a:xfrm>
              <a:off x="6464574" y="5524594"/>
              <a:ext cx="57579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65-69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43" name="Text Box 56"/>
            <p:cNvSpPr txBox="1">
              <a:spLocks noChangeArrowheads="1"/>
            </p:cNvSpPr>
            <p:nvPr/>
          </p:nvSpPr>
          <p:spPr bwMode="auto">
            <a:xfrm>
              <a:off x="7147038" y="5524594"/>
              <a:ext cx="4443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70+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44" name="Text Box 57"/>
            <p:cNvSpPr txBox="1">
              <a:spLocks noChangeArrowheads="1"/>
            </p:cNvSpPr>
            <p:nvPr/>
          </p:nvSpPr>
          <p:spPr bwMode="auto">
            <a:xfrm>
              <a:off x="4097504" y="5801593"/>
              <a:ext cx="1040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</a:rPr>
                <a:t>Age, years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345" name="Text Box 58"/>
            <p:cNvSpPr txBox="1">
              <a:spLocks noChangeArrowheads="1"/>
            </p:cNvSpPr>
            <p:nvPr/>
          </p:nvSpPr>
          <p:spPr bwMode="auto">
            <a:xfrm rot="16200000">
              <a:off x="829365" y="3978374"/>
              <a:ext cx="12907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solidFill>
                    <a:srgbClr val="000000"/>
                  </a:solidFill>
                </a:rPr>
                <a:t>Prevalence %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346" name="Text Box 59"/>
            <p:cNvSpPr txBox="1">
              <a:spLocks noChangeArrowheads="1"/>
            </p:cNvSpPr>
            <p:nvPr/>
          </p:nvSpPr>
          <p:spPr bwMode="auto">
            <a:xfrm>
              <a:off x="7386736" y="3939436"/>
              <a:ext cx="4714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11.8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47" name="Text Box 60"/>
            <p:cNvSpPr txBox="1">
              <a:spLocks noChangeArrowheads="1"/>
            </p:cNvSpPr>
            <p:nvPr/>
          </p:nvSpPr>
          <p:spPr bwMode="auto">
            <a:xfrm>
              <a:off x="7331631" y="3335566"/>
              <a:ext cx="4828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solidFill>
                    <a:srgbClr val="000000"/>
                  </a:solidFill>
                </a:rPr>
                <a:t>16.6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8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B</a:t>
            </a:r>
            <a:r>
              <a:rPr lang="pt-PT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exiga hiperativa e qualidade de vida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1903085" y="856342"/>
            <a:ext cx="8053713" cy="5128818"/>
            <a:chOff x="581025" y="1330511"/>
            <a:chExt cx="7912064" cy="4954651"/>
          </a:xfrm>
        </p:grpSpPr>
        <p:pic>
          <p:nvPicPr>
            <p:cNvPr id="6861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3564" y="1330511"/>
              <a:ext cx="7629525" cy="404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1025" y="5542212"/>
              <a:ext cx="2495550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837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345" y="838432"/>
            <a:ext cx="5958555" cy="55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B</a:t>
            </a:r>
            <a:r>
              <a:rPr lang="pt-PT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exiga hiperativa: impacto na vida laboral</a:t>
            </a:r>
            <a:endParaRPr lang="en-US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655066" y="5848023"/>
            <a:ext cx="71885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1.Irwin DE et al. BJU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2006;97:96–100.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36473" y="1731818"/>
            <a:ext cx="213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>
          <a:xfrm>
            <a:off x="1919537" y="2492897"/>
            <a:ext cx="8136705" cy="656703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err="1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C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aso</a:t>
            </a:r>
            <a:r>
              <a:rPr lang="en-GB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clínico</a:t>
            </a:r>
            <a:endParaRPr lang="pt-PT" sz="4000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631504" y="2492896"/>
            <a:ext cx="21602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1429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  <a:latin typeface="+mn-lt"/>
              </a:rPr>
              <a:t>Caso clínico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0" y="1276931"/>
            <a:ext cx="11582400" cy="4592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 err="1" smtClean="0">
                <a:solidFill>
                  <a:srgbClr val="004586"/>
                </a:solidFill>
              </a:rPr>
              <a:t>Maria</a:t>
            </a:r>
            <a:r>
              <a:rPr lang="es-ES" dirty="0" smtClean="0">
                <a:solidFill>
                  <a:srgbClr val="004586"/>
                </a:solidFill>
              </a:rPr>
              <a:t>, 59 anos.</a:t>
            </a:r>
          </a:p>
          <a:p>
            <a:pPr>
              <a:lnSpc>
                <a:spcPct val="100000"/>
              </a:lnSpc>
            </a:pPr>
            <a:r>
              <a:rPr lang="es-ES" dirty="0" smtClean="0">
                <a:solidFill>
                  <a:srgbClr val="004586"/>
                </a:solidFill>
              </a:rPr>
              <a:t>IMC 29.</a:t>
            </a:r>
          </a:p>
          <a:p>
            <a:pPr>
              <a:lnSpc>
                <a:spcPct val="100000"/>
              </a:lnSpc>
            </a:pPr>
            <a:r>
              <a:rPr lang="pt-PT" altLang="pt-PT" dirty="0" smtClean="0">
                <a:solidFill>
                  <a:srgbClr val="004586"/>
                </a:solidFill>
              </a:rPr>
              <a:t>“Necessidade </a:t>
            </a:r>
            <a:r>
              <a:rPr lang="pt-PT" altLang="pt-PT" dirty="0">
                <a:solidFill>
                  <a:srgbClr val="004586"/>
                </a:solidFill>
              </a:rPr>
              <a:t>frequente de urinar (+/- 10 vezes por dia</a:t>
            </a:r>
            <a:r>
              <a:rPr lang="pt-PT" altLang="pt-PT" dirty="0" smtClean="0">
                <a:solidFill>
                  <a:srgbClr val="004586"/>
                </a:solidFill>
              </a:rPr>
              <a:t>).”</a:t>
            </a:r>
          </a:p>
          <a:p>
            <a:pPr>
              <a:lnSpc>
                <a:spcPct val="100000"/>
              </a:lnSpc>
            </a:pPr>
            <a:r>
              <a:rPr lang="pt-PT" altLang="pt-PT" dirty="0" smtClean="0">
                <a:solidFill>
                  <a:srgbClr val="004586"/>
                </a:solidFill>
              </a:rPr>
              <a:t>“Necessidade </a:t>
            </a:r>
            <a:r>
              <a:rPr lang="pt-PT" altLang="pt-PT" dirty="0">
                <a:solidFill>
                  <a:srgbClr val="004586"/>
                </a:solidFill>
              </a:rPr>
              <a:t>urgente de o fazer (3 a 4 vezes por dia</a:t>
            </a:r>
            <a:r>
              <a:rPr lang="pt-PT" altLang="pt-PT" dirty="0" smtClean="0">
                <a:solidFill>
                  <a:srgbClr val="004586"/>
                </a:solidFill>
              </a:rPr>
              <a:t>).”</a:t>
            </a:r>
          </a:p>
          <a:p>
            <a:pPr>
              <a:lnSpc>
                <a:spcPct val="100000"/>
              </a:lnSpc>
            </a:pPr>
            <a:r>
              <a:rPr lang="pt-PT" altLang="pt-PT" dirty="0">
                <a:solidFill>
                  <a:srgbClr val="004586"/>
                </a:solidFill>
              </a:rPr>
              <a:t>Por vezes </a:t>
            </a:r>
            <a:r>
              <a:rPr lang="pt-PT" altLang="pt-PT" dirty="0" smtClean="0">
                <a:solidFill>
                  <a:srgbClr val="004586"/>
                </a:solidFill>
              </a:rPr>
              <a:t>“não </a:t>
            </a:r>
            <a:r>
              <a:rPr lang="pt-PT" altLang="pt-PT" dirty="0">
                <a:solidFill>
                  <a:srgbClr val="004586"/>
                </a:solidFill>
              </a:rPr>
              <a:t>chega a </a:t>
            </a:r>
            <a:r>
              <a:rPr lang="pt-PT" altLang="pt-PT" dirty="0" smtClean="0">
                <a:solidFill>
                  <a:srgbClr val="004586"/>
                </a:solidFill>
              </a:rPr>
              <a:t>tempo” </a:t>
            </a:r>
            <a:r>
              <a:rPr lang="pt-PT" altLang="pt-PT" dirty="0">
                <a:solidFill>
                  <a:srgbClr val="004586"/>
                </a:solidFill>
              </a:rPr>
              <a:t>e tem perdas de </a:t>
            </a:r>
            <a:r>
              <a:rPr lang="pt-PT" altLang="pt-PT" dirty="0" smtClean="0">
                <a:solidFill>
                  <a:srgbClr val="004586"/>
                </a:solidFill>
              </a:rPr>
              <a:t>urina.</a:t>
            </a:r>
          </a:p>
          <a:p>
            <a:pPr>
              <a:lnSpc>
                <a:spcPct val="100000"/>
              </a:lnSpc>
            </a:pPr>
            <a:r>
              <a:rPr lang="pt-PT" altLang="pt-PT" dirty="0">
                <a:solidFill>
                  <a:srgbClr val="004586"/>
                </a:solidFill>
              </a:rPr>
              <a:t>Levanta-se 2/3 vezes por noite para </a:t>
            </a:r>
            <a:r>
              <a:rPr lang="pt-PT" altLang="pt-PT" dirty="0" smtClean="0">
                <a:solidFill>
                  <a:srgbClr val="004586"/>
                </a:solidFill>
              </a:rPr>
              <a:t>urinar.</a:t>
            </a:r>
            <a:endParaRPr lang="pt-PT" alt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</a:pPr>
            <a:r>
              <a:rPr lang="pt-PT" altLang="pt-PT" dirty="0">
                <a:solidFill>
                  <a:srgbClr val="004586"/>
                </a:solidFill>
              </a:rPr>
              <a:t>Sintomas há cerca de 7 anos mas nunca o referiu ao médico porque achava que </a:t>
            </a:r>
            <a:r>
              <a:rPr lang="pt-PT" altLang="pt-PT" dirty="0" smtClean="0">
                <a:solidFill>
                  <a:srgbClr val="004586"/>
                </a:solidFill>
              </a:rPr>
              <a:t>“era </a:t>
            </a:r>
            <a:r>
              <a:rPr lang="pt-PT" altLang="pt-PT" dirty="0">
                <a:solidFill>
                  <a:srgbClr val="004586"/>
                </a:solidFill>
              </a:rPr>
              <a:t>normal… fazia parte da idade</a:t>
            </a:r>
            <a:r>
              <a:rPr lang="pt-PT" altLang="pt-PT" dirty="0" smtClean="0">
                <a:solidFill>
                  <a:srgbClr val="004586"/>
                </a:solidFill>
              </a:rPr>
              <a:t>…”.</a:t>
            </a:r>
            <a:endParaRPr lang="pt-PT" altLang="pt-PT" dirty="0">
              <a:solidFill>
                <a:srgbClr val="004586"/>
              </a:solidFill>
            </a:endParaRPr>
          </a:p>
          <a:p>
            <a:pPr marL="542925" indent="0">
              <a:buNone/>
            </a:pPr>
            <a:endParaRPr lang="pt-PT" altLang="pt-PT" dirty="0"/>
          </a:p>
          <a:p>
            <a:endParaRPr lang="pt-PT" altLang="pt-PT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5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Pergunta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 3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30%.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43%.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52%.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70%.</a:t>
            </a:r>
            <a:endParaRPr lang="pt-PT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Q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ual a % de doentes que não refere sintomas 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  <a:sym typeface="Wingdings" panose="05000000000000000000" pitchFamily="2" charset="2"/>
              </a:rPr>
              <a:t>como 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incontinência urinária ao seu médico?</a:t>
            </a:r>
            <a:endParaRPr lang="pt-PT" dirty="0">
              <a:solidFill>
                <a:srgbClr val="C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3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245536" y="1094576"/>
            <a:ext cx="7970626" cy="44022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004586"/>
                </a:solidFill>
              </a:rPr>
              <a:t>Cross-sectional postal survey of 2953 women with UI identified in a representative community-dwelling sample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Incontinência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urinária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: a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quem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se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dirigem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as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mulheres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?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4294967295"/>
          </p:nvPr>
        </p:nvSpPr>
        <p:spPr>
          <a:xfrm>
            <a:off x="5413603" y="5988278"/>
            <a:ext cx="6284912" cy="25876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1200" i="1" dirty="0" err="1">
                <a:solidFill>
                  <a:srgbClr val="5F5F5F"/>
                </a:solidFill>
              </a:rPr>
              <a:t>Adaptado</a:t>
            </a:r>
            <a:r>
              <a:rPr lang="en-GB" sz="1200" i="1" dirty="0">
                <a:solidFill>
                  <a:srgbClr val="5F5F5F"/>
                </a:solidFill>
              </a:rPr>
              <a:t> de O’Donnell M, et al. Eur J Clin Pract. 2007;13:20–6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066558" y="2914587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% women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431443" y="3597181"/>
            <a:ext cx="274638" cy="94138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0070C0"/>
              </a:gs>
              <a:gs pos="100000">
                <a:schemeClr val="tx2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633593" y="4200432"/>
            <a:ext cx="263525" cy="33813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0070C0"/>
              </a:gs>
              <a:gs pos="100000">
                <a:schemeClr val="tx2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834919" y="3719419"/>
            <a:ext cx="276225" cy="81915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0070C0"/>
              </a:gs>
              <a:gs pos="100000">
                <a:schemeClr val="tx2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031893" y="3411444"/>
            <a:ext cx="274638" cy="112712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0070C0"/>
              </a:gs>
              <a:gs pos="100000">
                <a:schemeClr val="tx2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706081" y="3465419"/>
            <a:ext cx="263525" cy="1073150"/>
          </a:xfrm>
          <a:prstGeom prst="rect">
            <a:avLst/>
          </a:prstGeom>
          <a:gradFill flip="none" rotWithShape="1">
            <a:gsLst>
              <a:gs pos="0">
                <a:srgbClr val="B4092F"/>
              </a:gs>
              <a:gs pos="50000">
                <a:srgbClr val="F30D3E"/>
              </a:gs>
              <a:gs pos="100000">
                <a:srgbClr val="B4092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897117" y="3179669"/>
            <a:ext cx="274638" cy="1358900"/>
          </a:xfrm>
          <a:prstGeom prst="rect">
            <a:avLst/>
          </a:prstGeom>
          <a:gradFill flip="none" rotWithShape="1">
            <a:gsLst>
              <a:gs pos="0">
                <a:srgbClr val="B4092F"/>
              </a:gs>
              <a:gs pos="50000">
                <a:srgbClr val="F30D3E"/>
              </a:gs>
              <a:gs pos="100000">
                <a:srgbClr val="B4092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111144" y="3898806"/>
            <a:ext cx="263525" cy="639763"/>
          </a:xfrm>
          <a:prstGeom prst="rect">
            <a:avLst/>
          </a:prstGeom>
          <a:gradFill flip="none" rotWithShape="1">
            <a:gsLst>
              <a:gs pos="0">
                <a:srgbClr val="B4092F"/>
              </a:gs>
              <a:gs pos="50000">
                <a:srgbClr val="F30D3E"/>
              </a:gs>
              <a:gs pos="100000">
                <a:srgbClr val="B4092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306531" y="4405220"/>
            <a:ext cx="263525" cy="133351"/>
          </a:xfrm>
          <a:prstGeom prst="rect">
            <a:avLst/>
          </a:prstGeom>
          <a:gradFill flip="none" rotWithShape="1">
            <a:gsLst>
              <a:gs pos="0">
                <a:srgbClr val="B4092F"/>
              </a:gs>
              <a:gs pos="50000">
                <a:srgbClr val="F30D3E"/>
              </a:gs>
              <a:gs pos="100000">
                <a:srgbClr val="B4092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232728" y="1576295"/>
            <a:ext cx="1588" cy="2962275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148590" y="4538569"/>
            <a:ext cx="84138" cy="15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148590" y="3795619"/>
            <a:ext cx="84138" cy="15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3148590" y="3063782"/>
            <a:ext cx="84138" cy="15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148590" y="2319244"/>
            <a:ext cx="84138" cy="15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148590" y="1576294"/>
            <a:ext cx="84138" cy="15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3232728" y="4538569"/>
            <a:ext cx="1588" cy="777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4428115" y="4538569"/>
            <a:ext cx="1588" cy="777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5636203" y="4538569"/>
            <a:ext cx="1588" cy="777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6833178" y="4538569"/>
            <a:ext cx="1588" cy="777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8028565" y="4538569"/>
            <a:ext cx="1588" cy="777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027113" y="4432681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2884238" y="3689731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2884238" y="295630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2884238" y="221335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2884238" y="1470406"/>
            <a:ext cx="1987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3475087" y="4679978"/>
            <a:ext cx="6716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France</a:t>
            </a:r>
            <a:endParaRPr lang="en-GB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496148" y="4946443"/>
            <a:ext cx="6203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(n=313)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4571761" y="4679978"/>
            <a:ext cx="8896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en-GB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693123" y="4946443"/>
            <a:ext cx="6203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(n=402)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5937967" y="4679978"/>
            <a:ext cx="5578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Spain</a:t>
            </a:r>
            <a:endParaRPr lang="en-GB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5901211" y="4946443"/>
            <a:ext cx="6203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(n=340)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7265687" y="4679978"/>
            <a:ext cx="2949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UK</a:t>
            </a:r>
            <a:endParaRPr lang="en-GB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7096598" y="4946443"/>
            <a:ext cx="6203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(n=496)</a:t>
            </a:r>
            <a:endParaRPr lang="en-GB" sz="12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4"/>
          <p:cNvGrpSpPr/>
          <p:nvPr/>
        </p:nvGrpSpPr>
        <p:grpSpPr>
          <a:xfrm>
            <a:off x="3966667" y="2209708"/>
            <a:ext cx="5930495" cy="2328863"/>
            <a:chOff x="2228851" y="2422526"/>
            <a:chExt cx="5930495" cy="2328863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228851" y="3308351"/>
              <a:ext cx="263525" cy="1443038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50000">
                  <a:schemeClr val="bg1">
                    <a:lumMod val="75000"/>
                  </a:scheme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25826" y="3155951"/>
              <a:ext cx="274638" cy="1595438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50000">
                  <a:schemeClr val="bg1">
                    <a:lumMod val="75000"/>
                  </a:scheme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4633913" y="2641601"/>
              <a:ext cx="261938" cy="2109788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50000">
                  <a:schemeClr val="bg1">
                    <a:lumMod val="75000"/>
                  </a:scheme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5829301" y="2422526"/>
              <a:ext cx="263525" cy="2328863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50000">
                  <a:schemeClr val="bg1">
                    <a:lumMod val="75000"/>
                  </a:scheme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6507496" y="3587027"/>
              <a:ext cx="180000" cy="180000"/>
            </a:xfrm>
            <a:prstGeom prst="rect">
              <a:avLst/>
            </a:prstGeom>
            <a:gradFill flip="none" rotWithShape="1">
              <a:gsLst>
                <a:gs pos="0">
                  <a:srgbClr val="808080"/>
                </a:gs>
                <a:gs pos="50000">
                  <a:schemeClr val="bg1">
                    <a:lumMod val="75000"/>
                  </a:schemeClr>
                </a:gs>
                <a:gs pos="100000">
                  <a:srgbClr val="808080"/>
                </a:gs>
              </a:gsLst>
              <a:lin ang="0" scaled="1"/>
              <a:tileRect/>
            </a:gradFill>
            <a:ln w="1270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 dirty="0">
                <a:solidFill>
                  <a:srgbClr val="4B4B4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6758321" y="3556945"/>
              <a:ext cx="14010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Not discussed</a:t>
              </a:r>
              <a:endParaRPr lang="en-GB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8244465" y="2625331"/>
            <a:ext cx="180000" cy="18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0070C0"/>
              </a:gs>
              <a:gs pos="100000">
                <a:schemeClr val="tx2"/>
              </a:gs>
            </a:gsLst>
            <a:lin ang="0" scaled="1"/>
            <a:tileRect/>
          </a:gra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5400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8495290" y="2596838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GP</a:t>
            </a:r>
            <a:endParaRPr lang="en-GB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8244465" y="2996806"/>
            <a:ext cx="180000" cy="180000"/>
          </a:xfrm>
          <a:prstGeom prst="rect">
            <a:avLst/>
          </a:prstGeom>
          <a:gradFill flip="none" rotWithShape="1">
            <a:gsLst>
              <a:gs pos="0">
                <a:srgbClr val="B4092F"/>
              </a:gs>
              <a:gs pos="50000">
                <a:srgbClr val="F30D3E"/>
              </a:gs>
              <a:gs pos="100000">
                <a:srgbClr val="B4092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8495290" y="2968313"/>
            <a:ext cx="958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Specialist</a:t>
            </a:r>
            <a:endParaRPr lang="en-GB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3232728" y="4538569"/>
            <a:ext cx="4795838" cy="1588"/>
          </a:xfrm>
          <a:prstGeom prst="line">
            <a:avLst/>
          </a:prstGeom>
          <a:noFill/>
          <a:ln w="19050">
            <a:solidFill>
              <a:srgbClr val="4D4D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107880" y="1085276"/>
            <a:ext cx="213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44464" y="3798210"/>
            <a:ext cx="1845570" cy="151277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b="1" dirty="0"/>
              <a:t>52% das mulheres  não falou sobre a IU com o seu médico</a:t>
            </a:r>
          </a:p>
        </p:txBody>
      </p:sp>
    </p:spTree>
    <p:extLst>
      <p:ext uri="{BB962C8B-B14F-4D97-AF65-F5344CB8AC3E}">
        <p14:creationId xmlns:p14="http://schemas.microsoft.com/office/powerpoint/2010/main" val="136107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10%.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33%.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50%.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70%.</a:t>
            </a:r>
            <a:endParaRPr lang="pt-PT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Q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ual a % de doentes que considera os sintomas de bexiga hiperativa uma consequencia natural do envelhecimento?</a:t>
            </a:r>
            <a:endParaRPr lang="pt-PT" dirty="0">
              <a:solidFill>
                <a:srgbClr val="C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Pergunta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 4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4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Percepção da Bexiga </a:t>
            </a:r>
            <a:r>
              <a:rPr lang="pt-PT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Hiperativa</a:t>
            </a:r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pelos doentes</a:t>
            </a:r>
            <a:endParaRPr lang="en-US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113" y="1066108"/>
            <a:ext cx="8003659" cy="47184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4454565" y="5887609"/>
            <a:ext cx="7173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Irwin DE et al. BJU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2006;97:96–100.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07880" y="1244930"/>
            <a:ext cx="2137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22163" y="3694632"/>
            <a:ext cx="6486258" cy="350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5" name="Conexão reta unidirecional 4"/>
          <p:cNvCxnSpPr/>
          <p:nvPr/>
        </p:nvCxnSpPr>
        <p:spPr>
          <a:xfrm flipH="1">
            <a:off x="8400516" y="3421463"/>
            <a:ext cx="162370" cy="230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-43" y="6009590"/>
            <a:ext cx="11582443" cy="295162"/>
          </a:xfrm>
        </p:spPr>
        <p:txBody>
          <a:bodyPr/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Int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J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Clin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Pract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. 2016;70(1):66-81. 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74418"/>
            <a:ext cx="10972800" cy="6048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P</a:t>
            </a:r>
            <a:r>
              <a:rPr lang="en-US" sz="3000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otential benefits of diagnosis and treatment on health outcomes among elderly people with symptoms of overactive bladder</a:t>
            </a:r>
            <a:endParaRPr lang="pt-PT" sz="3000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24" y="996183"/>
            <a:ext cx="4209061" cy="403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06" y="5144182"/>
            <a:ext cx="7567843" cy="92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4586"/>
                </a:solidFill>
                <a:latin typeface="+mn-lt"/>
              </a:rPr>
              <a:t>Agenda</a:t>
            </a:r>
            <a:endParaRPr lang="en-US" sz="3200" b="1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idx="1"/>
          </p:nvPr>
        </p:nvSpPr>
        <p:spPr>
          <a:xfrm>
            <a:off x="2459222" y="1111596"/>
            <a:ext cx="11582400" cy="4592024"/>
          </a:xfrm>
        </p:spPr>
        <p:txBody>
          <a:bodyPr/>
          <a:lstStyle/>
          <a:p>
            <a:r>
              <a:rPr lang="en-US" b="1" dirty="0" err="1">
                <a:solidFill>
                  <a:srgbClr val="004586"/>
                </a:solidFill>
              </a:rPr>
              <a:t>Definição</a:t>
            </a:r>
            <a:r>
              <a:rPr lang="en-US" b="1" dirty="0">
                <a:solidFill>
                  <a:srgbClr val="004586"/>
                </a:solidFill>
              </a:rPr>
              <a:t> </a:t>
            </a:r>
            <a:r>
              <a:rPr lang="en-US" b="1" dirty="0" err="1">
                <a:solidFill>
                  <a:srgbClr val="004586"/>
                </a:solidFill>
              </a:rPr>
              <a:t>Incontinência</a:t>
            </a:r>
            <a:r>
              <a:rPr lang="en-US" b="1" dirty="0">
                <a:solidFill>
                  <a:srgbClr val="004586"/>
                </a:solidFill>
              </a:rPr>
              <a:t> </a:t>
            </a:r>
            <a:r>
              <a:rPr lang="en-US" b="1" dirty="0" err="1">
                <a:solidFill>
                  <a:srgbClr val="004586"/>
                </a:solidFill>
              </a:rPr>
              <a:t>Urinária</a:t>
            </a:r>
            <a:r>
              <a:rPr lang="en-US" b="1" dirty="0">
                <a:solidFill>
                  <a:srgbClr val="004586"/>
                </a:solidFill>
              </a:rPr>
              <a:t> e </a:t>
            </a:r>
            <a:r>
              <a:rPr lang="en-US" b="1" dirty="0" err="1">
                <a:solidFill>
                  <a:srgbClr val="004586"/>
                </a:solidFill>
              </a:rPr>
              <a:t>Bexiga</a:t>
            </a:r>
            <a:r>
              <a:rPr lang="en-US" b="1" dirty="0">
                <a:solidFill>
                  <a:srgbClr val="004586"/>
                </a:solidFill>
              </a:rPr>
              <a:t> </a:t>
            </a:r>
            <a:r>
              <a:rPr lang="en-US" b="1" dirty="0" err="1" smtClean="0">
                <a:solidFill>
                  <a:srgbClr val="004586"/>
                </a:solidFill>
              </a:rPr>
              <a:t>Hiperativa</a:t>
            </a:r>
            <a:r>
              <a:rPr lang="en-US" b="1" dirty="0" smtClean="0">
                <a:solidFill>
                  <a:srgbClr val="004586"/>
                </a:solidFill>
              </a:rPr>
              <a:t>.</a:t>
            </a:r>
          </a:p>
          <a:p>
            <a:endParaRPr lang="en-US" b="1" dirty="0" smtClean="0">
              <a:solidFill>
                <a:srgbClr val="004586"/>
              </a:solidFill>
            </a:endParaRPr>
          </a:p>
          <a:p>
            <a:endParaRPr lang="en-US" b="1" dirty="0" smtClean="0">
              <a:solidFill>
                <a:srgbClr val="004586"/>
              </a:solidFill>
            </a:endParaRPr>
          </a:p>
          <a:p>
            <a:r>
              <a:rPr lang="en-US" b="1" dirty="0" err="1">
                <a:solidFill>
                  <a:srgbClr val="004586"/>
                </a:solidFill>
              </a:rPr>
              <a:t>Prevalência</a:t>
            </a:r>
            <a:r>
              <a:rPr lang="en-US" b="1" dirty="0">
                <a:solidFill>
                  <a:srgbClr val="004586"/>
                </a:solidFill>
              </a:rPr>
              <a:t> e </a:t>
            </a:r>
            <a:r>
              <a:rPr lang="en-US" b="1" dirty="0" err="1">
                <a:solidFill>
                  <a:srgbClr val="004586"/>
                </a:solidFill>
              </a:rPr>
              <a:t>impacto</a:t>
            </a:r>
            <a:r>
              <a:rPr lang="en-US" b="1" dirty="0">
                <a:solidFill>
                  <a:srgbClr val="004586"/>
                </a:solidFill>
              </a:rPr>
              <a:t> </a:t>
            </a:r>
            <a:r>
              <a:rPr lang="en-US" b="1" dirty="0" err="1">
                <a:solidFill>
                  <a:srgbClr val="004586"/>
                </a:solidFill>
              </a:rPr>
              <a:t>na</a:t>
            </a:r>
            <a:r>
              <a:rPr lang="en-US" b="1" dirty="0">
                <a:solidFill>
                  <a:srgbClr val="004586"/>
                </a:solidFill>
              </a:rPr>
              <a:t> </a:t>
            </a:r>
            <a:r>
              <a:rPr lang="en-US" b="1" dirty="0" err="1" smtClean="0">
                <a:solidFill>
                  <a:srgbClr val="004586"/>
                </a:solidFill>
              </a:rPr>
              <a:t>QdV</a:t>
            </a:r>
            <a:r>
              <a:rPr lang="en-US" b="1" dirty="0" smtClean="0">
                <a:solidFill>
                  <a:srgbClr val="004586"/>
                </a:solidFill>
              </a:rPr>
              <a:t>.</a:t>
            </a:r>
          </a:p>
          <a:p>
            <a:endParaRPr lang="en-US" b="1" dirty="0" smtClean="0">
              <a:solidFill>
                <a:srgbClr val="004586"/>
              </a:solidFill>
            </a:endParaRPr>
          </a:p>
          <a:p>
            <a:endParaRPr lang="en-US" b="1" dirty="0">
              <a:solidFill>
                <a:srgbClr val="004586"/>
              </a:solidFill>
            </a:endParaRPr>
          </a:p>
          <a:p>
            <a:r>
              <a:rPr lang="en-US" b="1" dirty="0" err="1">
                <a:solidFill>
                  <a:srgbClr val="004586"/>
                </a:solidFill>
              </a:rPr>
              <a:t>Caso</a:t>
            </a:r>
            <a:r>
              <a:rPr lang="en-US" b="1" dirty="0">
                <a:solidFill>
                  <a:srgbClr val="004586"/>
                </a:solidFill>
              </a:rPr>
              <a:t> </a:t>
            </a:r>
            <a:r>
              <a:rPr lang="en-US" b="1" dirty="0" err="1">
                <a:solidFill>
                  <a:srgbClr val="004586"/>
                </a:solidFill>
              </a:rPr>
              <a:t>clínico</a:t>
            </a:r>
            <a:r>
              <a:rPr lang="en-US" b="1" dirty="0">
                <a:solidFill>
                  <a:srgbClr val="004586"/>
                </a:solidFill>
              </a:rPr>
              <a:t>: </a:t>
            </a:r>
            <a:r>
              <a:rPr lang="en-US" b="1" dirty="0" err="1">
                <a:solidFill>
                  <a:srgbClr val="004586"/>
                </a:solidFill>
              </a:rPr>
              <a:t>abordagem</a:t>
            </a:r>
            <a:r>
              <a:rPr lang="en-US" b="1" dirty="0">
                <a:solidFill>
                  <a:srgbClr val="004586"/>
                </a:solidFill>
              </a:rPr>
              <a:t> e </a:t>
            </a:r>
            <a:r>
              <a:rPr lang="en-US" b="1" dirty="0" err="1" smtClean="0">
                <a:solidFill>
                  <a:srgbClr val="004586"/>
                </a:solidFill>
              </a:rPr>
              <a:t>tratamento</a:t>
            </a:r>
            <a:r>
              <a:rPr lang="en-US" b="1" dirty="0" smtClean="0">
                <a:solidFill>
                  <a:srgbClr val="004586"/>
                </a:solidFill>
              </a:rPr>
              <a:t>.</a:t>
            </a:r>
          </a:p>
          <a:p>
            <a:endParaRPr lang="en-US" b="1" dirty="0" smtClean="0">
              <a:solidFill>
                <a:srgbClr val="004586"/>
              </a:solidFill>
            </a:endParaRPr>
          </a:p>
          <a:p>
            <a:endParaRPr lang="en-US" b="1" dirty="0">
              <a:solidFill>
                <a:srgbClr val="004586"/>
              </a:solidFill>
            </a:endParaRPr>
          </a:p>
          <a:p>
            <a:r>
              <a:rPr lang="en-US" b="1" dirty="0">
                <a:solidFill>
                  <a:srgbClr val="004586"/>
                </a:solidFill>
              </a:rPr>
              <a:t>Plano de </a:t>
            </a:r>
            <a:r>
              <a:rPr lang="en-US" b="1" dirty="0" err="1">
                <a:solidFill>
                  <a:srgbClr val="004586"/>
                </a:solidFill>
              </a:rPr>
              <a:t>Cuidados</a:t>
            </a:r>
            <a:r>
              <a:rPr lang="en-US" b="1" dirty="0">
                <a:solidFill>
                  <a:srgbClr val="004586"/>
                </a:solidFill>
              </a:rPr>
              <a:t> </a:t>
            </a:r>
            <a:r>
              <a:rPr lang="en-US" b="1" dirty="0" err="1">
                <a:solidFill>
                  <a:srgbClr val="004586"/>
                </a:solidFill>
              </a:rPr>
              <a:t>Integrados</a:t>
            </a:r>
            <a:r>
              <a:rPr lang="en-US" b="1" dirty="0">
                <a:solidFill>
                  <a:srgbClr val="004586"/>
                </a:solidFill>
              </a:rPr>
              <a:t> (ICP</a:t>
            </a:r>
            <a:r>
              <a:rPr lang="en-US" b="1" dirty="0" smtClean="0">
                <a:solidFill>
                  <a:srgbClr val="004586"/>
                </a:solidFill>
              </a:rPr>
              <a:t>).</a:t>
            </a:r>
            <a:endParaRPr lang="en-US" b="1" dirty="0">
              <a:solidFill>
                <a:srgbClr val="004586"/>
              </a:solidFill>
            </a:endParaRP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69AE0398-C5D1-4C23-8BB8-6DF786637BD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294967295"/>
          </p:nvPr>
        </p:nvSpPr>
        <p:spPr>
          <a:xfrm>
            <a:off x="1756232" y="2100263"/>
            <a:ext cx="989013" cy="739775"/>
          </a:xfrm>
          <a:solidFill>
            <a:srgbClr val="FAC090"/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4294967295"/>
          </p:nvPr>
        </p:nvSpPr>
        <p:spPr>
          <a:xfrm>
            <a:off x="1756227" y="3298600"/>
            <a:ext cx="989013" cy="739775"/>
          </a:xfrm>
          <a:solidFill>
            <a:srgbClr val="E46C0A"/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4294967295"/>
          </p:nvPr>
        </p:nvSpPr>
        <p:spPr>
          <a:xfrm>
            <a:off x="1756224" y="4496937"/>
            <a:ext cx="989013" cy="739775"/>
          </a:xfrm>
          <a:solidFill>
            <a:srgbClr val="984807"/>
          </a:solidFill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IV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1768532" y="979826"/>
            <a:ext cx="989013" cy="739775"/>
          </a:xfrm>
          <a:prstGeom prst="rect">
            <a:avLst/>
          </a:prstGeom>
          <a:solidFill>
            <a:srgbClr val="287AC8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>
          <a:xfrm>
            <a:off x="1919537" y="2492898"/>
            <a:ext cx="8136705" cy="627674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 err="1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C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aso</a:t>
            </a:r>
            <a:r>
              <a:rPr lang="en-GB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clínico</a:t>
            </a:r>
            <a:r>
              <a:rPr lang="en-GB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: 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abordagem</a:t>
            </a:r>
            <a:endParaRPr lang="pt-PT" sz="4000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631504" y="2492896"/>
            <a:ext cx="21602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490051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pt-PT" sz="3200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História clínica: </a:t>
            </a:r>
            <a:r>
              <a:rPr lang="pt-PT" sz="3200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diagnóstico </a:t>
            </a:r>
            <a:r>
              <a:rPr lang="pt-PT" sz="3200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diferencial</a:t>
            </a:r>
            <a:endParaRPr lang="en-GB" sz="3200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7185990" y="5863464"/>
            <a:ext cx="4460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i="1" dirty="0" err="1">
                <a:solidFill>
                  <a:schemeClr val="bg1">
                    <a:lumMod val="65000"/>
                  </a:schemeClr>
                </a:solidFill>
              </a:rPr>
              <a:t>Adaptado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</a:rPr>
              <a:t> de Chapple C European Urology 2006; (</a:t>
            </a:r>
            <a:r>
              <a:rPr lang="en-GB" sz="1200" i="1" dirty="0" err="1">
                <a:solidFill>
                  <a:schemeClr val="bg1">
                    <a:lumMod val="65000"/>
                  </a:schemeClr>
                </a:solidFill>
              </a:rPr>
              <a:t>suppl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</a:rPr>
              <a:t> 5): 837–841</a:t>
            </a: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367482"/>
              </p:ext>
            </p:extLst>
          </p:nvPr>
        </p:nvGraphicFramePr>
        <p:xfrm>
          <a:off x="2467427" y="870858"/>
          <a:ext cx="7151502" cy="517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3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38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7047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Sintomas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Incontinência Urgência</a:t>
                      </a:r>
                    </a:p>
                    <a:p>
                      <a:pPr algn="ctr"/>
                      <a:r>
                        <a:rPr lang="pt-PT" sz="2000" dirty="0"/>
                        <a:t>Bexiga hiperactiva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Incontinência de esforço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88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Urgência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Sim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Não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731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Frequência c/ urgência</a:t>
                      </a:r>
                    </a:p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(&gt;8</a:t>
                      </a:r>
                      <a:r>
                        <a:rPr lang="pt-PT" sz="1600" baseline="0" dirty="0">
                          <a:solidFill>
                            <a:srgbClr val="004586"/>
                          </a:solidFill>
                        </a:rPr>
                        <a:t> vezes / 24h)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Sim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Não 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192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Perdas durante actividade física</a:t>
                      </a:r>
                      <a:r>
                        <a:rPr lang="pt-PT" sz="1600" baseline="0" dirty="0">
                          <a:solidFill>
                            <a:srgbClr val="004586"/>
                          </a:solidFill>
                        </a:rPr>
                        <a:t> (ex: tossir, espirrar, levantar pesos)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Não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Sim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080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Quantidade de urina perdida em cada episódio de incontinência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Grande (se presente)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Pequena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609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Capacidade de chegar ao WC após sentir urgência </a:t>
                      </a:r>
                      <a:r>
                        <a:rPr lang="pt-PT" sz="1600" dirty="0" err="1">
                          <a:solidFill>
                            <a:srgbClr val="004586"/>
                          </a:solidFill>
                        </a:rPr>
                        <a:t>miccional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Frequentemente ausente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Sim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30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>
                          <a:solidFill>
                            <a:srgbClr val="004586"/>
                          </a:solidFill>
                        </a:rPr>
                        <a:t>Noctúria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Frequente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4586"/>
                          </a:solidFill>
                        </a:rPr>
                        <a:t>Rara</a:t>
                      </a:r>
                      <a:endParaRPr lang="en-GB" sz="1600" dirty="0">
                        <a:solidFill>
                          <a:srgbClr val="00458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 l="3099"/>
          <a:stretch>
            <a:fillRect/>
          </a:stretch>
        </p:blipFill>
        <p:spPr bwMode="auto">
          <a:xfrm>
            <a:off x="2650366" y="777923"/>
            <a:ext cx="6971030" cy="542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Diário </a:t>
            </a:r>
            <a:r>
              <a:rPr lang="pt-PT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miccional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73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Diário </a:t>
            </a:r>
            <a:r>
              <a:rPr lang="pt-PT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miccional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 t="681" b="423"/>
          <a:stretch>
            <a:fillRect/>
          </a:stretch>
        </p:blipFill>
        <p:spPr bwMode="auto">
          <a:xfrm>
            <a:off x="3021897" y="894218"/>
            <a:ext cx="647160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8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Análise de </a:t>
            </a:r>
            <a:r>
              <a:rPr lang="pt-PT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urina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grpSp>
        <p:nvGrpSpPr>
          <p:cNvPr id="2" name="Grupo 27"/>
          <p:cNvGrpSpPr/>
          <p:nvPr/>
        </p:nvGrpSpPr>
        <p:grpSpPr>
          <a:xfrm>
            <a:off x="2286909" y="1250340"/>
            <a:ext cx="7713433" cy="4254735"/>
            <a:chOff x="1123569" y="1585256"/>
            <a:chExt cx="6527138" cy="3867937"/>
          </a:xfrm>
        </p:grpSpPr>
        <p:pic>
          <p:nvPicPr>
            <p:cNvPr id="5" name="Picture 20" descr="Y:\RD Current\Clients\Pharma\A-D\Astellas\0452 Mirabegron Learning Site\Graphics\Stock images\Module 3\20618224.jpg"/>
            <p:cNvPicPr>
              <a:picLocks noChangeAspect="1" noChangeArrowheads="1"/>
            </p:cNvPicPr>
            <p:nvPr/>
          </p:nvPicPr>
          <p:blipFill>
            <a:blip r:embed="rId2"/>
            <a:srcRect r="31181"/>
            <a:stretch>
              <a:fillRect/>
            </a:stretch>
          </p:blipFill>
          <p:spPr bwMode="auto">
            <a:xfrm>
              <a:off x="1272598" y="2784628"/>
              <a:ext cx="2510764" cy="238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5523390" y="2178085"/>
              <a:ext cx="2100729" cy="585029"/>
            </a:xfrm>
            <a:prstGeom prst="rect">
              <a:avLst/>
            </a:prstGeom>
            <a:solidFill>
              <a:srgbClr val="004586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SzPct val="100000"/>
              </a:pP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Presença</a:t>
              </a:r>
              <a:r>
                <a:rPr lang="en-US" sz="2000" dirty="0">
                  <a:solidFill>
                    <a:schemeClr val="bg1"/>
                  </a:solidFill>
                  <a:sym typeface="Arial" charset="0"/>
                </a:rPr>
                <a:t> de </a:t>
              </a: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proteínas</a:t>
              </a:r>
              <a:endParaRPr lang="en-US" sz="2000" dirty="0">
                <a:solidFill>
                  <a:schemeClr val="bg1"/>
                </a:solidFill>
                <a:sym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5535747" y="2979248"/>
              <a:ext cx="2088372" cy="484131"/>
            </a:xfrm>
            <a:prstGeom prst="rect">
              <a:avLst/>
            </a:prstGeom>
            <a:solidFill>
              <a:srgbClr val="004586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SzPct val="100000"/>
              </a:pP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Presença</a:t>
              </a:r>
              <a:r>
                <a:rPr lang="en-US" sz="2000" dirty="0">
                  <a:solidFill>
                    <a:schemeClr val="bg1"/>
                  </a:solidFill>
                  <a:sym typeface="Arial" charset="0"/>
                </a:rPr>
                <a:t> de </a:t>
              </a: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glicose</a:t>
              </a:r>
              <a:endParaRPr lang="en-US" sz="2000" dirty="0">
                <a:solidFill>
                  <a:schemeClr val="bg1"/>
                </a:solidFill>
                <a:sym typeface="Arial" charset="0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5535746" y="3645238"/>
              <a:ext cx="2100729" cy="532545"/>
            </a:xfrm>
            <a:prstGeom prst="rect">
              <a:avLst/>
            </a:prstGeom>
            <a:solidFill>
              <a:srgbClr val="004586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SzPct val="100000"/>
              </a:pP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Presença</a:t>
              </a:r>
              <a:r>
                <a:rPr lang="en-US" sz="2000" dirty="0">
                  <a:solidFill>
                    <a:schemeClr val="bg1"/>
                  </a:solidFill>
                  <a:sym typeface="Arial" charset="0"/>
                </a:rPr>
                <a:t> de </a:t>
              </a: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nitritos</a:t>
              </a:r>
              <a:endParaRPr lang="en-US" sz="2000" dirty="0">
                <a:solidFill>
                  <a:schemeClr val="bg1"/>
                </a:solidFill>
                <a:sym typeface="Arial" charset="0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5535747" y="4428479"/>
              <a:ext cx="2113085" cy="484131"/>
            </a:xfrm>
            <a:prstGeom prst="rect">
              <a:avLst/>
            </a:prstGeom>
            <a:solidFill>
              <a:srgbClr val="004586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SzPct val="100000"/>
              </a:pPr>
              <a:r>
                <a:rPr lang="en-US" sz="2000" dirty="0">
                  <a:solidFill>
                    <a:schemeClr val="bg1"/>
                  </a:solidFill>
                  <a:sym typeface="Arial" charset="0"/>
                </a:rPr>
                <a:t>pH </a:t>
              </a: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da</a:t>
              </a:r>
              <a:r>
                <a:rPr lang="en-US" sz="2000" dirty="0">
                  <a:solidFill>
                    <a:schemeClr val="bg1"/>
                  </a:solidFill>
                  <a:sym typeface="Arial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urina</a:t>
              </a:r>
              <a:endParaRPr lang="en-US" sz="2000" dirty="0">
                <a:solidFill>
                  <a:schemeClr val="bg1"/>
                </a:solidFill>
                <a:sym typeface="Arial" charset="0"/>
              </a:endParaRPr>
            </a:p>
          </p:txBody>
        </p:sp>
        <p:cxnSp>
          <p:nvCxnSpPr>
            <p:cNvPr id="11" name="Straight Arrow Connector 16"/>
            <p:cNvCxnSpPr>
              <a:endCxn id="8" idx="1"/>
            </p:cNvCxnSpPr>
            <p:nvPr/>
          </p:nvCxnSpPr>
          <p:spPr>
            <a:xfrm flipV="1">
              <a:off x="3900531" y="3221314"/>
              <a:ext cx="1635216" cy="291839"/>
            </a:xfrm>
            <a:prstGeom prst="straightConnector1">
              <a:avLst/>
            </a:prstGeom>
            <a:ln w="50800">
              <a:solidFill>
                <a:srgbClr val="287A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7"/>
            <p:cNvCxnSpPr>
              <a:endCxn id="9" idx="1"/>
            </p:cNvCxnSpPr>
            <p:nvPr/>
          </p:nvCxnSpPr>
          <p:spPr>
            <a:xfrm flipV="1">
              <a:off x="3905682" y="3911510"/>
              <a:ext cx="1630064" cy="231042"/>
            </a:xfrm>
            <a:prstGeom prst="straightConnector1">
              <a:avLst/>
            </a:prstGeom>
            <a:ln w="50800">
              <a:solidFill>
                <a:srgbClr val="287A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8"/>
            <p:cNvCxnSpPr>
              <a:endCxn id="10" idx="1"/>
            </p:cNvCxnSpPr>
            <p:nvPr/>
          </p:nvCxnSpPr>
          <p:spPr>
            <a:xfrm>
              <a:off x="3917092" y="4611582"/>
              <a:ext cx="1618655" cy="58963"/>
            </a:xfrm>
            <a:prstGeom prst="straightConnector1">
              <a:avLst/>
            </a:prstGeom>
            <a:ln w="50800">
              <a:solidFill>
                <a:srgbClr val="287A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9"/>
            <p:cNvCxnSpPr>
              <a:endCxn id="17" idx="1"/>
            </p:cNvCxnSpPr>
            <p:nvPr/>
          </p:nvCxnSpPr>
          <p:spPr>
            <a:xfrm>
              <a:off x="3966519" y="5056428"/>
              <a:ext cx="1581585" cy="176704"/>
            </a:xfrm>
            <a:prstGeom prst="straightConnector1">
              <a:avLst/>
            </a:prstGeom>
            <a:ln w="50800">
              <a:solidFill>
                <a:srgbClr val="287A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1123569" y="1585256"/>
              <a:ext cx="3328371" cy="644382"/>
            </a:xfrm>
            <a:prstGeom prst="rect">
              <a:avLst/>
            </a:prstGeom>
            <a:solidFill>
              <a:srgbClr val="004586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SzPct val="100000"/>
              </a:pPr>
              <a:r>
                <a:rPr lang="en-US" sz="2000" b="1" dirty="0" err="1">
                  <a:solidFill>
                    <a:schemeClr val="bg1"/>
                  </a:solidFill>
                  <a:sym typeface="Arial" charset="0"/>
                </a:rPr>
                <a:t>Amostra</a:t>
              </a:r>
              <a:r>
                <a:rPr lang="en-US" sz="2000" b="1" dirty="0">
                  <a:solidFill>
                    <a:schemeClr val="bg1"/>
                  </a:solidFill>
                  <a:sym typeface="Arial" charset="0"/>
                </a:rPr>
                <a:t> de </a:t>
              </a:r>
              <a:r>
                <a:rPr lang="en-US" sz="2000" b="1" dirty="0" err="1">
                  <a:solidFill>
                    <a:schemeClr val="bg1"/>
                  </a:solidFill>
                  <a:sym typeface="Arial" charset="0"/>
                </a:rPr>
                <a:t>jato</a:t>
              </a:r>
              <a:r>
                <a:rPr lang="en-US" sz="2000" b="1" dirty="0">
                  <a:solidFill>
                    <a:schemeClr val="bg1"/>
                  </a:solidFill>
                  <a:sym typeface="Arial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sym typeface="Arial" charset="0"/>
                </a:rPr>
                <a:t>médio</a:t>
              </a:r>
              <a:r>
                <a:rPr lang="en-US" sz="2000" b="1" dirty="0">
                  <a:solidFill>
                    <a:schemeClr val="bg1"/>
                  </a:solidFill>
                  <a:sym typeface="Arial" charset="0"/>
                </a:rPr>
                <a:t> de </a:t>
              </a:r>
              <a:r>
                <a:rPr lang="en-US" sz="2000" b="1" dirty="0" err="1">
                  <a:solidFill>
                    <a:schemeClr val="bg1"/>
                  </a:solidFill>
                  <a:sym typeface="Arial" charset="0"/>
                </a:rPr>
                <a:t>urina</a:t>
              </a:r>
              <a:endParaRPr lang="en-US" sz="2000" b="1" dirty="0">
                <a:solidFill>
                  <a:schemeClr val="bg1"/>
                </a:solidFill>
                <a:sym typeface="Arial" charset="0"/>
              </a:endParaRPr>
            </a:p>
          </p:txBody>
        </p:sp>
        <p:cxnSp>
          <p:nvCxnSpPr>
            <p:cNvPr id="16" name="Straight Arrow Connector 23"/>
            <p:cNvCxnSpPr/>
            <p:nvPr/>
          </p:nvCxnSpPr>
          <p:spPr>
            <a:xfrm>
              <a:off x="2720348" y="2274730"/>
              <a:ext cx="0" cy="459707"/>
            </a:xfrm>
            <a:prstGeom prst="straightConnector1">
              <a:avLst/>
            </a:prstGeom>
            <a:ln w="50800">
              <a:solidFill>
                <a:srgbClr val="287A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5548104" y="5013072"/>
              <a:ext cx="2102603" cy="440121"/>
            </a:xfrm>
            <a:prstGeom prst="rect">
              <a:avLst/>
            </a:prstGeom>
            <a:solidFill>
              <a:srgbClr val="004586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buSzPct val="100000"/>
              </a:pP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Presença</a:t>
              </a:r>
              <a:r>
                <a:rPr lang="en-US" sz="2000" dirty="0">
                  <a:solidFill>
                    <a:schemeClr val="bg1"/>
                  </a:solidFill>
                  <a:sym typeface="Arial" charset="0"/>
                </a:rPr>
                <a:t> de </a:t>
              </a:r>
              <a:r>
                <a:rPr lang="en-US" sz="2000" dirty="0" err="1">
                  <a:solidFill>
                    <a:schemeClr val="bg1"/>
                  </a:solidFill>
                  <a:sym typeface="Arial" charset="0"/>
                </a:rPr>
                <a:t>sangue</a:t>
              </a:r>
              <a:endParaRPr lang="en-US" sz="2000" dirty="0">
                <a:solidFill>
                  <a:schemeClr val="bg1"/>
                </a:solidFill>
                <a:sym typeface="Arial" charset="0"/>
              </a:endParaRPr>
            </a:p>
          </p:txBody>
        </p:sp>
        <p:cxnSp>
          <p:nvCxnSpPr>
            <p:cNvPr id="18" name="Straight Arrow Connector 30"/>
            <p:cNvCxnSpPr>
              <a:endCxn id="7" idx="1"/>
            </p:cNvCxnSpPr>
            <p:nvPr/>
          </p:nvCxnSpPr>
          <p:spPr>
            <a:xfrm flipV="1">
              <a:off x="3888174" y="2470601"/>
              <a:ext cx="1635216" cy="688218"/>
            </a:xfrm>
            <a:prstGeom prst="straightConnector1">
              <a:avLst/>
            </a:prstGeom>
            <a:ln w="50800">
              <a:solidFill>
                <a:srgbClr val="287AC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08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Sinais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alarme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na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IU</a:t>
            </a:r>
            <a:r>
              <a:rPr lang="en-GB" b="1" baseline="30000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5674"/>
            <a:ext cx="11582400" cy="5269011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4586"/>
                </a:solidFill>
              </a:rPr>
              <a:t>Dor.</a:t>
            </a:r>
          </a:p>
          <a:p>
            <a:r>
              <a:rPr lang="en-GB" dirty="0" smtClean="0">
                <a:solidFill>
                  <a:srgbClr val="004586"/>
                </a:solidFill>
              </a:rPr>
              <a:t>ITU </a:t>
            </a:r>
            <a:r>
              <a:rPr lang="en-GB" dirty="0" err="1" smtClean="0">
                <a:solidFill>
                  <a:srgbClr val="004586"/>
                </a:solidFill>
              </a:rPr>
              <a:t>recorrentes</a:t>
            </a:r>
            <a:r>
              <a:rPr lang="en-GB" dirty="0" smtClean="0">
                <a:solidFill>
                  <a:srgbClr val="004586"/>
                </a:solidFill>
              </a:rPr>
              <a:t>.</a:t>
            </a:r>
          </a:p>
          <a:p>
            <a:pPr marL="808038" lvl="1">
              <a:buClrTx/>
              <a:buSzTx/>
              <a:buBlip>
                <a:blip r:embed="rId2"/>
              </a:buBlip>
            </a:pPr>
            <a:r>
              <a:rPr lang="en-GB" sz="2400" dirty="0" err="1" smtClean="0">
                <a:solidFill>
                  <a:srgbClr val="004586"/>
                </a:solidFill>
              </a:rPr>
              <a:t>Hematuria</a:t>
            </a:r>
            <a:r>
              <a:rPr lang="en-GB" sz="2400" dirty="0" smtClean="0">
                <a:solidFill>
                  <a:srgbClr val="004586"/>
                </a:solidFill>
              </a:rPr>
              <a:t>.</a:t>
            </a:r>
            <a:endParaRPr lang="en-GB" sz="2400" dirty="0">
              <a:solidFill>
                <a:srgbClr val="004586"/>
              </a:solidFill>
            </a:endParaRPr>
          </a:p>
          <a:p>
            <a:pPr marL="808038" lvl="1">
              <a:buClrTx/>
              <a:buSzTx/>
              <a:buBlip>
                <a:blip r:embed="rId2"/>
              </a:buBlip>
            </a:pPr>
            <a:r>
              <a:rPr lang="en-GB" sz="2400" dirty="0" err="1">
                <a:solidFill>
                  <a:srgbClr val="004586"/>
                </a:solidFill>
              </a:rPr>
              <a:t>Cirugia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pélvica</a:t>
            </a:r>
            <a:r>
              <a:rPr lang="en-GB" sz="2400" dirty="0">
                <a:solidFill>
                  <a:srgbClr val="004586"/>
                </a:solidFill>
              </a:rPr>
              <a:t> (</a:t>
            </a:r>
            <a:r>
              <a:rPr lang="en-GB" sz="2400" dirty="0" err="1">
                <a:solidFill>
                  <a:srgbClr val="004586"/>
                </a:solidFill>
              </a:rPr>
              <a:t>particularmente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prostatica</a:t>
            </a:r>
            <a:r>
              <a:rPr lang="en-GB" sz="2400" dirty="0" smtClean="0">
                <a:solidFill>
                  <a:srgbClr val="004586"/>
                </a:solidFill>
              </a:rPr>
              <a:t>).</a:t>
            </a:r>
            <a:endParaRPr lang="en-GB" sz="2400" dirty="0">
              <a:solidFill>
                <a:srgbClr val="004586"/>
              </a:solidFill>
            </a:endParaRPr>
          </a:p>
          <a:p>
            <a:pPr marL="808038" lvl="1">
              <a:buClrTx/>
              <a:buSzTx/>
              <a:buBlip>
                <a:blip r:embed="rId2"/>
              </a:buBlip>
            </a:pPr>
            <a:r>
              <a:rPr lang="en-GB" sz="2400" dirty="0" err="1">
                <a:solidFill>
                  <a:srgbClr val="004586"/>
                </a:solidFill>
              </a:rPr>
              <a:t>Globo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vesical</a:t>
            </a:r>
            <a:r>
              <a:rPr lang="en-GB" sz="2400" dirty="0">
                <a:solidFill>
                  <a:srgbClr val="004586"/>
                </a:solidFill>
              </a:rPr>
              <a:t> / </a:t>
            </a:r>
            <a:r>
              <a:rPr lang="en-GB" sz="2400" dirty="0" err="1">
                <a:solidFill>
                  <a:srgbClr val="004586"/>
                </a:solidFill>
              </a:rPr>
              <a:t>massa</a:t>
            </a:r>
            <a:r>
              <a:rPr lang="en-GB" sz="2400" dirty="0">
                <a:solidFill>
                  <a:srgbClr val="004586"/>
                </a:solidFill>
              </a:rPr>
              <a:t> abdominal </a:t>
            </a:r>
            <a:r>
              <a:rPr lang="en-GB" sz="2400" dirty="0" smtClean="0">
                <a:solidFill>
                  <a:srgbClr val="004586"/>
                </a:solidFill>
              </a:rPr>
              <a:t>.</a:t>
            </a:r>
            <a:endParaRPr lang="en-GB" sz="2400" dirty="0">
              <a:solidFill>
                <a:srgbClr val="004586"/>
              </a:solidFill>
            </a:endParaRPr>
          </a:p>
          <a:p>
            <a:pPr marL="808038" lvl="1">
              <a:buClrTx/>
              <a:buSzTx/>
              <a:buBlip>
                <a:blip r:embed="rId2"/>
              </a:buBlip>
            </a:pPr>
            <a:r>
              <a:rPr lang="en-GB" sz="2400" dirty="0" err="1">
                <a:solidFill>
                  <a:srgbClr val="004586"/>
                </a:solidFill>
              </a:rPr>
              <a:t>Radioterapia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pélvica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smtClean="0">
                <a:solidFill>
                  <a:srgbClr val="004586"/>
                </a:solidFill>
              </a:rPr>
              <a:t>anterior.</a:t>
            </a:r>
            <a:endParaRPr lang="en-GB" sz="2400" dirty="0">
              <a:solidFill>
                <a:srgbClr val="004586"/>
              </a:solidFill>
            </a:endParaRPr>
          </a:p>
          <a:p>
            <a:pPr marL="808038" lvl="1">
              <a:buClrTx/>
              <a:buSzTx/>
              <a:buBlip>
                <a:blip r:embed="rId2"/>
              </a:buBlip>
            </a:pPr>
            <a:r>
              <a:rPr lang="en-GB" sz="2400" dirty="0" err="1">
                <a:solidFill>
                  <a:srgbClr val="004586"/>
                </a:solidFill>
              </a:rPr>
              <a:t>Suspeita</a:t>
            </a:r>
            <a:r>
              <a:rPr lang="en-GB" sz="2400" dirty="0">
                <a:solidFill>
                  <a:srgbClr val="004586"/>
                </a:solidFill>
              </a:rPr>
              <a:t> de </a:t>
            </a:r>
            <a:r>
              <a:rPr lang="en-GB" sz="2400" dirty="0" smtClean="0">
                <a:solidFill>
                  <a:srgbClr val="004586"/>
                </a:solidFill>
              </a:rPr>
              <a:t>fistula.</a:t>
            </a:r>
            <a:endParaRPr lang="en-GB" sz="2400" dirty="0">
              <a:solidFill>
                <a:srgbClr val="004586"/>
              </a:solidFill>
            </a:endParaRPr>
          </a:p>
          <a:p>
            <a:pPr marL="808038" lvl="1">
              <a:buClrTx/>
              <a:buSzTx/>
              <a:buBlip>
                <a:blip r:embed="rId2"/>
              </a:buBlip>
            </a:pPr>
            <a:r>
              <a:rPr lang="en-GB" sz="2400" dirty="0" err="1">
                <a:solidFill>
                  <a:srgbClr val="004586"/>
                </a:solidFill>
              </a:rPr>
              <a:t>Sintomas</a:t>
            </a:r>
            <a:r>
              <a:rPr lang="en-GB" sz="2400" dirty="0">
                <a:solidFill>
                  <a:srgbClr val="004586"/>
                </a:solidFill>
              </a:rPr>
              <a:t> de </a:t>
            </a:r>
            <a:r>
              <a:rPr lang="en-GB" sz="2400" dirty="0" err="1">
                <a:solidFill>
                  <a:srgbClr val="004586"/>
                </a:solidFill>
              </a:rPr>
              <a:t>esvaziamento</a:t>
            </a:r>
            <a:r>
              <a:rPr lang="en-GB" sz="2400" dirty="0">
                <a:solidFill>
                  <a:srgbClr val="004586"/>
                </a:solidFill>
              </a:rPr>
              <a:t> / </a:t>
            </a:r>
            <a:r>
              <a:rPr lang="en-GB" sz="2400" dirty="0" err="1">
                <a:solidFill>
                  <a:srgbClr val="004586"/>
                </a:solidFill>
              </a:rPr>
              <a:t>dificuldade</a:t>
            </a:r>
            <a:r>
              <a:rPr lang="en-GB" sz="2400" dirty="0">
                <a:solidFill>
                  <a:srgbClr val="004586"/>
                </a:solidFill>
              </a:rPr>
              <a:t> de </a:t>
            </a:r>
            <a:r>
              <a:rPr lang="en-GB" sz="2400" dirty="0" err="1" smtClean="0">
                <a:solidFill>
                  <a:srgbClr val="004586"/>
                </a:solidFill>
              </a:rPr>
              <a:t>esvaziamento</a:t>
            </a:r>
            <a:r>
              <a:rPr lang="en-GB" sz="2400" dirty="0" smtClean="0">
                <a:solidFill>
                  <a:srgbClr val="004586"/>
                </a:solidFill>
              </a:rPr>
              <a:t>.</a:t>
            </a:r>
            <a:endParaRPr lang="en-GB" sz="2400" dirty="0">
              <a:solidFill>
                <a:srgbClr val="004586"/>
              </a:solidFill>
            </a:endParaRPr>
          </a:p>
          <a:p>
            <a:pPr marL="808038" lvl="1">
              <a:buClrTx/>
              <a:buSzTx/>
              <a:buBlip>
                <a:blip r:embed="rId2"/>
              </a:buBlip>
            </a:pPr>
            <a:r>
              <a:rPr lang="en-GB" sz="2400" dirty="0" err="1">
                <a:solidFill>
                  <a:srgbClr val="004586"/>
                </a:solidFill>
              </a:rPr>
              <a:t>Suspeita</a:t>
            </a:r>
            <a:r>
              <a:rPr lang="en-GB" sz="2400" dirty="0">
                <a:solidFill>
                  <a:srgbClr val="004586"/>
                </a:solidFill>
              </a:rPr>
              <a:t> de </a:t>
            </a:r>
            <a:r>
              <a:rPr lang="en-GB" sz="2400" dirty="0" err="1">
                <a:solidFill>
                  <a:srgbClr val="004586"/>
                </a:solidFill>
              </a:rPr>
              <a:t>doença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 smtClean="0">
                <a:solidFill>
                  <a:srgbClr val="004586"/>
                </a:solidFill>
              </a:rPr>
              <a:t>neurológica</a:t>
            </a:r>
            <a:r>
              <a:rPr lang="en-GB" sz="2400" dirty="0" smtClean="0">
                <a:solidFill>
                  <a:srgbClr val="004586"/>
                </a:solidFill>
              </a:rPr>
              <a:t>.</a:t>
            </a:r>
          </a:p>
          <a:p>
            <a:pPr marL="542925" lvl="1" indent="0">
              <a:buClrTx/>
              <a:buSzTx/>
              <a:buNone/>
            </a:pPr>
            <a:endParaRPr lang="en-GB" sz="2400" dirty="0">
              <a:solidFill>
                <a:srgbClr val="00458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GB" sz="2400" dirty="0" err="1">
                <a:solidFill>
                  <a:srgbClr val="004586"/>
                </a:solidFill>
              </a:rPr>
              <a:t>Sintomas</a:t>
            </a:r>
            <a:r>
              <a:rPr lang="en-GB" sz="2400" dirty="0">
                <a:solidFill>
                  <a:srgbClr val="004586"/>
                </a:solidFill>
              </a:rPr>
              <a:t> graves </a:t>
            </a:r>
            <a:r>
              <a:rPr lang="en-GB" sz="2400" dirty="0" err="1">
                <a:solidFill>
                  <a:srgbClr val="004586"/>
                </a:solidFill>
              </a:rPr>
              <a:t>ou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persistentes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endParaRPr lang="en-GB" sz="2400" dirty="0" smtClean="0">
              <a:solidFill>
                <a:srgbClr val="004586"/>
              </a:solidFill>
            </a:endParaRPr>
          </a:p>
          <a:p>
            <a:pPr marL="1258887" lvl="1" indent="0">
              <a:buClr>
                <a:srgbClr val="C00000"/>
              </a:buClr>
              <a:buNone/>
            </a:pPr>
            <a:r>
              <a:rPr lang="en-GB" sz="2400" dirty="0" smtClean="0">
                <a:solidFill>
                  <a:srgbClr val="004586"/>
                </a:solidFill>
              </a:rPr>
              <a:t>    </a:t>
            </a:r>
            <a:r>
              <a:rPr lang="en-GB" sz="2400" dirty="0" err="1" smtClean="0">
                <a:solidFill>
                  <a:srgbClr val="004586"/>
                </a:solidFill>
              </a:rPr>
              <a:t>que</a:t>
            </a:r>
            <a:r>
              <a:rPr lang="en-GB" sz="2400" dirty="0" smtClean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não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respondem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ao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tratamento</a:t>
            </a:r>
            <a:r>
              <a:rPr lang="en-GB" sz="2400" dirty="0">
                <a:solidFill>
                  <a:srgbClr val="004586"/>
                </a:solidFill>
              </a:rPr>
              <a:t> </a:t>
            </a:r>
            <a:r>
              <a:rPr lang="en-GB" sz="2400" dirty="0" err="1">
                <a:solidFill>
                  <a:srgbClr val="004586"/>
                </a:solidFill>
              </a:rPr>
              <a:t>inicial</a:t>
            </a:r>
            <a:endParaRPr lang="en-GB" sz="2400" dirty="0">
              <a:solidFill>
                <a:srgbClr val="004586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-43" y="6038618"/>
            <a:ext cx="11582443" cy="295162"/>
          </a:xfrm>
        </p:spPr>
        <p:txBody>
          <a:bodyPr>
            <a:noAutofit/>
          </a:bodyPr>
          <a:lstStyle/>
          <a:p>
            <a:r>
              <a:rPr lang="en-GB" sz="1200" i="1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Lucas MG,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Bedretdinova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D el al., Guidelines on Urinary Incontinence, European Association of Urology, 2015</a:t>
            </a:r>
          </a:p>
        </p:txBody>
      </p:sp>
    </p:spTree>
    <p:extLst>
      <p:ext uri="{BB962C8B-B14F-4D97-AF65-F5344CB8AC3E}">
        <p14:creationId xmlns:p14="http://schemas.microsoft.com/office/powerpoint/2010/main" val="1915566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…</a:t>
            </a:r>
            <a:r>
              <a:rPr lang="pt-PT" sz="3200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de volta à dona maria…</a:t>
            </a:r>
            <a:endParaRPr lang="pt-PT" sz="3200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799445"/>
            <a:ext cx="11582400" cy="4592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Excluídos os sinais de </a:t>
            </a:r>
            <a:r>
              <a:rPr lang="pt-PT" dirty="0" smtClean="0">
                <a:solidFill>
                  <a:srgbClr val="004586"/>
                </a:solidFill>
              </a:rPr>
              <a:t>alarme.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Confirmado o diagnóstico de Bexiga </a:t>
            </a:r>
            <a:r>
              <a:rPr lang="pt-PT" dirty="0" smtClean="0">
                <a:solidFill>
                  <a:srgbClr val="004586"/>
                </a:solidFill>
              </a:rPr>
              <a:t>Hiperativa.</a:t>
            </a:r>
            <a:endParaRPr lang="pt-PT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>
          <a:xfrm>
            <a:off x="290242" y="3817934"/>
            <a:ext cx="11582443" cy="295162"/>
          </a:xfrm>
          <a:ln w="25400">
            <a:noFill/>
          </a:ln>
        </p:spPr>
        <p:txBody>
          <a:bodyPr>
            <a:normAutofit fontScale="25000" lnSpcReduction="20000"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pt-PT" sz="9600" b="1" dirty="0">
                <a:solidFill>
                  <a:srgbClr val="C00000"/>
                </a:solidFill>
              </a:rPr>
              <a:t>Q</a:t>
            </a:r>
            <a:r>
              <a:rPr lang="pt-PT" sz="9600" b="1" dirty="0" smtClean="0">
                <a:solidFill>
                  <a:srgbClr val="C00000"/>
                </a:solidFill>
              </a:rPr>
              <a:t>ual o tratamento recomendado?</a:t>
            </a:r>
          </a:p>
          <a:p>
            <a:pPr marL="0" indent="0" algn="ctr">
              <a:buNone/>
            </a:pPr>
            <a:endParaRPr lang="pt-PT" sz="14400" b="1" dirty="0"/>
          </a:p>
          <a:p>
            <a:pPr marL="0" indent="0" algn="ctr">
              <a:buNone/>
            </a:pPr>
            <a:endParaRPr lang="pt-PT" sz="2000" dirty="0"/>
          </a:p>
          <a:p>
            <a:pPr marL="342900" lvl="1" indent="-342900" algn="just">
              <a:lnSpc>
                <a:spcPct val="150000"/>
              </a:lnSpc>
              <a:buClr>
                <a:schemeClr val="accent1"/>
              </a:buClr>
            </a:pPr>
            <a:endParaRPr lang="pt-PT" sz="1600" dirty="0"/>
          </a:p>
          <a:p>
            <a:pPr marL="342900" lvl="1" indent="-342900" algn="just">
              <a:lnSpc>
                <a:spcPct val="150000"/>
              </a:lnSpc>
              <a:buClr>
                <a:schemeClr val="accent1"/>
              </a:buClr>
            </a:pPr>
            <a:endParaRPr lang="pt-PT" sz="1600" dirty="0"/>
          </a:p>
          <a:p>
            <a:pPr marL="45720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pt-PT" sz="2000" dirty="0"/>
              <a:t>		</a:t>
            </a:r>
          </a:p>
          <a:p>
            <a:pPr marL="45720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endParaRPr lang="pt-PT" sz="2000" b="1" dirty="0"/>
          </a:p>
          <a:p>
            <a:pPr marL="45720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endParaRPr lang="pt-PT" sz="20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08079" y="3368063"/>
            <a:ext cx="7281017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75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pPr marL="514350" lvl="1" indent="-51435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 smtClean="0">
                <a:solidFill>
                  <a:srgbClr val="004586"/>
                </a:solidFill>
              </a:rPr>
              <a:t>Restrição hídrica.</a:t>
            </a:r>
            <a:endParaRPr lang="pt-PT" sz="2400" b="1" dirty="0">
              <a:solidFill>
                <a:srgbClr val="004586"/>
              </a:solidFill>
            </a:endParaRPr>
          </a:p>
          <a:p>
            <a:pPr marL="514350" lvl="1" indent="-51435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>
                <a:solidFill>
                  <a:srgbClr val="004586"/>
                </a:solidFill>
              </a:rPr>
              <a:t>Iniciava medicação </a:t>
            </a:r>
            <a:r>
              <a:rPr lang="pt-PT" sz="2400" b="1" dirty="0" smtClean="0">
                <a:solidFill>
                  <a:srgbClr val="004586"/>
                </a:solidFill>
              </a:rPr>
              <a:t>anti-colinérgica.</a:t>
            </a:r>
            <a:endParaRPr lang="pt-PT" sz="2400" b="1" dirty="0">
              <a:solidFill>
                <a:srgbClr val="004586"/>
              </a:solidFill>
            </a:endParaRPr>
          </a:p>
          <a:p>
            <a:pPr marL="514350" lvl="1" indent="-51435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>
                <a:solidFill>
                  <a:srgbClr val="004586"/>
                </a:solidFill>
              </a:rPr>
              <a:t>Iniciava agonista </a:t>
            </a:r>
            <a:r>
              <a:rPr lang="pt-PT" sz="2400" b="1" dirty="0" smtClean="0">
                <a:solidFill>
                  <a:srgbClr val="004586"/>
                </a:solidFill>
              </a:rPr>
              <a:t>b3.</a:t>
            </a:r>
            <a:endParaRPr lang="pt-PT" sz="2400" b="1" dirty="0">
              <a:solidFill>
                <a:srgbClr val="004586"/>
              </a:solidFill>
            </a:endParaRPr>
          </a:p>
          <a:p>
            <a:pPr marL="514350" lvl="1" indent="-51435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>
                <a:solidFill>
                  <a:srgbClr val="004586"/>
                </a:solidFill>
              </a:rPr>
              <a:t>Aconselhamento relativamente a alterações no estilo de </a:t>
            </a:r>
            <a:r>
              <a:rPr lang="pt-PT" sz="2400" b="1" dirty="0" smtClean="0">
                <a:solidFill>
                  <a:srgbClr val="004586"/>
                </a:solidFill>
              </a:rPr>
              <a:t>vida.</a:t>
            </a:r>
            <a:endParaRPr lang="pt-PT" sz="2400" b="1" dirty="0">
              <a:solidFill>
                <a:srgbClr val="00458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pt-PT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C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aso clínico … de volta à dona Maria … </a:t>
            </a:r>
            <a:r>
              <a:rPr lang="pt-PT" dirty="0" smtClean="0">
                <a:solidFill>
                  <a:srgbClr val="C00000"/>
                </a:solidFill>
              </a:rPr>
              <a:t>Que </a:t>
            </a:r>
            <a:r>
              <a:rPr lang="pt-PT" dirty="0">
                <a:solidFill>
                  <a:srgbClr val="C00000"/>
                </a:solidFill>
              </a:rPr>
              <a:t>tratamento aconselharia a Dona Maria a fazer</a:t>
            </a:r>
            <a:r>
              <a:rPr lang="pt-PT" dirty="0" smtClean="0">
                <a:solidFill>
                  <a:srgbClr val="C00000"/>
                </a:solidFill>
              </a:rPr>
              <a:t>: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  <a:latin typeface="+mn-lt"/>
              </a:rPr>
              <a:t>Pregunta 5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81200" y="44624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b="1" dirty="0">
              <a:solidFill>
                <a:srgbClr val="00206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747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Tratamento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377858" name="Rectangle 48"/>
          <p:cNvSpPr>
            <a:spLocks noChangeArrowheads="1"/>
          </p:cNvSpPr>
          <p:nvPr/>
        </p:nvSpPr>
        <p:spPr bwMode="auto">
          <a:xfrm>
            <a:off x="3614308" y="4219186"/>
            <a:ext cx="1881138" cy="600425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GB" sz="1600" dirty="0" err="1">
                <a:solidFill>
                  <a:srgbClr val="4B4B4B"/>
                </a:solidFill>
                <a:ea typeface="MS PGothic" pitchFamily="34" charset="-128"/>
                <a:cs typeface="Arial" pitchFamily="34" charset="0"/>
              </a:rPr>
              <a:t>Neuromodulação</a:t>
            </a:r>
            <a:endParaRPr lang="en-GB" sz="1600" dirty="0">
              <a:solidFill>
                <a:srgbClr val="4B4B4B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7859" name="Rectangle 49"/>
          <p:cNvSpPr>
            <a:spLocks noChangeArrowheads="1"/>
          </p:cNvSpPr>
          <p:nvPr/>
        </p:nvSpPr>
        <p:spPr bwMode="auto">
          <a:xfrm>
            <a:off x="4388894" y="3613631"/>
            <a:ext cx="1881138" cy="600425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Toxina</a:t>
            </a:r>
            <a:r>
              <a:rPr lang="en-GB" sz="16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botulínica</a:t>
            </a:r>
            <a:endParaRPr lang="en-GB" sz="16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7860" name="Rectangle 50"/>
          <p:cNvSpPr>
            <a:spLocks noChangeArrowheads="1"/>
          </p:cNvSpPr>
          <p:nvPr/>
        </p:nvSpPr>
        <p:spPr bwMode="auto">
          <a:xfrm>
            <a:off x="5108152" y="3008076"/>
            <a:ext cx="1881138" cy="600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GB" sz="1600" dirty="0" err="1">
                <a:solidFill>
                  <a:srgbClr val="4B4B4B"/>
                </a:solidFill>
                <a:ea typeface="MS PGothic" pitchFamily="34" charset="-128"/>
                <a:cs typeface="Arial" pitchFamily="34" charset="0"/>
              </a:rPr>
              <a:t>Terapêutica</a:t>
            </a:r>
            <a:r>
              <a:rPr lang="en-GB" sz="1600" dirty="0">
                <a:solidFill>
                  <a:srgbClr val="4B4B4B"/>
                </a:solidFill>
                <a:ea typeface="MS PGothic" pitchFamily="34" charset="-128"/>
                <a:cs typeface="Arial" pitchFamily="34" charset="0"/>
              </a:rPr>
              <a:t> oral</a:t>
            </a:r>
          </a:p>
        </p:txBody>
      </p:sp>
      <p:sp>
        <p:nvSpPr>
          <p:cNvPr id="377861" name="Rectangle 51"/>
          <p:cNvSpPr>
            <a:spLocks noChangeArrowheads="1"/>
          </p:cNvSpPr>
          <p:nvPr/>
        </p:nvSpPr>
        <p:spPr bwMode="auto">
          <a:xfrm>
            <a:off x="5772083" y="2402521"/>
            <a:ext cx="1881138" cy="600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Fisioterapia</a:t>
            </a:r>
            <a:endParaRPr lang="en-GB" sz="16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Pavimento</a:t>
            </a:r>
            <a:r>
              <a:rPr lang="en-GB" sz="16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pélvico</a:t>
            </a:r>
            <a:endParaRPr lang="en-GB" sz="16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7862" name="Rectangle 52"/>
          <p:cNvSpPr>
            <a:spLocks noChangeArrowheads="1"/>
          </p:cNvSpPr>
          <p:nvPr/>
        </p:nvSpPr>
        <p:spPr bwMode="auto">
          <a:xfrm>
            <a:off x="6436014" y="1796966"/>
            <a:ext cx="1881138" cy="600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Treino</a:t>
            </a:r>
            <a:r>
              <a:rPr lang="en-GB" sz="16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vesical</a:t>
            </a:r>
            <a:endParaRPr lang="en-GB" sz="16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6885" name="Rectangle 53"/>
          <p:cNvSpPr>
            <a:spLocks noChangeArrowheads="1"/>
          </p:cNvSpPr>
          <p:nvPr/>
        </p:nvSpPr>
        <p:spPr bwMode="auto">
          <a:xfrm>
            <a:off x="3116359" y="4824740"/>
            <a:ext cx="1881138" cy="60042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GB" sz="1600" dirty="0" err="1">
                <a:solidFill>
                  <a:srgbClr val="4B4B4B"/>
                </a:solidFill>
                <a:ea typeface="MS PGothic" pitchFamily="34" charset="-128"/>
                <a:cs typeface="Arial" pitchFamily="34" charset="0"/>
              </a:rPr>
              <a:t>Cirurgia</a:t>
            </a:r>
            <a:r>
              <a:rPr lang="en-GB" sz="1600" i="1" dirty="0">
                <a:solidFill>
                  <a:srgbClr val="4B4B4B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sz="1600" i="1" dirty="0" err="1">
                <a:solidFill>
                  <a:srgbClr val="4B4B4B"/>
                </a:solidFill>
                <a:ea typeface="MS PGothic" pitchFamily="34" charset="-128"/>
                <a:cs typeface="Arial" pitchFamily="34" charset="0"/>
              </a:rPr>
              <a:t>convencional</a:t>
            </a:r>
            <a:endParaRPr lang="en-GB" sz="1600" i="1" dirty="0">
              <a:solidFill>
                <a:srgbClr val="4B4B4B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7864" name="Rectangle 54"/>
          <p:cNvSpPr>
            <a:spLocks noChangeArrowheads="1"/>
          </p:cNvSpPr>
          <p:nvPr/>
        </p:nvSpPr>
        <p:spPr bwMode="auto">
          <a:xfrm>
            <a:off x="7155272" y="1191411"/>
            <a:ext cx="1881138" cy="6004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Aconselhamento</a:t>
            </a:r>
            <a:r>
              <a:rPr lang="en-GB" sz="16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estilo</a:t>
            </a:r>
            <a:r>
              <a:rPr lang="en-GB" sz="16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de </a:t>
            </a:r>
            <a:r>
              <a:rPr lang="en-GB" sz="1600" dirty="0" err="1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vida</a:t>
            </a:r>
            <a:endParaRPr lang="en-GB" sz="16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4218" name="Text Box 55"/>
          <p:cNvSpPr txBox="1">
            <a:spLocks noChangeArrowheads="1"/>
          </p:cNvSpPr>
          <p:nvPr/>
        </p:nvSpPr>
        <p:spPr bwMode="auto">
          <a:xfrm>
            <a:off x="1830631" y="4693182"/>
            <a:ext cx="1221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GB" sz="2400" b="1" dirty="0" err="1">
                <a:solidFill>
                  <a:srgbClr val="C00000"/>
                </a:solidFill>
                <a:ea typeface="MS PGothic" pitchFamily="34" charset="-128"/>
                <a:cs typeface="Times New Roman" pitchFamily="18" charset="0"/>
              </a:rPr>
              <a:t>Mais</a:t>
            </a:r>
            <a:r>
              <a:rPr lang="en-GB" sz="2400" b="1" dirty="0">
                <a:solidFill>
                  <a:srgbClr val="C00000"/>
                </a:solidFill>
                <a:ea typeface="MS PGothic" pitchFamily="34" charset="-128"/>
                <a:cs typeface="Times New Roman" pitchFamily="18" charset="0"/>
              </a:rPr>
              <a:t> </a:t>
            </a:r>
          </a:p>
          <a:p>
            <a:pPr algn="ctr" defTabSz="457200">
              <a:defRPr/>
            </a:pPr>
            <a:r>
              <a:rPr lang="en-GB" sz="2400" b="1" dirty="0" err="1">
                <a:solidFill>
                  <a:srgbClr val="C00000"/>
                </a:solidFill>
                <a:ea typeface="MS PGothic" pitchFamily="34" charset="-128"/>
                <a:cs typeface="Times New Roman" pitchFamily="18" charset="0"/>
              </a:rPr>
              <a:t>invasivo</a:t>
            </a:r>
            <a:endParaRPr lang="en-GB" sz="2400" b="1" dirty="0">
              <a:solidFill>
                <a:srgbClr val="C00000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4219" name="Text Box 56"/>
          <p:cNvSpPr txBox="1">
            <a:spLocks noChangeArrowheads="1"/>
          </p:cNvSpPr>
          <p:nvPr/>
        </p:nvSpPr>
        <p:spPr bwMode="auto">
          <a:xfrm>
            <a:off x="9111349" y="1007658"/>
            <a:ext cx="122129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57175" indent="-257175" algn="ctr" defTabSz="457200">
              <a:spcBef>
                <a:spcPct val="20000"/>
              </a:spcBef>
              <a:buClr>
                <a:srgbClr val="FF9900"/>
              </a:buClr>
              <a:buSzPct val="150000"/>
              <a:defRPr/>
            </a:pPr>
            <a:r>
              <a:rPr lang="en-GB" sz="2400" b="1" dirty="0" err="1">
                <a:solidFill>
                  <a:srgbClr val="C00000"/>
                </a:solidFill>
                <a:ea typeface="MS PGothic" pitchFamily="34" charset="-128"/>
                <a:cs typeface="Times New Roman" pitchFamily="18" charset="0"/>
              </a:rPr>
              <a:t>Menos</a:t>
            </a:r>
            <a:endParaRPr lang="en-GB" sz="2400" b="1" dirty="0">
              <a:solidFill>
                <a:srgbClr val="C00000"/>
              </a:solidFill>
              <a:ea typeface="MS PGothic" pitchFamily="34" charset="-128"/>
              <a:cs typeface="Times New Roman" pitchFamily="18" charset="0"/>
            </a:endParaRPr>
          </a:p>
          <a:p>
            <a:pPr marL="257175" indent="-257175" algn="ctr" defTabSz="457200">
              <a:spcBef>
                <a:spcPct val="20000"/>
              </a:spcBef>
              <a:buClr>
                <a:srgbClr val="FF9900"/>
              </a:buClr>
              <a:buSzPct val="150000"/>
              <a:defRPr/>
            </a:pPr>
            <a:r>
              <a:rPr lang="en-GB" sz="2400" b="1" dirty="0" err="1">
                <a:solidFill>
                  <a:srgbClr val="C00000"/>
                </a:solidFill>
                <a:ea typeface="MS PGothic" pitchFamily="34" charset="-128"/>
                <a:cs typeface="Times New Roman" pitchFamily="18" charset="0"/>
              </a:rPr>
              <a:t>invasivo</a:t>
            </a:r>
            <a:endParaRPr lang="en-GB" sz="2400" b="1" dirty="0">
              <a:solidFill>
                <a:srgbClr val="C00000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60818" y="1085686"/>
            <a:ext cx="5657486" cy="2525397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82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74418"/>
            <a:ext cx="10972800" cy="604800"/>
          </a:xfrm>
        </p:spPr>
        <p:txBody>
          <a:bodyPr>
            <a:noAutofit/>
          </a:bodyPr>
          <a:lstStyle/>
          <a:p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Caso </a:t>
            </a:r>
            <a:r>
              <a:rPr lang="pt-PT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Clínico… de volta à dona Maria…</a:t>
            </a:r>
            <a:endParaRPr lang="pt-PT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480131"/>
            <a:ext cx="11582400" cy="4592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Foram dadas as seguintes recomendações: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 smtClean="0">
                <a:solidFill>
                  <a:srgbClr val="004586"/>
                </a:solidFill>
              </a:rPr>
              <a:t>Modificar </a:t>
            </a:r>
            <a:r>
              <a:rPr lang="pt-PT" sz="2400" dirty="0">
                <a:solidFill>
                  <a:srgbClr val="004586"/>
                </a:solidFill>
              </a:rPr>
              <a:t>consumo de </a:t>
            </a:r>
            <a:r>
              <a:rPr lang="pt-PT" sz="2400" dirty="0" smtClean="0">
                <a:solidFill>
                  <a:srgbClr val="004586"/>
                </a:solidFill>
              </a:rPr>
              <a:t>líquidos.</a:t>
            </a:r>
            <a:endParaRPr lang="pt-PT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Evitar estimulantes (cafeína e álcool</a:t>
            </a:r>
            <a:r>
              <a:rPr lang="pt-PT" sz="2400" dirty="0" smtClean="0">
                <a:solidFill>
                  <a:srgbClr val="004586"/>
                </a:solidFill>
              </a:rPr>
              <a:t>).</a:t>
            </a:r>
            <a:endParaRPr lang="pt-PT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Peso </a:t>
            </a:r>
            <a:r>
              <a:rPr lang="pt-PT" sz="2400" dirty="0" smtClean="0">
                <a:solidFill>
                  <a:srgbClr val="004586"/>
                </a:solidFill>
              </a:rPr>
              <a:t>adequado.</a:t>
            </a:r>
            <a:endParaRPr lang="pt-PT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Treino Vesical (instruir doente para adiar a micção por períodos crescentes de tempo, inibindo a vontade de urinar</a:t>
            </a:r>
            <a:r>
              <a:rPr lang="pt-PT" sz="2400" dirty="0" smtClean="0">
                <a:solidFill>
                  <a:srgbClr val="004586"/>
                </a:solidFill>
              </a:rPr>
              <a:t>).</a:t>
            </a:r>
            <a:endParaRPr lang="pt-PT" sz="2400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Exercícios pavimento </a:t>
            </a:r>
            <a:r>
              <a:rPr lang="pt-PT" sz="2400" dirty="0" smtClean="0">
                <a:solidFill>
                  <a:srgbClr val="004586"/>
                </a:solidFill>
              </a:rPr>
              <a:t>pélvico.</a:t>
            </a:r>
            <a:endParaRPr lang="pt-PT" sz="2400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PT" sz="7200" dirty="0"/>
          </a:p>
          <a:p>
            <a:pPr marL="0" indent="0">
              <a:buNone/>
            </a:pPr>
            <a:endParaRPr lang="pt-PT" sz="7200" dirty="0"/>
          </a:p>
          <a:p>
            <a:pPr>
              <a:buFontTx/>
              <a:buChar char="-"/>
            </a:pP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Char char="-"/>
            </a:pPr>
            <a:endParaRPr lang="pt-P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1111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type="body" sz="quarter" idx="13"/>
          </p:nvPr>
        </p:nvSpPr>
        <p:spPr>
          <a:xfrm>
            <a:off x="333787" y="1292446"/>
            <a:ext cx="11582443" cy="608923"/>
          </a:xfrm>
          <a:ln w="25400"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t-PT" sz="2400" b="1" spc="84" dirty="0">
              <a:solidFill>
                <a:srgbClr val="002060"/>
              </a:solidFill>
              <a:latin typeface="Myriad Pro"/>
              <a:ea typeface="Myriad Pro"/>
              <a:cs typeface="Myriad Pro"/>
            </a:endParaRPr>
          </a:p>
          <a:p>
            <a:pPr marL="0" indent="0" algn="ctr">
              <a:buNone/>
            </a:pPr>
            <a:r>
              <a:rPr lang="pt-PT" sz="9600" b="1" i="0" spc="84" dirty="0">
                <a:solidFill>
                  <a:srgbClr val="C00000"/>
                </a:solidFill>
                <a:ea typeface="Myriad Pro"/>
                <a:cs typeface="Myriad Pro"/>
              </a:rPr>
              <a:t>Perda involuntária de urina</a:t>
            </a:r>
          </a:p>
          <a:p>
            <a:pPr marL="0" indent="0" algn="ctr">
              <a:buNone/>
            </a:pPr>
            <a:r>
              <a:rPr lang="pt-PT" sz="2400" spc="84" dirty="0">
                <a:solidFill>
                  <a:srgbClr val="002060"/>
                </a:solidFill>
                <a:latin typeface="Myriad Pro"/>
                <a:ea typeface="Myriad Pro"/>
                <a:cs typeface="Myriad Pro"/>
                <a:sym typeface="Wingdings" panose="05000000000000000000" pitchFamily="2" charset="2"/>
              </a:rPr>
              <a:t>		</a:t>
            </a:r>
            <a:endParaRPr lang="pt-PT" sz="1800" spc="84" dirty="0">
              <a:solidFill>
                <a:srgbClr val="002060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 smtClean="0">
                <a:solidFill>
                  <a:srgbClr val="004586"/>
                </a:solidFill>
                <a:latin typeface="+mn-lt"/>
              </a:rPr>
              <a:t>Incontinência urinária: definição</a:t>
            </a:r>
            <a:endParaRPr lang="pt-PT" sz="3200" spc="84" dirty="0">
              <a:solidFill>
                <a:srgbClr val="004586"/>
              </a:solidFill>
              <a:latin typeface="+mn-lt"/>
              <a:ea typeface="Myriad Pro"/>
              <a:cs typeface="Myriad Pro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02" y="2148975"/>
            <a:ext cx="2648607" cy="31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5" y="2220407"/>
            <a:ext cx="3933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5732332" y="5795482"/>
            <a:ext cx="6343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i="1" dirty="0" smtClean="0">
                <a:solidFill>
                  <a:schemeClr val="bg1">
                    <a:lumMod val="65000"/>
                  </a:schemeClr>
                </a:solidFill>
              </a:rPr>
              <a:t>ICS. https://www.ics.org/publications/ici_4/files-book/recommendation.pdf</a:t>
            </a:r>
            <a:endParaRPr lang="pt-PT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hape 185"/>
          <p:cNvSpPr/>
          <p:nvPr/>
        </p:nvSpPr>
        <p:spPr>
          <a:xfrm>
            <a:off x="5456890" y="2150241"/>
            <a:ext cx="1891862" cy="31065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222222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lang="pt-PT" sz="2000" b="1" dirty="0">
                <a:solidFill>
                  <a:schemeClr val="bg1"/>
                </a:solidFill>
              </a:rPr>
              <a:t>IU</a:t>
            </a:r>
          </a:p>
          <a:p>
            <a:r>
              <a:rPr lang="pt-PT" sz="2000" dirty="0">
                <a:solidFill>
                  <a:schemeClr val="bg1"/>
                </a:solidFill>
              </a:rPr>
              <a:t> </a:t>
            </a:r>
          </a:p>
          <a:p>
            <a:r>
              <a:rPr lang="pt-PT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16% </a:t>
            </a:r>
          </a:p>
          <a:p>
            <a:r>
              <a:rPr lang="pt-PT" sz="1800" dirty="0">
                <a:solidFill>
                  <a:schemeClr val="bg1"/>
                </a:solidFill>
              </a:rPr>
              <a:t>&lt; 30 </a:t>
            </a:r>
            <a:r>
              <a:rPr lang="pt-PT" sz="1800" cap="none" dirty="0">
                <a:solidFill>
                  <a:schemeClr val="bg1"/>
                </a:solidFill>
              </a:rPr>
              <a:t>anos</a:t>
            </a:r>
          </a:p>
          <a:p>
            <a:endParaRPr lang="pt-PT" sz="2000" dirty="0">
              <a:solidFill>
                <a:schemeClr val="bg1"/>
              </a:solidFill>
            </a:endParaRPr>
          </a:p>
          <a:p>
            <a:r>
              <a:rPr lang="pt-PT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29% </a:t>
            </a:r>
          </a:p>
          <a:p>
            <a:r>
              <a:rPr lang="pt-PT" sz="1800" dirty="0">
                <a:solidFill>
                  <a:schemeClr val="bg1"/>
                </a:solidFill>
              </a:rPr>
              <a:t>30-60 </a:t>
            </a:r>
            <a:r>
              <a:rPr lang="pt-PT" sz="1800" cap="none" dirty="0">
                <a:solidFill>
                  <a:schemeClr val="bg1"/>
                </a:solidFill>
              </a:rPr>
              <a:t>anos</a:t>
            </a:r>
          </a:p>
        </p:txBody>
      </p:sp>
    </p:spTree>
    <p:extLst>
      <p:ext uri="{BB962C8B-B14F-4D97-AF65-F5344CB8AC3E}">
        <p14:creationId xmlns:p14="http://schemas.microsoft.com/office/powerpoint/2010/main" val="21372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32475"/>
            <a:ext cx="10972800" cy="604800"/>
          </a:xfrm>
        </p:spPr>
        <p:txBody>
          <a:bodyPr/>
          <a:lstStyle/>
          <a:p>
            <a:r>
              <a:rPr lang="pt-PT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Caso </a:t>
            </a:r>
            <a:r>
              <a:rPr lang="pt-PT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Clínico… de volta à dona Maria…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72017"/>
            <a:ext cx="11582400" cy="4592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dirty="0" smtClean="0">
                <a:solidFill>
                  <a:srgbClr val="004586"/>
                </a:solidFill>
              </a:rPr>
              <a:t> </a:t>
            </a:r>
            <a:r>
              <a:rPr lang="pt-PT" dirty="0">
                <a:solidFill>
                  <a:srgbClr val="004586"/>
                </a:solidFill>
              </a:rPr>
              <a:t>C</a:t>
            </a:r>
            <a:r>
              <a:rPr lang="pt-PT" dirty="0" smtClean="0">
                <a:solidFill>
                  <a:srgbClr val="004586"/>
                </a:solidFill>
              </a:rPr>
              <a:t>onsulta de seguimento (após 2 meses):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i="1" dirty="0" smtClean="0">
                <a:solidFill>
                  <a:srgbClr val="004586"/>
                </a:solidFill>
              </a:rPr>
              <a:t>“estou </a:t>
            </a:r>
            <a:r>
              <a:rPr lang="pt-PT" sz="2400" i="1" dirty="0">
                <a:solidFill>
                  <a:srgbClr val="004586"/>
                </a:solidFill>
              </a:rPr>
              <a:t>ligeiramente melhor mas…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i="1" dirty="0">
                <a:solidFill>
                  <a:srgbClr val="004586"/>
                </a:solidFill>
              </a:rPr>
              <a:t>mantenho aquela sensação de ter que ir a correr para a casa de banho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i="1" dirty="0">
                <a:solidFill>
                  <a:srgbClr val="004586"/>
                </a:solidFill>
              </a:rPr>
              <a:t>e continuo a levantar-me durante a noite para </a:t>
            </a:r>
            <a:r>
              <a:rPr lang="pt-PT" sz="2400" i="1" dirty="0" smtClean="0">
                <a:solidFill>
                  <a:srgbClr val="004586"/>
                </a:solidFill>
              </a:rPr>
              <a:t>urinar”</a:t>
            </a:r>
            <a:endParaRPr lang="pt-PT" sz="2400" i="1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4" name="Marcador de Posição do Texto 3"/>
          <p:cNvSpPr txBox="1">
            <a:spLocks noGrp="1"/>
          </p:cNvSpPr>
          <p:nvPr>
            <p:ph type="body" sz="quarter" idx="10"/>
          </p:nvPr>
        </p:nvSpPr>
        <p:spPr>
          <a:xfrm>
            <a:off x="-43" y="5661248"/>
            <a:ext cx="11582443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pt-PT" sz="1800" dirty="0"/>
          </a:p>
          <a:p>
            <a:endParaRPr lang="pt-PT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981200" y="44624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b="1" dirty="0">
              <a:solidFill>
                <a:srgbClr val="00206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005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lnSpc>
                <a:spcPct val="1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 smtClean="0">
                <a:solidFill>
                  <a:srgbClr val="004586"/>
                </a:solidFill>
              </a:rPr>
              <a:t>Mantinha o mesmo tratamento e alteraç</a:t>
            </a:r>
            <a:r>
              <a:rPr lang="pt-PT" sz="2400" b="1" dirty="0">
                <a:solidFill>
                  <a:srgbClr val="004586"/>
                </a:solidFill>
              </a:rPr>
              <a:t>ã</a:t>
            </a:r>
            <a:r>
              <a:rPr lang="pt-PT" sz="2400" b="1" dirty="0" smtClean="0">
                <a:solidFill>
                  <a:srgbClr val="004586"/>
                </a:solidFill>
              </a:rPr>
              <a:t>o estilo de vida.</a:t>
            </a:r>
            <a:endParaRPr lang="pt-PT" sz="2400" b="1" dirty="0">
              <a:solidFill>
                <a:srgbClr val="004586"/>
              </a:solidFill>
            </a:endParaRPr>
          </a:p>
          <a:p>
            <a:pPr marL="914400" lvl="1" indent="-457200">
              <a:lnSpc>
                <a:spcPct val="1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>
                <a:solidFill>
                  <a:srgbClr val="004586"/>
                </a:solidFill>
              </a:rPr>
              <a:t>Referenciava para os cuidados de saúde secundários.</a:t>
            </a:r>
          </a:p>
          <a:p>
            <a:pPr marL="914400" lvl="1" indent="-457200">
              <a:lnSpc>
                <a:spcPct val="1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 smtClean="0">
                <a:solidFill>
                  <a:srgbClr val="004586"/>
                </a:solidFill>
              </a:rPr>
              <a:t>Medicava </a:t>
            </a:r>
            <a:r>
              <a:rPr lang="pt-PT" sz="2400" b="1" dirty="0">
                <a:solidFill>
                  <a:srgbClr val="004586"/>
                </a:solidFill>
              </a:rPr>
              <a:t>com Antimuscarínico (ex: cloreto trospium, oxibutinina, solifenacina…).</a:t>
            </a:r>
          </a:p>
          <a:p>
            <a:pPr marL="914400" lvl="1" indent="-457200">
              <a:lnSpc>
                <a:spcPct val="1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pt-PT" sz="2400" b="1" dirty="0" smtClean="0">
                <a:solidFill>
                  <a:srgbClr val="004586"/>
                </a:solidFill>
              </a:rPr>
              <a:t>Medicava </a:t>
            </a:r>
            <a:r>
              <a:rPr lang="pt-PT" sz="2400" b="1" dirty="0">
                <a:solidFill>
                  <a:srgbClr val="004586"/>
                </a:solidFill>
              </a:rPr>
              <a:t>com </a:t>
            </a:r>
            <a:r>
              <a:rPr lang="el-GR" sz="2400" b="1" dirty="0">
                <a:solidFill>
                  <a:srgbClr val="004586"/>
                </a:solidFill>
              </a:rPr>
              <a:t>Β</a:t>
            </a:r>
            <a:r>
              <a:rPr lang="pt-PT" sz="2400" b="1" dirty="0">
                <a:solidFill>
                  <a:srgbClr val="004586"/>
                </a:solidFill>
              </a:rPr>
              <a:t>3-Agonista (mirabegrom).</a:t>
            </a:r>
          </a:p>
          <a:p>
            <a:pPr marL="914400" lvl="1" indent="-457200">
              <a:lnSpc>
                <a:spcPct val="100000"/>
              </a:lnSpc>
              <a:buClr>
                <a:srgbClr val="C00000"/>
              </a:buClr>
              <a:buFont typeface="+mj-lt"/>
              <a:buAutoNum type="arabicPeriod"/>
            </a:pPr>
            <a:endParaRPr lang="pt-PT" sz="2400" b="1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Caso clínico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… de </a:t>
            </a:r>
            <a:r>
              <a:rPr lang="pt-PT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volta à dona 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Maria...</a:t>
            </a:r>
            <a:r>
              <a:rPr lang="pt-PT" dirty="0">
                <a:solidFill>
                  <a:srgbClr val="C00000"/>
                </a:solidFill>
              </a:rPr>
              <a:t> O que faria</a:t>
            </a:r>
            <a:r>
              <a:rPr lang="pt-PT" dirty="0" smtClean="0">
                <a:solidFill>
                  <a:srgbClr val="C00000"/>
                </a:solidFill>
              </a:rPr>
              <a:t>?</a:t>
            </a:r>
            <a:endParaRPr lang="pt-PT" dirty="0">
              <a:solidFill>
                <a:srgbClr val="C00000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Pergunta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 6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4" name="TPQuestion"/>
          <p:cNvSpPr txBox="1">
            <a:spLocks/>
          </p:cNvSpPr>
          <p:nvPr/>
        </p:nvSpPr>
        <p:spPr>
          <a:xfrm>
            <a:off x="1996965" y="472244"/>
            <a:ext cx="7858125" cy="387798"/>
          </a:xfrm>
          <a:prstGeom prst="rect">
            <a:avLst/>
          </a:prstGeom>
        </p:spPr>
        <p:txBody>
          <a:bodyPr/>
          <a:lstStyle>
            <a:lvl1pPr marL="357188" indent="-357188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u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14375" indent="-357188" algn="l" defTabSz="457200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u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/>
              </a:defRPr>
            </a:lvl2pPr>
            <a:lvl3pPr marL="1071563" indent="-357188" algn="l" defTabSz="457200" rtl="0" eaLnBrk="0" fontAlgn="base" hangingPunct="0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u"/>
              <a:defRPr sz="16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/>
              </a:defRPr>
            </a:lvl3pPr>
            <a:lvl4pPr marL="1428750" indent="-357188" algn="l" defTabSz="457200" rtl="0" eaLnBrk="0" fontAlgn="base" hangingPunct="0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u"/>
              <a:defRPr sz="1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/>
              </a:defRPr>
            </a:lvl4pPr>
            <a:lvl5pPr marL="1800225" indent="-357188" algn="l" defTabSz="457200" rtl="0" eaLnBrk="0" fontAlgn="base" hangingPunct="0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u"/>
              <a:defRPr sz="1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2400" b="1" dirty="0">
              <a:solidFill>
                <a:srgbClr val="002060"/>
              </a:solidFill>
              <a:latin typeface="+mj-lt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340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>
          <a:xfrm>
            <a:off x="1919537" y="2492897"/>
            <a:ext cx="9285492" cy="129604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F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isiologia</a:t>
            </a:r>
            <a:r>
              <a:rPr lang="en-US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miccção</a:t>
            </a:r>
            <a:r>
              <a:rPr lang="en-US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e 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opções</a:t>
            </a:r>
            <a:r>
              <a:rPr lang="en-US" sz="4000" b="1" dirty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terapêuticas</a:t>
            </a:r>
            <a:endParaRPr lang="pt-PT" sz="4000" b="1" dirty="0">
              <a:solidFill>
                <a:srgbClr val="004586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631504" y="2492896"/>
            <a:ext cx="21602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73710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 smtClean="0">
                <a:solidFill>
                  <a:srgbClr val="004586"/>
                </a:solidFill>
                <a:latin typeface="+mn-lt"/>
              </a:rPr>
              <a:t>Micção </a:t>
            </a:r>
            <a:r>
              <a:rPr lang="pt-PT" b="1" dirty="0">
                <a:solidFill>
                  <a:srgbClr val="004586"/>
                </a:solidFill>
                <a:latin typeface="+mn-lt"/>
              </a:rPr>
              <a:t>– Fisiologia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76176" y="1139959"/>
            <a:ext cx="8291264" cy="528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5022" indent="-175022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88144" indent="-175022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Helvetica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0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 l="19944" t="35497" r="35432" b="24401"/>
          <a:stretch>
            <a:fillRect/>
          </a:stretch>
        </p:blipFill>
        <p:spPr bwMode="auto">
          <a:xfrm>
            <a:off x="2134998" y="1150961"/>
            <a:ext cx="79158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"/>
          <p:cNvSpPr txBox="1"/>
          <p:nvPr/>
        </p:nvSpPr>
        <p:spPr>
          <a:xfrm>
            <a:off x="6520002" y="592081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i="1" dirty="0">
                <a:solidFill>
                  <a:schemeClr val="bg1">
                    <a:lumMod val="65000"/>
                  </a:schemeClr>
                </a:solidFill>
              </a:rPr>
              <a:t>Adaptado de Fowler </a:t>
            </a:r>
            <a:r>
              <a:rPr lang="pt-PT" sz="1200" i="1" dirty="0" err="1">
                <a:solidFill>
                  <a:schemeClr val="bg1">
                    <a:lumMod val="65000"/>
                  </a:schemeClr>
                </a:solidFill>
              </a:rPr>
              <a:t>et</a:t>
            </a:r>
            <a:r>
              <a:rPr lang="pt-PT" sz="1200" i="1" dirty="0">
                <a:solidFill>
                  <a:schemeClr val="bg1">
                    <a:lumMod val="65000"/>
                  </a:schemeClr>
                </a:solidFill>
              </a:rPr>
              <a:t> al. </a:t>
            </a:r>
            <a:r>
              <a:rPr lang="pt-PT" sz="1200" i="1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pt-PT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200" i="1" dirty="0" err="1">
                <a:solidFill>
                  <a:schemeClr val="bg1">
                    <a:lumMod val="65000"/>
                  </a:schemeClr>
                </a:solidFill>
              </a:rPr>
              <a:t>Rev</a:t>
            </a:r>
            <a:r>
              <a:rPr lang="pt-PT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200" i="1" dirty="0" err="1">
                <a:solidFill>
                  <a:schemeClr val="bg1">
                    <a:lumMod val="65000"/>
                  </a:schemeClr>
                </a:solidFill>
              </a:rPr>
              <a:t>Neurosci</a:t>
            </a:r>
            <a:r>
              <a:rPr lang="pt-PT" sz="1200" i="1" dirty="0">
                <a:solidFill>
                  <a:schemeClr val="bg1">
                    <a:lumMod val="65000"/>
                  </a:schemeClr>
                </a:solidFill>
              </a:rPr>
              <a:t> 2008;9:453-466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73638" y="1583009"/>
            <a:ext cx="86409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PT" sz="1200" dirty="0"/>
              <a:t>Cérebro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79014" y="1871691"/>
            <a:ext cx="86409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PT" sz="1200" dirty="0"/>
              <a:t>Centros da micção (controlo voluntário)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116950" y="2930836"/>
            <a:ext cx="108150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PT" sz="1200" dirty="0"/>
              <a:t>Espinal medula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42918" y="3373917"/>
            <a:ext cx="140424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PT" sz="1200" dirty="0"/>
              <a:t>Centro simpático da micção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07006" y="4526045"/>
            <a:ext cx="140424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PT" sz="1200" dirty="0"/>
              <a:t>Centro sacral da micção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519374" y="2159073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Nervo hipogástrico (simpático)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015318" y="3222175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Nervo pélvico (parassimpático)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087326" y="4252651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Nervo pudendo (somático)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399694" y="205635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Nervos motores</a:t>
            </a:r>
          </a:p>
          <a:p>
            <a:r>
              <a:rPr lang="pt-PT" sz="1200" dirty="0"/>
              <a:t>Nervos sensoriais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399694" y="3815257"/>
            <a:ext cx="72008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Bexiga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399694" y="4031281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Músculo detrusor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399694" y="4638703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Esfíncter interno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399694" y="5142759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Esfíncter externo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399694" y="4854727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200" dirty="0"/>
              <a:t>Músculos da parede pélvica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823902" y="3373918"/>
            <a:ext cx="71169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000" dirty="0"/>
              <a:t>Receptores-</a:t>
            </a:r>
            <a:r>
              <a:rPr lang="el-GR" sz="1000" dirty="0"/>
              <a:t>β</a:t>
            </a:r>
            <a:endParaRPr lang="pt-PT" sz="10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527486" y="3795513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000" dirty="0"/>
              <a:t>Receptores colinérgicos 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039926" y="4175298"/>
            <a:ext cx="71169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pt-PT" sz="1000" dirty="0"/>
              <a:t>Receptores-</a:t>
            </a:r>
            <a:r>
              <a:rPr lang="el-GR" sz="1000" dirty="0"/>
              <a:t>α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41766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solidFill>
                  <a:srgbClr val="004586"/>
                </a:solidFill>
                <a:latin typeface="+mn-lt"/>
              </a:rPr>
              <a:t>Micção – receptores e neurotransmissores vesicais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37100" y="3635834"/>
            <a:ext cx="393700" cy="368300"/>
          </a:xfrm>
          <a:prstGeom prst="ellipse">
            <a:avLst/>
          </a:prstGeom>
          <a:noFill/>
          <a:ln w="57150">
            <a:solidFill>
              <a:srgbClr val="AB7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829300" y="4385134"/>
            <a:ext cx="393700" cy="368300"/>
          </a:xfrm>
          <a:prstGeom prst="ellipse">
            <a:avLst/>
          </a:prstGeom>
          <a:noFill/>
          <a:ln w="57150">
            <a:solidFill>
              <a:srgbClr val="AB7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870700" y="3407234"/>
            <a:ext cx="393700" cy="368300"/>
          </a:xfrm>
          <a:prstGeom prst="ellipse">
            <a:avLst/>
          </a:prstGeom>
          <a:noFill/>
          <a:ln w="57150">
            <a:solidFill>
              <a:srgbClr val="AB7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918" name="TextBox 25"/>
          <p:cNvSpPr txBox="1">
            <a:spLocks noChangeArrowheads="1"/>
          </p:cNvSpPr>
          <p:nvPr/>
        </p:nvSpPr>
        <p:spPr bwMode="auto">
          <a:xfrm>
            <a:off x="8053389" y="3108784"/>
            <a:ext cx="188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alibri" pitchFamily="34" charset="0"/>
              </a:rPr>
              <a:t>Acetilcolina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902700" y="4372434"/>
            <a:ext cx="139700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99500" y="3470734"/>
            <a:ext cx="596900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1"/>
          </p:cNvCxnSpPr>
          <p:nvPr/>
        </p:nvCxnSpPr>
        <p:spPr>
          <a:xfrm>
            <a:off x="3594100" y="3280235"/>
            <a:ext cx="1200150" cy="409575"/>
          </a:xfrm>
          <a:prstGeom prst="line">
            <a:avLst/>
          </a:prstGeom>
          <a:ln w="57150">
            <a:solidFill>
              <a:srgbClr val="AB7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7" idx="3"/>
          </p:cNvCxnSpPr>
          <p:nvPr/>
        </p:nvCxnSpPr>
        <p:spPr>
          <a:xfrm flipV="1">
            <a:off x="5130800" y="4699460"/>
            <a:ext cx="755650" cy="295275"/>
          </a:xfrm>
          <a:prstGeom prst="line">
            <a:avLst/>
          </a:prstGeom>
          <a:ln w="57150">
            <a:solidFill>
              <a:srgbClr val="AB7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6"/>
          </p:cNvCxnSpPr>
          <p:nvPr/>
        </p:nvCxnSpPr>
        <p:spPr>
          <a:xfrm>
            <a:off x="7264400" y="3591384"/>
            <a:ext cx="939800" cy="654050"/>
          </a:xfrm>
          <a:prstGeom prst="line">
            <a:avLst/>
          </a:prstGeom>
          <a:ln w="57150">
            <a:solidFill>
              <a:srgbClr val="AB7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43"/>
          <p:cNvSpPr txBox="1">
            <a:spLocks noChangeArrowheads="1"/>
          </p:cNvSpPr>
          <p:nvPr/>
        </p:nvSpPr>
        <p:spPr bwMode="auto">
          <a:xfrm>
            <a:off x="1625600" y="1016459"/>
            <a:ext cx="3651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 dirty="0" err="1">
                <a:solidFill>
                  <a:srgbClr val="C00000"/>
                </a:solidFill>
                <a:latin typeface="Calibri" pitchFamily="34" charset="0"/>
              </a:rPr>
              <a:t>Armazenamento</a:t>
            </a: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 da </a:t>
            </a:r>
            <a:r>
              <a:rPr lang="en-GB" sz="2000" b="1" dirty="0" err="1">
                <a:solidFill>
                  <a:srgbClr val="C00000"/>
                </a:solidFill>
                <a:latin typeface="Calibri" pitchFamily="34" charset="0"/>
              </a:rPr>
              <a:t>urina</a:t>
            </a:r>
            <a:endParaRPr lang="en-GB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925" name="TextBox 33"/>
          <p:cNvSpPr txBox="1">
            <a:spLocks noChangeArrowheads="1"/>
          </p:cNvSpPr>
          <p:nvPr/>
        </p:nvSpPr>
        <p:spPr bwMode="auto">
          <a:xfrm>
            <a:off x="5728393" y="5779636"/>
            <a:ext cx="6049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r"/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1. FDA: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Mirabegron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(YM178) for the Treatment of Overactive Bladder, April 2012</a:t>
            </a:r>
          </a:p>
          <a:p>
            <a:pPr marL="228600" indent="-228600" algn="r"/>
            <a:r>
              <a:rPr lang="pt-PT" sz="1200" dirty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Takasu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T et al. J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Pharmacol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Exp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</a:rPr>
              <a:t>Ther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 2007; 321: 642–7</a:t>
            </a:r>
            <a:endParaRPr lang="nl-NL" sz="12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/>
            <a:endParaRPr lang="en-GB" sz="1200" dirty="0"/>
          </a:p>
        </p:txBody>
      </p:sp>
      <p:grpSp>
        <p:nvGrpSpPr>
          <p:cNvPr id="2" name="Grupo 43"/>
          <p:cNvGrpSpPr>
            <a:grpSpLocks/>
          </p:cNvGrpSpPr>
          <p:nvPr/>
        </p:nvGrpSpPr>
        <p:grpSpPr bwMode="auto">
          <a:xfrm>
            <a:off x="1538515" y="1022810"/>
            <a:ext cx="9067793" cy="5038725"/>
            <a:chOff x="14628" y="1298576"/>
            <a:chExt cx="9067682" cy="5039317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445059" y="1473222"/>
              <a:ext cx="76199" cy="4724955"/>
            </a:xfrm>
            <a:prstGeom prst="line">
              <a:avLst/>
            </a:prstGeom>
            <a:ln>
              <a:solidFill>
                <a:srgbClr val="AB7C1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o 41"/>
            <p:cNvGrpSpPr>
              <a:grpSpLocks/>
            </p:cNvGrpSpPr>
            <p:nvPr/>
          </p:nvGrpSpPr>
          <p:grpSpPr bwMode="auto">
            <a:xfrm>
              <a:off x="14628" y="1298576"/>
              <a:ext cx="9067682" cy="5039317"/>
              <a:chOff x="14628" y="1298576"/>
              <a:chExt cx="9067682" cy="5039317"/>
            </a:xfrm>
          </p:grpSpPr>
          <p:pic>
            <p:nvPicPr>
              <p:cNvPr id="38929" name="Picture 3" descr="Y:\RD Current\Clients\Pharma\A-D\Astellas\XXXX Betmiga leavepieces\Graphics\Bladder-01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70150" y="2559050"/>
                <a:ext cx="4019550" cy="3232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30" name="Picture 2" descr="Y:\RD Current\Clients\Pharma\A-D\Astellas\XXXX Betmiga leavepieces\Graphics\Synapse_01.png"/>
              <p:cNvPicPr>
                <a:picLocks noChangeAspect="1" noChangeArrowheads="1"/>
              </p:cNvPicPr>
              <p:nvPr/>
            </p:nvPicPr>
            <p:blipFill>
              <a:blip r:embed="rId4"/>
              <a:srcRect r="12161" b="20946"/>
              <a:stretch>
                <a:fillRect/>
              </a:stretch>
            </p:blipFill>
            <p:spPr bwMode="auto">
              <a:xfrm>
                <a:off x="6553200" y="3314700"/>
                <a:ext cx="2032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upo 35"/>
              <p:cNvGrpSpPr>
                <a:grpSpLocks/>
              </p:cNvGrpSpPr>
              <p:nvPr/>
            </p:nvGrpSpPr>
            <p:grpSpPr bwMode="auto">
              <a:xfrm>
                <a:off x="346002" y="2456121"/>
                <a:ext cx="1812408" cy="2251210"/>
                <a:chOff x="133350" y="2101851"/>
                <a:chExt cx="2103439" cy="2486656"/>
              </a:xfrm>
            </p:grpSpPr>
            <p:pic>
              <p:nvPicPr>
                <p:cNvPr id="38949" name="Picture 3" descr="Y:\RD Current\Clients\Pharma\A-D\Astellas\XXXX Betmiga leavepieces\Graphics\Synapse_02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261" t="17935" r="14674" b="16849"/>
                <a:stretch>
                  <a:fillRect/>
                </a:stretch>
              </p:blipFill>
              <p:spPr bwMode="auto">
                <a:xfrm>
                  <a:off x="215900" y="2527300"/>
                  <a:ext cx="19177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5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33350" y="2101851"/>
                  <a:ext cx="2103439" cy="441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2000">
                      <a:latin typeface="Calibri" pitchFamily="34" charset="0"/>
                    </a:rPr>
                    <a:t>Noradrenalina</a:t>
                  </a:r>
                </a:p>
              </p:txBody>
            </p:sp>
            <p:sp>
              <p:nvSpPr>
                <p:cNvPr id="3895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738187" y="4146551"/>
                  <a:ext cx="1214437" cy="441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2000">
                      <a:latin typeface="Calibri" pitchFamily="34" charset="0"/>
                    </a:rPr>
                    <a:t>RA β</a:t>
                  </a:r>
                  <a:r>
                    <a:rPr lang="en-GB" sz="2000" baseline="-25000">
                      <a:latin typeface="Calibri" pitchFamily="34" charset="0"/>
                    </a:rPr>
                    <a:t>3</a:t>
                  </a:r>
                  <a:r>
                    <a:rPr lang="en-GB" sz="2000">
                      <a:latin typeface="Calibri" pitchFamily="34" charset="0"/>
                    </a:rPr>
                    <a:t> </a:t>
                  </a: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1270317" y="2477017"/>
                  <a:ext cx="191609" cy="4822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endCxn id="38951" idx="0"/>
                </p:cNvCxnSpPr>
                <p:nvPr/>
              </p:nvCxnSpPr>
              <p:spPr>
                <a:xfrm>
                  <a:off x="1296111" y="3618699"/>
                  <a:ext cx="49744" cy="5278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32" name="TextBox 26"/>
              <p:cNvSpPr txBox="1">
                <a:spLocks noChangeArrowheads="1"/>
              </p:cNvSpPr>
              <p:nvPr/>
            </p:nvSpPr>
            <p:spPr bwMode="auto">
              <a:xfrm>
                <a:off x="6388100" y="5226051"/>
                <a:ext cx="24511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n-GB" sz="2000">
                    <a:latin typeface="Calibri" pitchFamily="34" charset="0"/>
                  </a:rPr>
                  <a:t>Recetores muscarínicos</a:t>
                </a:r>
              </a:p>
            </p:txBody>
          </p:sp>
          <p:sp>
            <p:nvSpPr>
              <p:cNvPr id="38933" name="TextBox 44"/>
              <p:cNvSpPr txBox="1">
                <a:spLocks noChangeArrowheads="1"/>
              </p:cNvSpPr>
              <p:nvPr/>
            </p:nvSpPr>
            <p:spPr bwMode="auto">
              <a:xfrm>
                <a:off x="5412021" y="1298576"/>
                <a:ext cx="3548065" cy="400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b="1" dirty="0" err="1">
                    <a:solidFill>
                      <a:srgbClr val="C00000"/>
                    </a:solidFill>
                    <a:latin typeface="Calibri" pitchFamily="34" charset="0"/>
                  </a:rPr>
                  <a:t>Esvaziamento</a:t>
                </a:r>
                <a:r>
                  <a:rPr lang="en-GB" sz="2000" b="1" dirty="0">
                    <a:solidFill>
                      <a:srgbClr val="C00000"/>
                    </a:solidFill>
                    <a:latin typeface="Calibri" pitchFamily="34" charset="0"/>
                  </a:rPr>
                  <a:t> da </a:t>
                </a:r>
                <a:r>
                  <a:rPr lang="en-GB" sz="2000" b="1" dirty="0" err="1">
                    <a:solidFill>
                      <a:srgbClr val="C00000"/>
                    </a:solidFill>
                    <a:latin typeface="Calibri" pitchFamily="34" charset="0"/>
                  </a:rPr>
                  <a:t>bexiga</a:t>
                </a:r>
                <a:endParaRPr lang="en-GB" sz="2000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5" name="Grupo 39"/>
              <p:cNvGrpSpPr>
                <a:grpSpLocks/>
              </p:cNvGrpSpPr>
              <p:nvPr/>
            </p:nvGrpSpPr>
            <p:grpSpPr bwMode="auto">
              <a:xfrm>
                <a:off x="5449934" y="1854201"/>
                <a:ext cx="3632376" cy="954107"/>
                <a:chOff x="5449934" y="1854201"/>
                <a:chExt cx="3632376" cy="954107"/>
              </a:xfrm>
            </p:grpSpPr>
            <p:sp>
              <p:nvSpPr>
                <p:cNvPr id="38947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5474919" y="1854201"/>
                  <a:ext cx="3607391" cy="9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PT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A </a:t>
                  </a:r>
                  <a:r>
                    <a:rPr lang="pt-PT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estimulação parassimpática </a:t>
                  </a:r>
                  <a:r>
                    <a:rPr lang="pt-PT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é mediada pela ligação da acetilcolina aos recetores muscarínicos, levando à </a:t>
                  </a:r>
                  <a:r>
                    <a:rPr lang="pt-PT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contração do detrusor</a:t>
                  </a:r>
                  <a:r>
                    <a:rPr lang="pt-PT" sz="1400" baseline="30000" dirty="0">
                      <a:solidFill>
                        <a:srgbClr val="004586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449934" y="1854266"/>
                  <a:ext cx="3567069" cy="90974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 sz="1400" dirty="0"/>
                </a:p>
              </p:txBody>
            </p:sp>
          </p:grpSp>
          <p:grpSp>
            <p:nvGrpSpPr>
              <p:cNvPr id="9" name="Grupo 40"/>
              <p:cNvGrpSpPr>
                <a:grpSpLocks/>
              </p:cNvGrpSpPr>
              <p:nvPr/>
            </p:nvGrpSpPr>
            <p:grpSpPr bwMode="auto">
              <a:xfrm>
                <a:off x="1520456" y="1679945"/>
                <a:ext cx="2785729" cy="930092"/>
                <a:chOff x="1967023" y="1679944"/>
                <a:chExt cx="2785729" cy="930092"/>
              </a:xfrm>
            </p:grpSpPr>
            <p:sp>
              <p:nvSpPr>
                <p:cNvPr id="38945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2012949" y="1686706"/>
                  <a:ext cx="2739803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PT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A </a:t>
                  </a:r>
                  <a:r>
                    <a:rPr lang="pt-PT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noradrenalina </a:t>
                  </a:r>
                  <a:r>
                    <a:rPr lang="pt-PT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liga-se aos RAs β</a:t>
                  </a:r>
                  <a:r>
                    <a:rPr lang="pt-PT" sz="1400" baseline="-25000" dirty="0">
                      <a:solidFill>
                        <a:srgbClr val="004586"/>
                      </a:solidFill>
                      <a:latin typeface="Calibri" pitchFamily="34" charset="0"/>
                    </a:rPr>
                    <a:t>3</a:t>
                  </a:r>
                  <a:r>
                    <a:rPr lang="pt-PT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 no músculo detrusor de modo a promover o </a:t>
                  </a:r>
                  <a:r>
                    <a:rPr lang="pt-PT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relaxamento</a:t>
                  </a:r>
                  <a:r>
                    <a:rPr lang="pt-PT" sz="1400" baseline="30000" dirty="0">
                      <a:solidFill>
                        <a:srgbClr val="004586"/>
                      </a:solidFill>
                      <a:latin typeface="Calibri" pitchFamily="34" charset="0"/>
                    </a:rPr>
                    <a:t>1</a:t>
                  </a:r>
                </a:p>
                <a:p>
                  <a:pPr algn="just"/>
                  <a:r>
                    <a:rPr lang="en-GB" sz="1200" dirty="0">
                      <a:latin typeface="Calibri" pitchFamily="34" charset="0"/>
                    </a:rPr>
                    <a:t> </a:t>
                  </a: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967486" y="1679620"/>
                  <a:ext cx="2754279" cy="79701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400"/>
                </a:p>
              </p:txBody>
            </p:sp>
          </p:grpSp>
          <p:grpSp>
            <p:nvGrpSpPr>
              <p:cNvPr id="10" name="Grupo 36"/>
              <p:cNvGrpSpPr>
                <a:grpSpLocks/>
              </p:cNvGrpSpPr>
              <p:nvPr/>
            </p:nvGrpSpPr>
            <p:grpSpPr bwMode="auto">
              <a:xfrm>
                <a:off x="361950" y="4575544"/>
                <a:ext cx="4381500" cy="1524000"/>
                <a:chOff x="361950" y="4724400"/>
                <a:chExt cx="4381500" cy="1524000"/>
              </a:xfrm>
            </p:grpSpPr>
            <p:pic>
              <p:nvPicPr>
                <p:cNvPr id="38940" name="Picture 3" descr="Y:\RD Current\Clients\Pharma\A-D\Astellas\XXXX Betmiga leavepieces\Graphics\Synapse_02.png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261" t="17935" r="14674" b="16849"/>
                <a:stretch>
                  <a:fillRect/>
                </a:stretch>
              </p:blipFill>
              <p:spPr bwMode="auto">
                <a:xfrm rot="-2700000">
                  <a:off x="1676400" y="4724400"/>
                  <a:ext cx="19177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941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61950" y="4743451"/>
                  <a:ext cx="2449513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2000">
                      <a:latin typeface="Calibri" pitchFamily="34" charset="0"/>
                    </a:rPr>
                    <a:t>Noradrenalina</a:t>
                  </a:r>
                </a:p>
              </p:txBody>
            </p:sp>
            <p:sp>
              <p:nvSpPr>
                <p:cNvPr id="38942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3417888" y="5670551"/>
                  <a:ext cx="1325562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l-GR" sz="2000">
                      <a:latin typeface="Calibri" pitchFamily="34" charset="0"/>
                    </a:rPr>
                    <a:t>RA α</a:t>
                  </a:r>
                  <a:r>
                    <a:rPr lang="en-GB" sz="2000" baseline="-25000">
                      <a:latin typeface="Calibri" pitchFamily="34" charset="0"/>
                    </a:rPr>
                    <a:t>1</a:t>
                  </a:r>
                </a:p>
              </p:txBody>
            </p:sp>
            <p:cxnSp>
              <p:nvCxnSpPr>
                <p:cNvPr id="23" name="Straight Connector 22"/>
                <p:cNvCxnSpPr>
                  <a:endCxn id="38942" idx="1"/>
                </p:cNvCxnSpPr>
                <p:nvPr/>
              </p:nvCxnSpPr>
              <p:spPr>
                <a:xfrm>
                  <a:off x="2984576" y="5626223"/>
                  <a:ext cx="433383" cy="2445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905089" y="5118163"/>
                  <a:ext cx="433383" cy="2286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upo 38"/>
              <p:cNvGrpSpPr>
                <a:grpSpLocks/>
              </p:cNvGrpSpPr>
              <p:nvPr/>
            </p:nvGrpSpPr>
            <p:grpSpPr bwMode="auto">
              <a:xfrm>
                <a:off x="14628" y="5356703"/>
                <a:ext cx="2300257" cy="981190"/>
                <a:chOff x="-9296" y="5229111"/>
                <a:chExt cx="2300257" cy="981190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-9296" y="5229111"/>
                  <a:ext cx="2276222" cy="981190"/>
                </a:xfrm>
                <a:prstGeom prst="rect">
                  <a:avLst/>
                </a:prstGeom>
                <a:solidFill>
                  <a:srgbClr val="FFFF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8939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138222" y="5250492"/>
                  <a:ext cx="2152739" cy="9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A </a:t>
                  </a:r>
                  <a:r>
                    <a:rPr lang="en-GB" sz="1400" dirty="0" err="1">
                      <a:solidFill>
                        <a:srgbClr val="C00000"/>
                      </a:solidFill>
                      <a:latin typeface="Calibri" pitchFamily="34" charset="0"/>
                    </a:rPr>
                    <a:t>estimulação</a:t>
                  </a:r>
                  <a:r>
                    <a:rPr lang="en-GB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 </a:t>
                  </a:r>
                  <a:r>
                    <a:rPr lang="en-GB" sz="1400" dirty="0" err="1">
                      <a:solidFill>
                        <a:srgbClr val="C00000"/>
                      </a:solidFill>
                      <a:latin typeface="Calibri" pitchFamily="34" charset="0"/>
                    </a:rPr>
                    <a:t>simpática</a:t>
                  </a:r>
                  <a:r>
                    <a:rPr lang="en-GB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 </a:t>
                  </a:r>
                  <a:r>
                    <a:rPr lang="en-GB" sz="1400" dirty="0" err="1">
                      <a:solidFill>
                        <a:srgbClr val="004586"/>
                      </a:solidFill>
                      <a:latin typeface="Calibri" pitchFamily="34" charset="0"/>
                    </a:rPr>
                    <a:t>através</a:t>
                  </a:r>
                  <a:r>
                    <a:rPr lang="en-GB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 dos RAs </a:t>
                  </a:r>
                  <a:r>
                    <a:rPr lang="el-GR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α</a:t>
                  </a:r>
                  <a:r>
                    <a:rPr lang="en-GB" sz="1400" baseline="-25000" dirty="0">
                      <a:solidFill>
                        <a:srgbClr val="004586"/>
                      </a:solidFill>
                      <a:latin typeface="Calibri" pitchFamily="34" charset="0"/>
                    </a:rPr>
                    <a:t>1</a:t>
                  </a:r>
                  <a:r>
                    <a:rPr lang="en-GB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 </a:t>
                  </a:r>
                  <a:r>
                    <a:rPr lang="en-GB" sz="1400" dirty="0" err="1">
                      <a:solidFill>
                        <a:srgbClr val="004586"/>
                      </a:solidFill>
                      <a:latin typeface="Calibri" pitchFamily="34" charset="0"/>
                    </a:rPr>
                    <a:t>leva</a:t>
                  </a:r>
                  <a:r>
                    <a:rPr lang="en-GB" sz="1400" dirty="0">
                      <a:solidFill>
                        <a:srgbClr val="004586"/>
                      </a:solidFill>
                      <a:latin typeface="Calibri" pitchFamily="34" charset="0"/>
                    </a:rPr>
                    <a:t> à </a:t>
                  </a:r>
                  <a:r>
                    <a:rPr lang="en-GB" sz="1400" dirty="0" err="1">
                      <a:solidFill>
                        <a:srgbClr val="C00000"/>
                      </a:solidFill>
                      <a:latin typeface="Calibri" pitchFamily="34" charset="0"/>
                    </a:rPr>
                    <a:t>contracção</a:t>
                  </a:r>
                  <a:r>
                    <a:rPr lang="en-GB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 do </a:t>
                  </a:r>
                  <a:r>
                    <a:rPr lang="en-GB" sz="1400" dirty="0" err="1">
                      <a:solidFill>
                        <a:srgbClr val="C00000"/>
                      </a:solidFill>
                      <a:latin typeface="Calibri" pitchFamily="34" charset="0"/>
                    </a:rPr>
                    <a:t>esfíncter</a:t>
                  </a:r>
                  <a:r>
                    <a:rPr lang="en-GB" sz="1400" dirty="0">
                      <a:solidFill>
                        <a:srgbClr val="C00000"/>
                      </a:solidFill>
                      <a:latin typeface="Calibri" pitchFamily="34" charset="0"/>
                    </a:rPr>
                    <a:t> interno</a:t>
                  </a:r>
                  <a:r>
                    <a:rPr lang="en-GB" sz="1400" baseline="30000" dirty="0">
                      <a:solidFill>
                        <a:srgbClr val="004586"/>
                      </a:solidFill>
                      <a:latin typeface="Calibri" pitchFamily="34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172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Line 4"/>
          <p:cNvSpPr>
            <a:spLocks noChangeShapeType="1"/>
          </p:cNvSpPr>
          <p:nvPr/>
        </p:nvSpPr>
        <p:spPr bwMode="auto">
          <a:xfrm flipV="1">
            <a:off x="2867933" y="2946178"/>
            <a:ext cx="1588" cy="349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34" name="Line 5"/>
          <p:cNvSpPr>
            <a:spLocks noChangeShapeType="1"/>
          </p:cNvSpPr>
          <p:nvPr/>
        </p:nvSpPr>
        <p:spPr bwMode="auto">
          <a:xfrm flipV="1">
            <a:off x="2867933" y="2912839"/>
            <a:ext cx="1588" cy="33339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35" name="Line 6"/>
          <p:cNvSpPr>
            <a:spLocks noChangeShapeType="1"/>
          </p:cNvSpPr>
          <p:nvPr/>
        </p:nvSpPr>
        <p:spPr bwMode="auto">
          <a:xfrm>
            <a:off x="2867933" y="2946178"/>
            <a:ext cx="1588" cy="349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36" name="Line 279"/>
          <p:cNvSpPr>
            <a:spLocks noChangeShapeType="1"/>
          </p:cNvSpPr>
          <p:nvPr/>
        </p:nvSpPr>
        <p:spPr bwMode="auto">
          <a:xfrm>
            <a:off x="3240996" y="2723927"/>
            <a:ext cx="5600700" cy="4763"/>
          </a:xfrm>
          <a:prstGeom prst="line">
            <a:avLst/>
          </a:prstGeom>
          <a:noFill/>
          <a:ln w="28575">
            <a:solidFill>
              <a:srgbClr val="00458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pt-PT"/>
          </a:p>
        </p:txBody>
      </p:sp>
      <p:sp>
        <p:nvSpPr>
          <p:cNvPr id="120837" name="Text Box 280"/>
          <p:cNvSpPr txBox="1">
            <a:spLocks noChangeArrowheads="1"/>
          </p:cNvSpPr>
          <p:nvPr/>
        </p:nvSpPr>
        <p:spPr bwMode="auto">
          <a:xfrm>
            <a:off x="2953523" y="2357173"/>
            <a:ext cx="6140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4586"/>
                </a:solidFill>
                <a:ea typeface="MS PGothic" pitchFamily="34" charset="-128"/>
              </a:rPr>
              <a:t>Duração</a:t>
            </a:r>
            <a:r>
              <a:rPr lang="en-GB" b="1" dirty="0">
                <a:solidFill>
                  <a:srgbClr val="004586"/>
                </a:solidFill>
                <a:ea typeface="MS PGothic" pitchFamily="34" charset="-128"/>
              </a:rPr>
              <a:t> da </a:t>
            </a:r>
            <a:r>
              <a:rPr lang="en-GB" b="1" dirty="0" err="1">
                <a:solidFill>
                  <a:srgbClr val="004586"/>
                </a:solidFill>
                <a:ea typeface="MS PGothic" pitchFamily="34" charset="-128"/>
              </a:rPr>
              <a:t>exposição</a:t>
            </a:r>
            <a:r>
              <a:rPr lang="en-GB" b="1" dirty="0">
                <a:solidFill>
                  <a:srgbClr val="004586"/>
                </a:solidFill>
                <a:ea typeface="MS PGothic" pitchFamily="34" charset="-128"/>
              </a:rPr>
              <a:t> a 5/10mg de </a:t>
            </a:r>
            <a:r>
              <a:rPr lang="en-GB" b="1" dirty="0" err="1">
                <a:solidFill>
                  <a:srgbClr val="004586"/>
                </a:solidFill>
                <a:ea typeface="MS PGothic" pitchFamily="34" charset="-128"/>
              </a:rPr>
              <a:t>solifenacina</a:t>
            </a:r>
            <a:r>
              <a:rPr lang="en-GB" b="1" dirty="0">
                <a:solidFill>
                  <a:srgbClr val="004586"/>
                </a:solidFill>
                <a:ea typeface="MS PGothic" pitchFamily="34" charset="-128"/>
              </a:rPr>
              <a:t> (</a:t>
            </a:r>
            <a:r>
              <a:rPr lang="en-GB" b="1" dirty="0" err="1">
                <a:solidFill>
                  <a:srgbClr val="004586"/>
                </a:solidFill>
                <a:ea typeface="MS PGothic" pitchFamily="34" charset="-128"/>
              </a:rPr>
              <a:t>semanas</a:t>
            </a:r>
            <a:r>
              <a:rPr lang="en-GB" b="1" dirty="0">
                <a:solidFill>
                  <a:srgbClr val="004586"/>
                </a:solidFill>
                <a:ea typeface="MS PGothic" pitchFamily="34" charset="-128"/>
              </a:rPr>
              <a:t>)</a:t>
            </a:r>
          </a:p>
        </p:txBody>
      </p:sp>
      <p:sp>
        <p:nvSpPr>
          <p:cNvPr id="120838" name="Rectangle 286"/>
          <p:cNvSpPr>
            <a:spLocks noChangeArrowheads="1"/>
          </p:cNvSpPr>
          <p:nvPr/>
        </p:nvSpPr>
        <p:spPr bwMode="auto">
          <a:xfrm>
            <a:off x="4007372" y="2825528"/>
            <a:ext cx="801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4</a:t>
            </a:r>
          </a:p>
        </p:txBody>
      </p:sp>
      <p:sp>
        <p:nvSpPr>
          <p:cNvPr id="120839" name="Text Box 287"/>
          <p:cNvSpPr txBox="1">
            <a:spLocks noChangeArrowheads="1"/>
          </p:cNvSpPr>
          <p:nvPr/>
        </p:nvSpPr>
        <p:spPr bwMode="auto">
          <a:xfrm rot="10800000">
            <a:off x="2527386" y="3417202"/>
            <a:ext cx="400110" cy="152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GB" sz="1400" b="1" dirty="0" err="1">
                <a:solidFill>
                  <a:srgbClr val="004586"/>
                </a:solidFill>
                <a:ea typeface="MS PGothic" pitchFamily="34" charset="-128"/>
              </a:rPr>
              <a:t>Redução</a:t>
            </a:r>
            <a:r>
              <a:rPr lang="en-GB" sz="1400" b="1" dirty="0">
                <a:solidFill>
                  <a:srgbClr val="004586"/>
                </a:solidFill>
                <a:ea typeface="MS PGothic" pitchFamily="34" charset="-128"/>
              </a:rPr>
              <a:t> </a:t>
            </a:r>
            <a:r>
              <a:rPr lang="en-GB" sz="1400" b="1" dirty="0" err="1">
                <a:solidFill>
                  <a:srgbClr val="004586"/>
                </a:solidFill>
                <a:ea typeface="MS PGothic" pitchFamily="34" charset="-128"/>
              </a:rPr>
              <a:t>média</a:t>
            </a:r>
            <a:r>
              <a:rPr lang="en-GB" sz="1400" b="1" dirty="0">
                <a:solidFill>
                  <a:srgbClr val="004586"/>
                </a:solidFill>
                <a:ea typeface="MS PGothic" pitchFamily="34" charset="-128"/>
              </a:rPr>
              <a:t> (%)</a:t>
            </a:r>
          </a:p>
        </p:txBody>
      </p:sp>
      <p:sp>
        <p:nvSpPr>
          <p:cNvPr id="120840" name="Rectangle 295"/>
          <p:cNvSpPr>
            <a:spLocks noChangeArrowheads="1"/>
          </p:cNvSpPr>
          <p:nvPr/>
        </p:nvSpPr>
        <p:spPr bwMode="auto">
          <a:xfrm>
            <a:off x="8001591" y="3495453"/>
            <a:ext cx="774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100" b="1" dirty="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en-GB" sz="1100" b="1" dirty="0" err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Frequência</a:t>
            </a:r>
            <a:endParaRPr lang="en-GB" sz="1100" b="1" dirty="0">
              <a:solidFill>
                <a:srgbClr val="000000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536872" name="Rectangle 296"/>
          <p:cNvSpPr>
            <a:spLocks noChangeArrowheads="1"/>
          </p:cNvSpPr>
          <p:nvPr/>
        </p:nvSpPr>
        <p:spPr bwMode="auto">
          <a:xfrm>
            <a:off x="4021513" y="3554180"/>
            <a:ext cx="72000" cy="72000"/>
          </a:xfrm>
          <a:prstGeom prst="ellipse">
            <a:avLst/>
          </a:prstGeom>
          <a:solidFill>
            <a:srgbClr val="B9A55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844" name="Rectangle 319"/>
          <p:cNvSpPr>
            <a:spLocks noChangeArrowheads="1"/>
          </p:cNvSpPr>
          <p:nvPr/>
        </p:nvSpPr>
        <p:spPr bwMode="auto">
          <a:xfrm>
            <a:off x="7951108" y="4157441"/>
            <a:ext cx="7747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100" b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Noctúria</a:t>
            </a:r>
          </a:p>
        </p:txBody>
      </p:sp>
      <p:sp>
        <p:nvSpPr>
          <p:cNvPr id="120845" name="Rectangle 327"/>
          <p:cNvSpPr>
            <a:spLocks noChangeArrowheads="1"/>
          </p:cNvSpPr>
          <p:nvPr/>
        </p:nvSpPr>
        <p:spPr bwMode="auto">
          <a:xfrm>
            <a:off x="7959046" y="5168679"/>
            <a:ext cx="7667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100" b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 Urgência</a:t>
            </a:r>
          </a:p>
        </p:txBody>
      </p:sp>
      <p:sp>
        <p:nvSpPr>
          <p:cNvPr id="536904" name="Freeform 328"/>
          <p:cNvSpPr>
            <a:spLocks/>
          </p:cNvSpPr>
          <p:nvPr/>
        </p:nvSpPr>
        <p:spPr bwMode="auto">
          <a:xfrm>
            <a:off x="4021537" y="4554852"/>
            <a:ext cx="72000" cy="72000"/>
          </a:xfrm>
          <a:prstGeom prst="ellipse">
            <a:avLst/>
          </a:prstGeom>
          <a:solidFill>
            <a:srgbClr val="E2017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05" name="Freeform 329"/>
          <p:cNvSpPr>
            <a:spLocks/>
          </p:cNvSpPr>
          <p:nvPr/>
        </p:nvSpPr>
        <p:spPr bwMode="auto">
          <a:xfrm>
            <a:off x="4798020" y="4703000"/>
            <a:ext cx="72000" cy="72000"/>
          </a:xfrm>
          <a:prstGeom prst="ellipse">
            <a:avLst/>
          </a:prstGeom>
          <a:solidFill>
            <a:srgbClr val="E2017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06" name="Freeform 330"/>
          <p:cNvSpPr>
            <a:spLocks/>
          </p:cNvSpPr>
          <p:nvPr/>
        </p:nvSpPr>
        <p:spPr bwMode="auto">
          <a:xfrm>
            <a:off x="5576970" y="4823368"/>
            <a:ext cx="72000" cy="72000"/>
          </a:xfrm>
          <a:prstGeom prst="ellipse">
            <a:avLst/>
          </a:prstGeom>
          <a:solidFill>
            <a:srgbClr val="E2017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07" name="Freeform 331"/>
          <p:cNvSpPr>
            <a:spLocks/>
          </p:cNvSpPr>
          <p:nvPr/>
        </p:nvSpPr>
        <p:spPr bwMode="auto">
          <a:xfrm>
            <a:off x="6361741" y="5000520"/>
            <a:ext cx="72000" cy="72000"/>
          </a:xfrm>
          <a:prstGeom prst="ellipse">
            <a:avLst/>
          </a:prstGeom>
          <a:solidFill>
            <a:srgbClr val="E2017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08" name="Freeform 332"/>
          <p:cNvSpPr>
            <a:spLocks/>
          </p:cNvSpPr>
          <p:nvPr/>
        </p:nvSpPr>
        <p:spPr bwMode="auto">
          <a:xfrm>
            <a:off x="7135550" y="5191708"/>
            <a:ext cx="72000" cy="72000"/>
          </a:xfrm>
          <a:prstGeom prst="ellipse">
            <a:avLst/>
          </a:prstGeom>
          <a:solidFill>
            <a:srgbClr val="E2017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09" name="Freeform 333"/>
          <p:cNvSpPr>
            <a:spLocks/>
          </p:cNvSpPr>
          <p:nvPr/>
        </p:nvSpPr>
        <p:spPr bwMode="auto">
          <a:xfrm>
            <a:off x="7921128" y="5269784"/>
            <a:ext cx="72000" cy="72000"/>
          </a:xfrm>
          <a:prstGeom prst="ellipse">
            <a:avLst/>
          </a:prstGeom>
          <a:solidFill>
            <a:srgbClr val="E2017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10" name="Freeform 334"/>
          <p:cNvSpPr>
            <a:spLocks/>
          </p:cNvSpPr>
          <p:nvPr/>
        </p:nvSpPr>
        <p:spPr bwMode="auto">
          <a:xfrm>
            <a:off x="8689987" y="5401838"/>
            <a:ext cx="72000" cy="72000"/>
          </a:xfrm>
          <a:prstGeom prst="ellipse">
            <a:avLst/>
          </a:prstGeom>
          <a:solidFill>
            <a:srgbClr val="E2017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867" name="Text Box 335"/>
          <p:cNvSpPr txBox="1">
            <a:spLocks noChangeArrowheads="1"/>
          </p:cNvSpPr>
          <p:nvPr/>
        </p:nvSpPr>
        <p:spPr bwMode="auto">
          <a:xfrm>
            <a:off x="8797565" y="3628487"/>
            <a:ext cx="5084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-27% </a:t>
            </a:r>
          </a:p>
        </p:txBody>
      </p:sp>
      <p:sp>
        <p:nvSpPr>
          <p:cNvPr id="120868" name="Text Box 336"/>
          <p:cNvSpPr txBox="1">
            <a:spLocks noChangeArrowheads="1"/>
          </p:cNvSpPr>
          <p:nvPr/>
        </p:nvSpPr>
        <p:spPr bwMode="auto">
          <a:xfrm>
            <a:off x="8732158" y="4254279"/>
            <a:ext cx="47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-50%</a:t>
            </a:r>
          </a:p>
        </p:txBody>
      </p:sp>
      <p:sp>
        <p:nvSpPr>
          <p:cNvPr id="120869" name="Text Box 337"/>
          <p:cNvSpPr txBox="1">
            <a:spLocks noChangeArrowheads="1"/>
          </p:cNvSpPr>
          <p:nvPr/>
        </p:nvSpPr>
        <p:spPr bwMode="auto">
          <a:xfrm>
            <a:off x="8725810" y="5314728"/>
            <a:ext cx="5084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-89% </a:t>
            </a:r>
          </a:p>
        </p:txBody>
      </p:sp>
      <p:sp>
        <p:nvSpPr>
          <p:cNvPr id="120870" name="Rectangle 339"/>
          <p:cNvSpPr>
            <a:spLocks noChangeArrowheads="1"/>
          </p:cNvSpPr>
          <p:nvPr/>
        </p:nvSpPr>
        <p:spPr bwMode="auto">
          <a:xfrm>
            <a:off x="4785246" y="2825528"/>
            <a:ext cx="801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8</a:t>
            </a:r>
          </a:p>
        </p:txBody>
      </p:sp>
      <p:sp>
        <p:nvSpPr>
          <p:cNvPr id="120871" name="Rectangle 340"/>
          <p:cNvSpPr>
            <a:spLocks noChangeArrowheads="1"/>
          </p:cNvSpPr>
          <p:nvPr/>
        </p:nvSpPr>
        <p:spPr bwMode="auto">
          <a:xfrm>
            <a:off x="5529396" y="2825528"/>
            <a:ext cx="160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12</a:t>
            </a:r>
          </a:p>
        </p:txBody>
      </p:sp>
      <p:sp>
        <p:nvSpPr>
          <p:cNvPr id="120872" name="Rectangle 341"/>
          <p:cNvSpPr>
            <a:spLocks noChangeArrowheads="1"/>
          </p:cNvSpPr>
          <p:nvPr/>
        </p:nvSpPr>
        <p:spPr bwMode="auto">
          <a:xfrm>
            <a:off x="6306477" y="2825528"/>
            <a:ext cx="160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16</a:t>
            </a:r>
          </a:p>
        </p:txBody>
      </p:sp>
      <p:sp>
        <p:nvSpPr>
          <p:cNvPr id="120873" name="Rectangle 342"/>
          <p:cNvSpPr>
            <a:spLocks noChangeArrowheads="1"/>
          </p:cNvSpPr>
          <p:nvPr/>
        </p:nvSpPr>
        <p:spPr bwMode="auto">
          <a:xfrm>
            <a:off x="7092289" y="2825528"/>
            <a:ext cx="160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28</a:t>
            </a:r>
          </a:p>
        </p:txBody>
      </p:sp>
      <p:sp>
        <p:nvSpPr>
          <p:cNvPr id="120874" name="Rectangle 343"/>
          <p:cNvSpPr>
            <a:spLocks noChangeArrowheads="1"/>
          </p:cNvSpPr>
          <p:nvPr/>
        </p:nvSpPr>
        <p:spPr bwMode="auto">
          <a:xfrm>
            <a:off x="7871752" y="2825528"/>
            <a:ext cx="160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40</a:t>
            </a:r>
          </a:p>
        </p:txBody>
      </p:sp>
      <p:sp>
        <p:nvSpPr>
          <p:cNvPr id="120875" name="Rectangle 344"/>
          <p:cNvSpPr>
            <a:spLocks noChangeArrowheads="1"/>
          </p:cNvSpPr>
          <p:nvPr/>
        </p:nvSpPr>
        <p:spPr bwMode="auto">
          <a:xfrm>
            <a:off x="8652802" y="2825528"/>
            <a:ext cx="160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52</a:t>
            </a:r>
          </a:p>
        </p:txBody>
      </p:sp>
      <p:sp>
        <p:nvSpPr>
          <p:cNvPr id="120876" name="Line 345"/>
          <p:cNvSpPr>
            <a:spLocks noChangeShapeType="1"/>
          </p:cNvSpPr>
          <p:nvPr/>
        </p:nvSpPr>
        <p:spPr bwMode="auto">
          <a:xfrm>
            <a:off x="4045858" y="3022380"/>
            <a:ext cx="0" cy="65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77" name="Line 346"/>
          <p:cNvSpPr>
            <a:spLocks noChangeShapeType="1"/>
          </p:cNvSpPr>
          <p:nvPr/>
        </p:nvSpPr>
        <p:spPr bwMode="auto">
          <a:xfrm>
            <a:off x="4826908" y="3022380"/>
            <a:ext cx="0" cy="65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78" name="Line 347"/>
          <p:cNvSpPr>
            <a:spLocks noChangeShapeType="1"/>
          </p:cNvSpPr>
          <p:nvPr/>
        </p:nvSpPr>
        <p:spPr bwMode="auto">
          <a:xfrm>
            <a:off x="5607958" y="3022380"/>
            <a:ext cx="0" cy="65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79" name="Line 348"/>
          <p:cNvSpPr>
            <a:spLocks noChangeShapeType="1"/>
          </p:cNvSpPr>
          <p:nvPr/>
        </p:nvSpPr>
        <p:spPr bwMode="auto">
          <a:xfrm>
            <a:off x="6389008" y="3022380"/>
            <a:ext cx="0" cy="65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80" name="Line 349"/>
          <p:cNvSpPr>
            <a:spLocks noChangeShapeType="1"/>
          </p:cNvSpPr>
          <p:nvPr/>
        </p:nvSpPr>
        <p:spPr bwMode="auto">
          <a:xfrm>
            <a:off x="7171646" y="3022380"/>
            <a:ext cx="0" cy="65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81" name="Line 350"/>
          <p:cNvSpPr>
            <a:spLocks noChangeShapeType="1"/>
          </p:cNvSpPr>
          <p:nvPr/>
        </p:nvSpPr>
        <p:spPr bwMode="auto">
          <a:xfrm>
            <a:off x="7951108" y="3022380"/>
            <a:ext cx="0" cy="65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82" name="Line 351"/>
          <p:cNvSpPr>
            <a:spLocks noChangeShapeType="1"/>
          </p:cNvSpPr>
          <p:nvPr/>
        </p:nvSpPr>
        <p:spPr bwMode="auto">
          <a:xfrm>
            <a:off x="8733746" y="3022380"/>
            <a:ext cx="0" cy="65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83" name="Line 352"/>
          <p:cNvSpPr>
            <a:spLocks noChangeShapeType="1"/>
          </p:cNvSpPr>
          <p:nvPr/>
        </p:nvSpPr>
        <p:spPr bwMode="auto">
          <a:xfrm>
            <a:off x="3267983" y="3025553"/>
            <a:ext cx="0" cy="27114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0884" name="Line 353"/>
          <p:cNvSpPr>
            <a:spLocks noChangeShapeType="1"/>
          </p:cNvSpPr>
          <p:nvPr/>
        </p:nvSpPr>
        <p:spPr bwMode="auto">
          <a:xfrm>
            <a:off x="3266399" y="3093815"/>
            <a:ext cx="54768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536930" name="AutoShape 354"/>
          <p:cNvSpPr>
            <a:spLocks noChangeArrowheads="1"/>
          </p:cNvSpPr>
          <p:nvPr/>
        </p:nvSpPr>
        <p:spPr bwMode="auto">
          <a:xfrm>
            <a:off x="4023156" y="3970718"/>
            <a:ext cx="72000" cy="72000"/>
          </a:xfrm>
          <a:prstGeom prst="ellipse">
            <a:avLst/>
          </a:prstGeom>
          <a:solidFill>
            <a:srgbClr val="FFDD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6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1" name="AutoShape 355"/>
          <p:cNvSpPr>
            <a:spLocks noChangeArrowheads="1"/>
          </p:cNvSpPr>
          <p:nvPr/>
        </p:nvSpPr>
        <p:spPr bwMode="auto">
          <a:xfrm>
            <a:off x="4795022" y="3986114"/>
            <a:ext cx="72000" cy="72000"/>
          </a:xfrm>
          <a:prstGeom prst="ellipse">
            <a:avLst/>
          </a:prstGeom>
          <a:solidFill>
            <a:srgbClr val="FFDD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6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2" name="AutoShape 356"/>
          <p:cNvSpPr>
            <a:spLocks noChangeArrowheads="1"/>
          </p:cNvSpPr>
          <p:nvPr/>
        </p:nvSpPr>
        <p:spPr bwMode="auto">
          <a:xfrm>
            <a:off x="6365154" y="4127958"/>
            <a:ext cx="72000" cy="72000"/>
          </a:xfrm>
          <a:prstGeom prst="ellipse">
            <a:avLst/>
          </a:prstGeom>
          <a:solidFill>
            <a:srgbClr val="FFDD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6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3" name="AutoShape 357"/>
          <p:cNvSpPr>
            <a:spLocks noChangeArrowheads="1"/>
          </p:cNvSpPr>
          <p:nvPr/>
        </p:nvSpPr>
        <p:spPr bwMode="auto">
          <a:xfrm>
            <a:off x="7141666" y="4385476"/>
            <a:ext cx="72000" cy="72000"/>
          </a:xfrm>
          <a:prstGeom prst="ellipse">
            <a:avLst/>
          </a:prstGeom>
          <a:solidFill>
            <a:srgbClr val="FFDD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6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4" name="AutoShape 358"/>
          <p:cNvSpPr>
            <a:spLocks noChangeArrowheads="1"/>
          </p:cNvSpPr>
          <p:nvPr/>
        </p:nvSpPr>
        <p:spPr bwMode="auto">
          <a:xfrm>
            <a:off x="7922394" y="4341638"/>
            <a:ext cx="72000" cy="72000"/>
          </a:xfrm>
          <a:prstGeom prst="ellipse">
            <a:avLst/>
          </a:prstGeom>
          <a:solidFill>
            <a:srgbClr val="FFDD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6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5" name="AutoShape 359"/>
          <p:cNvSpPr>
            <a:spLocks noChangeArrowheads="1"/>
          </p:cNvSpPr>
          <p:nvPr/>
        </p:nvSpPr>
        <p:spPr bwMode="auto">
          <a:xfrm>
            <a:off x="8695744" y="4345914"/>
            <a:ext cx="72000" cy="72000"/>
          </a:xfrm>
          <a:prstGeom prst="ellipse">
            <a:avLst/>
          </a:prstGeom>
          <a:solidFill>
            <a:srgbClr val="FFDD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6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6" name="Rectangle 360"/>
          <p:cNvSpPr>
            <a:spLocks noChangeArrowheads="1"/>
          </p:cNvSpPr>
          <p:nvPr/>
        </p:nvSpPr>
        <p:spPr bwMode="auto">
          <a:xfrm>
            <a:off x="4797258" y="3597324"/>
            <a:ext cx="72000" cy="72000"/>
          </a:xfrm>
          <a:prstGeom prst="ellipse">
            <a:avLst/>
          </a:prstGeom>
          <a:solidFill>
            <a:srgbClr val="B9A55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7" name="Rectangle 361"/>
          <p:cNvSpPr>
            <a:spLocks noChangeArrowheads="1"/>
          </p:cNvSpPr>
          <p:nvPr/>
        </p:nvSpPr>
        <p:spPr bwMode="auto">
          <a:xfrm>
            <a:off x="5580390" y="3695274"/>
            <a:ext cx="72000" cy="72000"/>
          </a:xfrm>
          <a:prstGeom prst="ellipse">
            <a:avLst/>
          </a:prstGeom>
          <a:solidFill>
            <a:srgbClr val="B9A55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8" name="Rectangle 362"/>
          <p:cNvSpPr>
            <a:spLocks noChangeArrowheads="1"/>
          </p:cNvSpPr>
          <p:nvPr/>
        </p:nvSpPr>
        <p:spPr bwMode="auto">
          <a:xfrm>
            <a:off x="6365425" y="3767274"/>
            <a:ext cx="72000" cy="72000"/>
          </a:xfrm>
          <a:prstGeom prst="ellipse">
            <a:avLst/>
          </a:prstGeom>
          <a:solidFill>
            <a:srgbClr val="B9A55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39" name="Rectangle 363"/>
          <p:cNvSpPr>
            <a:spLocks noChangeArrowheads="1"/>
          </p:cNvSpPr>
          <p:nvPr/>
        </p:nvSpPr>
        <p:spPr bwMode="auto">
          <a:xfrm>
            <a:off x="7137395" y="3853776"/>
            <a:ext cx="72000" cy="72000"/>
          </a:xfrm>
          <a:prstGeom prst="ellipse">
            <a:avLst/>
          </a:prstGeom>
          <a:solidFill>
            <a:srgbClr val="B9A55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40" name="Rectangle 364"/>
          <p:cNvSpPr>
            <a:spLocks noChangeArrowheads="1"/>
          </p:cNvSpPr>
          <p:nvPr/>
        </p:nvSpPr>
        <p:spPr bwMode="auto">
          <a:xfrm>
            <a:off x="7919799" y="3815736"/>
            <a:ext cx="72000" cy="72000"/>
          </a:xfrm>
          <a:prstGeom prst="ellipse">
            <a:avLst/>
          </a:prstGeom>
          <a:solidFill>
            <a:srgbClr val="B9A55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41" name="Rectangle 365"/>
          <p:cNvSpPr>
            <a:spLocks noChangeArrowheads="1"/>
          </p:cNvSpPr>
          <p:nvPr/>
        </p:nvSpPr>
        <p:spPr bwMode="auto">
          <a:xfrm>
            <a:off x="8695547" y="3898277"/>
            <a:ext cx="72000" cy="72000"/>
          </a:xfrm>
          <a:prstGeom prst="ellipse">
            <a:avLst/>
          </a:prstGeom>
          <a:solidFill>
            <a:srgbClr val="B9A55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2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36942" name="AutoShape 366"/>
          <p:cNvSpPr>
            <a:spLocks noChangeArrowheads="1"/>
          </p:cNvSpPr>
          <p:nvPr/>
        </p:nvSpPr>
        <p:spPr bwMode="auto">
          <a:xfrm>
            <a:off x="5581928" y="4133256"/>
            <a:ext cx="72000" cy="72000"/>
          </a:xfrm>
          <a:prstGeom prst="ellipse">
            <a:avLst/>
          </a:prstGeom>
          <a:solidFill>
            <a:srgbClr val="FFDD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sz="1600">
              <a:solidFill>
                <a:srgbClr val="557A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0924" name="Rectangle 367"/>
          <p:cNvSpPr>
            <a:spLocks noChangeArrowheads="1"/>
          </p:cNvSpPr>
          <p:nvPr/>
        </p:nvSpPr>
        <p:spPr bwMode="auto">
          <a:xfrm>
            <a:off x="2780624" y="2987452"/>
            <a:ext cx="4397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0</a:t>
            </a:r>
          </a:p>
        </p:txBody>
      </p:sp>
      <p:sp>
        <p:nvSpPr>
          <p:cNvPr id="120925" name="Rectangle 367"/>
          <p:cNvSpPr>
            <a:spLocks noChangeArrowheads="1"/>
          </p:cNvSpPr>
          <p:nvPr/>
        </p:nvSpPr>
        <p:spPr bwMode="auto">
          <a:xfrm>
            <a:off x="2780624" y="3512915"/>
            <a:ext cx="4397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-20</a:t>
            </a:r>
          </a:p>
        </p:txBody>
      </p:sp>
      <p:sp>
        <p:nvSpPr>
          <p:cNvPr id="120926" name="Rectangle 367"/>
          <p:cNvSpPr>
            <a:spLocks noChangeArrowheads="1"/>
          </p:cNvSpPr>
          <p:nvPr/>
        </p:nvSpPr>
        <p:spPr bwMode="auto">
          <a:xfrm>
            <a:off x="2780624" y="4567015"/>
            <a:ext cx="4397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-60</a:t>
            </a:r>
          </a:p>
        </p:txBody>
      </p:sp>
      <p:sp>
        <p:nvSpPr>
          <p:cNvPr id="120927" name="Rectangle 367"/>
          <p:cNvSpPr>
            <a:spLocks noChangeArrowheads="1"/>
          </p:cNvSpPr>
          <p:nvPr/>
        </p:nvSpPr>
        <p:spPr bwMode="auto">
          <a:xfrm>
            <a:off x="2780624" y="5092477"/>
            <a:ext cx="4397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-80</a:t>
            </a:r>
          </a:p>
        </p:txBody>
      </p:sp>
      <p:sp>
        <p:nvSpPr>
          <p:cNvPr id="120928" name="Rectangle 367"/>
          <p:cNvSpPr>
            <a:spLocks noChangeArrowheads="1"/>
          </p:cNvSpPr>
          <p:nvPr/>
        </p:nvSpPr>
        <p:spPr bwMode="auto">
          <a:xfrm>
            <a:off x="2780624" y="5619527"/>
            <a:ext cx="4397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-100</a:t>
            </a:r>
          </a:p>
        </p:txBody>
      </p:sp>
      <p:sp>
        <p:nvSpPr>
          <p:cNvPr id="120929" name="Rectangle 367"/>
          <p:cNvSpPr>
            <a:spLocks noChangeArrowheads="1"/>
          </p:cNvSpPr>
          <p:nvPr/>
        </p:nvSpPr>
        <p:spPr bwMode="auto">
          <a:xfrm>
            <a:off x="2780624" y="4039964"/>
            <a:ext cx="4397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GB" sz="1200">
                <a:solidFill>
                  <a:srgbClr val="000000"/>
                </a:solidFill>
                <a:latin typeface="Trebuchet MS" pitchFamily="34" charset="0"/>
                <a:ea typeface="MS PGothic" pitchFamily="34" charset="-128"/>
              </a:rPr>
              <a:t>-40</a:t>
            </a:r>
          </a:p>
        </p:txBody>
      </p:sp>
      <p:sp>
        <p:nvSpPr>
          <p:cNvPr id="120930" name="TextBox 96"/>
          <p:cNvSpPr txBox="1">
            <a:spLocks noChangeArrowheads="1"/>
          </p:cNvSpPr>
          <p:nvPr/>
        </p:nvSpPr>
        <p:spPr bwMode="auto">
          <a:xfrm>
            <a:off x="6179348" y="5789907"/>
            <a:ext cx="5508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Adaptado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de: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Haab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F, et al.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Eur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Urol. 2005;47:376–384</a:t>
            </a:r>
          </a:p>
        </p:txBody>
      </p:sp>
      <p:sp>
        <p:nvSpPr>
          <p:cNvPr id="120931" name="Title 9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 </a:t>
            </a:r>
            <a:r>
              <a:rPr lang="en-US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terapêutica</a:t>
            </a:r>
            <a:r>
              <a:rPr lang="en-US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antimuscarínica</a:t>
            </a:r>
            <a:r>
              <a:rPr lang="en-US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melhora</a:t>
            </a:r>
            <a:r>
              <a:rPr lang="en-US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os</a:t>
            </a:r>
            <a:r>
              <a:rPr lang="en-US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sintomas</a:t>
            </a:r>
            <a:r>
              <a:rPr lang="en-US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de BH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1364668"/>
          </a:xfrm>
        </p:spPr>
        <p:txBody>
          <a:bodyPr/>
          <a:lstStyle/>
          <a:p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Ensaio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extensão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aberto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com a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duração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de 40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semanas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com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doentes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que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terminaram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o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tratamento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nos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dois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estudos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anteriores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,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aleatorizados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e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em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dupla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ocultação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, com a </a:t>
            </a:r>
            <a:r>
              <a:rPr lang="en-GB" dirty="0" err="1">
                <a:solidFill>
                  <a:srgbClr val="004586"/>
                </a:solidFill>
                <a:ea typeface="ヒラギノ角ゴ Pro W3"/>
                <a:cs typeface="ヒラギノ角ゴ Pro W3"/>
              </a:rPr>
              <a:t>duração</a:t>
            </a:r>
            <a:r>
              <a:rPr lang="en-GB" dirty="0">
                <a:solidFill>
                  <a:srgbClr val="004586"/>
                </a:solidFill>
                <a:ea typeface="ヒラギノ角ゴ Pro W3"/>
                <a:cs typeface="ヒラギノ角ゴ Pro W3"/>
              </a:rPr>
              <a:t> de 12 </a:t>
            </a:r>
            <a:r>
              <a:rPr lang="en-GB" dirty="0" err="1" smtClean="0">
                <a:solidFill>
                  <a:srgbClr val="004586"/>
                </a:solidFill>
                <a:ea typeface="ヒラギノ角ゴ Pro W3"/>
                <a:cs typeface="ヒラギノ角ゴ Pro W3"/>
              </a:rPr>
              <a:t>semanas</a:t>
            </a:r>
            <a:r>
              <a:rPr lang="en-GB" dirty="0" smtClean="0">
                <a:solidFill>
                  <a:srgbClr val="004586"/>
                </a:solidFill>
                <a:ea typeface="ヒラギノ角ゴ Pro W3"/>
                <a:cs typeface="ヒラギノ角ゴ Pro W3"/>
              </a:rPr>
              <a:t>.</a:t>
            </a:r>
            <a:endParaRPr lang="en-GB" dirty="0">
              <a:solidFill>
                <a:srgbClr val="004586"/>
              </a:solidFill>
              <a:ea typeface="ヒラギノ角ゴ Pro W3"/>
              <a:cs typeface="ヒラギノ角ゴ Pro W3"/>
            </a:endParaRP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3" name="Freeform 2"/>
          <p:cNvSpPr/>
          <p:nvPr/>
        </p:nvSpPr>
        <p:spPr>
          <a:xfrm>
            <a:off x="3271158" y="3087464"/>
            <a:ext cx="5462588" cy="852488"/>
          </a:xfrm>
          <a:custGeom>
            <a:avLst/>
            <a:gdLst>
              <a:gd name="connsiteX0" fmla="*/ 0 w 5462588"/>
              <a:gd name="connsiteY0" fmla="*/ 0 h 852488"/>
              <a:gd name="connsiteX1" fmla="*/ 790575 w 5462588"/>
              <a:gd name="connsiteY1" fmla="*/ 504825 h 852488"/>
              <a:gd name="connsiteX2" fmla="*/ 1566863 w 5462588"/>
              <a:gd name="connsiteY2" fmla="*/ 552450 h 852488"/>
              <a:gd name="connsiteX3" fmla="*/ 2347913 w 5462588"/>
              <a:gd name="connsiteY3" fmla="*/ 647700 h 852488"/>
              <a:gd name="connsiteX4" fmla="*/ 3128963 w 5462588"/>
              <a:gd name="connsiteY4" fmla="*/ 723900 h 852488"/>
              <a:gd name="connsiteX5" fmla="*/ 3905250 w 5462588"/>
              <a:gd name="connsiteY5" fmla="*/ 804863 h 852488"/>
              <a:gd name="connsiteX6" fmla="*/ 4686300 w 5462588"/>
              <a:gd name="connsiteY6" fmla="*/ 762000 h 852488"/>
              <a:gd name="connsiteX7" fmla="*/ 5462588 w 5462588"/>
              <a:gd name="connsiteY7" fmla="*/ 852488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2588" h="852488">
                <a:moveTo>
                  <a:pt x="0" y="0"/>
                </a:moveTo>
                <a:lnTo>
                  <a:pt x="790575" y="504825"/>
                </a:lnTo>
                <a:lnTo>
                  <a:pt x="1566863" y="552450"/>
                </a:lnTo>
                <a:lnTo>
                  <a:pt x="2347913" y="647700"/>
                </a:lnTo>
                <a:lnTo>
                  <a:pt x="3128963" y="723900"/>
                </a:lnTo>
                <a:lnTo>
                  <a:pt x="3905250" y="804863"/>
                </a:lnTo>
                <a:lnTo>
                  <a:pt x="4686300" y="762000"/>
                </a:lnTo>
                <a:lnTo>
                  <a:pt x="5462588" y="852488"/>
                </a:lnTo>
              </a:path>
            </a:pathLst>
          </a:custGeom>
          <a:noFill/>
          <a:ln w="28575">
            <a:solidFill>
              <a:srgbClr val="B9A5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274333" y="3085880"/>
            <a:ext cx="5461000" cy="1335087"/>
          </a:xfrm>
          <a:custGeom>
            <a:avLst/>
            <a:gdLst>
              <a:gd name="connsiteX0" fmla="*/ 0 w 5460398"/>
              <a:gd name="connsiteY0" fmla="*/ 0 h 1334764"/>
              <a:gd name="connsiteX1" fmla="*/ 784390 w 5460398"/>
              <a:gd name="connsiteY1" fmla="*/ 918734 h 1334764"/>
              <a:gd name="connsiteX2" fmla="*/ 1560114 w 5460398"/>
              <a:gd name="connsiteY2" fmla="*/ 936069 h 1334764"/>
              <a:gd name="connsiteX3" fmla="*/ 2348838 w 5460398"/>
              <a:gd name="connsiteY3" fmla="*/ 1083413 h 1334764"/>
              <a:gd name="connsiteX4" fmla="*/ 3133228 w 5460398"/>
              <a:gd name="connsiteY4" fmla="*/ 1074745 h 1334764"/>
              <a:gd name="connsiteX5" fmla="*/ 3904618 w 5460398"/>
              <a:gd name="connsiteY5" fmla="*/ 1334764 h 1334764"/>
              <a:gd name="connsiteX6" fmla="*/ 4684675 w 5460398"/>
              <a:gd name="connsiteY6" fmla="*/ 1287094 h 1334764"/>
              <a:gd name="connsiteX7" fmla="*/ 5460398 w 5460398"/>
              <a:gd name="connsiteY7" fmla="*/ 1295762 h 1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398" h="1334764">
                <a:moveTo>
                  <a:pt x="0" y="0"/>
                </a:moveTo>
                <a:lnTo>
                  <a:pt x="784390" y="918734"/>
                </a:lnTo>
                <a:lnTo>
                  <a:pt x="1560114" y="936069"/>
                </a:lnTo>
                <a:lnTo>
                  <a:pt x="2348838" y="1083413"/>
                </a:lnTo>
                <a:lnTo>
                  <a:pt x="3133228" y="1074745"/>
                </a:lnTo>
                <a:lnTo>
                  <a:pt x="3904618" y="1334764"/>
                </a:lnTo>
                <a:lnTo>
                  <a:pt x="4684675" y="1287094"/>
                </a:lnTo>
                <a:lnTo>
                  <a:pt x="5460398" y="1295762"/>
                </a:lnTo>
              </a:path>
            </a:pathLst>
          </a:custGeom>
          <a:noFill/>
          <a:ln w="28575">
            <a:solidFill>
              <a:srgbClr val="FFD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74333" y="3090640"/>
            <a:ext cx="5456238" cy="2349500"/>
          </a:xfrm>
          <a:custGeom>
            <a:avLst/>
            <a:gdLst>
              <a:gd name="connsiteX0" fmla="*/ 0 w 5456064"/>
              <a:gd name="connsiteY0" fmla="*/ 0 h 2348838"/>
              <a:gd name="connsiteX1" fmla="*/ 784390 w 5456064"/>
              <a:gd name="connsiteY1" fmla="*/ 1503776 h 2348838"/>
              <a:gd name="connsiteX2" fmla="*/ 1564447 w 5456064"/>
              <a:gd name="connsiteY2" fmla="*/ 1651120 h 2348838"/>
              <a:gd name="connsiteX3" fmla="*/ 2340170 w 5456064"/>
              <a:gd name="connsiteY3" fmla="*/ 1772463 h 2348838"/>
              <a:gd name="connsiteX4" fmla="*/ 3124561 w 5456064"/>
              <a:gd name="connsiteY4" fmla="*/ 1945809 h 2348838"/>
              <a:gd name="connsiteX5" fmla="*/ 3904618 w 5456064"/>
              <a:gd name="connsiteY5" fmla="*/ 2136489 h 2348838"/>
              <a:gd name="connsiteX6" fmla="*/ 4689008 w 5456064"/>
              <a:gd name="connsiteY6" fmla="*/ 2214495 h 2348838"/>
              <a:gd name="connsiteX7" fmla="*/ 5456064 w 5456064"/>
              <a:gd name="connsiteY7" fmla="*/ 2348838 h 23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56064" h="2348838">
                <a:moveTo>
                  <a:pt x="0" y="0"/>
                </a:moveTo>
                <a:lnTo>
                  <a:pt x="784390" y="1503776"/>
                </a:lnTo>
                <a:lnTo>
                  <a:pt x="1564447" y="1651120"/>
                </a:lnTo>
                <a:lnTo>
                  <a:pt x="2340170" y="1772463"/>
                </a:lnTo>
                <a:lnTo>
                  <a:pt x="3124561" y="1945809"/>
                </a:lnTo>
                <a:lnTo>
                  <a:pt x="3904618" y="2136489"/>
                </a:lnTo>
                <a:lnTo>
                  <a:pt x="4689008" y="2214495"/>
                </a:lnTo>
                <a:lnTo>
                  <a:pt x="5456064" y="2348838"/>
                </a:lnTo>
              </a:path>
            </a:pathLst>
          </a:custGeom>
          <a:noFill/>
          <a:ln w="28575">
            <a:solidFill>
              <a:srgbClr val="E201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717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61518" y="1072651"/>
            <a:ext cx="5910596" cy="4652219"/>
            <a:chOff x="363489" y="1065266"/>
            <a:chExt cx="7941330" cy="5536974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403663" y="2056257"/>
              <a:ext cx="2251719" cy="69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GB" sz="1600" dirty="0">
                  <a:solidFill>
                    <a:srgbClr val="004586"/>
                  </a:solidFill>
                  <a:cs typeface="Arial" pitchFamily="34" charset="0"/>
                </a:rPr>
                <a:t>Cardiovascular: taquicardia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1,3</a:t>
              </a:r>
              <a:endParaRPr lang="en-US" sz="1600" baseline="30000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856894" y="1417041"/>
              <a:ext cx="2447925" cy="40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GB" sz="1600" dirty="0" err="1">
                  <a:solidFill>
                    <a:srgbClr val="004586"/>
                  </a:solidFill>
                  <a:cs typeface="Arial" pitchFamily="34" charset="0"/>
                </a:rPr>
                <a:t>Visão</a:t>
              </a:r>
              <a:r>
                <a:rPr lang="en-GB" sz="1600" dirty="0">
                  <a:solidFill>
                    <a:srgbClr val="004586"/>
                  </a:solidFill>
                  <a:cs typeface="Arial" pitchFamily="34" charset="0"/>
                </a:rPr>
                <a:t> turva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2,3</a:t>
              </a:r>
              <a:endParaRPr lang="en-GB" sz="1600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454804" y="5045683"/>
              <a:ext cx="2193579" cy="40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GB" sz="1600" dirty="0">
                  <a:solidFill>
                    <a:srgbClr val="004586"/>
                  </a:solidFill>
                  <a:cs typeface="Arial" pitchFamily="34" charset="0"/>
                </a:rPr>
                <a:t>Obstipação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1–3</a:t>
              </a:r>
              <a:endParaRPr lang="en-GB" sz="1600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  <p:pic>
          <p:nvPicPr>
            <p:cNvPr id="9" name="Picture 15" descr="Body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26484"/>
            <a:stretch/>
          </p:blipFill>
          <p:spPr bwMode="auto">
            <a:xfrm>
              <a:off x="2572319" y="1065266"/>
              <a:ext cx="3267059" cy="5536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4569432" y="2730554"/>
              <a:ext cx="1668462" cy="277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2166661" y="4510731"/>
              <a:ext cx="2303463" cy="474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 flipV="1">
              <a:off x="4209069" y="1523259"/>
              <a:ext cx="1647824" cy="1000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H="1" flipV="1">
              <a:off x="4929794" y="4198992"/>
              <a:ext cx="1765300" cy="398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2"/>
            <p:cNvSpPr/>
            <p:nvPr/>
          </p:nvSpPr>
          <p:spPr>
            <a:xfrm>
              <a:off x="363489" y="1282755"/>
              <a:ext cx="2911337" cy="1225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600" dirty="0" err="1">
                  <a:solidFill>
                    <a:srgbClr val="004586"/>
                  </a:solidFill>
                  <a:cs typeface="Arial" pitchFamily="34" charset="0"/>
                </a:rPr>
                <a:t>Tontura</a:t>
              </a:r>
              <a:r>
                <a:rPr lang="en-US" sz="1600" dirty="0">
                  <a:solidFill>
                    <a:srgbClr val="004586"/>
                  </a:solidFill>
                  <a:cs typeface="Arial" pitchFamily="34" charset="0"/>
                </a:rPr>
                <a:t>/</a:t>
              </a:r>
              <a:r>
                <a:rPr lang="en-US" sz="1600" dirty="0" err="1">
                  <a:solidFill>
                    <a:srgbClr val="004586"/>
                  </a:solidFill>
                  <a:cs typeface="Arial" pitchFamily="34" charset="0"/>
                </a:rPr>
                <a:t>vertigem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2</a:t>
              </a:r>
              <a:endParaRPr lang="en-US" sz="1600" dirty="0">
                <a:solidFill>
                  <a:srgbClr val="004586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en-US" sz="1600" dirty="0" err="1">
                  <a:solidFill>
                    <a:srgbClr val="004586"/>
                  </a:solidFill>
                  <a:cs typeface="Arial" pitchFamily="34" charset="0"/>
                </a:rPr>
                <a:t>Sonolência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2</a:t>
              </a:r>
              <a:endParaRPr lang="en-US" sz="1600" dirty="0">
                <a:solidFill>
                  <a:srgbClr val="004586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en-US" sz="1600" dirty="0" err="1">
                  <a:solidFill>
                    <a:srgbClr val="004586"/>
                  </a:solidFill>
                  <a:cs typeface="Arial" pitchFamily="34" charset="0"/>
                </a:rPr>
                <a:t>Alterações</a:t>
              </a:r>
              <a:r>
                <a:rPr lang="en-US" sz="1600" dirty="0">
                  <a:solidFill>
                    <a:srgbClr val="004586"/>
                  </a:solidFill>
                  <a:cs typeface="Arial" pitchFamily="34" charset="0"/>
                </a:rPr>
                <a:t> </a:t>
              </a:r>
              <a:r>
                <a:rPr lang="en-US" sz="1600" dirty="0" err="1">
                  <a:solidFill>
                    <a:srgbClr val="004586"/>
                  </a:solidFill>
                  <a:cs typeface="Arial" pitchFamily="34" charset="0"/>
                </a:rPr>
                <a:t>memória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2</a:t>
              </a:r>
              <a:r>
                <a:rPr lang="en-US" sz="1600" dirty="0">
                  <a:solidFill>
                    <a:srgbClr val="004586"/>
                  </a:solidFill>
                  <a:cs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en-US" sz="1600" dirty="0" err="1">
                  <a:solidFill>
                    <a:srgbClr val="004586"/>
                  </a:solidFill>
                  <a:cs typeface="Arial" pitchFamily="34" charset="0"/>
                </a:rPr>
                <a:t>Alterações</a:t>
              </a:r>
              <a:r>
                <a:rPr lang="en-US" sz="1600" dirty="0">
                  <a:solidFill>
                    <a:srgbClr val="004586"/>
                  </a:solidFill>
                  <a:cs typeface="Arial" pitchFamily="34" charset="0"/>
                </a:rPr>
                <a:t> </a:t>
              </a:r>
              <a:r>
                <a:rPr lang="en-US" sz="1600" dirty="0" err="1">
                  <a:solidFill>
                    <a:srgbClr val="004586"/>
                  </a:solidFill>
                  <a:cs typeface="Arial" pitchFamily="34" charset="0"/>
                </a:rPr>
                <a:t>cognitivas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2</a:t>
              </a:r>
              <a:endParaRPr lang="en-US" sz="1600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2204058" y="1282754"/>
              <a:ext cx="2005011" cy="3548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5291" y="3894688"/>
              <a:ext cx="1973090" cy="69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GB" sz="1600" dirty="0">
                  <a:solidFill>
                    <a:srgbClr val="004586"/>
                  </a:solidFill>
                  <a:cs typeface="Arial" pitchFamily="34" charset="0"/>
                </a:rPr>
                <a:t>Boca </a:t>
              </a:r>
              <a:r>
                <a:rPr lang="en-GB" sz="1600" dirty="0" err="1">
                  <a:solidFill>
                    <a:srgbClr val="004586"/>
                  </a:solidFill>
                  <a:cs typeface="Arial" pitchFamily="34" charset="0"/>
                </a:rPr>
                <a:t>seca</a:t>
              </a:r>
              <a:r>
                <a:rPr lang="en-GB" sz="1600" dirty="0">
                  <a:solidFill>
                    <a:srgbClr val="004586"/>
                  </a:solidFill>
                  <a:cs typeface="Arial" pitchFamily="34" charset="0"/>
                </a:rPr>
                <a:t>/</a:t>
              </a:r>
            </a:p>
            <a:p>
              <a:pPr>
                <a:tabLst>
                  <a:tab pos="457200" algn="l"/>
                </a:tabLst>
              </a:pPr>
              <a:r>
                <a:rPr lang="en-GB" sz="1600" dirty="0">
                  <a:solidFill>
                    <a:srgbClr val="004586"/>
                  </a:solidFill>
                  <a:cs typeface="Arial" pitchFamily="34" charset="0"/>
                </a:rPr>
                <a:t>xerostomia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1,2</a:t>
              </a:r>
            </a:p>
          </p:txBody>
        </p:sp>
        <p:cxnSp>
          <p:nvCxnSpPr>
            <p:cNvPr id="17" name="Straight Arrow Connector 26"/>
            <p:cNvCxnSpPr/>
            <p:nvPr/>
          </p:nvCxnSpPr>
          <p:spPr>
            <a:xfrm flipV="1">
              <a:off x="2123093" y="2048984"/>
              <a:ext cx="1862139" cy="11358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034344" y="4620692"/>
              <a:ext cx="1741552" cy="69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GB" sz="1600" dirty="0" err="1">
                  <a:solidFill>
                    <a:srgbClr val="004586"/>
                  </a:solidFill>
                  <a:cs typeface="Arial" pitchFamily="34" charset="0"/>
                </a:rPr>
                <a:t>Alterações</a:t>
              </a:r>
              <a:r>
                <a:rPr lang="en-GB" sz="1600" dirty="0">
                  <a:solidFill>
                    <a:srgbClr val="004586"/>
                  </a:solidFill>
                  <a:cs typeface="Arial" pitchFamily="34" charset="0"/>
                </a:rPr>
                <a:t> urinárias</a:t>
              </a:r>
              <a:r>
                <a:rPr lang="en-GB" sz="1600" baseline="30000" dirty="0">
                  <a:solidFill>
                    <a:srgbClr val="004586"/>
                  </a:solidFill>
                  <a:cs typeface="Arial" pitchFamily="34" charset="0"/>
                </a:rPr>
                <a:t>2,3</a:t>
              </a:r>
              <a:endParaRPr lang="en-US" sz="1600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-43" y="5487080"/>
            <a:ext cx="11582443" cy="295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Chapple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CR,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2002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Urology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60(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Suppl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5A):82–9.</a:t>
            </a:r>
            <a:br>
              <a:rPr lang="en-GB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200" b="1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Chapple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CR,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2008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Eur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Urol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54:543–62.</a:t>
            </a:r>
            <a:br>
              <a:rPr lang="en-GB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200" b="1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Andersson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KE, et al. Pharmacological treatment of urinary incontinence. </a:t>
            </a:r>
            <a:br>
              <a:rPr lang="en-GB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3rd International Consultation on Incontinence. Monaco, June 26–29, 2004.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Impacto</a:t>
            </a:r>
            <a:r>
              <a:rPr lang="en-US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sistémico</a:t>
            </a:r>
            <a:r>
              <a:rPr lang="en-US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dos </a:t>
            </a:r>
            <a:r>
              <a:rPr lang="en-US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antimuscarínicos</a:t>
            </a:r>
            <a:endParaRPr lang="en-US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graphicFrame>
        <p:nvGraphicFramePr>
          <p:cNvPr id="20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57657"/>
              </p:ext>
            </p:extLst>
          </p:nvPr>
        </p:nvGraphicFramePr>
        <p:xfrm>
          <a:off x="6784015" y="1111681"/>
          <a:ext cx="434844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3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3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Anti</a:t>
                      </a:r>
                    </a:p>
                    <a:p>
                      <a:pPr algn="ctr"/>
                      <a:r>
                        <a:rPr lang="en-GB" sz="1600" dirty="0" err="1">
                          <a:latin typeface="+mn-lt"/>
                        </a:rPr>
                        <a:t>Coliner</a:t>
                      </a:r>
                      <a:r>
                        <a:rPr lang="en-GB" sz="16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Boca </a:t>
                      </a:r>
                      <a:r>
                        <a:rPr lang="en-GB" sz="1600" b="1" kern="1200" dirty="0" err="1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seca</a:t>
                      </a:r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1" kern="1200" dirty="0" err="1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xerostomia</a:t>
                      </a:r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leve</a:t>
                      </a:r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600" b="1" kern="1200" dirty="0" err="1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moderada</a:t>
                      </a:r>
                      <a:endParaRPr lang="en-GB" sz="1600" b="1" kern="1200" dirty="0">
                        <a:solidFill>
                          <a:srgbClr val="00458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8,5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29,3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Boca </a:t>
                      </a:r>
                      <a:r>
                        <a:rPr lang="en-GB" sz="1600" b="1" kern="1200" dirty="0" err="1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seca</a:t>
                      </a:r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1600" b="1" kern="1200" dirty="0" err="1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xerostomia</a:t>
                      </a:r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moderada</a:t>
                      </a:r>
                      <a:r>
                        <a:rPr lang="en-GB" sz="1600" b="1" kern="1200" dirty="0">
                          <a:solidFill>
                            <a:srgbClr val="00458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2,7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13,1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Obstipação</a:t>
                      </a:r>
                      <a:endParaRPr lang="en-GB" sz="1600" b="1" dirty="0">
                        <a:solidFill>
                          <a:srgbClr val="00458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3,9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7,7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Visão</a:t>
                      </a:r>
                      <a:r>
                        <a:rPr lang="en-GB" sz="1600" b="1" dirty="0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turva</a:t>
                      </a:r>
                      <a:endParaRPr lang="en-GB" sz="1600" b="1" dirty="0">
                        <a:solidFill>
                          <a:srgbClr val="00458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2,6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3,8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Sonolência</a:t>
                      </a:r>
                      <a:endParaRPr lang="en-GB" sz="1600" b="1" dirty="0">
                        <a:solidFill>
                          <a:srgbClr val="00458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1,9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3,1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Fadiga</a:t>
                      </a:r>
                      <a:endParaRPr lang="en-GB" sz="1600" b="1" dirty="0">
                        <a:solidFill>
                          <a:srgbClr val="00458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0,6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1,6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Retenção</a:t>
                      </a:r>
                      <a:r>
                        <a:rPr lang="en-GB" sz="1600" b="1" dirty="0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rgbClr val="004586"/>
                          </a:solidFill>
                          <a:latin typeface="+mn-lt"/>
                          <a:cs typeface="Arial" panose="020B0604020202020204" pitchFamily="34" charset="0"/>
                        </a:rPr>
                        <a:t>urinária</a:t>
                      </a:r>
                      <a:endParaRPr lang="en-GB" sz="1600" b="1" dirty="0">
                        <a:solidFill>
                          <a:srgbClr val="00458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0,2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1" dirty="0" smtClean="0">
                          <a:solidFill>
                            <a:srgbClr val="004586"/>
                          </a:solidFill>
                          <a:latin typeface="+mn-lt"/>
                        </a:rPr>
                        <a:t>1,1</a:t>
                      </a:r>
                      <a:endParaRPr lang="en-GB" sz="1800" b="1" dirty="0">
                        <a:solidFill>
                          <a:srgbClr val="004586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6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0" y="1844176"/>
            <a:ext cx="5185008" cy="12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13" y="3055263"/>
            <a:ext cx="13227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953142" y="5912147"/>
            <a:ext cx="182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Wagg et al,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Eur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Urol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, 2013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70" y="1862652"/>
            <a:ext cx="5132519" cy="27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246988"/>
            <a:ext cx="10972800" cy="604800"/>
          </a:xfrm>
        </p:spPr>
        <p:txBody>
          <a:bodyPr/>
          <a:lstStyle/>
          <a:p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Peripheral acting 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anticholinergics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in patients with mild cognitive impairment 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4847449"/>
            <a:ext cx="11582400" cy="987296"/>
          </a:xfrm>
        </p:spPr>
        <p:txBody>
          <a:bodyPr/>
          <a:lstStyle/>
          <a:p>
            <a:r>
              <a:rPr lang="en-US" dirty="0" err="1" smtClean="0">
                <a:solidFill>
                  <a:srgbClr val="004586"/>
                </a:solidFill>
              </a:rPr>
              <a:t>Solifenacina</a:t>
            </a:r>
            <a:r>
              <a:rPr lang="en-US" dirty="0" smtClean="0">
                <a:solidFill>
                  <a:srgbClr val="004586"/>
                </a:solidFill>
              </a:rPr>
              <a:t> </a:t>
            </a:r>
            <a:r>
              <a:rPr lang="en-US" dirty="0" err="1">
                <a:solidFill>
                  <a:srgbClr val="004586"/>
                </a:solidFill>
              </a:rPr>
              <a:t>não</a:t>
            </a:r>
            <a:r>
              <a:rPr lang="en-US" dirty="0">
                <a:solidFill>
                  <a:srgbClr val="004586"/>
                </a:solidFill>
              </a:rPr>
              <a:t> </a:t>
            </a:r>
            <a:r>
              <a:rPr lang="en-US" dirty="0" err="1">
                <a:solidFill>
                  <a:srgbClr val="004586"/>
                </a:solidFill>
              </a:rPr>
              <a:t>teve</a:t>
            </a:r>
            <a:r>
              <a:rPr lang="en-US" dirty="0">
                <a:solidFill>
                  <a:srgbClr val="004586"/>
                </a:solidFill>
              </a:rPr>
              <a:t> </a:t>
            </a:r>
            <a:r>
              <a:rPr lang="en-US" dirty="0" err="1">
                <a:solidFill>
                  <a:srgbClr val="004586"/>
                </a:solidFill>
              </a:rPr>
              <a:t>nenhum</a:t>
            </a:r>
            <a:r>
              <a:rPr lang="en-US" dirty="0">
                <a:solidFill>
                  <a:srgbClr val="004586"/>
                </a:solidFill>
              </a:rPr>
              <a:t> </a:t>
            </a:r>
            <a:r>
              <a:rPr lang="en-US" dirty="0" err="1">
                <a:solidFill>
                  <a:srgbClr val="004586"/>
                </a:solidFill>
              </a:rPr>
              <a:t>efeito</a:t>
            </a:r>
            <a:r>
              <a:rPr lang="en-US" dirty="0">
                <a:solidFill>
                  <a:srgbClr val="004586"/>
                </a:solidFill>
              </a:rPr>
              <a:t> </a:t>
            </a:r>
            <a:r>
              <a:rPr lang="en-US" dirty="0" err="1">
                <a:solidFill>
                  <a:srgbClr val="004586"/>
                </a:solidFill>
              </a:rPr>
              <a:t>detectável</a:t>
            </a:r>
            <a:r>
              <a:rPr lang="en-US" dirty="0">
                <a:solidFill>
                  <a:srgbClr val="004586"/>
                </a:solidFill>
              </a:rPr>
              <a:t> </a:t>
            </a:r>
            <a:r>
              <a:rPr lang="en-US" dirty="0" err="1">
                <a:solidFill>
                  <a:srgbClr val="004586"/>
                </a:solidFill>
              </a:rPr>
              <a:t>na</a:t>
            </a:r>
            <a:r>
              <a:rPr lang="en-US" dirty="0">
                <a:solidFill>
                  <a:srgbClr val="004586"/>
                </a:solidFill>
              </a:rPr>
              <a:t> </a:t>
            </a:r>
            <a:r>
              <a:rPr lang="en-US" dirty="0" err="1" smtClean="0">
                <a:solidFill>
                  <a:srgbClr val="004586"/>
                </a:solidFill>
              </a:rPr>
              <a:t>cognição</a:t>
            </a:r>
            <a:r>
              <a:rPr lang="en-US" dirty="0" smtClean="0">
                <a:solidFill>
                  <a:srgbClr val="004586"/>
                </a:solidFill>
              </a:rPr>
              <a:t>.</a:t>
            </a:r>
            <a:endParaRPr lang="en-US" dirty="0">
              <a:solidFill>
                <a:srgbClr val="004586"/>
              </a:solidFill>
            </a:endParaRPr>
          </a:p>
          <a:p>
            <a:r>
              <a:rPr lang="en-GB" dirty="0" err="1">
                <a:solidFill>
                  <a:srgbClr val="004586"/>
                </a:solidFill>
              </a:rPr>
              <a:t>Oxibutinina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diminui</a:t>
            </a:r>
            <a:r>
              <a:rPr lang="en-GB" dirty="0">
                <a:solidFill>
                  <a:srgbClr val="004586"/>
                </a:solidFill>
              </a:rPr>
              <a:t> a </a:t>
            </a:r>
            <a:r>
              <a:rPr lang="en-GB" dirty="0" err="1">
                <a:solidFill>
                  <a:srgbClr val="004586"/>
                </a:solidFill>
              </a:rPr>
              <a:t>capacidade</a:t>
            </a:r>
            <a:r>
              <a:rPr lang="en-GB" dirty="0">
                <a:solidFill>
                  <a:srgbClr val="004586"/>
                </a:solidFill>
              </a:rPr>
              <a:t> e </a:t>
            </a:r>
            <a:r>
              <a:rPr lang="en-GB" dirty="0" err="1">
                <a:solidFill>
                  <a:srgbClr val="004586"/>
                </a:solidFill>
              </a:rPr>
              <a:t>continuidade</a:t>
            </a:r>
            <a:r>
              <a:rPr lang="en-GB" dirty="0">
                <a:solidFill>
                  <a:srgbClr val="004586"/>
                </a:solidFill>
              </a:rPr>
              <a:t> da </a:t>
            </a:r>
            <a:r>
              <a:rPr lang="en-GB" dirty="0" err="1">
                <a:solidFill>
                  <a:srgbClr val="004586"/>
                </a:solidFill>
              </a:rPr>
              <a:t>atenção</a:t>
            </a:r>
            <a:r>
              <a:rPr lang="en-GB" dirty="0">
                <a:solidFill>
                  <a:srgbClr val="004586"/>
                </a:solidFill>
              </a:rPr>
              <a:t> 1-2 </a:t>
            </a:r>
            <a:r>
              <a:rPr lang="en-GB" dirty="0" err="1">
                <a:solidFill>
                  <a:srgbClr val="004586"/>
                </a:solidFill>
              </a:rPr>
              <a:t>horas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após</a:t>
            </a:r>
            <a:r>
              <a:rPr lang="en-GB" dirty="0">
                <a:solidFill>
                  <a:srgbClr val="004586"/>
                </a:solidFill>
              </a:rPr>
              <a:t> a </a:t>
            </a:r>
            <a:r>
              <a:rPr lang="en-GB" dirty="0" err="1">
                <a:solidFill>
                  <a:srgbClr val="004586"/>
                </a:solidFill>
              </a:rPr>
              <a:t>toma</a:t>
            </a:r>
            <a:r>
              <a:rPr lang="en-GB" dirty="0">
                <a:solidFill>
                  <a:srgbClr val="004586"/>
                </a:solidFill>
              </a:rPr>
              <a:t>. </a:t>
            </a:r>
          </a:p>
          <a:p>
            <a:pPr marL="542925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378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14128" y="2105373"/>
            <a:ext cx="728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dirty="0"/>
              <a:t>	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246989"/>
            <a:ext cx="10972800" cy="604800"/>
          </a:xfrm>
        </p:spPr>
        <p:txBody>
          <a:bodyPr/>
          <a:lstStyle/>
          <a:p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Recomenda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-se 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uma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consulta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de 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revisão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(4-6 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semanas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) </a:t>
            </a:r>
            <a:r>
              <a:rPr lang="en-GB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em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doentes</a:t>
            </a:r>
            <a:r>
              <a:rPr lang="en-GB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medicados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com </a:t>
            </a:r>
            <a:r>
              <a:rPr lang="en-GB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antimuscarínicos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872016"/>
            <a:ext cx="11582400" cy="3948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err="1">
                <a:solidFill>
                  <a:srgbClr val="004586"/>
                </a:solidFill>
              </a:rPr>
              <a:t>Cerca</a:t>
            </a:r>
            <a:r>
              <a:rPr lang="en-GB" dirty="0">
                <a:solidFill>
                  <a:srgbClr val="004586"/>
                </a:solidFill>
              </a:rPr>
              <a:t> de 50% dos </a:t>
            </a:r>
            <a:r>
              <a:rPr lang="en-GB" dirty="0" err="1">
                <a:solidFill>
                  <a:srgbClr val="004586"/>
                </a:solidFill>
              </a:rPr>
              <a:t>doentes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vão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considerar</a:t>
            </a:r>
            <a:r>
              <a:rPr lang="en-GB" dirty="0">
                <a:solidFill>
                  <a:srgbClr val="004586"/>
                </a:solidFill>
              </a:rPr>
              <a:t> a dose </a:t>
            </a:r>
            <a:r>
              <a:rPr lang="en-GB" dirty="0" err="1">
                <a:solidFill>
                  <a:srgbClr val="004586"/>
                </a:solidFill>
              </a:rPr>
              <a:t>inicial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 smtClean="0">
                <a:solidFill>
                  <a:srgbClr val="004586"/>
                </a:solidFill>
              </a:rPr>
              <a:t>ineficaz</a:t>
            </a:r>
            <a:r>
              <a:rPr lang="en-GB" dirty="0" smtClean="0">
                <a:solidFill>
                  <a:srgbClr val="004586"/>
                </a:solidFill>
              </a:rPr>
              <a:t>.</a:t>
            </a:r>
            <a:endParaRPr lang="en-GB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en-GB" sz="2400" i="1" dirty="0" err="1">
                <a:solidFill>
                  <a:srgbClr val="004586"/>
                </a:solidFill>
              </a:rPr>
              <a:t>Escalar</a:t>
            </a:r>
            <a:r>
              <a:rPr lang="en-GB" sz="2400" i="1" dirty="0">
                <a:solidFill>
                  <a:srgbClr val="004586"/>
                </a:solidFill>
              </a:rPr>
              <a:t> a dose?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en-GB" sz="2400" i="1" dirty="0" err="1" smtClean="0">
                <a:solidFill>
                  <a:srgbClr val="004586"/>
                </a:solidFill>
              </a:rPr>
              <a:t>Alterar</a:t>
            </a:r>
            <a:r>
              <a:rPr lang="en-GB" sz="2400" i="1" dirty="0" smtClean="0">
                <a:solidFill>
                  <a:srgbClr val="004586"/>
                </a:solidFill>
              </a:rPr>
              <a:t> </a:t>
            </a:r>
            <a:r>
              <a:rPr lang="en-GB" sz="2400" i="1" dirty="0">
                <a:solidFill>
                  <a:srgbClr val="004586"/>
                </a:solidFill>
              </a:rPr>
              <a:t>para outro </a:t>
            </a:r>
            <a:r>
              <a:rPr lang="en-GB" sz="2400" i="1" dirty="0" err="1">
                <a:solidFill>
                  <a:srgbClr val="004586"/>
                </a:solidFill>
              </a:rPr>
              <a:t>antimuscarínico</a:t>
            </a:r>
            <a:r>
              <a:rPr lang="en-GB" sz="2400" i="1" dirty="0" smtClean="0">
                <a:solidFill>
                  <a:srgbClr val="004586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GB" dirty="0" err="1">
                <a:solidFill>
                  <a:srgbClr val="004586"/>
                </a:solidFill>
              </a:rPr>
              <a:t>Cerca</a:t>
            </a:r>
            <a:r>
              <a:rPr lang="en-GB" dirty="0">
                <a:solidFill>
                  <a:srgbClr val="004586"/>
                </a:solidFill>
              </a:rPr>
              <a:t> de 15% dos </a:t>
            </a:r>
            <a:r>
              <a:rPr lang="en-GB" dirty="0" err="1">
                <a:solidFill>
                  <a:srgbClr val="004586"/>
                </a:solidFill>
              </a:rPr>
              <a:t>doentes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vão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considerar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os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efeitos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secundários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 smtClean="0">
                <a:solidFill>
                  <a:srgbClr val="004586"/>
                </a:solidFill>
              </a:rPr>
              <a:t>intoleráveis</a:t>
            </a:r>
            <a:r>
              <a:rPr lang="en-GB" dirty="0" smtClean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dirty="0" err="1">
                <a:solidFill>
                  <a:srgbClr val="004586"/>
                </a:solidFill>
              </a:rPr>
              <a:t>Custo</a:t>
            </a:r>
            <a:r>
              <a:rPr lang="en-GB" dirty="0">
                <a:solidFill>
                  <a:srgbClr val="004586"/>
                </a:solidFill>
              </a:rPr>
              <a:t> da </a:t>
            </a:r>
            <a:r>
              <a:rPr lang="en-GB" dirty="0" err="1">
                <a:solidFill>
                  <a:srgbClr val="004586"/>
                </a:solidFill>
              </a:rPr>
              <a:t>medicação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pode</a:t>
            </a:r>
            <a:r>
              <a:rPr lang="en-GB" dirty="0">
                <a:solidFill>
                  <a:srgbClr val="004586"/>
                </a:solidFill>
              </a:rPr>
              <a:t> </a:t>
            </a:r>
            <a:r>
              <a:rPr lang="en-GB" dirty="0" err="1">
                <a:solidFill>
                  <a:srgbClr val="004586"/>
                </a:solidFill>
              </a:rPr>
              <a:t>afectar</a:t>
            </a:r>
            <a:r>
              <a:rPr lang="en-GB" dirty="0">
                <a:solidFill>
                  <a:srgbClr val="004586"/>
                </a:solidFill>
              </a:rPr>
              <a:t> a </a:t>
            </a:r>
            <a:r>
              <a:rPr lang="en-GB" dirty="0" err="1">
                <a:solidFill>
                  <a:srgbClr val="004586"/>
                </a:solidFill>
              </a:rPr>
              <a:t>persistência</a:t>
            </a:r>
            <a:r>
              <a:rPr lang="en-GB" dirty="0">
                <a:solidFill>
                  <a:srgbClr val="004586"/>
                </a:solidFill>
              </a:rPr>
              <a:t> no </a:t>
            </a:r>
            <a:r>
              <a:rPr lang="en-GB" dirty="0" err="1" smtClean="0">
                <a:solidFill>
                  <a:srgbClr val="004586"/>
                </a:solidFill>
              </a:rPr>
              <a:t>tratamento</a:t>
            </a:r>
            <a:r>
              <a:rPr lang="en-GB" dirty="0" smtClean="0">
                <a:solidFill>
                  <a:srgbClr val="004586"/>
                </a:solidFill>
              </a:rPr>
              <a:t>.</a:t>
            </a:r>
            <a:endParaRPr lang="en-GB" dirty="0">
              <a:solidFill>
                <a:srgbClr val="004586"/>
              </a:solidFill>
            </a:endParaRPr>
          </a:p>
          <a:p>
            <a:endParaRPr lang="en-GB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i="1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666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8950" y="5681887"/>
            <a:ext cx="365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Gray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SL, et al. JAMA Intern Med. 2015;175(3):401–7.  </a:t>
            </a:r>
            <a:br>
              <a:rPr lang="en-GB" sz="12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Risacher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SL, et al. JAMA Neurol. 2016;73(6):721–32</a:t>
            </a:r>
            <a:r>
              <a:rPr lang="en-GB" sz="1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61502"/>
            <a:ext cx="10972800" cy="604800"/>
          </a:xfrm>
        </p:spPr>
        <p:txBody>
          <a:bodyPr/>
          <a:lstStyle/>
          <a:p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Chronic use of anti-</a:t>
            </a:r>
            <a:r>
              <a:rPr lang="en-GB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cholinergics</a:t>
            </a:r>
            <a:r>
              <a:rPr lang="en-GB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(AC) may carry serious consequences to brain </a:t>
            </a:r>
            <a:r>
              <a:rPr lang="en-GB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activity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1465618"/>
            <a:ext cx="11582400" cy="4180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rgbClr val="004586"/>
                </a:solidFill>
              </a:rPr>
              <a:t>A </a:t>
            </a:r>
            <a:r>
              <a:rPr lang="en-GB" dirty="0">
                <a:solidFill>
                  <a:srgbClr val="004586"/>
                </a:solidFill>
              </a:rPr>
              <a:t>10-year cumulative dose-response incidence was observed for  dementia and Alzheimer’s disease in a cohort of older subjects (&gt;65 years) (test for trend, </a:t>
            </a:r>
            <a:r>
              <a:rPr lang="en-GB" dirty="0" smtClean="0">
                <a:solidFill>
                  <a:srgbClr val="004586"/>
                </a:solidFill>
              </a:rPr>
              <a:t>p&lt;0,001)</a:t>
            </a:r>
            <a:r>
              <a:rPr lang="en-GB" baseline="30000" dirty="0" smtClean="0">
                <a:solidFill>
                  <a:srgbClr val="004586"/>
                </a:solidFill>
              </a:rPr>
              <a:t>1</a:t>
            </a:r>
            <a:r>
              <a:rPr lang="en-GB" dirty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4586"/>
                </a:solidFill>
              </a:rPr>
              <a:t>Longest exposures (&gt;1095 days) increased the risk for dementia (HR </a:t>
            </a:r>
            <a:r>
              <a:rPr lang="en-GB" dirty="0" smtClean="0">
                <a:solidFill>
                  <a:srgbClr val="004586"/>
                </a:solidFill>
              </a:rPr>
              <a:t>1,54; 1,21-1,96</a:t>
            </a:r>
            <a:r>
              <a:rPr lang="en-GB" dirty="0">
                <a:solidFill>
                  <a:srgbClr val="004586"/>
                </a:solidFill>
              </a:rPr>
              <a:t>) or Alzheimer’s disease (HR </a:t>
            </a:r>
            <a:r>
              <a:rPr lang="en-GB" dirty="0" smtClean="0">
                <a:solidFill>
                  <a:srgbClr val="004586"/>
                </a:solidFill>
              </a:rPr>
              <a:t>1,63</a:t>
            </a:r>
            <a:r>
              <a:rPr lang="en-GB" dirty="0">
                <a:solidFill>
                  <a:srgbClr val="004586"/>
                </a:solidFill>
              </a:rPr>
              <a:t>; </a:t>
            </a:r>
            <a:r>
              <a:rPr lang="en-GB" dirty="0" smtClean="0">
                <a:solidFill>
                  <a:srgbClr val="004586"/>
                </a:solidFill>
              </a:rPr>
              <a:t>1,24-2,14)</a:t>
            </a:r>
            <a:r>
              <a:rPr lang="en-GB" baseline="30000" dirty="0">
                <a:solidFill>
                  <a:srgbClr val="004586"/>
                </a:solidFill>
              </a:rPr>
              <a:t> </a:t>
            </a:r>
            <a:r>
              <a:rPr lang="en-GB" baseline="30000" dirty="0" smtClean="0">
                <a:solidFill>
                  <a:srgbClr val="004586"/>
                </a:solidFill>
              </a:rPr>
              <a:t>1</a:t>
            </a:r>
            <a:r>
              <a:rPr lang="en-GB" dirty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rgbClr val="004586"/>
                </a:solidFill>
              </a:rPr>
              <a:t>AC </a:t>
            </a:r>
            <a:r>
              <a:rPr lang="en-GB" dirty="0">
                <a:solidFill>
                  <a:srgbClr val="004586"/>
                </a:solidFill>
              </a:rPr>
              <a:t>users showed lower mean scores on </a:t>
            </a:r>
            <a:r>
              <a:rPr lang="en-GB" dirty="0" err="1">
                <a:solidFill>
                  <a:srgbClr val="004586"/>
                </a:solidFill>
              </a:rPr>
              <a:t>Weschler</a:t>
            </a:r>
            <a:r>
              <a:rPr lang="en-GB" dirty="0">
                <a:solidFill>
                  <a:srgbClr val="004586"/>
                </a:solidFill>
              </a:rPr>
              <a:t> Memory Scale-Revised Logical Memory Immediate </a:t>
            </a:r>
            <a:r>
              <a:rPr lang="en-GB" dirty="0" smtClean="0">
                <a:solidFill>
                  <a:srgbClr val="004586"/>
                </a:solidFill>
              </a:rPr>
              <a:t>Recall</a:t>
            </a:r>
            <a:r>
              <a:rPr lang="en-GB" baseline="30000" dirty="0" smtClean="0">
                <a:solidFill>
                  <a:srgbClr val="004586"/>
                </a:solidFill>
              </a:rPr>
              <a:t>2</a:t>
            </a:r>
            <a:r>
              <a:rPr lang="en-GB" dirty="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4586"/>
                </a:solidFill>
              </a:rPr>
              <a:t>AC users had reduced total cortical volume and temporal lobe cortical thickness and greater lateral ventricle and inferior lateral ventricle </a:t>
            </a:r>
            <a:r>
              <a:rPr lang="en-GB" dirty="0" smtClean="0">
                <a:solidFill>
                  <a:srgbClr val="004586"/>
                </a:solidFill>
              </a:rPr>
              <a:t>volumes</a:t>
            </a:r>
            <a:r>
              <a:rPr lang="en-GB" baseline="30000" dirty="0" smtClean="0">
                <a:solidFill>
                  <a:srgbClr val="004586"/>
                </a:solidFill>
              </a:rPr>
              <a:t>2</a:t>
            </a:r>
            <a:r>
              <a:rPr lang="en-GB" dirty="0">
                <a:solidFill>
                  <a:srgbClr val="004586"/>
                </a:solidFill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631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  <a:latin typeface="+mn-lt"/>
              </a:rPr>
              <a:t>Ti</a:t>
            </a:r>
            <a:r>
              <a:rPr lang="pt-PT" dirty="0" smtClean="0">
                <a:solidFill>
                  <a:srgbClr val="004586"/>
                </a:solidFill>
                <a:latin typeface="+mn-lt"/>
              </a:rPr>
              <a:t>pos de incontinência urinária (</a:t>
            </a:r>
            <a:r>
              <a:rPr lang="pt-PT" dirty="0">
                <a:solidFill>
                  <a:srgbClr val="004586"/>
                </a:solidFill>
                <a:latin typeface="+mn-lt"/>
              </a:rPr>
              <a:t>IU)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11048" y="1056595"/>
            <a:ext cx="7631612" cy="1979516"/>
          </a:xfrm>
          <a:ln w="12700">
            <a:solidFill>
              <a:srgbClr val="004586"/>
            </a:solidFill>
          </a:ln>
        </p:spPr>
        <p:txBody>
          <a:bodyPr>
            <a:normAutofit/>
          </a:bodyPr>
          <a:lstStyle/>
          <a:p>
            <a:pPr marL="542925" indent="0">
              <a:buNone/>
              <a:defRPr>
                <a:solidFill>
                  <a:srgbClr val="797979"/>
                </a:solidFill>
              </a:defRPr>
            </a:pPr>
            <a:r>
              <a:rPr lang="es-ES" b="1" dirty="0">
                <a:solidFill>
                  <a:srgbClr val="C00000"/>
                </a:solidFill>
              </a:rPr>
              <a:t>IU URGÊNCIA</a:t>
            </a:r>
            <a:endParaRPr lang="es-E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797979"/>
                </a:solidFill>
              </a:defRPr>
            </a:pPr>
            <a:endParaRPr lang="pt-BR" dirty="0" smtClean="0">
              <a:solidFill>
                <a:srgbClr val="004586"/>
              </a:solidFill>
              <a:ea typeface="Avenir Next"/>
              <a:cs typeface="Avenir Next"/>
            </a:endParaRPr>
          </a:p>
          <a:p>
            <a:pPr>
              <a:defRPr>
                <a:solidFill>
                  <a:srgbClr val="797979"/>
                </a:solidFill>
              </a:defRPr>
            </a:pPr>
            <a:r>
              <a:rPr lang="pt-BR" dirty="0" smtClean="0">
                <a:solidFill>
                  <a:srgbClr val="004586"/>
                </a:solidFill>
                <a:ea typeface="Avenir Next"/>
                <a:cs typeface="Avenir Next"/>
              </a:rPr>
              <a:t>Perda involuntária de urina</a:t>
            </a:r>
          </a:p>
          <a:p>
            <a:pPr>
              <a:defRPr>
                <a:solidFill>
                  <a:srgbClr val="797979"/>
                </a:solidFill>
              </a:defRPr>
            </a:pPr>
            <a:r>
              <a:rPr lang="pt-BR" dirty="0" smtClean="0">
                <a:solidFill>
                  <a:srgbClr val="004586"/>
                </a:solidFill>
                <a:ea typeface="Avenir Next"/>
                <a:cs typeface="Avenir Next"/>
                <a:sym typeface="Avenir Next"/>
              </a:rPr>
              <a:t>+ Desejo forte, súbito e incontrolável de urinar, </a:t>
            </a:r>
            <a:r>
              <a:rPr lang="pt-BR" dirty="0" smtClean="0">
                <a:solidFill>
                  <a:srgbClr val="004586"/>
                </a:solidFill>
                <a:ea typeface="Avenir Next"/>
                <a:cs typeface="Avenir Next"/>
              </a:rPr>
              <a:t>resultado da hiperatividade do detrusor.</a:t>
            </a:r>
          </a:p>
          <a:p>
            <a:endParaRPr lang="es-ES" dirty="0"/>
          </a:p>
        </p:txBody>
      </p:sp>
      <p:grpSp>
        <p:nvGrpSpPr>
          <p:cNvPr id="188" name="Group 188"/>
          <p:cNvGrpSpPr/>
          <p:nvPr/>
        </p:nvGrpSpPr>
        <p:grpSpPr>
          <a:xfrm>
            <a:off x="8735952" y="1048534"/>
            <a:ext cx="1980253" cy="4159239"/>
            <a:chOff x="283402" y="-768099"/>
            <a:chExt cx="2816358" cy="5915358"/>
          </a:xfrm>
        </p:grpSpPr>
        <p:sp>
          <p:nvSpPr>
            <p:cNvPr id="185" name="Shape 185"/>
            <p:cNvSpPr/>
            <p:nvPr/>
          </p:nvSpPr>
          <p:spPr>
            <a:xfrm>
              <a:off x="350672" y="-768099"/>
              <a:ext cx="2521051" cy="2239986"/>
            </a:xfrm>
            <a:prstGeom prst="ellipse">
              <a:avLst/>
            </a:prstGeom>
            <a:solidFill>
              <a:srgbClr val="287AC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22222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r>
                <a:rPr sz="1600" b="1" dirty="0">
                  <a:solidFill>
                    <a:schemeClr val="bg1"/>
                  </a:solidFill>
                </a:rPr>
                <a:t>IU </a:t>
              </a:r>
              <a:r>
                <a:rPr sz="1600" dirty="0" err="1">
                  <a:solidFill>
                    <a:schemeClr val="bg1"/>
                  </a:solidFill>
                </a:rPr>
                <a:t>Urgência</a:t>
              </a:r>
              <a:r>
                <a:rPr sz="1600" dirty="0">
                  <a:solidFill>
                    <a:schemeClr val="bg1"/>
                  </a:solidFill>
                </a:rPr>
                <a:t> </a:t>
              </a:r>
              <a:r>
                <a:rPr lang="pt-PT" sz="1600" dirty="0">
                  <a:solidFill>
                    <a:schemeClr val="bg1"/>
                  </a:solidFill>
                </a:rPr>
                <a:t>17</a:t>
              </a:r>
              <a:r>
                <a:rPr sz="1600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283402" y="2451551"/>
              <a:ext cx="2816358" cy="2695708"/>
            </a:xfrm>
            <a:prstGeom prst="ellipse">
              <a:avLst/>
            </a:prstGeom>
            <a:solidFill>
              <a:srgbClr val="287AC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22222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endParaRPr lang="es-ES" sz="1600" dirty="0" smtClean="0">
                <a:solidFill>
                  <a:schemeClr val="bg1"/>
                </a:solidFill>
              </a:endParaRPr>
            </a:p>
            <a:p>
              <a:r>
                <a:rPr sz="1600" dirty="0" smtClean="0">
                  <a:solidFill>
                    <a:schemeClr val="bg1"/>
                  </a:solidFill>
                </a:rPr>
                <a:t>IU </a:t>
              </a:r>
              <a:r>
                <a:rPr sz="1600" dirty="0" err="1">
                  <a:solidFill>
                    <a:schemeClr val="bg1"/>
                  </a:solidFill>
                </a:rPr>
                <a:t>esforço</a:t>
              </a:r>
              <a:r>
                <a:rPr sz="1600" dirty="0">
                  <a:solidFill>
                    <a:schemeClr val="bg1"/>
                  </a:solidFill>
                </a:rPr>
                <a:t> </a:t>
              </a:r>
              <a:r>
                <a:rPr lang="pt-PT" sz="1600" dirty="0">
                  <a:solidFill>
                    <a:schemeClr val="bg1"/>
                  </a:solidFill>
                </a:rPr>
                <a:t>48</a:t>
              </a:r>
              <a:r>
                <a:rPr sz="1600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498322" y="1002272"/>
              <a:ext cx="2225744" cy="2223031"/>
            </a:xfrm>
            <a:prstGeom prst="ellipse">
              <a:avLst/>
            </a:prstGeom>
            <a:solidFill>
              <a:srgbClr val="00458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r>
                <a:rPr sz="1600" dirty="0"/>
                <a:t>IU </a:t>
              </a:r>
              <a:r>
                <a:rPr sz="1600" dirty="0" err="1"/>
                <a:t>mista</a:t>
              </a:r>
              <a:r>
                <a:rPr sz="1600" dirty="0"/>
                <a:t> </a:t>
              </a:r>
              <a:r>
                <a:rPr lang="pt-PT" sz="1600" dirty="0"/>
                <a:t>34</a:t>
              </a:r>
              <a:r>
                <a:rPr sz="1600" dirty="0"/>
                <a:t>%</a:t>
              </a:r>
            </a:p>
          </p:txBody>
        </p:sp>
      </p:grpSp>
      <p:sp>
        <p:nvSpPr>
          <p:cNvPr id="191" name="Shape 191"/>
          <p:cNvSpPr/>
          <p:nvPr/>
        </p:nvSpPr>
        <p:spPr>
          <a:xfrm>
            <a:off x="4650405" y="5558846"/>
            <a:ext cx="6881568" cy="81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sz="1200" i="1" dirty="0" err="1">
                <a:solidFill>
                  <a:schemeClr val="bg1">
                    <a:lumMod val="65000"/>
                  </a:schemeClr>
                </a:solidFill>
              </a:rPr>
              <a:t>Hampel</a:t>
            </a:r>
            <a:r>
              <a:rPr sz="1200" i="1" dirty="0">
                <a:solidFill>
                  <a:schemeClr val="bg1">
                    <a:lumMod val="65000"/>
                  </a:schemeClr>
                </a:solidFill>
              </a:rPr>
              <a:t> C, et al. Urology.1997;50(</a:t>
            </a:r>
            <a:r>
              <a:rPr sz="1200" i="1" dirty="0" err="1">
                <a:solidFill>
                  <a:schemeClr val="bg1">
                    <a:lumMod val="65000"/>
                  </a:schemeClr>
                </a:solidFill>
              </a:rPr>
              <a:t>suppl</a:t>
            </a:r>
            <a:r>
              <a:rPr sz="1200" i="1" dirty="0">
                <a:solidFill>
                  <a:schemeClr val="bg1">
                    <a:lumMod val="65000"/>
                  </a:schemeClr>
                </a:solidFill>
              </a:rPr>
              <a:t> 6A):4-14</a:t>
            </a:r>
            <a:r>
              <a:rPr lang="pt-PT" sz="1200" i="1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sz="1200" i="1" dirty="0">
                <a:solidFill>
                  <a:schemeClr val="bg1">
                    <a:lumMod val="65000"/>
                  </a:schemeClr>
                </a:solidFill>
              </a:rPr>
              <a:t>Abrams P, et al. Urology. 2003;61:37-49</a:t>
            </a:r>
            <a:r>
              <a:rPr lang="pt-PT" sz="1200" i="1" dirty="0">
                <a:solidFill>
                  <a:schemeClr val="bg1">
                    <a:lumMod val="65000"/>
                  </a:schemeClr>
                </a:solidFill>
              </a:rPr>
              <a:t>; </a:t>
            </a:r>
          </a:p>
          <a:p>
            <a:pPr algn="r"/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hlinkClick r:id="rId3" action="ppaction://hlinkfile"/>
              </a:rPr>
              <a:t>Victor W Nitti.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hlinkClick r:id="" action="ppaction://hlinkfile"/>
              </a:rPr>
              <a:t>Rev Urol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. 2001; 3(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Suppl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1): S2–S6. Available online: https://www.ncbi.nlm.nih.gov/pmc/articles/PMC1476070/</a:t>
            </a:r>
          </a:p>
          <a:p>
            <a:pPr defTabSz="321457">
              <a:defRPr sz="1600"/>
            </a:pPr>
            <a:endParaRPr sz="1200" dirty="0"/>
          </a:p>
        </p:txBody>
      </p:sp>
      <p:sp>
        <p:nvSpPr>
          <p:cNvPr id="16" name="Marcador de contenido 5"/>
          <p:cNvSpPr txBox="1">
            <a:spLocks/>
          </p:cNvSpPr>
          <p:nvPr/>
        </p:nvSpPr>
        <p:spPr>
          <a:xfrm>
            <a:off x="595086" y="3226480"/>
            <a:ext cx="7649028" cy="1979516"/>
          </a:xfrm>
          <a:prstGeom prst="rect">
            <a:avLst/>
          </a:prstGeom>
          <a:ln w="12700">
            <a:solidFill>
              <a:srgbClr val="00458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808038" indent="-2651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Blip>
                <a:blip r:embed="rId4"/>
              </a:buBlip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524000" indent="-2651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239963" indent="-2651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874963" indent="-1841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90925" indent="-1857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0">
              <a:buFontTx/>
              <a:buNone/>
              <a:defRPr>
                <a:solidFill>
                  <a:srgbClr val="797979"/>
                </a:solidFill>
              </a:defRPr>
            </a:pPr>
            <a:r>
              <a:rPr lang="es-ES" b="1" dirty="0" smtClean="0">
                <a:solidFill>
                  <a:srgbClr val="C00000"/>
                </a:solidFill>
              </a:rPr>
              <a:t>IU ESFORÇO</a:t>
            </a:r>
            <a:endParaRPr lang="es-E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>
                <a:solidFill>
                  <a:srgbClr val="797979"/>
                </a:solidFill>
              </a:defRPr>
            </a:pPr>
            <a:endParaRPr lang="pt-BR" dirty="0" smtClean="0">
              <a:solidFill>
                <a:srgbClr val="004586"/>
              </a:solidFill>
              <a:ea typeface="Avenir Next"/>
              <a:cs typeface="Avenir Next"/>
            </a:endParaRPr>
          </a:p>
          <a:p>
            <a:pPr>
              <a:defRPr>
                <a:solidFill>
                  <a:srgbClr val="797979"/>
                </a:solidFill>
              </a:defRPr>
            </a:pPr>
            <a:r>
              <a:rPr lang="pt-BR" dirty="0">
                <a:solidFill>
                  <a:srgbClr val="004586"/>
                </a:solidFill>
                <a:ea typeface="Avenir Next"/>
                <a:cs typeface="Avenir Next"/>
              </a:rPr>
              <a:t>Perda involuntária de urina </a:t>
            </a:r>
          </a:p>
          <a:p>
            <a:pPr>
              <a:defRPr>
                <a:solidFill>
                  <a:srgbClr val="797979"/>
                </a:solidFill>
              </a:defRPr>
            </a:pPr>
            <a:r>
              <a:rPr lang="pt-BR" dirty="0" smtClean="0">
                <a:solidFill>
                  <a:srgbClr val="004586"/>
                </a:solidFill>
                <a:ea typeface="Avenir Next"/>
                <a:cs typeface="Avenir Next"/>
                <a:sym typeface="Avenir Next"/>
              </a:rPr>
              <a:t>+ </a:t>
            </a:r>
            <a:r>
              <a:rPr lang="pt-BR" dirty="0">
                <a:solidFill>
                  <a:srgbClr val="004586"/>
                </a:solidFill>
                <a:ea typeface="Avenir Next"/>
                <a:cs typeface="Avenir Next"/>
                <a:sym typeface="Avenir Next"/>
              </a:rPr>
              <a:t>Atividades físicas </a:t>
            </a:r>
            <a:r>
              <a:rPr lang="pt-BR" dirty="0" smtClean="0">
                <a:solidFill>
                  <a:srgbClr val="004586"/>
                </a:solidFill>
                <a:ea typeface="Avenir Next"/>
                <a:cs typeface="Avenir Next"/>
                <a:sym typeface="Avenir Next"/>
              </a:rPr>
              <a:t>comuns                                    (espirro</a:t>
            </a:r>
            <a:r>
              <a:rPr lang="pt-BR" dirty="0">
                <a:solidFill>
                  <a:srgbClr val="004586"/>
                </a:solidFill>
                <a:ea typeface="Avenir Next"/>
                <a:cs typeface="Avenir Next"/>
                <a:sym typeface="Avenir Next"/>
              </a:rPr>
              <a:t>, tosse, riso, levantamento de pesos)</a:t>
            </a:r>
            <a:endParaRPr lang="es-ES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Freeform 25606"/>
          <p:cNvSpPr/>
          <p:nvPr/>
        </p:nvSpPr>
        <p:spPr>
          <a:xfrm>
            <a:off x="2917827" y="1362985"/>
            <a:ext cx="5243513" cy="3124200"/>
          </a:xfrm>
          <a:custGeom>
            <a:avLst/>
            <a:gdLst>
              <a:gd name="connsiteX0" fmla="*/ 0 w 5242560"/>
              <a:gd name="connsiteY0" fmla="*/ 0 h 3124200"/>
              <a:gd name="connsiteX1" fmla="*/ 495300 w 5242560"/>
              <a:gd name="connsiteY1" fmla="*/ 1965960 h 3124200"/>
              <a:gd name="connsiteX2" fmla="*/ 975360 w 5242560"/>
              <a:gd name="connsiteY2" fmla="*/ 2407920 h 3124200"/>
              <a:gd name="connsiteX3" fmla="*/ 1440180 w 5242560"/>
              <a:gd name="connsiteY3" fmla="*/ 2583180 h 3124200"/>
              <a:gd name="connsiteX4" fmla="*/ 1920240 w 5242560"/>
              <a:gd name="connsiteY4" fmla="*/ 2727960 h 3124200"/>
              <a:gd name="connsiteX5" fmla="*/ 2392680 w 5242560"/>
              <a:gd name="connsiteY5" fmla="*/ 2842260 h 3124200"/>
              <a:gd name="connsiteX6" fmla="*/ 2880360 w 5242560"/>
              <a:gd name="connsiteY6" fmla="*/ 2941320 h 3124200"/>
              <a:gd name="connsiteX7" fmla="*/ 3345180 w 5242560"/>
              <a:gd name="connsiteY7" fmla="*/ 2948940 h 3124200"/>
              <a:gd name="connsiteX8" fmla="*/ 3825240 w 5242560"/>
              <a:gd name="connsiteY8" fmla="*/ 3017520 h 3124200"/>
              <a:gd name="connsiteX9" fmla="*/ 4297680 w 5242560"/>
              <a:gd name="connsiteY9" fmla="*/ 3055620 h 3124200"/>
              <a:gd name="connsiteX10" fmla="*/ 4770120 w 5242560"/>
              <a:gd name="connsiteY10" fmla="*/ 3124200 h 3124200"/>
              <a:gd name="connsiteX11" fmla="*/ 5242560 w 5242560"/>
              <a:gd name="connsiteY11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2560" h="3124200">
                <a:moveTo>
                  <a:pt x="0" y="0"/>
                </a:moveTo>
                <a:lnTo>
                  <a:pt x="495300" y="1965960"/>
                </a:lnTo>
                <a:lnTo>
                  <a:pt x="975360" y="2407920"/>
                </a:lnTo>
                <a:lnTo>
                  <a:pt x="1440180" y="2583180"/>
                </a:lnTo>
                <a:lnTo>
                  <a:pt x="1920240" y="2727960"/>
                </a:lnTo>
                <a:lnTo>
                  <a:pt x="2392680" y="2842260"/>
                </a:lnTo>
                <a:lnTo>
                  <a:pt x="2880360" y="2941320"/>
                </a:lnTo>
                <a:lnTo>
                  <a:pt x="3345180" y="2948940"/>
                </a:lnTo>
                <a:lnTo>
                  <a:pt x="3825240" y="3017520"/>
                </a:lnTo>
                <a:lnTo>
                  <a:pt x="4297680" y="3055620"/>
                </a:lnTo>
                <a:lnTo>
                  <a:pt x="4770120" y="3124200"/>
                </a:lnTo>
                <a:lnTo>
                  <a:pt x="5242560" y="312420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sp>
        <p:nvSpPr>
          <p:cNvPr id="25606" name="Freeform 25605"/>
          <p:cNvSpPr/>
          <p:nvPr/>
        </p:nvSpPr>
        <p:spPr>
          <a:xfrm>
            <a:off x="2917825" y="1386799"/>
            <a:ext cx="5251450" cy="2933700"/>
          </a:xfrm>
          <a:custGeom>
            <a:avLst/>
            <a:gdLst>
              <a:gd name="connsiteX0" fmla="*/ 0 w 5250180"/>
              <a:gd name="connsiteY0" fmla="*/ 0 h 2933700"/>
              <a:gd name="connsiteX1" fmla="*/ 480060 w 5250180"/>
              <a:gd name="connsiteY1" fmla="*/ 1981200 h 2933700"/>
              <a:gd name="connsiteX2" fmla="*/ 975360 w 5250180"/>
              <a:gd name="connsiteY2" fmla="*/ 2316480 h 2933700"/>
              <a:gd name="connsiteX3" fmla="*/ 1447800 w 5250180"/>
              <a:gd name="connsiteY3" fmla="*/ 2423160 h 2933700"/>
              <a:gd name="connsiteX4" fmla="*/ 1920240 w 5250180"/>
              <a:gd name="connsiteY4" fmla="*/ 2575560 h 2933700"/>
              <a:gd name="connsiteX5" fmla="*/ 2400300 w 5250180"/>
              <a:gd name="connsiteY5" fmla="*/ 2674620 h 2933700"/>
              <a:gd name="connsiteX6" fmla="*/ 2872740 w 5250180"/>
              <a:gd name="connsiteY6" fmla="*/ 2720340 h 2933700"/>
              <a:gd name="connsiteX7" fmla="*/ 3345180 w 5250180"/>
              <a:gd name="connsiteY7" fmla="*/ 2819400 h 2933700"/>
              <a:gd name="connsiteX8" fmla="*/ 3825240 w 5250180"/>
              <a:gd name="connsiteY8" fmla="*/ 2788920 h 2933700"/>
              <a:gd name="connsiteX9" fmla="*/ 4290060 w 5250180"/>
              <a:gd name="connsiteY9" fmla="*/ 2865120 h 2933700"/>
              <a:gd name="connsiteX10" fmla="*/ 4762500 w 5250180"/>
              <a:gd name="connsiteY10" fmla="*/ 2880360 h 2933700"/>
              <a:gd name="connsiteX11" fmla="*/ 5250180 w 5250180"/>
              <a:gd name="connsiteY11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0180" h="2933700">
                <a:moveTo>
                  <a:pt x="0" y="0"/>
                </a:moveTo>
                <a:lnTo>
                  <a:pt x="480060" y="1981200"/>
                </a:lnTo>
                <a:lnTo>
                  <a:pt x="975360" y="2316480"/>
                </a:lnTo>
                <a:lnTo>
                  <a:pt x="1447800" y="2423160"/>
                </a:lnTo>
                <a:lnTo>
                  <a:pt x="1920240" y="2575560"/>
                </a:lnTo>
                <a:lnTo>
                  <a:pt x="2400300" y="2674620"/>
                </a:lnTo>
                <a:lnTo>
                  <a:pt x="2872740" y="2720340"/>
                </a:lnTo>
                <a:lnTo>
                  <a:pt x="3345180" y="2819400"/>
                </a:lnTo>
                <a:lnTo>
                  <a:pt x="3825240" y="2788920"/>
                </a:lnTo>
                <a:lnTo>
                  <a:pt x="4290060" y="2865120"/>
                </a:lnTo>
                <a:lnTo>
                  <a:pt x="4762500" y="2880360"/>
                </a:lnTo>
                <a:lnTo>
                  <a:pt x="5250180" y="2933700"/>
                </a:lnTo>
              </a:path>
            </a:pathLst>
          </a:custGeom>
          <a:noFill/>
          <a:ln w="28575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sp>
        <p:nvSpPr>
          <p:cNvPr id="25605" name="Freeform 25604"/>
          <p:cNvSpPr/>
          <p:nvPr/>
        </p:nvSpPr>
        <p:spPr>
          <a:xfrm>
            <a:off x="2933702" y="1401087"/>
            <a:ext cx="5235575" cy="2919413"/>
          </a:xfrm>
          <a:custGeom>
            <a:avLst/>
            <a:gdLst>
              <a:gd name="connsiteX0" fmla="*/ 0 w 5234940"/>
              <a:gd name="connsiteY0" fmla="*/ 0 h 2918460"/>
              <a:gd name="connsiteX1" fmla="*/ 495300 w 5234940"/>
              <a:gd name="connsiteY1" fmla="*/ 1790700 h 2918460"/>
              <a:gd name="connsiteX2" fmla="*/ 967740 w 5234940"/>
              <a:gd name="connsiteY2" fmla="*/ 2209800 h 2918460"/>
              <a:gd name="connsiteX3" fmla="*/ 1432560 w 5234940"/>
              <a:gd name="connsiteY3" fmla="*/ 2392680 h 2918460"/>
              <a:gd name="connsiteX4" fmla="*/ 1935480 w 5234940"/>
              <a:gd name="connsiteY4" fmla="*/ 2514600 h 2918460"/>
              <a:gd name="connsiteX5" fmla="*/ 2385060 w 5234940"/>
              <a:gd name="connsiteY5" fmla="*/ 2575560 h 2918460"/>
              <a:gd name="connsiteX6" fmla="*/ 2857500 w 5234940"/>
              <a:gd name="connsiteY6" fmla="*/ 2583180 h 2918460"/>
              <a:gd name="connsiteX7" fmla="*/ 3314700 w 5234940"/>
              <a:gd name="connsiteY7" fmla="*/ 2659380 h 2918460"/>
              <a:gd name="connsiteX8" fmla="*/ 3810000 w 5234940"/>
              <a:gd name="connsiteY8" fmla="*/ 2766060 h 2918460"/>
              <a:gd name="connsiteX9" fmla="*/ 4290060 w 5234940"/>
              <a:gd name="connsiteY9" fmla="*/ 2796540 h 2918460"/>
              <a:gd name="connsiteX10" fmla="*/ 4754880 w 5234940"/>
              <a:gd name="connsiteY10" fmla="*/ 2849880 h 2918460"/>
              <a:gd name="connsiteX11" fmla="*/ 5234940 w 5234940"/>
              <a:gd name="connsiteY11" fmla="*/ 2918460 h 291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34940" h="2918460">
                <a:moveTo>
                  <a:pt x="0" y="0"/>
                </a:moveTo>
                <a:lnTo>
                  <a:pt x="495300" y="1790700"/>
                </a:lnTo>
                <a:lnTo>
                  <a:pt x="967740" y="2209800"/>
                </a:lnTo>
                <a:lnTo>
                  <a:pt x="1432560" y="2392680"/>
                </a:lnTo>
                <a:lnTo>
                  <a:pt x="1935480" y="2514600"/>
                </a:lnTo>
                <a:lnTo>
                  <a:pt x="2385060" y="2575560"/>
                </a:lnTo>
                <a:lnTo>
                  <a:pt x="2857500" y="2583180"/>
                </a:lnTo>
                <a:lnTo>
                  <a:pt x="3314700" y="2659380"/>
                </a:lnTo>
                <a:lnTo>
                  <a:pt x="3810000" y="2766060"/>
                </a:lnTo>
                <a:lnTo>
                  <a:pt x="4290060" y="2796540"/>
                </a:lnTo>
                <a:lnTo>
                  <a:pt x="4754880" y="2849880"/>
                </a:lnTo>
                <a:lnTo>
                  <a:pt x="5234940" y="2918460"/>
                </a:lnTo>
              </a:path>
            </a:pathLst>
          </a:custGeom>
          <a:noFill/>
          <a:ln w="28575">
            <a:solidFill>
              <a:schemeClr val="accent4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925765" y="1378861"/>
            <a:ext cx="5235575" cy="3284539"/>
          </a:xfrm>
          <a:custGeom>
            <a:avLst/>
            <a:gdLst>
              <a:gd name="connsiteX0" fmla="*/ 0 w 5234940"/>
              <a:gd name="connsiteY0" fmla="*/ 0 h 3284220"/>
              <a:gd name="connsiteX1" fmla="*/ 487680 w 5234940"/>
              <a:gd name="connsiteY1" fmla="*/ 1211580 h 3284220"/>
              <a:gd name="connsiteX2" fmla="*/ 967740 w 5234940"/>
              <a:gd name="connsiteY2" fmla="*/ 1920240 h 3284220"/>
              <a:gd name="connsiteX3" fmla="*/ 1432560 w 5234940"/>
              <a:gd name="connsiteY3" fmla="*/ 2087880 h 3284220"/>
              <a:gd name="connsiteX4" fmla="*/ 1912620 w 5234940"/>
              <a:gd name="connsiteY4" fmla="*/ 2255520 h 3284220"/>
              <a:gd name="connsiteX5" fmla="*/ 2392680 w 5234940"/>
              <a:gd name="connsiteY5" fmla="*/ 2781300 h 3284220"/>
              <a:gd name="connsiteX6" fmla="*/ 2865120 w 5234940"/>
              <a:gd name="connsiteY6" fmla="*/ 2956560 h 3284220"/>
              <a:gd name="connsiteX7" fmla="*/ 3345180 w 5234940"/>
              <a:gd name="connsiteY7" fmla="*/ 3284220 h 3284220"/>
              <a:gd name="connsiteX8" fmla="*/ 5234940 w 5234940"/>
              <a:gd name="connsiteY8" fmla="*/ 3284220 h 32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4940" h="3284220">
                <a:moveTo>
                  <a:pt x="0" y="0"/>
                </a:moveTo>
                <a:lnTo>
                  <a:pt x="487680" y="1211580"/>
                </a:lnTo>
                <a:lnTo>
                  <a:pt x="967740" y="1920240"/>
                </a:lnTo>
                <a:lnTo>
                  <a:pt x="1432560" y="2087880"/>
                </a:lnTo>
                <a:lnTo>
                  <a:pt x="1912620" y="2255520"/>
                </a:lnTo>
                <a:lnTo>
                  <a:pt x="2392680" y="2781300"/>
                </a:lnTo>
                <a:lnTo>
                  <a:pt x="2865120" y="2956560"/>
                </a:lnTo>
                <a:lnTo>
                  <a:pt x="3345180" y="3284220"/>
                </a:lnTo>
                <a:lnTo>
                  <a:pt x="5234940" y="3284220"/>
                </a:lnTo>
              </a:path>
            </a:pathLst>
          </a:custGeom>
          <a:noFill/>
          <a:ln w="28575">
            <a:solidFill>
              <a:srgbClr val="9900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925763" y="1386800"/>
            <a:ext cx="5243512" cy="2560637"/>
          </a:xfrm>
          <a:custGeom>
            <a:avLst/>
            <a:gdLst>
              <a:gd name="connsiteX0" fmla="*/ 0 w 5433060"/>
              <a:gd name="connsiteY0" fmla="*/ 0 h 2560320"/>
              <a:gd name="connsiteX1" fmla="*/ 487680 w 5433060"/>
              <a:gd name="connsiteY1" fmla="*/ 1463040 h 2560320"/>
              <a:gd name="connsiteX2" fmla="*/ 960120 w 5433060"/>
              <a:gd name="connsiteY2" fmla="*/ 1691640 h 2560320"/>
              <a:gd name="connsiteX3" fmla="*/ 1440180 w 5433060"/>
              <a:gd name="connsiteY3" fmla="*/ 1905000 h 2560320"/>
              <a:gd name="connsiteX4" fmla="*/ 1912620 w 5433060"/>
              <a:gd name="connsiteY4" fmla="*/ 2057400 h 2560320"/>
              <a:gd name="connsiteX5" fmla="*/ 2392680 w 5433060"/>
              <a:gd name="connsiteY5" fmla="*/ 2156460 h 2560320"/>
              <a:gd name="connsiteX6" fmla="*/ 2872740 w 5433060"/>
              <a:gd name="connsiteY6" fmla="*/ 2255520 h 2560320"/>
              <a:gd name="connsiteX7" fmla="*/ 3329940 w 5433060"/>
              <a:gd name="connsiteY7" fmla="*/ 2339340 h 2560320"/>
              <a:gd name="connsiteX8" fmla="*/ 3817620 w 5433060"/>
              <a:gd name="connsiteY8" fmla="*/ 2369820 h 2560320"/>
              <a:gd name="connsiteX9" fmla="*/ 4282440 w 5433060"/>
              <a:gd name="connsiteY9" fmla="*/ 2438400 h 2560320"/>
              <a:gd name="connsiteX10" fmla="*/ 4762500 w 5433060"/>
              <a:gd name="connsiteY10" fmla="*/ 2514600 h 2560320"/>
              <a:gd name="connsiteX11" fmla="*/ 5242560 w 5433060"/>
              <a:gd name="connsiteY11" fmla="*/ 2560320 h 2560320"/>
              <a:gd name="connsiteX12" fmla="*/ 5433060 w 5433060"/>
              <a:gd name="connsiteY12" fmla="*/ 2087880 h 2560320"/>
              <a:gd name="connsiteX0" fmla="*/ 0 w 5242560"/>
              <a:gd name="connsiteY0" fmla="*/ 0 h 2560320"/>
              <a:gd name="connsiteX1" fmla="*/ 487680 w 5242560"/>
              <a:gd name="connsiteY1" fmla="*/ 1463040 h 2560320"/>
              <a:gd name="connsiteX2" fmla="*/ 960120 w 5242560"/>
              <a:gd name="connsiteY2" fmla="*/ 1691640 h 2560320"/>
              <a:gd name="connsiteX3" fmla="*/ 1440180 w 5242560"/>
              <a:gd name="connsiteY3" fmla="*/ 1905000 h 2560320"/>
              <a:gd name="connsiteX4" fmla="*/ 1912620 w 5242560"/>
              <a:gd name="connsiteY4" fmla="*/ 2057400 h 2560320"/>
              <a:gd name="connsiteX5" fmla="*/ 2392680 w 5242560"/>
              <a:gd name="connsiteY5" fmla="*/ 2156460 h 2560320"/>
              <a:gd name="connsiteX6" fmla="*/ 2872740 w 5242560"/>
              <a:gd name="connsiteY6" fmla="*/ 2255520 h 2560320"/>
              <a:gd name="connsiteX7" fmla="*/ 3329940 w 5242560"/>
              <a:gd name="connsiteY7" fmla="*/ 2339340 h 2560320"/>
              <a:gd name="connsiteX8" fmla="*/ 3817620 w 5242560"/>
              <a:gd name="connsiteY8" fmla="*/ 2369820 h 2560320"/>
              <a:gd name="connsiteX9" fmla="*/ 4282440 w 5242560"/>
              <a:gd name="connsiteY9" fmla="*/ 2438400 h 2560320"/>
              <a:gd name="connsiteX10" fmla="*/ 4762500 w 5242560"/>
              <a:gd name="connsiteY10" fmla="*/ 2514600 h 2560320"/>
              <a:gd name="connsiteX11" fmla="*/ 5242560 w 5242560"/>
              <a:gd name="connsiteY11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2560" h="2560320">
                <a:moveTo>
                  <a:pt x="0" y="0"/>
                </a:moveTo>
                <a:lnTo>
                  <a:pt x="487680" y="1463040"/>
                </a:lnTo>
                <a:lnTo>
                  <a:pt x="960120" y="1691640"/>
                </a:lnTo>
                <a:lnTo>
                  <a:pt x="1440180" y="1905000"/>
                </a:lnTo>
                <a:lnTo>
                  <a:pt x="1912620" y="2057400"/>
                </a:lnTo>
                <a:lnTo>
                  <a:pt x="2392680" y="2156460"/>
                </a:lnTo>
                <a:lnTo>
                  <a:pt x="2872740" y="2255520"/>
                </a:lnTo>
                <a:lnTo>
                  <a:pt x="3329940" y="2339340"/>
                </a:lnTo>
                <a:lnTo>
                  <a:pt x="3817620" y="2369820"/>
                </a:lnTo>
                <a:lnTo>
                  <a:pt x="4282440" y="2438400"/>
                </a:lnTo>
                <a:lnTo>
                  <a:pt x="4762500" y="2514600"/>
                </a:lnTo>
                <a:lnTo>
                  <a:pt x="5242560" y="2560320"/>
                </a:ln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sp>
        <p:nvSpPr>
          <p:cNvPr id="2109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Doentes sob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terapêutica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antimuscarínica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durante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12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meses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210951" name="TextBox 8"/>
          <p:cNvSpPr txBox="1">
            <a:spLocks noChangeArrowheads="1"/>
          </p:cNvSpPr>
          <p:nvPr/>
        </p:nvSpPr>
        <p:spPr bwMode="auto">
          <a:xfrm>
            <a:off x="5251529" y="5918883"/>
            <a:ext cx="6342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Abstract and poster; SIU 2010, Siddiqui E,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BJUi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2012</a:t>
            </a:r>
          </a:p>
        </p:txBody>
      </p:sp>
      <p:cxnSp>
        <p:nvCxnSpPr>
          <p:cNvPr id="210952" name="Straight Connector 4"/>
          <p:cNvCxnSpPr>
            <a:cxnSpLocks noChangeShapeType="1"/>
          </p:cNvCxnSpPr>
          <p:nvPr/>
        </p:nvCxnSpPr>
        <p:spPr bwMode="auto">
          <a:xfrm>
            <a:off x="2619377" y="5352373"/>
            <a:ext cx="5548313" cy="0"/>
          </a:xfrm>
          <a:prstGeom prst="line">
            <a:avLst/>
          </a:prstGeom>
          <a:noFill/>
          <a:ln w="19050">
            <a:solidFill>
              <a:srgbClr val="004586"/>
            </a:solidFill>
            <a:round/>
            <a:headEnd/>
            <a:tailEnd/>
          </a:ln>
        </p:spPr>
      </p:cxnSp>
      <p:sp>
        <p:nvSpPr>
          <p:cNvPr id="210953" name="TextBox 19"/>
          <p:cNvSpPr txBox="1">
            <a:spLocks noChangeArrowheads="1"/>
          </p:cNvSpPr>
          <p:nvPr/>
        </p:nvSpPr>
        <p:spPr bwMode="auto">
          <a:xfrm>
            <a:off x="2317899" y="5214262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0</a:t>
            </a:r>
          </a:p>
        </p:txBody>
      </p:sp>
      <p:sp>
        <p:nvSpPr>
          <p:cNvPr id="210954" name="TextBox 20"/>
          <p:cNvSpPr txBox="1">
            <a:spLocks noChangeArrowheads="1"/>
          </p:cNvSpPr>
          <p:nvPr/>
        </p:nvSpPr>
        <p:spPr bwMode="auto">
          <a:xfrm>
            <a:off x="2798911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1</a:t>
            </a:r>
          </a:p>
        </p:txBody>
      </p:sp>
      <p:sp>
        <p:nvSpPr>
          <p:cNvPr id="210955" name="TextBox 21"/>
          <p:cNvSpPr txBox="1">
            <a:spLocks noChangeArrowheads="1"/>
          </p:cNvSpPr>
          <p:nvPr/>
        </p:nvSpPr>
        <p:spPr bwMode="auto">
          <a:xfrm>
            <a:off x="2269093" y="4422100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20</a:t>
            </a:r>
          </a:p>
        </p:txBody>
      </p:sp>
      <p:sp>
        <p:nvSpPr>
          <p:cNvPr id="210956" name="TextBox 22"/>
          <p:cNvSpPr txBox="1">
            <a:spLocks noChangeArrowheads="1"/>
          </p:cNvSpPr>
          <p:nvPr/>
        </p:nvSpPr>
        <p:spPr bwMode="auto">
          <a:xfrm>
            <a:off x="2262743" y="4025226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30</a:t>
            </a:r>
          </a:p>
        </p:txBody>
      </p:sp>
      <p:sp>
        <p:nvSpPr>
          <p:cNvPr id="210957" name="TextBox 23"/>
          <p:cNvSpPr txBox="1">
            <a:spLocks noChangeArrowheads="1"/>
          </p:cNvSpPr>
          <p:nvPr/>
        </p:nvSpPr>
        <p:spPr bwMode="auto">
          <a:xfrm>
            <a:off x="2257186" y="3629938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40</a:t>
            </a:r>
          </a:p>
        </p:txBody>
      </p:sp>
      <p:sp>
        <p:nvSpPr>
          <p:cNvPr id="210958" name="TextBox 24"/>
          <p:cNvSpPr txBox="1">
            <a:spLocks noChangeArrowheads="1"/>
          </p:cNvSpPr>
          <p:nvPr/>
        </p:nvSpPr>
        <p:spPr bwMode="auto">
          <a:xfrm>
            <a:off x="2251630" y="3234650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50</a:t>
            </a:r>
          </a:p>
        </p:txBody>
      </p:sp>
      <p:sp>
        <p:nvSpPr>
          <p:cNvPr id="210959" name="TextBox 25"/>
          <p:cNvSpPr txBox="1">
            <a:spLocks noChangeArrowheads="1"/>
          </p:cNvSpPr>
          <p:nvPr/>
        </p:nvSpPr>
        <p:spPr bwMode="auto">
          <a:xfrm>
            <a:off x="2246075" y="2837775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60</a:t>
            </a:r>
          </a:p>
        </p:txBody>
      </p:sp>
      <p:sp>
        <p:nvSpPr>
          <p:cNvPr id="210960" name="TextBox 26"/>
          <p:cNvSpPr txBox="1">
            <a:spLocks noChangeArrowheads="1"/>
          </p:cNvSpPr>
          <p:nvPr/>
        </p:nvSpPr>
        <p:spPr bwMode="auto">
          <a:xfrm>
            <a:off x="2239725" y="2442487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70</a:t>
            </a:r>
          </a:p>
        </p:txBody>
      </p:sp>
      <p:sp>
        <p:nvSpPr>
          <p:cNvPr id="210961" name="TextBox 27"/>
          <p:cNvSpPr txBox="1">
            <a:spLocks noChangeArrowheads="1"/>
          </p:cNvSpPr>
          <p:nvPr/>
        </p:nvSpPr>
        <p:spPr bwMode="auto">
          <a:xfrm>
            <a:off x="2234168" y="2047200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80</a:t>
            </a:r>
          </a:p>
        </p:txBody>
      </p:sp>
      <p:sp>
        <p:nvSpPr>
          <p:cNvPr id="210962" name="TextBox 28"/>
          <p:cNvSpPr txBox="1">
            <a:spLocks noChangeArrowheads="1"/>
          </p:cNvSpPr>
          <p:nvPr/>
        </p:nvSpPr>
        <p:spPr bwMode="auto">
          <a:xfrm>
            <a:off x="2228611" y="1650326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90</a:t>
            </a:r>
          </a:p>
        </p:txBody>
      </p:sp>
      <p:sp>
        <p:nvSpPr>
          <p:cNvPr id="210963" name="TextBox 29"/>
          <p:cNvSpPr txBox="1">
            <a:spLocks noChangeArrowheads="1"/>
          </p:cNvSpPr>
          <p:nvPr/>
        </p:nvSpPr>
        <p:spPr bwMode="auto">
          <a:xfrm>
            <a:off x="2148055" y="1251862"/>
            <a:ext cx="4251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100</a:t>
            </a:r>
          </a:p>
        </p:txBody>
      </p:sp>
      <p:cxnSp>
        <p:nvCxnSpPr>
          <p:cNvPr id="210964" name="Straight Connector 16"/>
          <p:cNvCxnSpPr>
            <a:cxnSpLocks noChangeShapeType="1"/>
          </p:cNvCxnSpPr>
          <p:nvPr/>
        </p:nvCxnSpPr>
        <p:spPr bwMode="auto">
          <a:xfrm rot="10800000">
            <a:off x="2619375" y="4957085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65" name="Straight Connector 17"/>
          <p:cNvCxnSpPr>
            <a:cxnSpLocks noChangeShapeType="1"/>
          </p:cNvCxnSpPr>
          <p:nvPr/>
        </p:nvCxnSpPr>
        <p:spPr bwMode="auto">
          <a:xfrm rot="10800000">
            <a:off x="2619375" y="4560211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66" name="Straight Connector 18"/>
          <p:cNvCxnSpPr>
            <a:cxnSpLocks noChangeShapeType="1"/>
          </p:cNvCxnSpPr>
          <p:nvPr/>
        </p:nvCxnSpPr>
        <p:spPr bwMode="auto">
          <a:xfrm rot="10800000">
            <a:off x="2619375" y="4163335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67" name="Straight Connector 19"/>
          <p:cNvCxnSpPr>
            <a:cxnSpLocks noChangeShapeType="1"/>
          </p:cNvCxnSpPr>
          <p:nvPr/>
        </p:nvCxnSpPr>
        <p:spPr bwMode="auto">
          <a:xfrm rot="10800000">
            <a:off x="2619375" y="3766460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68" name="Straight Connector 20"/>
          <p:cNvCxnSpPr>
            <a:cxnSpLocks noChangeShapeType="1"/>
          </p:cNvCxnSpPr>
          <p:nvPr/>
        </p:nvCxnSpPr>
        <p:spPr bwMode="auto">
          <a:xfrm rot="10800000">
            <a:off x="2619375" y="3369585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69" name="Straight Connector 21"/>
          <p:cNvCxnSpPr>
            <a:cxnSpLocks noChangeShapeType="1"/>
          </p:cNvCxnSpPr>
          <p:nvPr/>
        </p:nvCxnSpPr>
        <p:spPr bwMode="auto">
          <a:xfrm rot="10800000">
            <a:off x="2619375" y="2972711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70" name="Straight Connector 22"/>
          <p:cNvCxnSpPr>
            <a:cxnSpLocks noChangeShapeType="1"/>
          </p:cNvCxnSpPr>
          <p:nvPr/>
        </p:nvCxnSpPr>
        <p:spPr bwMode="auto">
          <a:xfrm rot="10800000">
            <a:off x="2619375" y="2575835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71" name="Straight Connector 23"/>
          <p:cNvCxnSpPr>
            <a:cxnSpLocks noChangeShapeType="1"/>
          </p:cNvCxnSpPr>
          <p:nvPr/>
        </p:nvCxnSpPr>
        <p:spPr bwMode="auto">
          <a:xfrm rot="10800000">
            <a:off x="2619375" y="2177373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72" name="Straight Connector 24"/>
          <p:cNvCxnSpPr>
            <a:cxnSpLocks noChangeShapeType="1"/>
          </p:cNvCxnSpPr>
          <p:nvPr/>
        </p:nvCxnSpPr>
        <p:spPr bwMode="auto">
          <a:xfrm rot="10800000">
            <a:off x="2619375" y="1780499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73" name="Straight Connector 25"/>
          <p:cNvCxnSpPr>
            <a:cxnSpLocks noChangeShapeType="1"/>
          </p:cNvCxnSpPr>
          <p:nvPr/>
        </p:nvCxnSpPr>
        <p:spPr bwMode="auto">
          <a:xfrm rot="10800000">
            <a:off x="2619375" y="1383623"/>
            <a:ext cx="7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74" name="Straight Connector 26"/>
          <p:cNvCxnSpPr>
            <a:cxnSpLocks noChangeShapeType="1"/>
          </p:cNvCxnSpPr>
          <p:nvPr/>
        </p:nvCxnSpPr>
        <p:spPr bwMode="auto">
          <a:xfrm rot="-5400000">
            <a:off x="3846515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10975" name="TextBox 56"/>
          <p:cNvSpPr txBox="1">
            <a:spLocks noChangeArrowheads="1"/>
          </p:cNvSpPr>
          <p:nvPr/>
        </p:nvSpPr>
        <p:spPr bwMode="auto">
          <a:xfrm>
            <a:off x="2282586" y="4803100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10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1898191" y="2999999"/>
            <a:ext cx="400110" cy="99257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>
              <a:defRPr/>
            </a:pPr>
            <a:r>
              <a:rPr lang="en-GB" sz="1400" b="1" dirty="0" err="1">
                <a:solidFill>
                  <a:srgbClr val="004586"/>
                </a:solidFill>
                <a:ea typeface="ＭＳ Ｐゴシック"/>
              </a:rPr>
              <a:t>Doentes</a:t>
            </a:r>
            <a:r>
              <a:rPr lang="en-GB" sz="1400" b="1" dirty="0">
                <a:solidFill>
                  <a:srgbClr val="004586"/>
                </a:solidFill>
                <a:ea typeface="ＭＳ Ｐゴシック"/>
              </a:rPr>
              <a:t> (%)</a:t>
            </a:r>
          </a:p>
        </p:txBody>
      </p:sp>
      <p:sp>
        <p:nvSpPr>
          <p:cNvPr id="210977" name="TextBox 60"/>
          <p:cNvSpPr txBox="1">
            <a:spLocks noChangeArrowheads="1"/>
          </p:cNvSpPr>
          <p:nvPr/>
        </p:nvSpPr>
        <p:spPr bwMode="auto">
          <a:xfrm>
            <a:off x="5337176" y="5769887"/>
            <a:ext cx="676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 err="1">
                <a:solidFill>
                  <a:srgbClr val="004586"/>
                </a:solidFill>
              </a:rPr>
              <a:t>Meses</a:t>
            </a:r>
            <a:endParaRPr lang="en-GB" sz="1400" b="1" dirty="0">
              <a:solidFill>
                <a:srgbClr val="004586"/>
              </a:solidFill>
            </a:endParaRPr>
          </a:p>
        </p:txBody>
      </p:sp>
      <p:cxnSp>
        <p:nvCxnSpPr>
          <p:cNvPr id="210978" name="Straight Connector 48"/>
          <p:cNvCxnSpPr>
            <a:cxnSpLocks noChangeShapeType="1"/>
          </p:cNvCxnSpPr>
          <p:nvPr/>
        </p:nvCxnSpPr>
        <p:spPr bwMode="auto">
          <a:xfrm rot="-5400000">
            <a:off x="4795840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79" name="Straight Connector 49"/>
          <p:cNvCxnSpPr>
            <a:cxnSpLocks noChangeShapeType="1"/>
          </p:cNvCxnSpPr>
          <p:nvPr/>
        </p:nvCxnSpPr>
        <p:spPr bwMode="auto">
          <a:xfrm rot="-5400000">
            <a:off x="5272882" y="5388092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80" name="Straight Connector 50"/>
          <p:cNvCxnSpPr>
            <a:cxnSpLocks noChangeShapeType="1"/>
          </p:cNvCxnSpPr>
          <p:nvPr/>
        </p:nvCxnSpPr>
        <p:spPr bwMode="auto">
          <a:xfrm rot="-5400000">
            <a:off x="6697665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81" name="Straight Connector 51"/>
          <p:cNvCxnSpPr>
            <a:cxnSpLocks noChangeShapeType="1"/>
          </p:cNvCxnSpPr>
          <p:nvPr/>
        </p:nvCxnSpPr>
        <p:spPr bwMode="auto">
          <a:xfrm rot="-5400000">
            <a:off x="7648578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82" name="Straight Connector 53"/>
          <p:cNvCxnSpPr>
            <a:cxnSpLocks noChangeShapeType="1"/>
          </p:cNvCxnSpPr>
          <p:nvPr/>
        </p:nvCxnSpPr>
        <p:spPr bwMode="auto">
          <a:xfrm>
            <a:off x="2690813" y="1380450"/>
            <a:ext cx="0" cy="4046537"/>
          </a:xfrm>
          <a:prstGeom prst="line">
            <a:avLst/>
          </a:prstGeom>
          <a:noFill/>
          <a:ln w="19050">
            <a:solidFill>
              <a:srgbClr val="004586"/>
            </a:solidFill>
            <a:round/>
            <a:headEnd/>
            <a:tailEnd/>
          </a:ln>
        </p:spPr>
      </p:cxnSp>
      <p:sp>
        <p:nvSpPr>
          <p:cNvPr id="210983" name="TextBox 20"/>
          <p:cNvSpPr txBox="1">
            <a:spLocks noChangeArrowheads="1"/>
          </p:cNvSpPr>
          <p:nvPr/>
        </p:nvSpPr>
        <p:spPr bwMode="auto">
          <a:xfrm>
            <a:off x="6613674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9</a:t>
            </a:r>
          </a:p>
        </p:txBody>
      </p:sp>
      <p:sp>
        <p:nvSpPr>
          <p:cNvPr id="210984" name="TextBox 20"/>
          <p:cNvSpPr txBox="1">
            <a:spLocks noChangeArrowheads="1"/>
          </p:cNvSpPr>
          <p:nvPr/>
        </p:nvSpPr>
        <p:spPr bwMode="auto">
          <a:xfrm>
            <a:off x="7041117" y="5436512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10</a:t>
            </a:r>
          </a:p>
        </p:txBody>
      </p:sp>
      <p:sp>
        <p:nvSpPr>
          <p:cNvPr id="210985" name="TextBox 20"/>
          <p:cNvSpPr txBox="1">
            <a:spLocks noChangeArrowheads="1"/>
          </p:cNvSpPr>
          <p:nvPr/>
        </p:nvSpPr>
        <p:spPr bwMode="auto">
          <a:xfrm>
            <a:off x="6132661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8</a:t>
            </a:r>
          </a:p>
        </p:txBody>
      </p:sp>
      <p:sp>
        <p:nvSpPr>
          <p:cNvPr id="210986" name="TextBox 20"/>
          <p:cNvSpPr txBox="1">
            <a:spLocks noChangeArrowheads="1"/>
          </p:cNvSpPr>
          <p:nvPr/>
        </p:nvSpPr>
        <p:spPr bwMode="auto">
          <a:xfrm>
            <a:off x="5659586" y="5436512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7</a:t>
            </a:r>
          </a:p>
        </p:txBody>
      </p:sp>
      <p:sp>
        <p:nvSpPr>
          <p:cNvPr id="210987" name="TextBox 20"/>
          <p:cNvSpPr txBox="1">
            <a:spLocks noChangeArrowheads="1"/>
          </p:cNvSpPr>
          <p:nvPr/>
        </p:nvSpPr>
        <p:spPr bwMode="auto">
          <a:xfrm>
            <a:off x="5179369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6</a:t>
            </a:r>
          </a:p>
        </p:txBody>
      </p:sp>
      <p:sp>
        <p:nvSpPr>
          <p:cNvPr id="210988" name="TextBox 20"/>
          <p:cNvSpPr txBox="1">
            <a:spLocks noChangeArrowheads="1"/>
          </p:cNvSpPr>
          <p:nvPr/>
        </p:nvSpPr>
        <p:spPr bwMode="auto">
          <a:xfrm>
            <a:off x="4699149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5</a:t>
            </a:r>
          </a:p>
        </p:txBody>
      </p:sp>
      <p:sp>
        <p:nvSpPr>
          <p:cNvPr id="210989" name="TextBox 20"/>
          <p:cNvSpPr txBox="1">
            <a:spLocks noChangeArrowheads="1"/>
          </p:cNvSpPr>
          <p:nvPr/>
        </p:nvSpPr>
        <p:spPr bwMode="auto">
          <a:xfrm>
            <a:off x="4226074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4</a:t>
            </a:r>
          </a:p>
        </p:txBody>
      </p:sp>
      <p:sp>
        <p:nvSpPr>
          <p:cNvPr id="210990" name="TextBox 20"/>
          <p:cNvSpPr txBox="1">
            <a:spLocks noChangeArrowheads="1"/>
          </p:cNvSpPr>
          <p:nvPr/>
        </p:nvSpPr>
        <p:spPr bwMode="auto">
          <a:xfrm>
            <a:off x="3752999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3</a:t>
            </a:r>
          </a:p>
        </p:txBody>
      </p:sp>
      <p:sp>
        <p:nvSpPr>
          <p:cNvPr id="210991" name="TextBox 20"/>
          <p:cNvSpPr txBox="1">
            <a:spLocks noChangeArrowheads="1"/>
          </p:cNvSpPr>
          <p:nvPr/>
        </p:nvSpPr>
        <p:spPr bwMode="auto">
          <a:xfrm>
            <a:off x="3279924" y="5446038"/>
            <a:ext cx="2648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2</a:t>
            </a:r>
          </a:p>
        </p:txBody>
      </p:sp>
      <p:sp>
        <p:nvSpPr>
          <p:cNvPr id="210992" name="TextBox 20"/>
          <p:cNvSpPr txBox="1">
            <a:spLocks noChangeArrowheads="1"/>
          </p:cNvSpPr>
          <p:nvPr/>
        </p:nvSpPr>
        <p:spPr bwMode="auto">
          <a:xfrm>
            <a:off x="7518161" y="5436512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11</a:t>
            </a:r>
          </a:p>
        </p:txBody>
      </p:sp>
      <p:sp>
        <p:nvSpPr>
          <p:cNvPr id="210993" name="TextBox 20"/>
          <p:cNvSpPr txBox="1">
            <a:spLocks noChangeArrowheads="1"/>
          </p:cNvSpPr>
          <p:nvPr/>
        </p:nvSpPr>
        <p:spPr bwMode="auto">
          <a:xfrm>
            <a:off x="7995205" y="5436512"/>
            <a:ext cx="344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>
                <a:solidFill>
                  <a:srgbClr val="004586"/>
                </a:solidFill>
              </a:rPr>
              <a:t>12</a:t>
            </a:r>
          </a:p>
        </p:txBody>
      </p:sp>
      <p:cxnSp>
        <p:nvCxnSpPr>
          <p:cNvPr id="210994" name="Straight Connector 65"/>
          <p:cNvCxnSpPr>
            <a:cxnSpLocks noChangeShapeType="1"/>
          </p:cNvCxnSpPr>
          <p:nvPr/>
        </p:nvCxnSpPr>
        <p:spPr bwMode="auto">
          <a:xfrm rot="-5400000">
            <a:off x="2895603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95" name="Straight Connector 66"/>
          <p:cNvCxnSpPr>
            <a:cxnSpLocks noChangeShapeType="1"/>
          </p:cNvCxnSpPr>
          <p:nvPr/>
        </p:nvCxnSpPr>
        <p:spPr bwMode="auto">
          <a:xfrm rot="-5400000">
            <a:off x="3370265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96" name="Straight Connector 67"/>
          <p:cNvCxnSpPr>
            <a:cxnSpLocks noChangeShapeType="1"/>
          </p:cNvCxnSpPr>
          <p:nvPr/>
        </p:nvCxnSpPr>
        <p:spPr bwMode="auto">
          <a:xfrm rot="-5400000">
            <a:off x="4321178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97" name="Straight Connector 68"/>
          <p:cNvCxnSpPr>
            <a:cxnSpLocks noChangeShapeType="1"/>
          </p:cNvCxnSpPr>
          <p:nvPr/>
        </p:nvCxnSpPr>
        <p:spPr bwMode="auto">
          <a:xfrm rot="-5400000">
            <a:off x="5747546" y="5388092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98" name="Straight Connector 69"/>
          <p:cNvCxnSpPr>
            <a:cxnSpLocks noChangeShapeType="1"/>
          </p:cNvCxnSpPr>
          <p:nvPr/>
        </p:nvCxnSpPr>
        <p:spPr bwMode="auto">
          <a:xfrm rot="-5400000">
            <a:off x="6223796" y="5388092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0999" name="Straight Connector 70"/>
          <p:cNvCxnSpPr>
            <a:cxnSpLocks noChangeShapeType="1"/>
          </p:cNvCxnSpPr>
          <p:nvPr/>
        </p:nvCxnSpPr>
        <p:spPr bwMode="auto">
          <a:xfrm rot="-5400000">
            <a:off x="7173121" y="5388092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1000" name="Straight Connector 71"/>
          <p:cNvCxnSpPr>
            <a:cxnSpLocks noChangeShapeType="1"/>
          </p:cNvCxnSpPr>
          <p:nvPr/>
        </p:nvCxnSpPr>
        <p:spPr bwMode="auto">
          <a:xfrm rot="-5400000">
            <a:off x="8123240" y="5392061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0" name="Freeform 25599"/>
          <p:cNvSpPr/>
          <p:nvPr/>
        </p:nvSpPr>
        <p:spPr>
          <a:xfrm>
            <a:off x="2917827" y="1370925"/>
            <a:ext cx="5243513" cy="2865437"/>
          </a:xfrm>
          <a:custGeom>
            <a:avLst/>
            <a:gdLst>
              <a:gd name="connsiteX0" fmla="*/ 0 w 5242560"/>
              <a:gd name="connsiteY0" fmla="*/ 0 h 2865120"/>
              <a:gd name="connsiteX1" fmla="*/ 502920 w 5242560"/>
              <a:gd name="connsiteY1" fmla="*/ 1699260 h 2865120"/>
              <a:gd name="connsiteX2" fmla="*/ 975360 w 5242560"/>
              <a:gd name="connsiteY2" fmla="*/ 2110740 h 2865120"/>
              <a:gd name="connsiteX3" fmla="*/ 1440180 w 5242560"/>
              <a:gd name="connsiteY3" fmla="*/ 2301240 h 2865120"/>
              <a:gd name="connsiteX4" fmla="*/ 1912620 w 5242560"/>
              <a:gd name="connsiteY4" fmla="*/ 2468880 h 2865120"/>
              <a:gd name="connsiteX5" fmla="*/ 2407920 w 5242560"/>
              <a:gd name="connsiteY5" fmla="*/ 2545080 h 2865120"/>
              <a:gd name="connsiteX6" fmla="*/ 2872740 w 5242560"/>
              <a:gd name="connsiteY6" fmla="*/ 2644140 h 2865120"/>
              <a:gd name="connsiteX7" fmla="*/ 3345180 w 5242560"/>
              <a:gd name="connsiteY7" fmla="*/ 2682240 h 2865120"/>
              <a:gd name="connsiteX8" fmla="*/ 3825240 w 5242560"/>
              <a:gd name="connsiteY8" fmla="*/ 2743200 h 2865120"/>
              <a:gd name="connsiteX9" fmla="*/ 4290060 w 5242560"/>
              <a:gd name="connsiteY9" fmla="*/ 2788920 h 2865120"/>
              <a:gd name="connsiteX10" fmla="*/ 5242560 w 5242560"/>
              <a:gd name="connsiteY10" fmla="*/ 286512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2560" h="2865120">
                <a:moveTo>
                  <a:pt x="0" y="0"/>
                </a:moveTo>
                <a:lnTo>
                  <a:pt x="502920" y="1699260"/>
                </a:lnTo>
                <a:lnTo>
                  <a:pt x="975360" y="2110740"/>
                </a:lnTo>
                <a:lnTo>
                  <a:pt x="1440180" y="2301240"/>
                </a:lnTo>
                <a:lnTo>
                  <a:pt x="1912620" y="2468880"/>
                </a:lnTo>
                <a:lnTo>
                  <a:pt x="2407920" y="2545080"/>
                </a:lnTo>
                <a:lnTo>
                  <a:pt x="2872740" y="2644140"/>
                </a:lnTo>
                <a:lnTo>
                  <a:pt x="3345180" y="2682240"/>
                </a:lnTo>
                <a:lnTo>
                  <a:pt x="3825240" y="2743200"/>
                </a:lnTo>
                <a:lnTo>
                  <a:pt x="4290060" y="2788920"/>
                </a:lnTo>
                <a:lnTo>
                  <a:pt x="5242560" y="2865120"/>
                </a:lnTo>
              </a:path>
            </a:pathLst>
          </a:cu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sp>
        <p:nvSpPr>
          <p:cNvPr id="25601" name="Freeform 25600"/>
          <p:cNvSpPr/>
          <p:nvPr/>
        </p:nvSpPr>
        <p:spPr>
          <a:xfrm>
            <a:off x="2925763" y="1394735"/>
            <a:ext cx="5249862" cy="3009900"/>
          </a:xfrm>
          <a:custGeom>
            <a:avLst/>
            <a:gdLst>
              <a:gd name="connsiteX0" fmla="*/ 0 w 5250180"/>
              <a:gd name="connsiteY0" fmla="*/ 0 h 3009900"/>
              <a:gd name="connsiteX1" fmla="*/ 480060 w 5250180"/>
              <a:gd name="connsiteY1" fmla="*/ 1905000 h 3009900"/>
              <a:gd name="connsiteX2" fmla="*/ 967740 w 5250180"/>
              <a:gd name="connsiteY2" fmla="*/ 2133600 h 3009900"/>
              <a:gd name="connsiteX3" fmla="*/ 1440180 w 5250180"/>
              <a:gd name="connsiteY3" fmla="*/ 2301240 h 3009900"/>
              <a:gd name="connsiteX4" fmla="*/ 1920240 w 5250180"/>
              <a:gd name="connsiteY4" fmla="*/ 2522220 h 3009900"/>
              <a:gd name="connsiteX5" fmla="*/ 2872740 w 5250180"/>
              <a:gd name="connsiteY5" fmla="*/ 2804160 h 3009900"/>
              <a:gd name="connsiteX6" fmla="*/ 3817620 w 5250180"/>
              <a:gd name="connsiteY6" fmla="*/ 2819400 h 3009900"/>
              <a:gd name="connsiteX7" fmla="*/ 5250180 w 5250180"/>
              <a:gd name="connsiteY7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0180" h="3009900">
                <a:moveTo>
                  <a:pt x="0" y="0"/>
                </a:moveTo>
                <a:lnTo>
                  <a:pt x="480060" y="1905000"/>
                </a:lnTo>
                <a:lnTo>
                  <a:pt x="967740" y="2133600"/>
                </a:lnTo>
                <a:lnTo>
                  <a:pt x="1440180" y="2301240"/>
                </a:lnTo>
                <a:lnTo>
                  <a:pt x="1920240" y="2522220"/>
                </a:lnTo>
                <a:lnTo>
                  <a:pt x="2872740" y="2804160"/>
                </a:lnTo>
                <a:lnTo>
                  <a:pt x="3817620" y="2819400"/>
                </a:lnTo>
                <a:lnTo>
                  <a:pt x="5250180" y="3009900"/>
                </a:lnTo>
              </a:path>
            </a:pathLst>
          </a:cu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grpSp>
        <p:nvGrpSpPr>
          <p:cNvPr id="2" name="Group 25620"/>
          <p:cNvGrpSpPr>
            <a:grpSpLocks/>
          </p:cNvGrpSpPr>
          <p:nvPr/>
        </p:nvGrpSpPr>
        <p:grpSpPr bwMode="auto">
          <a:xfrm>
            <a:off x="8281991" y="1267736"/>
            <a:ext cx="1935779" cy="276999"/>
            <a:chOff x="6940549" y="1412875"/>
            <a:chExt cx="1936340" cy="277775"/>
          </a:xfrm>
        </p:grpSpPr>
        <p:sp>
          <p:nvSpPr>
            <p:cNvPr id="211030" name="TextBox 50"/>
            <p:cNvSpPr txBox="1">
              <a:spLocks noChangeArrowheads="1"/>
            </p:cNvSpPr>
            <p:nvPr/>
          </p:nvSpPr>
          <p:spPr bwMode="auto">
            <a:xfrm>
              <a:off x="7302604" y="1412875"/>
              <a:ext cx="1574285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Solifenacina</a:t>
              </a:r>
              <a:r>
                <a:rPr lang="en-GB" sz="1200" dirty="0">
                  <a:solidFill>
                    <a:srgbClr val="004586"/>
                  </a:solidFill>
                </a:rPr>
                <a:t> (</a:t>
              </a:r>
              <a:r>
                <a:rPr lang="en-GB" sz="1200" dirty="0" smtClean="0">
                  <a:solidFill>
                    <a:srgbClr val="004586"/>
                  </a:solidFill>
                </a:rPr>
                <a:t>n=1,381</a:t>
              </a:r>
              <a:r>
                <a:rPr lang="en-GB" sz="1200" dirty="0">
                  <a:solidFill>
                    <a:srgbClr val="004586"/>
                  </a:solidFill>
                </a:rPr>
                <a:t>)</a:t>
              </a:r>
            </a:p>
          </p:txBody>
        </p:sp>
        <p:cxnSp>
          <p:nvCxnSpPr>
            <p:cNvPr id="25610" name="Straight Connector 25609"/>
            <p:cNvCxnSpPr/>
            <p:nvPr/>
          </p:nvCxnSpPr>
          <p:spPr>
            <a:xfrm>
              <a:off x="6940549" y="1551375"/>
              <a:ext cx="3461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612" name="Freeform 25611"/>
          <p:cNvSpPr/>
          <p:nvPr/>
        </p:nvSpPr>
        <p:spPr>
          <a:xfrm>
            <a:off x="2925763" y="1382038"/>
            <a:ext cx="5238750" cy="2906713"/>
          </a:xfrm>
          <a:custGeom>
            <a:avLst/>
            <a:gdLst>
              <a:gd name="connsiteX0" fmla="*/ 0 w 5237980"/>
              <a:gd name="connsiteY0" fmla="*/ 0 h 2907052"/>
              <a:gd name="connsiteX1" fmla="*/ 491556 w 5237980"/>
              <a:gd name="connsiteY1" fmla="*/ 1897512 h 2907052"/>
              <a:gd name="connsiteX2" fmla="*/ 1437670 w 5237980"/>
              <a:gd name="connsiteY2" fmla="*/ 2378497 h 2907052"/>
              <a:gd name="connsiteX3" fmla="*/ 1950368 w 5237980"/>
              <a:gd name="connsiteY3" fmla="*/ 2542349 h 2907052"/>
              <a:gd name="connsiteX4" fmla="*/ 2389069 w 5237980"/>
              <a:gd name="connsiteY4" fmla="*/ 2537063 h 2907052"/>
              <a:gd name="connsiteX5" fmla="*/ 2875339 w 5237980"/>
              <a:gd name="connsiteY5" fmla="*/ 2616347 h 2907052"/>
              <a:gd name="connsiteX6" fmla="*/ 3340467 w 5237980"/>
              <a:gd name="connsiteY6" fmla="*/ 2658631 h 2907052"/>
              <a:gd name="connsiteX7" fmla="*/ 3816167 w 5237980"/>
              <a:gd name="connsiteY7" fmla="*/ 2780199 h 2907052"/>
              <a:gd name="connsiteX8" fmla="*/ 4297152 w 5237980"/>
              <a:gd name="connsiteY8" fmla="*/ 2811912 h 2907052"/>
              <a:gd name="connsiteX9" fmla="*/ 4762280 w 5237980"/>
              <a:gd name="connsiteY9" fmla="*/ 2875338 h 2907052"/>
              <a:gd name="connsiteX10" fmla="*/ 5237980 w 5237980"/>
              <a:gd name="connsiteY10" fmla="*/ 2907052 h 29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7980" h="2907052">
                <a:moveTo>
                  <a:pt x="0" y="0"/>
                </a:moveTo>
                <a:lnTo>
                  <a:pt x="491556" y="1897512"/>
                </a:lnTo>
                <a:lnTo>
                  <a:pt x="1437670" y="2378497"/>
                </a:lnTo>
                <a:lnTo>
                  <a:pt x="1950368" y="2542349"/>
                </a:lnTo>
                <a:lnTo>
                  <a:pt x="2389069" y="2537063"/>
                </a:lnTo>
                <a:lnTo>
                  <a:pt x="2875339" y="2616347"/>
                </a:lnTo>
                <a:lnTo>
                  <a:pt x="3340467" y="2658631"/>
                </a:lnTo>
                <a:lnTo>
                  <a:pt x="3816167" y="2780199"/>
                </a:lnTo>
                <a:lnTo>
                  <a:pt x="4297152" y="2811912"/>
                </a:lnTo>
                <a:lnTo>
                  <a:pt x="4762280" y="2875338"/>
                </a:lnTo>
                <a:lnTo>
                  <a:pt x="5237980" y="2907052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sp>
        <p:nvSpPr>
          <p:cNvPr id="25608" name="Freeform 25607"/>
          <p:cNvSpPr/>
          <p:nvPr/>
        </p:nvSpPr>
        <p:spPr>
          <a:xfrm>
            <a:off x="2933700" y="1378863"/>
            <a:ext cx="5227638" cy="3482975"/>
          </a:xfrm>
          <a:custGeom>
            <a:avLst/>
            <a:gdLst>
              <a:gd name="connsiteX0" fmla="*/ 0 w 5227320"/>
              <a:gd name="connsiteY0" fmla="*/ 0 h 3482340"/>
              <a:gd name="connsiteX1" fmla="*/ 480060 w 5227320"/>
              <a:gd name="connsiteY1" fmla="*/ 2689860 h 3482340"/>
              <a:gd name="connsiteX2" fmla="*/ 960120 w 5227320"/>
              <a:gd name="connsiteY2" fmla="*/ 2865120 h 3482340"/>
              <a:gd name="connsiteX3" fmla="*/ 1424940 w 5227320"/>
              <a:gd name="connsiteY3" fmla="*/ 3261360 h 3482340"/>
              <a:gd name="connsiteX4" fmla="*/ 1897380 w 5227320"/>
              <a:gd name="connsiteY4" fmla="*/ 3360420 h 3482340"/>
              <a:gd name="connsiteX5" fmla="*/ 2377440 w 5227320"/>
              <a:gd name="connsiteY5" fmla="*/ 3360420 h 3482340"/>
              <a:gd name="connsiteX6" fmla="*/ 2857500 w 5227320"/>
              <a:gd name="connsiteY6" fmla="*/ 3444240 h 3482340"/>
              <a:gd name="connsiteX7" fmla="*/ 3329940 w 5227320"/>
              <a:gd name="connsiteY7" fmla="*/ 3398520 h 3482340"/>
              <a:gd name="connsiteX8" fmla="*/ 3802380 w 5227320"/>
              <a:gd name="connsiteY8" fmla="*/ 3482340 h 3482340"/>
              <a:gd name="connsiteX9" fmla="*/ 4282440 w 5227320"/>
              <a:gd name="connsiteY9" fmla="*/ 3398520 h 3482340"/>
              <a:gd name="connsiteX10" fmla="*/ 4747260 w 5227320"/>
              <a:gd name="connsiteY10" fmla="*/ 3390900 h 3482340"/>
              <a:gd name="connsiteX11" fmla="*/ 5227320 w 5227320"/>
              <a:gd name="connsiteY11" fmla="*/ 3444240 h 34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7320" h="3482340">
                <a:moveTo>
                  <a:pt x="0" y="0"/>
                </a:moveTo>
                <a:lnTo>
                  <a:pt x="480060" y="2689860"/>
                </a:lnTo>
                <a:lnTo>
                  <a:pt x="960120" y="2865120"/>
                </a:lnTo>
                <a:lnTo>
                  <a:pt x="1424940" y="3261360"/>
                </a:lnTo>
                <a:lnTo>
                  <a:pt x="1897380" y="3360420"/>
                </a:lnTo>
                <a:lnTo>
                  <a:pt x="2377440" y="3360420"/>
                </a:lnTo>
                <a:lnTo>
                  <a:pt x="2857500" y="3444240"/>
                </a:lnTo>
                <a:lnTo>
                  <a:pt x="3329940" y="3398520"/>
                </a:lnTo>
                <a:lnTo>
                  <a:pt x="3802380" y="3482340"/>
                </a:lnTo>
                <a:lnTo>
                  <a:pt x="4282440" y="3398520"/>
                </a:lnTo>
                <a:lnTo>
                  <a:pt x="4747260" y="3390900"/>
                </a:lnTo>
                <a:lnTo>
                  <a:pt x="5227320" y="3444240"/>
                </a:lnTo>
              </a:path>
            </a:pathLst>
          </a:custGeom>
          <a:noFill/>
          <a:ln w="28575">
            <a:solidFill>
              <a:srgbClr val="99FF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4586"/>
              </a:solidFill>
            </a:endParaRPr>
          </a:p>
        </p:txBody>
      </p:sp>
      <p:grpSp>
        <p:nvGrpSpPr>
          <p:cNvPr id="5" name="Group 25619"/>
          <p:cNvGrpSpPr>
            <a:grpSpLocks/>
          </p:cNvGrpSpPr>
          <p:nvPr/>
        </p:nvGrpSpPr>
        <p:grpSpPr bwMode="auto">
          <a:xfrm>
            <a:off x="8281994" y="1545549"/>
            <a:ext cx="2122331" cy="276999"/>
            <a:chOff x="6940550" y="1707397"/>
            <a:chExt cx="2122953" cy="277775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940550" y="1845896"/>
              <a:ext cx="34617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29" name="TextBox 50"/>
            <p:cNvSpPr txBox="1">
              <a:spLocks noChangeArrowheads="1"/>
            </p:cNvSpPr>
            <p:nvPr/>
          </p:nvSpPr>
          <p:spPr bwMode="auto">
            <a:xfrm>
              <a:off x="7286727" y="1707397"/>
              <a:ext cx="1776776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Tolterrodina</a:t>
              </a:r>
              <a:r>
                <a:rPr lang="en-GB" sz="1200" dirty="0">
                  <a:solidFill>
                    <a:srgbClr val="004586"/>
                  </a:solidFill>
                </a:rPr>
                <a:t> ER (</a:t>
              </a:r>
              <a:r>
                <a:rPr lang="en-GB" sz="1200" dirty="0" smtClean="0">
                  <a:solidFill>
                    <a:srgbClr val="004586"/>
                  </a:solidFill>
                </a:rPr>
                <a:t>n=1,758</a:t>
              </a:r>
              <a:r>
                <a:rPr lang="en-GB" sz="1200" dirty="0">
                  <a:solidFill>
                    <a:srgbClr val="004586"/>
                  </a:solidFill>
                </a:rPr>
                <a:t>)</a:t>
              </a:r>
            </a:p>
          </p:txBody>
        </p:sp>
      </p:grpSp>
      <p:grpSp>
        <p:nvGrpSpPr>
          <p:cNvPr id="6" name="Group 25618"/>
          <p:cNvGrpSpPr>
            <a:grpSpLocks/>
          </p:cNvGrpSpPr>
          <p:nvPr/>
        </p:nvGrpSpPr>
        <p:grpSpPr bwMode="auto">
          <a:xfrm>
            <a:off x="8281992" y="1823360"/>
            <a:ext cx="2085462" cy="276999"/>
            <a:chOff x="6940550" y="2061727"/>
            <a:chExt cx="2085728" cy="277775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940550" y="2200227"/>
              <a:ext cx="346119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27" name="TextBox 50"/>
            <p:cNvSpPr txBox="1">
              <a:spLocks noChangeArrowheads="1"/>
            </p:cNvSpPr>
            <p:nvPr/>
          </p:nvSpPr>
          <p:spPr bwMode="auto">
            <a:xfrm>
              <a:off x="7286669" y="2061727"/>
              <a:ext cx="1739609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Tolterrodina</a:t>
              </a:r>
              <a:r>
                <a:rPr lang="en-GB" sz="1200" dirty="0">
                  <a:solidFill>
                    <a:srgbClr val="004586"/>
                  </a:solidFill>
                </a:rPr>
                <a:t> IR (</a:t>
              </a:r>
              <a:r>
                <a:rPr lang="en-GB" sz="1200" dirty="0" smtClean="0">
                  <a:solidFill>
                    <a:srgbClr val="004586"/>
                  </a:solidFill>
                </a:rPr>
                <a:t>n=1,758</a:t>
              </a:r>
              <a:r>
                <a:rPr lang="en-GB" sz="1200" dirty="0">
                  <a:solidFill>
                    <a:srgbClr val="004586"/>
                  </a:solidFill>
                </a:rPr>
                <a:t>)</a:t>
              </a:r>
            </a:p>
          </p:txBody>
        </p:sp>
      </p:grpSp>
      <p:grpSp>
        <p:nvGrpSpPr>
          <p:cNvPr id="7" name="Group 25617"/>
          <p:cNvGrpSpPr>
            <a:grpSpLocks/>
          </p:cNvGrpSpPr>
          <p:nvPr/>
        </p:nvGrpSpPr>
        <p:grpSpPr bwMode="auto">
          <a:xfrm>
            <a:off x="8281991" y="2101174"/>
            <a:ext cx="1966134" cy="276999"/>
            <a:chOff x="6940550" y="2413517"/>
            <a:chExt cx="1966819" cy="277775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940550" y="2552016"/>
              <a:ext cx="346196" cy="0"/>
            </a:xfrm>
            <a:prstGeom prst="line">
              <a:avLst/>
            </a:prstGeom>
            <a:noFill/>
            <a:ln w="28575">
              <a:solidFill>
                <a:schemeClr val="accent4">
                  <a:lumMod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25" name="TextBox 50"/>
            <p:cNvSpPr txBox="1">
              <a:spLocks noChangeArrowheads="1"/>
            </p:cNvSpPr>
            <p:nvPr/>
          </p:nvSpPr>
          <p:spPr bwMode="auto">
            <a:xfrm>
              <a:off x="7286746" y="2413517"/>
              <a:ext cx="1620623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Oxibutinina</a:t>
              </a:r>
              <a:r>
                <a:rPr lang="en-GB" sz="1200" dirty="0">
                  <a:solidFill>
                    <a:srgbClr val="004586"/>
                  </a:solidFill>
                </a:rPr>
                <a:t> ER (n=482)</a:t>
              </a:r>
            </a:p>
          </p:txBody>
        </p:sp>
      </p:grpSp>
      <p:grpSp>
        <p:nvGrpSpPr>
          <p:cNvPr id="8" name="Group 25616"/>
          <p:cNvGrpSpPr>
            <a:grpSpLocks/>
          </p:cNvGrpSpPr>
          <p:nvPr/>
        </p:nvGrpSpPr>
        <p:grpSpPr bwMode="auto">
          <a:xfrm>
            <a:off x="8281988" y="2378985"/>
            <a:ext cx="1929265" cy="276999"/>
            <a:chOff x="6940550" y="2762469"/>
            <a:chExt cx="1929596" cy="277775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940550" y="2900969"/>
              <a:ext cx="346134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23" name="TextBox 50"/>
            <p:cNvSpPr txBox="1">
              <a:spLocks noChangeArrowheads="1"/>
            </p:cNvSpPr>
            <p:nvPr/>
          </p:nvSpPr>
          <p:spPr bwMode="auto">
            <a:xfrm>
              <a:off x="7286685" y="2762469"/>
              <a:ext cx="1583461" cy="27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Oxibutinina</a:t>
              </a:r>
              <a:r>
                <a:rPr lang="en-GB" sz="1200" dirty="0">
                  <a:solidFill>
                    <a:srgbClr val="004586"/>
                  </a:solidFill>
                </a:rPr>
                <a:t> IR (n=590)</a:t>
              </a:r>
            </a:p>
          </p:txBody>
        </p:sp>
      </p:grpSp>
      <p:grpSp>
        <p:nvGrpSpPr>
          <p:cNvPr id="9" name="Group 25615"/>
          <p:cNvGrpSpPr>
            <a:grpSpLocks/>
          </p:cNvGrpSpPr>
          <p:nvPr/>
        </p:nvGrpSpPr>
        <p:grpSpPr bwMode="auto">
          <a:xfrm>
            <a:off x="8281984" y="2655213"/>
            <a:ext cx="1673051" cy="276999"/>
            <a:chOff x="6940550" y="3111223"/>
            <a:chExt cx="1673655" cy="276187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940550" y="3250514"/>
              <a:ext cx="346200" cy="0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21" name="TextBox 50"/>
            <p:cNvSpPr txBox="1">
              <a:spLocks noChangeArrowheads="1"/>
            </p:cNvSpPr>
            <p:nvPr/>
          </p:nvSpPr>
          <p:spPr bwMode="auto">
            <a:xfrm>
              <a:off x="7272456" y="3111223"/>
              <a:ext cx="1341749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Propiverina</a:t>
              </a:r>
              <a:r>
                <a:rPr lang="en-GB" sz="1200" dirty="0">
                  <a:solidFill>
                    <a:srgbClr val="004586"/>
                  </a:solidFill>
                </a:rPr>
                <a:t> (n=97)</a:t>
              </a:r>
            </a:p>
          </p:txBody>
        </p:sp>
      </p:grpSp>
      <p:grpSp>
        <p:nvGrpSpPr>
          <p:cNvPr id="10" name="Group 25614"/>
          <p:cNvGrpSpPr>
            <a:grpSpLocks/>
          </p:cNvGrpSpPr>
          <p:nvPr/>
        </p:nvGrpSpPr>
        <p:grpSpPr bwMode="auto">
          <a:xfrm>
            <a:off x="8281994" y="2933029"/>
            <a:ext cx="1493453" cy="276999"/>
            <a:chOff x="6940550" y="3459837"/>
            <a:chExt cx="1493185" cy="276188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940550" y="3599128"/>
              <a:ext cx="346013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19" name="TextBox 50"/>
            <p:cNvSpPr txBox="1">
              <a:spLocks noChangeArrowheads="1"/>
            </p:cNvSpPr>
            <p:nvPr/>
          </p:nvSpPr>
          <p:spPr bwMode="auto">
            <a:xfrm>
              <a:off x="7272278" y="3459837"/>
              <a:ext cx="1161457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Tróspio</a:t>
              </a:r>
              <a:r>
                <a:rPr lang="en-GB" sz="1200" dirty="0">
                  <a:solidFill>
                    <a:srgbClr val="004586"/>
                  </a:solidFill>
                </a:rPr>
                <a:t> (n=352)</a:t>
              </a:r>
            </a:p>
          </p:txBody>
        </p:sp>
      </p:grpSp>
      <p:grpSp>
        <p:nvGrpSpPr>
          <p:cNvPr id="11" name="Group 25613"/>
          <p:cNvGrpSpPr>
            <a:grpSpLocks/>
          </p:cNvGrpSpPr>
          <p:nvPr/>
        </p:nvGrpSpPr>
        <p:grpSpPr bwMode="auto">
          <a:xfrm>
            <a:off x="8281994" y="3210839"/>
            <a:ext cx="1757998" cy="276999"/>
            <a:chOff x="6940550" y="3807501"/>
            <a:chExt cx="1757657" cy="276187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6940550" y="3946792"/>
              <a:ext cx="346008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17" name="TextBox 50"/>
            <p:cNvSpPr txBox="1">
              <a:spLocks noChangeArrowheads="1"/>
            </p:cNvSpPr>
            <p:nvPr/>
          </p:nvSpPr>
          <p:spPr bwMode="auto">
            <a:xfrm>
              <a:off x="7286556" y="3807501"/>
              <a:ext cx="1411651" cy="27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Darifenacina</a:t>
              </a:r>
              <a:r>
                <a:rPr lang="en-GB" sz="1200" dirty="0">
                  <a:solidFill>
                    <a:srgbClr val="004586"/>
                  </a:solidFill>
                </a:rPr>
                <a:t> (n=23)</a:t>
              </a:r>
            </a:p>
          </p:txBody>
        </p:sp>
      </p:grpSp>
      <p:grpSp>
        <p:nvGrpSpPr>
          <p:cNvPr id="12" name="Group 25612"/>
          <p:cNvGrpSpPr>
            <a:grpSpLocks/>
          </p:cNvGrpSpPr>
          <p:nvPr/>
        </p:nvGrpSpPr>
        <p:grpSpPr bwMode="auto">
          <a:xfrm>
            <a:off x="8281991" y="3488655"/>
            <a:ext cx="1572807" cy="276999"/>
            <a:chOff x="6940550" y="4169728"/>
            <a:chExt cx="1573817" cy="276188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940550" y="4305853"/>
              <a:ext cx="346297" cy="0"/>
            </a:xfrm>
            <a:prstGeom prst="line">
              <a:avLst/>
            </a:prstGeom>
            <a:noFill/>
            <a:ln w="28575">
              <a:solidFill>
                <a:srgbClr val="99FF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211015" name="TextBox 50"/>
            <p:cNvSpPr txBox="1">
              <a:spLocks noChangeArrowheads="1"/>
            </p:cNvSpPr>
            <p:nvPr/>
          </p:nvSpPr>
          <p:spPr bwMode="auto">
            <a:xfrm>
              <a:off x="7294789" y="4169728"/>
              <a:ext cx="1219578" cy="27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dirty="0" err="1">
                  <a:solidFill>
                    <a:srgbClr val="004586"/>
                  </a:solidFill>
                </a:rPr>
                <a:t>Flavoxato</a:t>
              </a:r>
              <a:r>
                <a:rPr lang="en-GB" sz="1200" dirty="0">
                  <a:solidFill>
                    <a:srgbClr val="004586"/>
                  </a:solidFill>
                </a:rPr>
                <a:t> (n=89)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9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>
          <a:xfrm>
            <a:off x="1716337" y="2394857"/>
            <a:ext cx="10069263" cy="959783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M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ecanismo</a:t>
            </a:r>
            <a:r>
              <a:rPr lang="en-US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de 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ação</a:t>
            </a:r>
            <a:r>
              <a:rPr lang="en-US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agonista</a:t>
            </a:r>
            <a:r>
              <a:rPr lang="en-US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l-GR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β</a:t>
            </a:r>
            <a:r>
              <a:rPr lang="pt-PT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3 (</a:t>
            </a:r>
            <a:r>
              <a:rPr lang="en-US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mirabegrom</a:t>
            </a:r>
            <a:r>
              <a:rPr lang="en-US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)</a:t>
            </a:r>
            <a:endParaRPr lang="pt-PT" sz="4000" b="1" dirty="0">
              <a:solidFill>
                <a:srgbClr val="004586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428304" y="2492896"/>
            <a:ext cx="21602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04931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605417" y="1448713"/>
            <a:ext cx="4416425" cy="439261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4418"/>
            <a:ext cx="10972800" cy="60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PT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Mirabegrom</a:t>
            </a:r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promove o armazenamento de urina através do </a:t>
            </a:r>
            <a:r>
              <a:rPr lang="pt-PT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agonismo</a:t>
            </a:r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potente e </a:t>
            </a:r>
            <a:r>
              <a:rPr lang="pt-PT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seletivo</a:t>
            </a:r>
            <a:r>
              <a:rPr lang="pt-PT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do RA β3 </a:t>
            </a:r>
          </a:p>
        </p:txBody>
      </p:sp>
      <p:sp>
        <p:nvSpPr>
          <p:cNvPr id="6" name="Oval 5"/>
          <p:cNvSpPr/>
          <p:nvPr/>
        </p:nvSpPr>
        <p:spPr>
          <a:xfrm>
            <a:off x="4766128" y="3664862"/>
            <a:ext cx="393700" cy="368300"/>
          </a:xfrm>
          <a:prstGeom prst="ellipse">
            <a:avLst/>
          </a:prstGeom>
          <a:noFill/>
          <a:ln w="57150">
            <a:solidFill>
              <a:srgbClr val="AB7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6899728" y="3436262"/>
            <a:ext cx="393700" cy="368300"/>
          </a:xfrm>
          <a:prstGeom prst="ellipse">
            <a:avLst/>
          </a:prstGeom>
          <a:noFill/>
          <a:ln w="57150">
            <a:solidFill>
              <a:srgbClr val="AB7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747328" y="3737888"/>
            <a:ext cx="539750" cy="625475"/>
          </a:xfrm>
          <a:prstGeom prst="line">
            <a:avLst/>
          </a:prstGeom>
          <a:ln w="57150">
            <a:solidFill>
              <a:srgbClr val="AB7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5"/>
          </p:cNvCxnSpPr>
          <p:nvPr/>
        </p:nvCxnSpPr>
        <p:spPr>
          <a:xfrm>
            <a:off x="7236278" y="3750588"/>
            <a:ext cx="996950" cy="1006475"/>
          </a:xfrm>
          <a:prstGeom prst="line">
            <a:avLst/>
          </a:prstGeom>
          <a:ln w="57150">
            <a:solidFill>
              <a:srgbClr val="AB7C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44" name="Grupo 30"/>
          <p:cNvGrpSpPr>
            <a:grpSpLocks/>
          </p:cNvGrpSpPr>
          <p:nvPr/>
        </p:nvGrpSpPr>
        <p:grpSpPr bwMode="auto">
          <a:xfrm>
            <a:off x="1486354" y="953412"/>
            <a:ext cx="9193213" cy="5182424"/>
            <a:chOff x="-66676" y="1200151"/>
            <a:chExt cx="9193424" cy="518219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445103" y="1473189"/>
              <a:ext cx="76202" cy="4724189"/>
            </a:xfrm>
            <a:prstGeom prst="line">
              <a:avLst/>
            </a:prstGeom>
            <a:ln>
              <a:solidFill>
                <a:srgbClr val="AB7C1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47" name="Grupo 28"/>
            <p:cNvGrpSpPr>
              <a:grpSpLocks/>
            </p:cNvGrpSpPr>
            <p:nvPr/>
          </p:nvGrpSpPr>
          <p:grpSpPr bwMode="auto">
            <a:xfrm>
              <a:off x="-66676" y="1200151"/>
              <a:ext cx="9193424" cy="5182193"/>
              <a:chOff x="-66676" y="1200151"/>
              <a:chExt cx="9193424" cy="5182193"/>
            </a:xfrm>
          </p:grpSpPr>
          <p:pic>
            <p:nvPicPr>
              <p:cNvPr id="39948" name="Picture 2" descr="Y:\RD Current\Clients\Pharma\A-D\Astellas\XXXX Betmiga leavepieces\Graphics\Synapse_03.png"/>
              <p:cNvPicPr>
                <a:picLocks noChangeAspect="1" noChangeArrowheads="1"/>
              </p:cNvPicPr>
              <p:nvPr/>
            </p:nvPicPr>
            <p:blipFill>
              <a:blip r:embed="rId3"/>
              <a:srcRect t="18533" r="18800" b="17200"/>
              <a:stretch>
                <a:fillRect/>
              </a:stretch>
            </p:blipFill>
            <p:spPr bwMode="auto">
              <a:xfrm>
                <a:off x="742950" y="4486275"/>
                <a:ext cx="2063750" cy="1631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49" name="TextBox 46"/>
              <p:cNvSpPr txBox="1">
                <a:spLocks noChangeArrowheads="1"/>
              </p:cNvSpPr>
              <p:nvPr/>
            </p:nvSpPr>
            <p:spPr bwMode="auto">
              <a:xfrm>
                <a:off x="190863" y="1791428"/>
                <a:ext cx="2673172" cy="1928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 dirty="0">
                    <a:solidFill>
                      <a:srgbClr val="004586"/>
                    </a:solidFill>
                    <a:latin typeface="Calibri" pitchFamily="34" charset="0"/>
                  </a:rPr>
                  <a:t>A ativação do RA β</a:t>
                </a:r>
                <a:r>
                  <a:rPr lang="pt-PT" sz="1400" baseline="-25000" dirty="0">
                    <a:solidFill>
                      <a:srgbClr val="004586"/>
                    </a:solidFill>
                    <a:latin typeface="Calibri" pitchFamily="34" charset="0"/>
                  </a:rPr>
                  <a:t>3 </a:t>
                </a:r>
                <a:r>
                  <a:rPr lang="pt-PT" sz="1400" dirty="0">
                    <a:solidFill>
                      <a:srgbClr val="004586"/>
                    </a:solidFill>
                    <a:latin typeface="Calibri" pitchFamily="34" charset="0"/>
                  </a:rPr>
                  <a:t>pelo </a:t>
                </a:r>
                <a:r>
                  <a:rPr lang="pt-PT" sz="1400" b="1" dirty="0">
                    <a:solidFill>
                      <a:srgbClr val="004586"/>
                    </a:solidFill>
                    <a:latin typeface="Calibri" pitchFamily="34" charset="0"/>
                  </a:rPr>
                  <a:t>mirabegrom</a:t>
                </a:r>
                <a:r>
                  <a:rPr lang="pt-PT" sz="1400" dirty="0">
                    <a:solidFill>
                      <a:srgbClr val="004586"/>
                    </a:solidFill>
                    <a:latin typeface="Calibri" pitchFamily="34" charset="0"/>
                  </a:rPr>
                  <a:t> estimula o relaxamento do detrusor de modo a promover o armazenamento de urina, levando a um </a:t>
                </a:r>
                <a:r>
                  <a:rPr lang="pt-PT" sz="1400" b="1" dirty="0">
                    <a:solidFill>
                      <a:srgbClr val="004586"/>
                    </a:solidFill>
                    <a:latin typeface="Calibri" pitchFamily="34" charset="0"/>
                  </a:rPr>
                  <a:t>aumento da capacidade da bexiga </a:t>
                </a:r>
                <a:r>
                  <a:rPr lang="pt-PT" sz="1400" dirty="0">
                    <a:solidFill>
                      <a:srgbClr val="004586"/>
                    </a:solidFill>
                    <a:latin typeface="Calibri" pitchFamily="34" charset="0"/>
                  </a:rPr>
                  <a:t>e a um </a:t>
                </a:r>
                <a:r>
                  <a:rPr lang="pt-PT" sz="1400" b="1" dirty="0">
                    <a:solidFill>
                      <a:srgbClr val="004586"/>
                    </a:solidFill>
                    <a:latin typeface="Calibri" pitchFamily="34" charset="0"/>
                  </a:rPr>
                  <a:t>aumento do tempo entre micções </a:t>
                </a:r>
                <a:r>
                  <a:rPr lang="pt-PT" sz="1400" baseline="30000" dirty="0">
                    <a:solidFill>
                      <a:srgbClr val="004586"/>
                    </a:solidFill>
                    <a:latin typeface="Calibri" pitchFamily="34" charset="0"/>
                  </a:rPr>
                  <a:t>1,4</a:t>
                </a:r>
              </a:p>
              <a:p>
                <a:r>
                  <a:rPr lang="pt-PT" sz="1200" dirty="0">
                    <a:solidFill>
                      <a:srgbClr val="004586"/>
                    </a:solidFill>
                    <a:latin typeface="Calibri" pitchFamily="34" charset="0"/>
                  </a:rPr>
                  <a:t> </a:t>
                </a:r>
              </a:p>
            </p:txBody>
          </p:sp>
          <p:pic>
            <p:nvPicPr>
              <p:cNvPr id="39950" name="Picture 3" descr="Y:\RD Current\Clients\Pharma\A-D\Astellas\XXXX Betmiga leavepieces\Graphics\Bladder-01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70150" y="2559050"/>
                <a:ext cx="4019550" cy="3232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51" name="Picture 2" descr="Y:\RD Current\Clients\Pharma\A-D\Astellas\XXXX Betmiga leavepieces\Graphics\Synapse_01.png"/>
              <p:cNvPicPr>
                <a:picLocks noChangeAspect="1" noChangeArrowheads="1"/>
              </p:cNvPicPr>
              <p:nvPr/>
            </p:nvPicPr>
            <p:blipFill>
              <a:blip r:embed="rId5"/>
              <a:srcRect r="12161" b="20946"/>
              <a:stretch>
                <a:fillRect/>
              </a:stretch>
            </p:blipFill>
            <p:spPr bwMode="auto">
              <a:xfrm>
                <a:off x="6553200" y="3797300"/>
                <a:ext cx="2032000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2" name="TextBox 12"/>
              <p:cNvSpPr txBox="1">
                <a:spLocks noChangeArrowheads="1"/>
              </p:cNvSpPr>
              <p:nvPr/>
            </p:nvSpPr>
            <p:spPr bwMode="auto">
              <a:xfrm>
                <a:off x="504826" y="4108451"/>
                <a:ext cx="2522540" cy="36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dirty="0">
                    <a:solidFill>
                      <a:srgbClr val="004586"/>
                    </a:solidFill>
                    <a:latin typeface="Calibri" pitchFamily="34" charset="0"/>
                  </a:rPr>
                  <a:t>Noradrenalina</a:t>
                </a:r>
              </a:p>
            </p:txBody>
          </p:sp>
          <p:sp>
            <p:nvSpPr>
              <p:cNvPr id="39953" name="TextBox 13"/>
              <p:cNvSpPr txBox="1">
                <a:spLocks noChangeArrowheads="1"/>
              </p:cNvSpPr>
              <p:nvPr/>
            </p:nvSpPr>
            <p:spPr bwMode="auto">
              <a:xfrm>
                <a:off x="285750" y="6013028"/>
                <a:ext cx="1276350" cy="36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>
                    <a:solidFill>
                      <a:srgbClr val="002060"/>
                    </a:solidFill>
                    <a:latin typeface="Calibri" pitchFamily="34" charset="0"/>
                  </a:rPr>
                  <a:t>RA β</a:t>
                </a:r>
                <a:r>
                  <a:rPr lang="pt-PT" baseline="-25000">
                    <a:solidFill>
                      <a:srgbClr val="002060"/>
                    </a:solidFill>
                    <a:latin typeface="Calibri" pitchFamily="34" charset="0"/>
                  </a:rPr>
                  <a:t>3</a:t>
                </a:r>
                <a:r>
                  <a:rPr lang="pt-PT">
                    <a:solidFill>
                      <a:srgbClr val="002060"/>
                    </a:solidFill>
                    <a:latin typeface="Calibri" pitchFamily="34" charset="0"/>
                  </a:rPr>
                  <a:t> 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1955845" y="4482954"/>
                <a:ext cx="190504" cy="4825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403383" y="5714799"/>
                <a:ext cx="590564" cy="4508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6" name="TextBox 25"/>
              <p:cNvSpPr txBox="1">
                <a:spLocks noChangeArrowheads="1"/>
              </p:cNvSpPr>
              <p:nvPr/>
            </p:nvSpPr>
            <p:spPr bwMode="auto">
              <a:xfrm>
                <a:off x="6529390" y="3867151"/>
                <a:ext cx="1882775" cy="36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>
                    <a:solidFill>
                      <a:srgbClr val="002060"/>
                    </a:solidFill>
                    <a:latin typeface="Calibri" pitchFamily="34" charset="0"/>
                  </a:rPr>
                  <a:t>Acetilcolina</a:t>
                </a:r>
              </a:p>
            </p:txBody>
          </p:sp>
          <p:sp>
            <p:nvSpPr>
              <p:cNvPr id="39957" name="TextBox 26"/>
              <p:cNvSpPr txBox="1">
                <a:spLocks noChangeArrowheads="1"/>
              </p:cNvSpPr>
              <p:nvPr/>
            </p:nvSpPr>
            <p:spPr bwMode="auto">
              <a:xfrm>
                <a:off x="6388100" y="5670551"/>
                <a:ext cx="2451100" cy="36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>
                    <a:solidFill>
                      <a:srgbClr val="002060"/>
                    </a:solidFill>
                    <a:latin typeface="Calibri" pitchFamily="34" charset="0"/>
                  </a:rPr>
                  <a:t>Recetores muscarínicos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7378870" y="5130626"/>
                <a:ext cx="139703" cy="6222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175665" y="4228966"/>
                <a:ext cx="596914" cy="4063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0" name="TextBox 43"/>
              <p:cNvSpPr txBox="1">
                <a:spLocks noChangeArrowheads="1"/>
              </p:cNvSpPr>
              <p:nvPr/>
            </p:nvSpPr>
            <p:spPr bwMode="auto">
              <a:xfrm>
                <a:off x="268290" y="1200151"/>
                <a:ext cx="3694110" cy="400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PT" sz="2000" b="1" dirty="0">
                    <a:solidFill>
                      <a:srgbClr val="C00000"/>
                    </a:solidFill>
                    <a:latin typeface="Calibri" pitchFamily="34" charset="0"/>
                  </a:rPr>
                  <a:t>Armazenamento de urina</a:t>
                </a:r>
              </a:p>
            </p:txBody>
          </p:sp>
          <p:sp>
            <p:nvSpPr>
              <p:cNvPr id="39961" name="TextBox 44"/>
              <p:cNvSpPr txBox="1">
                <a:spLocks noChangeArrowheads="1"/>
              </p:cNvSpPr>
              <p:nvPr/>
            </p:nvSpPr>
            <p:spPr bwMode="auto">
              <a:xfrm>
                <a:off x="4954590" y="1219201"/>
                <a:ext cx="3665535" cy="400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PT" sz="2000" b="1" dirty="0">
                    <a:solidFill>
                      <a:srgbClr val="C00000"/>
                    </a:solidFill>
                    <a:latin typeface="Calibri" pitchFamily="34" charset="0"/>
                  </a:rPr>
                  <a:t>Esvaziamento da bexiga</a:t>
                </a:r>
              </a:p>
            </p:txBody>
          </p:sp>
          <p:sp>
            <p:nvSpPr>
              <p:cNvPr id="39962" name="TextBox 39"/>
              <p:cNvSpPr txBox="1">
                <a:spLocks noChangeArrowheads="1"/>
              </p:cNvSpPr>
              <p:nvPr/>
            </p:nvSpPr>
            <p:spPr bwMode="auto">
              <a:xfrm>
                <a:off x="6377198" y="1770580"/>
                <a:ext cx="2749550" cy="2000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sz="1400" dirty="0">
                    <a:solidFill>
                      <a:srgbClr val="004586"/>
                    </a:solidFill>
                    <a:latin typeface="Calibri" pitchFamily="34" charset="0"/>
                  </a:rPr>
                  <a:t>Mirabegrom não tem qualquer efeito na estimulação parassimpática da contracção do detrusor e esvaziamento da bexiga pelo que </a:t>
                </a:r>
                <a:r>
                  <a:rPr lang="pt-PT" sz="1400" b="1" dirty="0">
                    <a:solidFill>
                      <a:srgbClr val="004586"/>
                    </a:solidFill>
                    <a:latin typeface="Calibri" pitchFamily="34" charset="0"/>
                  </a:rPr>
                  <a:t>poderá reduzir o risco de retenção urinária aguda </a:t>
                </a:r>
                <a:r>
                  <a:rPr lang="pt-PT" sz="1400" dirty="0">
                    <a:solidFill>
                      <a:srgbClr val="004586"/>
                    </a:solidFill>
                    <a:latin typeface="Calibri" pitchFamily="34" charset="0"/>
                  </a:rPr>
                  <a:t> em comparação com os antimuscarínicos</a:t>
                </a:r>
                <a:r>
                  <a:rPr lang="pt-PT" sz="1400" baseline="30000" dirty="0">
                    <a:solidFill>
                      <a:srgbClr val="004586"/>
                    </a:solidFill>
                    <a:latin typeface="Calibri" pitchFamily="34" charset="0"/>
                  </a:rPr>
                  <a:t>1,2,5</a:t>
                </a:r>
              </a:p>
              <a:p>
                <a:r>
                  <a:rPr lang="pt-PT" sz="1200" dirty="0">
                    <a:solidFill>
                      <a:srgbClr val="00206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39963" name="TextBox 52"/>
              <p:cNvSpPr txBox="1">
                <a:spLocks noChangeArrowheads="1"/>
              </p:cNvSpPr>
              <p:nvPr/>
            </p:nvSpPr>
            <p:spPr bwMode="auto">
              <a:xfrm>
                <a:off x="-66676" y="4941168"/>
                <a:ext cx="1781175" cy="369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PT" b="1" dirty="0">
                    <a:solidFill>
                      <a:srgbClr val="004586"/>
                    </a:solidFill>
                    <a:latin typeface="Calibri" pitchFamily="34" charset="0"/>
                  </a:rPr>
                  <a:t>Mirabegrom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1331944" y="5300481"/>
                <a:ext cx="636602" cy="3254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945" name="TextBox 24"/>
          <p:cNvSpPr txBox="1">
            <a:spLocks noChangeArrowheads="1"/>
          </p:cNvSpPr>
          <p:nvPr/>
        </p:nvSpPr>
        <p:spPr bwMode="auto">
          <a:xfrm>
            <a:off x="5205184" y="5783924"/>
            <a:ext cx="677386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r"/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1. FDA: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Mirabegron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(YM178) for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Treatment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Overactive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Bladder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April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2012. 2.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Takasu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T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al. J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Pharmacol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Exp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Ther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2007; 321: 642–7. 4.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Barkin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J, Folia C. Can J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Urol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2012; 19(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Suppl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1): 49–53. 5.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Tyagi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P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al. Expert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Opin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Drug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1050" i="1" dirty="0" err="1">
                <a:solidFill>
                  <a:schemeClr val="bg1">
                    <a:lumMod val="50000"/>
                  </a:schemeClr>
                </a:solidFill>
              </a:rPr>
              <a:t>Saf</a:t>
            </a:r>
            <a:r>
              <a:rPr lang="pt-PT" sz="1050" i="1" dirty="0">
                <a:solidFill>
                  <a:schemeClr val="bg1">
                    <a:lumMod val="50000"/>
                  </a:schemeClr>
                </a:solidFill>
              </a:rPr>
              <a:t> 2011; 10: 287–94</a:t>
            </a:r>
          </a:p>
        </p:txBody>
      </p:sp>
    </p:spTree>
    <p:extLst>
      <p:ext uri="{BB962C8B-B14F-4D97-AF65-F5344CB8AC3E}">
        <p14:creationId xmlns:p14="http://schemas.microsoft.com/office/powerpoint/2010/main" val="39485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4418"/>
            <a:ext cx="10972800" cy="604800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Variável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CoPrimária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: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n</a:t>
            </a:r>
            <a:r>
              <a:rPr lang="en-GB" b="1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úmero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médio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episódios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de </a:t>
            </a:r>
            <a:r>
              <a:rPr lang="en-GB" b="1" dirty="0" err="1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incontinência</a:t>
            </a:r>
            <a:r>
              <a:rPr lang="en-GB" b="1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/24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horas</a:t>
            </a:r>
            <a:endParaRPr lang="en-GB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5128" name="Rectangle 21"/>
          <p:cNvSpPr>
            <a:spLocks noChangeArrowheads="1"/>
          </p:cNvSpPr>
          <p:nvPr/>
        </p:nvSpPr>
        <p:spPr bwMode="auto">
          <a:xfrm>
            <a:off x="5459413" y="5536070"/>
            <a:ext cx="4900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4000" dirty="0">
                <a:solidFill>
                  <a:srgbClr val="004586"/>
                </a:solidFill>
                <a:ea typeface="SimSun" pitchFamily="2" charset="-122"/>
              </a:rPr>
              <a:t>* </a:t>
            </a:r>
            <a:r>
              <a:rPr lang="en-US" altLang="zh-CN" sz="2000" baseline="100000" dirty="0">
                <a:solidFill>
                  <a:srgbClr val="004586"/>
                </a:solidFill>
                <a:ea typeface="SimSun" pitchFamily="2" charset="-122"/>
              </a:rPr>
              <a:t> </a:t>
            </a:r>
            <a:r>
              <a:rPr lang="en-US" altLang="zh-CN" sz="2000" baseline="100000" dirty="0" err="1">
                <a:solidFill>
                  <a:srgbClr val="004586"/>
                </a:solidFill>
                <a:ea typeface="SimSun" pitchFamily="2" charset="-122"/>
              </a:rPr>
              <a:t>Melhoria</a:t>
            </a:r>
            <a:r>
              <a:rPr lang="en-US" altLang="zh-CN" sz="2000" baseline="100000" dirty="0">
                <a:solidFill>
                  <a:srgbClr val="004586"/>
                </a:solidFill>
                <a:ea typeface="SimSun" pitchFamily="2" charset="-122"/>
              </a:rPr>
              <a:t> </a:t>
            </a:r>
            <a:r>
              <a:rPr lang="en-US" altLang="zh-CN" sz="2000" baseline="100000" dirty="0" err="1">
                <a:solidFill>
                  <a:srgbClr val="004586"/>
                </a:solidFill>
                <a:ea typeface="SimSun" pitchFamily="2" charset="-122"/>
              </a:rPr>
              <a:t>estatisticamente</a:t>
            </a:r>
            <a:r>
              <a:rPr lang="en-US" altLang="zh-CN" sz="2000" baseline="100000" dirty="0">
                <a:solidFill>
                  <a:srgbClr val="004586"/>
                </a:solidFill>
                <a:ea typeface="SimSun" pitchFamily="2" charset="-122"/>
              </a:rPr>
              <a:t> </a:t>
            </a:r>
            <a:r>
              <a:rPr lang="en-US" altLang="zh-CN" sz="2000" baseline="100000" dirty="0" err="1">
                <a:solidFill>
                  <a:srgbClr val="004586"/>
                </a:solidFill>
                <a:ea typeface="SimSun" pitchFamily="2" charset="-122"/>
              </a:rPr>
              <a:t>significativa</a:t>
            </a:r>
            <a:r>
              <a:rPr lang="en-US" altLang="zh-CN" sz="2000" baseline="100000" dirty="0">
                <a:solidFill>
                  <a:srgbClr val="004586"/>
                </a:solidFill>
                <a:ea typeface="SimSun" pitchFamily="2" charset="-122"/>
              </a:rPr>
              <a:t> versus placebo. </a:t>
            </a:r>
          </a:p>
        </p:txBody>
      </p:sp>
      <p:sp>
        <p:nvSpPr>
          <p:cNvPr id="5129" name="TextBox 19"/>
          <p:cNvSpPr txBox="1">
            <a:spLocks noChangeArrowheads="1"/>
          </p:cNvSpPr>
          <p:nvPr/>
        </p:nvSpPr>
        <p:spPr bwMode="auto">
          <a:xfrm>
            <a:off x="5596730" y="5898395"/>
            <a:ext cx="61928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Khullar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V et al.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Eur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Urol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Suppl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2011;10(2);278–279 [Abstract 886]</a:t>
            </a:r>
          </a:p>
        </p:txBody>
      </p:sp>
      <p:graphicFrame>
        <p:nvGraphicFramePr>
          <p:cNvPr id="512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37771"/>
              </p:ext>
            </p:extLst>
          </p:nvPr>
        </p:nvGraphicFramePr>
        <p:xfrm>
          <a:off x="1797050" y="1195314"/>
          <a:ext cx="83820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Worksheet" r:id="rId4" imgW="8382000" imgH="4448243" progId="">
                  <p:embed/>
                </p:oleObj>
              </mc:Choice>
              <mc:Fallback>
                <p:oleObj name="Worksheet" r:id="rId4" imgW="8382000" imgH="4448243" progId="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195314"/>
                        <a:ext cx="8382000" cy="444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4951416" y="2930982"/>
            <a:ext cx="371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7896C8"/>
                </a:solidFill>
                <a:latin typeface="Trebuchet MS" pitchFamily="34" charset="0"/>
                <a:ea typeface="Osaka"/>
                <a:cs typeface="Osaka"/>
              </a:rPr>
              <a:t>*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7213600" y="4394657"/>
            <a:ext cx="381000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rgbClr val="FFC425"/>
                </a:solidFill>
                <a:latin typeface="Trebuchet MS" pitchFamily="34" charset="0"/>
                <a:ea typeface="Osaka"/>
                <a:cs typeface="Osaka"/>
              </a:rPr>
              <a:t>*</a:t>
            </a:r>
            <a:r>
              <a:rPr lang="en-US" sz="3600">
                <a:solidFill>
                  <a:srgbClr val="A17700"/>
                </a:solidFill>
                <a:latin typeface="Trebuchet MS" pitchFamily="34" charset="0"/>
                <a:ea typeface="Osaka"/>
                <a:cs typeface="Osaka"/>
              </a:rPr>
              <a:t/>
            </a:r>
            <a:br>
              <a:rPr lang="en-US" sz="3600">
                <a:solidFill>
                  <a:srgbClr val="A17700"/>
                </a:solidFill>
                <a:latin typeface="Trebuchet MS" pitchFamily="34" charset="0"/>
                <a:ea typeface="Osaka"/>
                <a:cs typeface="Osaka"/>
              </a:rPr>
            </a:br>
            <a:endParaRPr lang="en-US" sz="3600">
              <a:solidFill>
                <a:srgbClr val="A17700"/>
              </a:solidFill>
              <a:latin typeface="Trebuchet MS" pitchFamily="34" charset="0"/>
              <a:ea typeface="Osaka"/>
              <a:cs typeface="Osaka"/>
            </a:endParaRP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>
            <a:off x="9423400" y="4366080"/>
            <a:ext cx="3810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>
              <a:solidFill>
                <a:srgbClr val="A17700"/>
              </a:solidFill>
              <a:latin typeface="Trebuchet MS" pitchFamily="34" charset="0"/>
              <a:ea typeface="Osaka"/>
              <a:cs typeface="Osaka"/>
            </a:endParaRPr>
          </a:p>
          <a:p>
            <a:pPr algn="ctr"/>
            <a:r>
              <a:rPr lang="en-US" sz="3600">
                <a:solidFill>
                  <a:srgbClr val="FFC425"/>
                </a:solidFill>
                <a:latin typeface="Trebuchet MS" pitchFamily="34" charset="0"/>
                <a:ea typeface="Osaka"/>
                <a:cs typeface="Osaka"/>
              </a:rPr>
              <a:t>*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4945063" y="3713620"/>
            <a:ext cx="381000" cy="7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>
                <a:solidFill>
                  <a:srgbClr val="FFC425"/>
                </a:solidFill>
                <a:latin typeface="Trebuchet MS" pitchFamily="34" charset="0"/>
                <a:ea typeface="Osaka"/>
                <a:cs typeface="Osaka"/>
              </a:rPr>
              <a:t>*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1625603" y="5641701"/>
            <a:ext cx="3697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>
                <a:solidFill>
                  <a:srgbClr val="004586"/>
                </a:solidFill>
              </a:rPr>
              <a:t>Dados </a:t>
            </a:r>
            <a:r>
              <a:rPr lang="en-GB" sz="1400" dirty="0" err="1">
                <a:solidFill>
                  <a:srgbClr val="004586"/>
                </a:solidFill>
              </a:rPr>
              <a:t>para</a:t>
            </a:r>
            <a:r>
              <a:rPr lang="en-GB" sz="1400" dirty="0">
                <a:solidFill>
                  <a:srgbClr val="004586"/>
                </a:solidFill>
              </a:rPr>
              <a:t> </a:t>
            </a:r>
            <a:r>
              <a:rPr lang="en-GB" sz="1400" dirty="0" err="1">
                <a:solidFill>
                  <a:srgbClr val="004586"/>
                </a:solidFill>
              </a:rPr>
              <a:t>Betmiga</a:t>
            </a:r>
            <a:r>
              <a:rPr lang="en-GB" sz="1400" dirty="0">
                <a:solidFill>
                  <a:srgbClr val="004586"/>
                </a:solidFill>
              </a:rPr>
              <a:t> 100mg </a:t>
            </a:r>
            <a:r>
              <a:rPr lang="en-GB" sz="1400" dirty="0" err="1">
                <a:solidFill>
                  <a:srgbClr val="004586"/>
                </a:solidFill>
              </a:rPr>
              <a:t>não</a:t>
            </a:r>
            <a:r>
              <a:rPr lang="en-GB" sz="1400" dirty="0">
                <a:solidFill>
                  <a:srgbClr val="004586"/>
                </a:solidFill>
              </a:rPr>
              <a:t> </a:t>
            </a:r>
            <a:r>
              <a:rPr lang="en-GB" sz="1400" dirty="0" err="1">
                <a:solidFill>
                  <a:srgbClr val="004586"/>
                </a:solidFill>
              </a:rPr>
              <a:t>apresentados</a:t>
            </a:r>
            <a:endParaRPr lang="en-GB" sz="1400" dirty="0">
              <a:solidFill>
                <a:srgbClr val="004586"/>
              </a:solidFill>
            </a:endParaRPr>
          </a:p>
        </p:txBody>
      </p:sp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9226550" y="1281570"/>
            <a:ext cx="88900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000" dirty="0">
                <a:solidFill>
                  <a:srgbClr val="FF0000"/>
                </a:solidFill>
              </a:rPr>
              <a:t>Semana 12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6965950" y="1273665"/>
            <a:ext cx="78898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000" dirty="0"/>
              <a:t>Semana 8</a:t>
            </a:r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2495550" y="1294270"/>
            <a:ext cx="78898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000"/>
              <a:t>Início</a:t>
            </a:r>
          </a:p>
        </p:txBody>
      </p: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4705350" y="1294270"/>
            <a:ext cx="78898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000" dirty="0">
                <a:solidFill>
                  <a:srgbClr val="FF0000"/>
                </a:solidFill>
              </a:rPr>
              <a:t>Semana 4</a:t>
            </a:r>
          </a:p>
        </p:txBody>
      </p:sp>
      <p:sp>
        <p:nvSpPr>
          <p:cNvPr id="5139" name="TextBox 32"/>
          <p:cNvSpPr txBox="1">
            <a:spLocks noChangeArrowheads="1"/>
          </p:cNvSpPr>
          <p:nvPr/>
        </p:nvSpPr>
        <p:spPr bwMode="auto">
          <a:xfrm rot="16200000">
            <a:off x="36969" y="3213425"/>
            <a:ext cx="377371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ja-JP" sz="1400" b="1" dirty="0" err="1">
                <a:solidFill>
                  <a:srgbClr val="004586"/>
                </a:solidFill>
              </a:rPr>
              <a:t>Número</a:t>
            </a:r>
            <a:r>
              <a:rPr lang="en-GB" altLang="ja-JP" sz="1400" b="1" dirty="0">
                <a:solidFill>
                  <a:srgbClr val="004586"/>
                </a:solidFill>
              </a:rPr>
              <a:t> de </a:t>
            </a:r>
            <a:r>
              <a:rPr lang="en-GB" altLang="ja-JP" sz="1400" b="1" dirty="0" err="1">
                <a:solidFill>
                  <a:srgbClr val="004586"/>
                </a:solidFill>
              </a:rPr>
              <a:t>episódios</a:t>
            </a:r>
            <a:r>
              <a:rPr lang="en-GB" altLang="ja-JP" sz="1400" b="1" dirty="0">
                <a:solidFill>
                  <a:srgbClr val="004586"/>
                </a:solidFill>
              </a:rPr>
              <a:t> de </a:t>
            </a:r>
            <a:r>
              <a:rPr lang="en-GB" altLang="ja-JP" sz="1400" b="1" dirty="0" err="1">
                <a:solidFill>
                  <a:srgbClr val="004586"/>
                </a:solidFill>
              </a:rPr>
              <a:t>incontinência</a:t>
            </a:r>
            <a:r>
              <a:rPr lang="en-GB" altLang="ja-JP" sz="1400" b="1" dirty="0">
                <a:solidFill>
                  <a:srgbClr val="004586"/>
                </a:solidFill>
              </a:rPr>
              <a:t>/24 h</a:t>
            </a:r>
          </a:p>
        </p:txBody>
      </p:sp>
    </p:spTree>
    <p:extLst>
      <p:ext uri="{BB962C8B-B14F-4D97-AF65-F5344CB8AC3E}">
        <p14:creationId xmlns:p14="http://schemas.microsoft.com/office/powerpoint/2010/main" val="235147064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4" name="Text Box 116"/>
          <p:cNvSpPr txBox="1">
            <a:spLocks noChangeArrowheads="1"/>
          </p:cNvSpPr>
          <p:nvPr/>
        </p:nvSpPr>
        <p:spPr bwMode="auto">
          <a:xfrm rot="16200000">
            <a:off x="654273" y="3045349"/>
            <a:ext cx="5408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1993900" lvl="1" algn="ctr" fontAlgn="base">
              <a:spcBef>
                <a:spcPts val="75"/>
              </a:spcBef>
              <a:spcAft>
                <a:spcPct val="0"/>
              </a:spcAft>
            </a:pPr>
            <a:r>
              <a:rPr lang="pl-PL" sz="2000" dirty="0" err="1">
                <a:solidFill>
                  <a:srgbClr val="004586"/>
                </a:solidFill>
                <a:cs typeface="Arial" pitchFamily="34" charset="0"/>
              </a:rPr>
              <a:t>Mic</a:t>
            </a:r>
            <a:r>
              <a:rPr lang="pt-PT" sz="2000" dirty="0" err="1">
                <a:solidFill>
                  <a:srgbClr val="004586"/>
                </a:solidFill>
                <a:cs typeface="Arial" pitchFamily="34" charset="0"/>
              </a:rPr>
              <a:t>ções</a:t>
            </a:r>
            <a:r>
              <a:rPr lang="pl-PL" sz="2000" dirty="0">
                <a:solidFill>
                  <a:srgbClr val="004586"/>
                </a:solidFill>
                <a:cs typeface="Arial" pitchFamily="34" charset="0"/>
              </a:rPr>
              <a:t>/24</a:t>
            </a:r>
            <a:r>
              <a:rPr lang="pt-PT" sz="2000" dirty="0">
                <a:solidFill>
                  <a:srgbClr val="004586"/>
                </a:solidFill>
                <a:cs typeface="Arial" pitchFamily="34" charset="0"/>
              </a:rPr>
              <a:t>h</a:t>
            </a:r>
            <a:endParaRPr lang="pl-PL" sz="2000" dirty="0">
              <a:solidFill>
                <a:srgbClr val="004586"/>
              </a:solidFill>
              <a:cs typeface="Arial" pitchFamily="34" charset="0"/>
            </a:endParaRPr>
          </a:p>
        </p:txBody>
      </p:sp>
      <p:grpSp>
        <p:nvGrpSpPr>
          <p:cNvPr id="90" name="Grupo 89"/>
          <p:cNvGrpSpPr/>
          <p:nvPr/>
        </p:nvGrpSpPr>
        <p:grpSpPr>
          <a:xfrm>
            <a:off x="3237050" y="979605"/>
            <a:ext cx="5637673" cy="4800805"/>
            <a:chOff x="1043129" y="1872957"/>
            <a:chExt cx="5637673" cy="2759015"/>
          </a:xfrm>
        </p:grpSpPr>
        <p:pic>
          <p:nvPicPr>
            <p:cNvPr id="37949" name="Picture 6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082" y="3278844"/>
              <a:ext cx="277495" cy="296548"/>
            </a:xfrm>
            <a:prstGeom prst="rect">
              <a:avLst/>
            </a:prstGeom>
            <a:noFill/>
          </p:spPr>
        </p:pic>
        <p:grpSp>
          <p:nvGrpSpPr>
            <p:cNvPr id="9" name="Group 75"/>
            <p:cNvGrpSpPr>
              <a:grpSpLocks/>
            </p:cNvGrpSpPr>
            <p:nvPr/>
          </p:nvGrpSpPr>
          <p:grpSpPr bwMode="auto">
            <a:xfrm>
              <a:off x="1638267" y="2545280"/>
              <a:ext cx="4860290" cy="1634507"/>
              <a:chOff x="2805" y="3873"/>
              <a:chExt cx="7654" cy="2409"/>
            </a:xfrm>
          </p:grpSpPr>
          <p:sp>
            <p:nvSpPr>
              <p:cNvPr id="37964" name="Freeform 76"/>
              <p:cNvSpPr>
                <a:spLocks/>
              </p:cNvSpPr>
              <p:nvPr/>
            </p:nvSpPr>
            <p:spPr bwMode="auto">
              <a:xfrm>
                <a:off x="2805" y="3881"/>
                <a:ext cx="765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86" y="0"/>
                  </a:cxn>
                </a:cxnLst>
                <a:rect l="0" t="0" r="r" b="b"/>
                <a:pathLst>
                  <a:path w="10187">
                    <a:moveTo>
                      <a:pt x="0" y="0"/>
                    </a:moveTo>
                    <a:lnTo>
                      <a:pt x="10186" y="0"/>
                    </a:lnTo>
                  </a:path>
                </a:pathLst>
              </a:custGeom>
              <a:noFill/>
              <a:ln w="10197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7969" name="Picture 8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47" y="3873"/>
                <a:ext cx="1770" cy="1686"/>
              </a:xfrm>
              <a:prstGeom prst="rect">
                <a:avLst/>
              </a:prstGeom>
              <a:noFill/>
            </p:spPr>
          </p:pic>
          <p:pic>
            <p:nvPicPr>
              <p:cNvPr id="37970" name="Picture 8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74" y="3873"/>
                <a:ext cx="1770" cy="2409"/>
              </a:xfrm>
              <a:prstGeom prst="rect">
                <a:avLst/>
              </a:prstGeom>
              <a:noFill/>
            </p:spPr>
          </p:pic>
          <p:pic>
            <p:nvPicPr>
              <p:cNvPr id="37972" name="Picture 8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97" y="3873"/>
                <a:ext cx="1770" cy="1991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1678907" y="2550707"/>
              <a:ext cx="1270" cy="2081265"/>
              <a:chOff x="2869" y="3881"/>
              <a:chExt cx="2" cy="3067"/>
            </a:xfrm>
          </p:grpSpPr>
          <p:sp>
            <p:nvSpPr>
              <p:cNvPr id="37974" name="Freeform 86"/>
              <p:cNvSpPr>
                <a:spLocks/>
              </p:cNvSpPr>
              <p:nvPr/>
            </p:nvSpPr>
            <p:spPr bwMode="auto">
              <a:xfrm>
                <a:off x="2869" y="3881"/>
                <a:ext cx="2" cy="3067"/>
              </a:xfrm>
              <a:custGeom>
                <a:avLst/>
                <a:gdLst/>
                <a:ahLst/>
                <a:cxnLst>
                  <a:cxn ang="0">
                    <a:pos x="0" y="3067"/>
                  </a:cxn>
                  <a:cxn ang="0">
                    <a:pos x="0" y="0"/>
                  </a:cxn>
                </a:cxnLst>
                <a:rect l="0" t="0" r="r" b="b"/>
                <a:pathLst>
                  <a:path h="3067">
                    <a:moveTo>
                      <a:pt x="0" y="3067"/>
                    </a:moveTo>
                    <a:lnTo>
                      <a:pt x="0" y="0"/>
                    </a:lnTo>
                  </a:path>
                </a:pathLst>
              </a:custGeom>
              <a:noFill/>
              <a:ln w="10219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3283552" y="2550707"/>
              <a:ext cx="1270" cy="43430"/>
              <a:chOff x="5396" y="3881"/>
              <a:chExt cx="2" cy="64"/>
            </a:xfrm>
          </p:grpSpPr>
          <p:sp>
            <p:nvSpPr>
              <p:cNvPr id="37976" name="Freeform 88"/>
              <p:cNvSpPr>
                <a:spLocks/>
              </p:cNvSpPr>
              <p:nvPr/>
            </p:nvSpPr>
            <p:spPr bwMode="auto">
              <a:xfrm>
                <a:off x="5396" y="3881"/>
                <a:ext cx="2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</a:cxnLst>
                <a:rect l="0" t="0" r="r" b="b"/>
                <a:pathLst>
                  <a:path h="64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0219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89"/>
            <p:cNvGrpSpPr>
              <a:grpSpLocks/>
            </p:cNvGrpSpPr>
            <p:nvPr/>
          </p:nvGrpSpPr>
          <p:grpSpPr bwMode="auto">
            <a:xfrm>
              <a:off x="4887562" y="2550707"/>
              <a:ext cx="1270" cy="43430"/>
              <a:chOff x="7922" y="3881"/>
              <a:chExt cx="2" cy="64"/>
            </a:xfrm>
          </p:grpSpPr>
          <p:sp>
            <p:nvSpPr>
              <p:cNvPr id="37978" name="Freeform 90"/>
              <p:cNvSpPr>
                <a:spLocks/>
              </p:cNvSpPr>
              <p:nvPr/>
            </p:nvSpPr>
            <p:spPr bwMode="auto">
              <a:xfrm>
                <a:off x="7922" y="3881"/>
                <a:ext cx="2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</a:cxnLst>
                <a:rect l="0" t="0" r="r" b="b"/>
                <a:pathLst>
                  <a:path h="64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0219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6502367" y="2550707"/>
              <a:ext cx="1270" cy="43430"/>
              <a:chOff x="10465" y="3881"/>
              <a:chExt cx="2" cy="64"/>
            </a:xfrm>
          </p:grpSpPr>
          <p:sp>
            <p:nvSpPr>
              <p:cNvPr id="37980" name="Freeform 92"/>
              <p:cNvSpPr>
                <a:spLocks/>
              </p:cNvSpPr>
              <p:nvPr/>
            </p:nvSpPr>
            <p:spPr bwMode="auto">
              <a:xfrm>
                <a:off x="10465" y="3881"/>
                <a:ext cx="2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</a:cxnLst>
                <a:rect l="0" t="0" r="r" b="b"/>
                <a:pathLst>
                  <a:path h="64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0219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103"/>
            <p:cNvGrpSpPr>
              <a:grpSpLocks/>
            </p:cNvGrpSpPr>
            <p:nvPr/>
          </p:nvGrpSpPr>
          <p:grpSpPr bwMode="auto">
            <a:xfrm>
              <a:off x="6642702" y="3766078"/>
              <a:ext cx="38100" cy="1357"/>
              <a:chOff x="10686" y="5672"/>
              <a:chExt cx="60" cy="2"/>
            </a:xfrm>
          </p:grpSpPr>
          <p:sp>
            <p:nvSpPr>
              <p:cNvPr id="37992" name="Freeform 104"/>
              <p:cNvSpPr>
                <a:spLocks/>
              </p:cNvSpPr>
              <p:nvPr/>
            </p:nvSpPr>
            <p:spPr bwMode="auto">
              <a:xfrm>
                <a:off x="10686" y="5672"/>
                <a:ext cx="6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</a:path>
                </a:pathLst>
              </a:custGeom>
              <a:noFill/>
              <a:ln w="838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05"/>
            <p:cNvGrpSpPr>
              <a:grpSpLocks/>
            </p:cNvGrpSpPr>
            <p:nvPr/>
          </p:nvGrpSpPr>
          <p:grpSpPr bwMode="auto">
            <a:xfrm>
              <a:off x="4803107" y="4044982"/>
              <a:ext cx="114300" cy="124184"/>
              <a:chOff x="7789" y="6083"/>
              <a:chExt cx="180" cy="183"/>
            </a:xfrm>
          </p:grpSpPr>
          <p:sp>
            <p:nvSpPr>
              <p:cNvPr id="37994" name="Freeform 106"/>
              <p:cNvSpPr>
                <a:spLocks/>
              </p:cNvSpPr>
              <p:nvPr/>
            </p:nvSpPr>
            <p:spPr bwMode="auto">
              <a:xfrm>
                <a:off x="7789" y="6083"/>
                <a:ext cx="180" cy="1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" y="183"/>
                  </a:cxn>
                  <a:cxn ang="0">
                    <a:pos x="180" y="5"/>
                  </a:cxn>
                  <a:cxn ang="0">
                    <a:pos x="0" y="0"/>
                  </a:cxn>
                </a:cxnLst>
                <a:rect l="0" t="0" r="r" b="b"/>
                <a:pathLst>
                  <a:path w="180" h="183">
                    <a:moveTo>
                      <a:pt x="0" y="0"/>
                    </a:moveTo>
                    <a:lnTo>
                      <a:pt x="84" y="183"/>
                    </a:lnTo>
                    <a:lnTo>
                      <a:pt x="18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107"/>
            <p:cNvGrpSpPr>
              <a:grpSpLocks/>
            </p:cNvGrpSpPr>
            <p:nvPr/>
          </p:nvGrpSpPr>
          <p:grpSpPr bwMode="auto">
            <a:xfrm>
              <a:off x="3310222" y="3511606"/>
              <a:ext cx="1607185" cy="819072"/>
              <a:chOff x="5438" y="5297"/>
              <a:chExt cx="2531" cy="1207"/>
            </a:xfrm>
          </p:grpSpPr>
          <p:sp>
            <p:nvSpPr>
              <p:cNvPr id="37996" name="Freeform 108"/>
              <p:cNvSpPr>
                <a:spLocks/>
              </p:cNvSpPr>
              <p:nvPr/>
            </p:nvSpPr>
            <p:spPr bwMode="auto">
              <a:xfrm>
                <a:off x="7789" y="5856"/>
                <a:ext cx="180" cy="18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177"/>
                  </a:cxn>
                  <a:cxn ang="0">
                    <a:pos x="180" y="183"/>
                  </a:cxn>
                  <a:cxn ang="0">
                    <a:pos x="95" y="0"/>
                  </a:cxn>
                </a:cxnLst>
                <a:rect l="0" t="0" r="r" b="b"/>
                <a:pathLst>
                  <a:path w="180" h="183">
                    <a:moveTo>
                      <a:pt x="95" y="0"/>
                    </a:moveTo>
                    <a:lnTo>
                      <a:pt x="0" y="177"/>
                    </a:lnTo>
                    <a:lnTo>
                      <a:pt x="180" y="183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7997" name="Picture 10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38" y="5297"/>
                <a:ext cx="497" cy="1207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110"/>
            <p:cNvGrpSpPr>
              <a:grpSpLocks/>
            </p:cNvGrpSpPr>
            <p:nvPr/>
          </p:nvGrpSpPr>
          <p:grpSpPr bwMode="auto">
            <a:xfrm>
              <a:off x="3469607" y="3758614"/>
              <a:ext cx="1270" cy="278904"/>
              <a:chOff x="5689" y="5661"/>
              <a:chExt cx="2" cy="411"/>
            </a:xfrm>
          </p:grpSpPr>
          <p:sp>
            <p:nvSpPr>
              <p:cNvPr id="37999" name="Freeform 111"/>
              <p:cNvSpPr>
                <a:spLocks/>
              </p:cNvSpPr>
              <p:nvPr/>
            </p:nvSpPr>
            <p:spPr bwMode="auto">
              <a:xfrm>
                <a:off x="5689" y="5661"/>
                <a:ext cx="2" cy="4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1"/>
                  </a:cxn>
                </a:cxnLst>
                <a:rect l="0" t="0" r="r" b="b"/>
                <a:pathLst>
                  <a:path h="411">
                    <a:moveTo>
                      <a:pt x="0" y="0"/>
                    </a:moveTo>
                    <a:lnTo>
                      <a:pt x="0" y="411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" name="Group 112"/>
            <p:cNvGrpSpPr>
              <a:grpSpLocks/>
            </p:cNvGrpSpPr>
            <p:nvPr/>
          </p:nvGrpSpPr>
          <p:grpSpPr bwMode="auto">
            <a:xfrm>
              <a:off x="3412457" y="4017160"/>
              <a:ext cx="114300" cy="122148"/>
              <a:chOff x="5599" y="6042"/>
              <a:chExt cx="180" cy="180"/>
            </a:xfrm>
          </p:grpSpPr>
          <p:sp>
            <p:nvSpPr>
              <p:cNvPr id="38001" name="Freeform 113"/>
              <p:cNvSpPr>
                <a:spLocks/>
              </p:cNvSpPr>
              <p:nvPr/>
            </p:nvSpPr>
            <p:spPr bwMode="auto">
              <a:xfrm>
                <a:off x="5599" y="6042"/>
                <a:ext cx="180" cy="180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0"/>
                  </a:cxn>
                  <a:cxn ang="0">
                    <a:pos x="90" y="180"/>
                  </a:cxn>
                  <a:cxn ang="0">
                    <a:pos x="180" y="0"/>
                  </a:cxn>
                </a:cxnLst>
                <a:rect l="0" t="0" r="r" b="b"/>
                <a:pathLst>
                  <a:path w="180" h="180">
                    <a:moveTo>
                      <a:pt x="180" y="0"/>
                    </a:moveTo>
                    <a:lnTo>
                      <a:pt x="0" y="0"/>
                    </a:lnTo>
                    <a:lnTo>
                      <a:pt x="90" y="180"/>
                    </a:lnTo>
                    <a:lnTo>
                      <a:pt x="180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114"/>
            <p:cNvGrpSpPr>
              <a:grpSpLocks/>
            </p:cNvGrpSpPr>
            <p:nvPr/>
          </p:nvGrpSpPr>
          <p:grpSpPr bwMode="auto">
            <a:xfrm>
              <a:off x="3412457" y="3656824"/>
              <a:ext cx="114300" cy="122148"/>
              <a:chOff x="5599" y="5511"/>
              <a:chExt cx="180" cy="180"/>
            </a:xfrm>
          </p:grpSpPr>
          <p:sp>
            <p:nvSpPr>
              <p:cNvPr id="38003" name="Freeform 115"/>
              <p:cNvSpPr>
                <a:spLocks/>
              </p:cNvSpPr>
              <p:nvPr/>
            </p:nvSpPr>
            <p:spPr bwMode="auto">
              <a:xfrm>
                <a:off x="5599" y="5511"/>
                <a:ext cx="180" cy="180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0" y="180"/>
                  </a:cxn>
                  <a:cxn ang="0">
                    <a:pos x="180" y="180"/>
                  </a:cxn>
                  <a:cxn ang="0">
                    <a:pos x="90" y="0"/>
                  </a:cxn>
                </a:cxnLst>
                <a:rect l="0" t="0" r="r" b="b"/>
                <a:pathLst>
                  <a:path w="180" h="180">
                    <a:moveTo>
                      <a:pt x="90" y="0"/>
                    </a:moveTo>
                    <a:lnTo>
                      <a:pt x="0" y="180"/>
                    </a:lnTo>
                    <a:lnTo>
                      <a:pt x="180" y="180"/>
                    </a:lnTo>
                    <a:lnTo>
                      <a:pt x="90" y="0"/>
                    </a:ln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05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3" name="pole tekstowe 112"/>
            <p:cNvSpPr txBox="1"/>
            <p:nvPr/>
          </p:nvSpPr>
          <p:spPr>
            <a:xfrm>
              <a:off x="1285852" y="4071943"/>
              <a:ext cx="571504" cy="15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-2.0</a:t>
              </a:r>
            </a:p>
          </p:txBody>
        </p:sp>
        <p:sp>
          <p:nvSpPr>
            <p:cNvPr id="114" name="pole tekstowe 113"/>
            <p:cNvSpPr txBox="1"/>
            <p:nvPr/>
          </p:nvSpPr>
          <p:spPr>
            <a:xfrm>
              <a:off x="1285852" y="3223441"/>
              <a:ext cx="571504" cy="15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-1.0</a:t>
              </a:r>
            </a:p>
          </p:txBody>
        </p:sp>
        <p:sp>
          <p:nvSpPr>
            <p:cNvPr id="115" name="pole tekstowe 114"/>
            <p:cNvSpPr txBox="1"/>
            <p:nvPr/>
          </p:nvSpPr>
          <p:spPr>
            <a:xfrm>
              <a:off x="1285852" y="2786059"/>
              <a:ext cx="571504" cy="15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-0.5</a:t>
              </a:r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1357290" y="2357431"/>
              <a:ext cx="571504" cy="15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0.0</a:t>
              </a:r>
            </a:p>
          </p:txBody>
        </p:sp>
        <p:sp>
          <p:nvSpPr>
            <p:cNvPr id="34841" name="Rectangle 25"/>
            <p:cNvSpPr>
              <a:spLocks noChangeArrowheads="1"/>
            </p:cNvSpPr>
            <p:nvPr/>
          </p:nvSpPr>
          <p:spPr bwMode="auto">
            <a:xfrm>
              <a:off x="1043129" y="2163947"/>
              <a:ext cx="968535" cy="21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01900" algn="l"/>
                  <a:tab pos="4572000" algn="l"/>
                  <a:tab pos="6731000" algn="l"/>
                </a:tabLst>
              </a:pPr>
              <a:r>
                <a:rPr lang="pl-PL" dirty="0" err="1">
                  <a:solidFill>
                    <a:srgbClr val="004586"/>
                  </a:solidFill>
                  <a:ea typeface="Times New Roman" pitchFamily="18" charset="0"/>
                  <a:cs typeface="Times New Roman" pitchFamily="18" charset="0"/>
                </a:rPr>
                <a:t>Baseline</a:t>
              </a:r>
              <a:endParaRPr lang="pl-PL" sz="3200" dirty="0">
                <a:solidFill>
                  <a:srgbClr val="004586"/>
                </a:solidFill>
              </a:endParaRPr>
            </a:p>
          </p:txBody>
        </p:sp>
        <p:sp>
          <p:nvSpPr>
            <p:cNvPr id="120" name="Prostokąt 119"/>
            <p:cNvSpPr/>
            <p:nvPr/>
          </p:nvSpPr>
          <p:spPr>
            <a:xfrm>
              <a:off x="2214548" y="2316522"/>
              <a:ext cx="618567" cy="176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11.71</a:t>
              </a:r>
              <a:endParaRPr lang="pl-PL" sz="1400" dirty="0"/>
            </a:p>
          </p:txBody>
        </p:sp>
        <p:sp>
          <p:nvSpPr>
            <p:cNvPr id="121" name="Prostokąt 120"/>
            <p:cNvSpPr/>
            <p:nvPr/>
          </p:nvSpPr>
          <p:spPr>
            <a:xfrm>
              <a:off x="3739121" y="2325275"/>
              <a:ext cx="618567" cy="176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Arial" pitchFamily="34" charset="0"/>
                  <a:cs typeface="Times New Roman" pitchFamily="18" charset="0"/>
                </a:rPr>
                <a:t>11.65</a:t>
              </a:r>
              <a:endParaRPr lang="pl-PL" sz="1400" dirty="0"/>
            </a:p>
          </p:txBody>
        </p:sp>
        <p:sp>
          <p:nvSpPr>
            <p:cNvPr id="122" name="Prostokąt 121"/>
            <p:cNvSpPr/>
            <p:nvPr/>
          </p:nvSpPr>
          <p:spPr>
            <a:xfrm>
              <a:off x="5357820" y="2325275"/>
              <a:ext cx="618567" cy="176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501900" algn="l"/>
                  <a:tab pos="4572000" algn="l"/>
                  <a:tab pos="6731000" algn="l"/>
                </a:tabLst>
              </a:pPr>
              <a:r>
                <a:rPr lang="pl-PL" sz="1400" dirty="0">
                  <a:latin typeface="Arial" pitchFamily="34" charset="0"/>
                </a:rPr>
                <a:t>11.5</a:t>
              </a:r>
              <a:r>
                <a:rPr lang="pt-PT" sz="1400" dirty="0">
                  <a:latin typeface="Arial" pitchFamily="34" charset="0"/>
                </a:rPr>
                <a:t>5</a:t>
              </a:r>
              <a:endParaRPr lang="pl-PL" sz="1400" dirty="0">
                <a:latin typeface="Arial" pitchFamily="34" charset="0"/>
              </a:endParaRPr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1928794" y="1872957"/>
              <a:ext cx="1071570" cy="37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rgbClr val="004586"/>
                  </a:solidFill>
                  <a:cs typeface="Arial" pitchFamily="34" charset="0"/>
                </a:rPr>
                <a:t>Placebo</a:t>
              </a:r>
            </a:p>
            <a:p>
              <a:pPr algn="ctr"/>
              <a:r>
                <a:rPr lang="pl-PL" b="1" dirty="0">
                  <a:solidFill>
                    <a:srgbClr val="004586"/>
                  </a:solidFill>
                  <a:cs typeface="Arial" pitchFamily="34" charset="0"/>
                </a:rPr>
                <a:t>(n=480)</a:t>
              </a: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3214678" y="1872957"/>
              <a:ext cx="1714512" cy="37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rgbClr val="004586"/>
                  </a:solidFill>
                  <a:cs typeface="Arial" pitchFamily="34" charset="0"/>
                </a:rPr>
                <a:t>Mirabegron </a:t>
              </a:r>
            </a:p>
            <a:p>
              <a:pPr algn="ctr"/>
              <a:r>
                <a:rPr lang="pl-PL" b="1" dirty="0">
                  <a:solidFill>
                    <a:srgbClr val="004586"/>
                  </a:solidFill>
                  <a:cs typeface="Arial" pitchFamily="34" charset="0"/>
                </a:rPr>
                <a:t>50 mg (n=473)</a:t>
              </a:r>
            </a:p>
          </p:txBody>
        </p:sp>
        <p:sp>
          <p:nvSpPr>
            <p:cNvPr id="34843" name="Rectangle 27"/>
            <p:cNvSpPr>
              <a:spLocks noChangeArrowheads="1"/>
            </p:cNvSpPr>
            <p:nvPr/>
          </p:nvSpPr>
          <p:spPr bwMode="auto">
            <a:xfrm>
              <a:off x="2786050" y="3845095"/>
              <a:ext cx="714380" cy="15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200" dirty="0">
                  <a:latin typeface="Arial" pitchFamily="34" charset="0"/>
                </a:rPr>
                <a:t>0.60</a:t>
              </a:r>
            </a:p>
          </p:txBody>
        </p:sp>
        <p:sp>
          <p:nvSpPr>
            <p:cNvPr id="131" name="pole tekstowe 130"/>
            <p:cNvSpPr txBox="1"/>
            <p:nvPr/>
          </p:nvSpPr>
          <p:spPr>
            <a:xfrm>
              <a:off x="3786182" y="4385068"/>
              <a:ext cx="642942" cy="19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/>
                <a:t>#</a:t>
              </a:r>
            </a:p>
          </p:txBody>
        </p:sp>
        <p:sp>
          <p:nvSpPr>
            <p:cNvPr id="132" name="pole tekstowe 131"/>
            <p:cNvSpPr txBox="1"/>
            <p:nvPr/>
          </p:nvSpPr>
          <p:spPr>
            <a:xfrm>
              <a:off x="5429256" y="4287997"/>
              <a:ext cx="642942" cy="19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pl-PL" sz="1600" b="1" dirty="0"/>
            </a:p>
          </p:txBody>
        </p:sp>
        <p:sp>
          <p:nvSpPr>
            <p:cNvPr id="99" name="pole tekstowe 98"/>
            <p:cNvSpPr txBox="1"/>
            <p:nvPr/>
          </p:nvSpPr>
          <p:spPr>
            <a:xfrm>
              <a:off x="4860032" y="1887882"/>
              <a:ext cx="1714512" cy="37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err="1">
                  <a:solidFill>
                    <a:srgbClr val="004586"/>
                  </a:solidFill>
                  <a:cs typeface="Arial" pitchFamily="34" charset="0"/>
                </a:rPr>
                <a:t>Tolterodine</a:t>
              </a:r>
              <a:r>
                <a:rPr lang="pl-PL" b="1" dirty="0">
                  <a:solidFill>
                    <a:srgbClr val="004586"/>
                  </a:solidFill>
                  <a:cs typeface="Arial" pitchFamily="34" charset="0"/>
                </a:rPr>
                <a:t> ER </a:t>
              </a:r>
            </a:p>
            <a:p>
              <a:pPr algn="ctr"/>
              <a:r>
                <a:rPr lang="pl-PL" b="1" dirty="0">
                  <a:solidFill>
                    <a:srgbClr val="004586"/>
                  </a:solidFill>
                  <a:cs typeface="Arial" pitchFamily="34" charset="0"/>
                </a:rPr>
                <a:t>4 mg (n=475)</a:t>
              </a:r>
            </a:p>
          </p:txBody>
        </p:sp>
        <p:sp>
          <p:nvSpPr>
            <p:cNvPr id="101" name="Prostokąt 100"/>
            <p:cNvSpPr/>
            <p:nvPr/>
          </p:nvSpPr>
          <p:spPr>
            <a:xfrm>
              <a:off x="4644008" y="3500439"/>
              <a:ext cx="482824" cy="159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0.25</a:t>
              </a:r>
            </a:p>
          </p:txBody>
        </p:sp>
        <p:sp>
          <p:nvSpPr>
            <p:cNvPr id="102" name="pole tekstowe 101"/>
            <p:cNvSpPr txBox="1"/>
            <p:nvPr/>
          </p:nvSpPr>
          <p:spPr>
            <a:xfrm>
              <a:off x="5429256" y="4118720"/>
              <a:ext cx="642942" cy="194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err="1"/>
                <a:t>ns</a:t>
              </a:r>
              <a:endParaRPr lang="pl-PL" sz="1600" b="1" dirty="0"/>
            </a:p>
          </p:txBody>
        </p:sp>
        <p:sp>
          <p:nvSpPr>
            <p:cNvPr id="104" name="Prostokąt 103"/>
            <p:cNvSpPr/>
            <p:nvPr/>
          </p:nvSpPr>
          <p:spPr>
            <a:xfrm>
              <a:off x="3789904" y="4214820"/>
              <a:ext cx="591829" cy="176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-1.93</a:t>
              </a:r>
              <a:endParaRPr lang="pl-PL" sz="1400" dirty="0"/>
            </a:p>
          </p:txBody>
        </p:sp>
        <p:sp>
          <p:nvSpPr>
            <p:cNvPr id="106" name="Prostokąt 105"/>
            <p:cNvSpPr/>
            <p:nvPr/>
          </p:nvSpPr>
          <p:spPr>
            <a:xfrm>
              <a:off x="5429256" y="3937821"/>
              <a:ext cx="591829" cy="176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Arial" pitchFamily="34" charset="0"/>
                  <a:cs typeface="Times New Roman" pitchFamily="18" charset="0"/>
                </a:rPr>
                <a:t>-1.59</a:t>
              </a:r>
              <a:endParaRPr lang="pl-PL" sz="1400" dirty="0"/>
            </a:p>
          </p:txBody>
        </p:sp>
        <p:sp>
          <p:nvSpPr>
            <p:cNvPr id="167" name="pole tekstowe 166"/>
            <p:cNvSpPr txBox="1"/>
            <p:nvPr/>
          </p:nvSpPr>
          <p:spPr>
            <a:xfrm>
              <a:off x="1285852" y="3652069"/>
              <a:ext cx="571504" cy="15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-1.5</a:t>
              </a:r>
            </a:p>
          </p:txBody>
        </p:sp>
        <p:sp>
          <p:nvSpPr>
            <p:cNvPr id="168" name="pole tekstowe 167"/>
            <p:cNvSpPr txBox="1"/>
            <p:nvPr/>
          </p:nvSpPr>
          <p:spPr>
            <a:xfrm>
              <a:off x="1285852" y="4437886"/>
              <a:ext cx="571504" cy="15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Arial" pitchFamily="34" charset="0"/>
                  <a:cs typeface="Arial" pitchFamily="34" charset="0"/>
                </a:rPr>
                <a:t>-2.5</a:t>
              </a:r>
            </a:p>
          </p:txBody>
        </p:sp>
        <p:sp>
          <p:nvSpPr>
            <p:cNvPr id="169" name="Prostokąt 168"/>
            <p:cNvSpPr/>
            <p:nvPr/>
          </p:nvSpPr>
          <p:spPr>
            <a:xfrm>
              <a:off x="2143110" y="3842237"/>
              <a:ext cx="591829" cy="176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dirty="0">
                  <a:latin typeface="Arial" pitchFamily="34" charset="0"/>
                  <a:cs typeface="Times New Roman" pitchFamily="18" charset="0"/>
                </a:rPr>
                <a:t>-1.34</a:t>
              </a:r>
              <a:endParaRPr lang="pl-PL" sz="1400" dirty="0"/>
            </a:p>
          </p:txBody>
        </p:sp>
      </p:grp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9326116" y="5920824"/>
            <a:ext cx="27339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sz="1200" i="1" dirty="0">
                <a:solidFill>
                  <a:schemeClr val="bg1">
                    <a:lumMod val="50000"/>
                  </a:schemeClr>
                </a:solidFill>
                <a:ea typeface="Arial" pitchFamily="34" charset="0"/>
                <a:cs typeface="Myriad Pro"/>
              </a:rPr>
              <a:t>Adaptado de 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ea typeface="Arial" pitchFamily="34" charset="0"/>
                <a:cs typeface="Myriad Pro"/>
              </a:rPr>
              <a:t>Khullar  et al. </a:t>
            </a:r>
            <a:r>
              <a:rPr lang="pt-PT" sz="1200" i="1" dirty="0" err="1">
                <a:solidFill>
                  <a:schemeClr val="bg1">
                    <a:lumMod val="50000"/>
                  </a:schemeClr>
                </a:solidFill>
                <a:ea typeface="Arial" pitchFamily="34" charset="0"/>
                <a:cs typeface="Myriad Pro"/>
              </a:rPr>
              <a:t>Eur</a:t>
            </a:r>
            <a:r>
              <a:rPr lang="pt-PT" sz="1200" i="1" dirty="0">
                <a:solidFill>
                  <a:schemeClr val="bg1">
                    <a:lumMod val="50000"/>
                  </a:schemeClr>
                </a:solidFill>
                <a:ea typeface="Arial" pitchFamily="34" charset="0"/>
                <a:cs typeface="Myriad Pro"/>
              </a:rPr>
              <a:t> </a:t>
            </a:r>
            <a:r>
              <a:rPr lang="pt-PT" sz="1200" i="1" dirty="0" err="1">
                <a:solidFill>
                  <a:schemeClr val="bg1">
                    <a:lumMod val="50000"/>
                  </a:schemeClr>
                </a:solidFill>
                <a:ea typeface="Arial" pitchFamily="34" charset="0"/>
                <a:cs typeface="Myriad Pro"/>
              </a:rPr>
              <a:t>Urol</a:t>
            </a:r>
            <a:r>
              <a:rPr lang="pt-PT" sz="1200" i="1" dirty="0">
                <a:solidFill>
                  <a:schemeClr val="bg1">
                    <a:lumMod val="50000"/>
                  </a:schemeClr>
                </a:solidFill>
                <a:ea typeface="Arial" pitchFamily="34" charset="0"/>
                <a:cs typeface="Myriad Pro"/>
              </a:rPr>
              <a:t> 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ea typeface="Arial" pitchFamily="34" charset="0"/>
                <a:cs typeface="Myriad Pro"/>
              </a:rPr>
              <a:t>2013</a:t>
            </a:r>
            <a:endParaRPr lang="pl-PL" sz="1200" i="1" dirty="0">
              <a:solidFill>
                <a:schemeClr val="bg1">
                  <a:lumMod val="50000"/>
                </a:schemeClr>
              </a:solidFill>
              <a:cs typeface="Myriad Pro"/>
            </a:endParaRPr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Avaliação</a:t>
            </a:r>
            <a:r>
              <a:rPr lang="en-US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Variável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CoPrimária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: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número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de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micções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por</a:t>
            </a:r>
            <a:r>
              <a:rPr lang="en-GB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24 horas</a:t>
            </a:r>
            <a:endParaRPr lang="en-US" b="1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72" name="Content Placeholder 3"/>
          <p:cNvSpPr txBox="1">
            <a:spLocks/>
          </p:cNvSpPr>
          <p:nvPr/>
        </p:nvSpPr>
        <p:spPr bwMode="auto">
          <a:xfrm>
            <a:off x="3465969" y="5839113"/>
            <a:ext cx="822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ts val="1200"/>
              </a:spcBef>
              <a:buClr>
                <a:srgbClr val="000000"/>
              </a:buClr>
            </a:pPr>
            <a:r>
              <a:rPr lang="en-US" sz="1600" dirty="0" err="1">
                <a:solidFill>
                  <a:srgbClr val="004586"/>
                </a:solidFill>
              </a:rPr>
              <a:t>Alteração</a:t>
            </a:r>
            <a:r>
              <a:rPr lang="en-US" sz="1600" dirty="0">
                <a:solidFill>
                  <a:srgbClr val="004586"/>
                </a:solidFill>
              </a:rPr>
              <a:t> </a:t>
            </a:r>
            <a:r>
              <a:rPr lang="en-US" sz="1600" dirty="0" err="1">
                <a:solidFill>
                  <a:srgbClr val="004586"/>
                </a:solidFill>
              </a:rPr>
              <a:t>média</a:t>
            </a:r>
            <a:r>
              <a:rPr lang="en-US" sz="1600" dirty="0">
                <a:solidFill>
                  <a:srgbClr val="004586"/>
                </a:solidFill>
              </a:rPr>
              <a:t> </a:t>
            </a:r>
            <a:r>
              <a:rPr lang="en-US" sz="1600" dirty="0" err="1">
                <a:solidFill>
                  <a:srgbClr val="004586"/>
                </a:solidFill>
              </a:rPr>
              <a:t>ajustada</a:t>
            </a:r>
            <a:r>
              <a:rPr lang="en-US" sz="1600" dirty="0">
                <a:solidFill>
                  <a:srgbClr val="004586"/>
                </a:solidFill>
              </a:rPr>
              <a:t> </a:t>
            </a:r>
            <a:r>
              <a:rPr lang="en-US" sz="1600" dirty="0" err="1">
                <a:solidFill>
                  <a:srgbClr val="004586"/>
                </a:solidFill>
              </a:rPr>
              <a:t>desde</a:t>
            </a:r>
            <a:r>
              <a:rPr lang="en-US" sz="1600" dirty="0">
                <a:solidFill>
                  <a:srgbClr val="004586"/>
                </a:solidFill>
              </a:rPr>
              <a:t> o </a:t>
            </a:r>
            <a:r>
              <a:rPr lang="en-US" sz="1600" dirty="0" err="1">
                <a:solidFill>
                  <a:srgbClr val="004586"/>
                </a:solidFill>
              </a:rPr>
              <a:t>início</a:t>
            </a:r>
            <a:r>
              <a:rPr lang="en-US" sz="1600" dirty="0">
                <a:solidFill>
                  <a:srgbClr val="004586"/>
                </a:solidFill>
              </a:rPr>
              <a:t> do </a:t>
            </a:r>
            <a:r>
              <a:rPr lang="en-US" sz="1600" dirty="0" err="1">
                <a:solidFill>
                  <a:srgbClr val="004586"/>
                </a:solidFill>
              </a:rPr>
              <a:t>estudo</a:t>
            </a:r>
            <a:r>
              <a:rPr lang="en-US" sz="1600" dirty="0">
                <a:solidFill>
                  <a:srgbClr val="004586"/>
                </a:solidFill>
              </a:rPr>
              <a:t> </a:t>
            </a:r>
            <a:r>
              <a:rPr lang="en-US" sz="1600" dirty="0" err="1">
                <a:solidFill>
                  <a:srgbClr val="004586"/>
                </a:solidFill>
              </a:rPr>
              <a:t>até</a:t>
            </a:r>
            <a:r>
              <a:rPr lang="en-US" sz="1600" dirty="0">
                <a:solidFill>
                  <a:srgbClr val="004586"/>
                </a:solidFill>
              </a:rPr>
              <a:t> à </a:t>
            </a:r>
            <a:r>
              <a:rPr lang="en-US" sz="1600" dirty="0" err="1">
                <a:solidFill>
                  <a:srgbClr val="004586"/>
                </a:solidFill>
              </a:rPr>
              <a:t>Visita</a:t>
            </a:r>
            <a:r>
              <a:rPr lang="en-US" sz="1600" dirty="0">
                <a:solidFill>
                  <a:srgbClr val="004586"/>
                </a:solidFill>
              </a:rPr>
              <a:t> Final</a:t>
            </a:r>
          </a:p>
        </p:txBody>
      </p:sp>
    </p:spTree>
    <p:extLst>
      <p:ext uri="{BB962C8B-B14F-4D97-AF65-F5344CB8AC3E}">
        <p14:creationId xmlns:p14="http://schemas.microsoft.com/office/powerpoint/2010/main" val="18884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3446"/>
            <a:ext cx="10972800" cy="604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 sz="3200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Melhoria</a:t>
            </a:r>
            <a:r>
              <a:rPr lang="en-GB" altLang="ja-JP" sz="3200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altLang="ja-JP" sz="3200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sintomática</a:t>
            </a:r>
            <a:r>
              <a:rPr lang="en-GB" altLang="ja-JP" sz="3200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altLang="ja-JP" sz="3200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em</a:t>
            </a:r>
            <a:r>
              <a:rPr lang="en-GB" altLang="ja-JP" sz="3200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altLang="ja-JP" sz="3200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doentes</a:t>
            </a:r>
            <a:r>
              <a:rPr lang="en-GB" altLang="ja-JP" sz="3200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GB" altLang="ja-JP" sz="3200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medicados</a:t>
            </a:r>
            <a:r>
              <a:rPr lang="en-GB" altLang="ja-JP" sz="3200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com mirabegron 50 mg e ≥ 65 </a:t>
            </a:r>
            <a:r>
              <a:rPr lang="en-GB" altLang="ja-JP" sz="3200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anos</a:t>
            </a:r>
            <a:endParaRPr lang="en-US" altLang="ja-JP" sz="3200" dirty="0">
              <a:solidFill>
                <a:srgbClr val="004586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806866" y="5854249"/>
            <a:ext cx="690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Khullar V, et al. Poster presented at the 43</a:t>
            </a:r>
            <a:r>
              <a:rPr lang="en-GB" sz="1200" i="1" baseline="300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rd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Annual Meeting of the International Continence Society, October 2012 , Beijing. China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065244" y="5537651"/>
            <a:ext cx="75041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4586"/>
                </a:solidFill>
                <a:latin typeface="+mn-lt"/>
                <a:cs typeface="Arial" pitchFamily="34" charset="0"/>
              </a:rPr>
              <a:t>*Statistically significant difference versus placebo at the 0.05 level with multiplicity adjustment</a:t>
            </a: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3397582" y="1079051"/>
            <a:ext cx="5846762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4586"/>
                </a:solidFill>
                <a:latin typeface="+mn-lt"/>
                <a:cs typeface="Arial" pitchFamily="34" charset="0"/>
              </a:rPr>
              <a:t>Nº. </a:t>
            </a:r>
            <a:r>
              <a:rPr lang="en-GB" sz="2000" b="1" dirty="0" err="1">
                <a:solidFill>
                  <a:srgbClr val="004586"/>
                </a:solidFill>
                <a:latin typeface="+mn-lt"/>
                <a:cs typeface="Arial" pitchFamily="34" charset="0"/>
              </a:rPr>
              <a:t>Episódios</a:t>
            </a:r>
            <a:r>
              <a:rPr lang="en-GB" sz="2000" b="1" dirty="0">
                <a:solidFill>
                  <a:srgbClr val="004586"/>
                </a:solidFill>
                <a:latin typeface="+mn-lt"/>
                <a:cs typeface="Arial" pitchFamily="34" charset="0"/>
              </a:rPr>
              <a:t> </a:t>
            </a:r>
            <a:r>
              <a:rPr lang="en-GB" sz="2000" b="1" dirty="0" err="1">
                <a:solidFill>
                  <a:srgbClr val="004586"/>
                </a:solidFill>
                <a:latin typeface="+mn-lt"/>
                <a:cs typeface="Arial" pitchFamily="34" charset="0"/>
              </a:rPr>
              <a:t>incontinência</a:t>
            </a:r>
            <a:r>
              <a:rPr lang="en-GB" sz="2000" b="1" dirty="0">
                <a:solidFill>
                  <a:srgbClr val="004586"/>
                </a:solidFill>
                <a:latin typeface="+mn-lt"/>
                <a:cs typeface="Arial" pitchFamily="34" charset="0"/>
              </a:rPr>
              <a:t>/ 24h (FAS-I)</a:t>
            </a:r>
          </a:p>
        </p:txBody>
      </p:sp>
      <p:sp>
        <p:nvSpPr>
          <p:cNvPr id="50183" name="TextBox 14"/>
          <p:cNvSpPr txBox="1">
            <a:spLocks noChangeArrowheads="1"/>
          </p:cNvSpPr>
          <p:nvPr/>
        </p:nvSpPr>
        <p:spPr bwMode="auto">
          <a:xfrm>
            <a:off x="4151313" y="1524006"/>
            <a:ext cx="219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Todos</a:t>
            </a:r>
            <a:r>
              <a:rPr lang="en-GB" dirty="0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os</a:t>
            </a:r>
            <a:r>
              <a:rPr lang="en-GB" dirty="0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dirty="0" err="1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doentes</a:t>
            </a:r>
            <a:endParaRPr lang="en-GB" dirty="0">
              <a:solidFill>
                <a:srgbClr val="004586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84" name="TextBox 16"/>
          <p:cNvSpPr txBox="1">
            <a:spLocks noChangeArrowheads="1"/>
          </p:cNvSpPr>
          <p:nvPr/>
        </p:nvSpPr>
        <p:spPr bwMode="auto">
          <a:xfrm>
            <a:off x="5921375" y="1415378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Doentes</a:t>
            </a:r>
            <a:r>
              <a:rPr lang="en-GB" dirty="0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 ≥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65 </a:t>
            </a:r>
            <a:r>
              <a:rPr lang="en-GB" dirty="0" err="1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anos</a:t>
            </a:r>
            <a:r>
              <a:rPr lang="en-GB" dirty="0">
                <a:solidFill>
                  <a:srgbClr val="004586"/>
                </a:solidFill>
                <a:ea typeface="ＭＳ Ｐゴシック" pitchFamily="34" charset="-128"/>
                <a:cs typeface="Arial" pitchFamily="34" charset="0"/>
              </a:rPr>
              <a:t> (95%CIs)</a:t>
            </a:r>
          </a:p>
        </p:txBody>
      </p:sp>
      <p:sp>
        <p:nvSpPr>
          <p:cNvPr id="32778" name="TextBox 23"/>
          <p:cNvSpPr txBox="1">
            <a:spLocks noChangeArrowheads="1"/>
          </p:cNvSpPr>
          <p:nvPr/>
        </p:nvSpPr>
        <p:spPr bwMode="auto">
          <a:xfrm>
            <a:off x="5880101" y="4903795"/>
            <a:ext cx="8096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+mn-lt"/>
                <a:cs typeface="Arial" pitchFamily="34" charset="0"/>
              </a:rPr>
              <a:t>*</a:t>
            </a:r>
          </a:p>
        </p:txBody>
      </p:sp>
      <p:sp>
        <p:nvSpPr>
          <p:cNvPr id="50186" name="TextBox 21"/>
          <p:cNvSpPr txBox="1">
            <a:spLocks noChangeArrowheads="1"/>
          </p:cNvSpPr>
          <p:nvPr/>
        </p:nvSpPr>
        <p:spPr bwMode="auto">
          <a:xfrm>
            <a:off x="2911476" y="2184406"/>
            <a:ext cx="10826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0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-0.2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-0.4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-0.6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-0.8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-1.0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-1.2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-1.4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-1.6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-1.8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-2.0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 flipV="1">
            <a:off x="4518025" y="2368557"/>
            <a:ext cx="706438" cy="1763713"/>
          </a:xfrm>
          <a:prstGeom prst="rect">
            <a:avLst/>
          </a:prstGeom>
          <a:solidFill>
            <a:srgbClr val="E8E3DA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 flipV="1">
            <a:off x="5340351" y="2365382"/>
            <a:ext cx="703263" cy="2487613"/>
          </a:xfrm>
          <a:prstGeom prst="rect">
            <a:avLst/>
          </a:prstGeom>
          <a:solidFill>
            <a:srgbClr val="FFC425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 flipV="1">
            <a:off x="6853239" y="2365382"/>
            <a:ext cx="701675" cy="1622425"/>
          </a:xfrm>
          <a:prstGeom prst="rect">
            <a:avLst/>
          </a:prstGeom>
          <a:solidFill>
            <a:srgbClr val="E8E3DA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flipV="1">
            <a:off x="7735889" y="2365381"/>
            <a:ext cx="706437" cy="2630488"/>
          </a:xfrm>
          <a:prstGeom prst="rect">
            <a:avLst/>
          </a:prstGeom>
          <a:solidFill>
            <a:srgbClr val="FFC425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784" name="TextBox 41"/>
          <p:cNvSpPr txBox="1">
            <a:spLocks noChangeArrowheads="1"/>
          </p:cNvSpPr>
          <p:nvPr/>
        </p:nvSpPr>
        <p:spPr bwMode="auto">
          <a:xfrm>
            <a:off x="4599553" y="4276731"/>
            <a:ext cx="50686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Arial" pitchFamily="34" charset="0"/>
              </a:rPr>
              <a:t>-1.1</a:t>
            </a:r>
          </a:p>
        </p:txBody>
      </p:sp>
      <p:sp>
        <p:nvSpPr>
          <p:cNvPr id="32785" name="TextBox 42"/>
          <p:cNvSpPr txBox="1">
            <a:spLocks noChangeArrowheads="1"/>
          </p:cNvSpPr>
          <p:nvPr/>
        </p:nvSpPr>
        <p:spPr bwMode="auto">
          <a:xfrm>
            <a:off x="5375275" y="4924431"/>
            <a:ext cx="64928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Arial" pitchFamily="34" charset="0"/>
              </a:rPr>
              <a:t>-1.49</a:t>
            </a:r>
          </a:p>
        </p:txBody>
      </p:sp>
      <p:sp>
        <p:nvSpPr>
          <p:cNvPr id="32786" name="TextBox 44"/>
          <p:cNvSpPr txBox="1">
            <a:spLocks noChangeArrowheads="1"/>
          </p:cNvSpPr>
          <p:nvPr/>
        </p:nvSpPr>
        <p:spPr bwMode="auto">
          <a:xfrm>
            <a:off x="6908861" y="4203707"/>
            <a:ext cx="61106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Arial" pitchFamily="34" charset="0"/>
              </a:rPr>
              <a:t>-0.96</a:t>
            </a:r>
          </a:p>
        </p:txBody>
      </p:sp>
      <p:sp>
        <p:nvSpPr>
          <p:cNvPr id="32787" name="TextBox 45"/>
          <p:cNvSpPr txBox="1">
            <a:spLocks noChangeArrowheads="1"/>
          </p:cNvSpPr>
          <p:nvPr/>
        </p:nvSpPr>
        <p:spPr bwMode="auto">
          <a:xfrm>
            <a:off x="7772461" y="5284795"/>
            <a:ext cx="61106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Arial" pitchFamily="34" charset="0"/>
              </a:rPr>
              <a:t>-1.61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94151" y="2368556"/>
            <a:ext cx="47656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94150" y="2365381"/>
            <a:ext cx="0" cy="342265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63750" y="48525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2038" y="4132270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83113" y="4203706"/>
            <a:ext cx="576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35638" y="4852995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48301" y="4924431"/>
            <a:ext cx="5762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208158" y="3987807"/>
            <a:ext cx="0" cy="144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20821" y="4132269"/>
            <a:ext cx="5762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112125" y="4995869"/>
            <a:ext cx="0" cy="144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824789" y="5140331"/>
            <a:ext cx="574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8" name="TextBox 53"/>
          <p:cNvSpPr txBox="1">
            <a:spLocks noChangeArrowheads="1"/>
          </p:cNvSpPr>
          <p:nvPr/>
        </p:nvSpPr>
        <p:spPr bwMode="auto">
          <a:xfrm>
            <a:off x="6959601" y="2055820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2.72              </a:t>
            </a:r>
            <a:r>
              <a:rPr lang="en-GB" sz="12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  2.76                  </a:t>
            </a:r>
            <a:endParaRPr lang="en-GB" sz="12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209" name="TextBox 54"/>
          <p:cNvSpPr txBox="1">
            <a:spLocks noChangeArrowheads="1"/>
          </p:cNvSpPr>
          <p:nvPr/>
        </p:nvSpPr>
        <p:spPr bwMode="auto">
          <a:xfrm>
            <a:off x="4583114" y="2055820"/>
            <a:ext cx="158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2.73             2.71                  </a:t>
            </a:r>
          </a:p>
        </p:txBody>
      </p:sp>
      <p:sp>
        <p:nvSpPr>
          <p:cNvPr id="50210" name="TextBox 18"/>
          <p:cNvSpPr txBox="1">
            <a:spLocks noChangeArrowheads="1"/>
          </p:cNvSpPr>
          <p:nvPr/>
        </p:nvSpPr>
        <p:spPr bwMode="auto">
          <a:xfrm>
            <a:off x="3887789" y="2414594"/>
            <a:ext cx="45416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             </a:t>
            </a:r>
            <a:r>
              <a:rPr lang="en-GB" sz="12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    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n= 878      </a:t>
            </a:r>
            <a:r>
              <a:rPr lang="en-GB" sz="1200" dirty="0" smtClean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      n=862                                 n=345             </a:t>
            </a:r>
            <a:r>
              <a:rPr lang="en-GB" sz="1200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n= 355</a:t>
            </a: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 rot="-5400000">
            <a:off x="1387435" y="3690706"/>
            <a:ext cx="33739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rgbClr val="004586"/>
                </a:solidFill>
              </a:rPr>
              <a:t>Alteração</a:t>
            </a:r>
            <a:r>
              <a:rPr lang="en-GB" sz="1400" b="1" dirty="0">
                <a:solidFill>
                  <a:srgbClr val="004586"/>
                </a:solidFill>
              </a:rPr>
              <a:t> </a:t>
            </a:r>
            <a:r>
              <a:rPr lang="en-GB" sz="1400" b="1" dirty="0" err="1">
                <a:solidFill>
                  <a:srgbClr val="004586"/>
                </a:solidFill>
              </a:rPr>
              <a:t>média</a:t>
            </a:r>
            <a:r>
              <a:rPr lang="en-GB" sz="1400" b="1" dirty="0">
                <a:solidFill>
                  <a:srgbClr val="004586"/>
                </a:solidFill>
              </a:rPr>
              <a:t> </a:t>
            </a:r>
            <a:r>
              <a:rPr lang="en-GB" sz="1400" b="1" dirty="0" err="1">
                <a:solidFill>
                  <a:srgbClr val="004586"/>
                </a:solidFill>
              </a:rPr>
              <a:t>ajustada</a:t>
            </a:r>
            <a:r>
              <a:rPr lang="en-GB" sz="1400" b="1" dirty="0">
                <a:solidFill>
                  <a:srgbClr val="004586"/>
                </a:solidFill>
              </a:rPr>
              <a:t> </a:t>
            </a:r>
            <a:r>
              <a:rPr lang="en-GB" sz="1400" b="1" dirty="0" err="1">
                <a:solidFill>
                  <a:srgbClr val="004586"/>
                </a:solidFill>
              </a:rPr>
              <a:t>relativamente</a:t>
            </a:r>
            <a:r>
              <a:rPr lang="en-GB" sz="1400" b="1" dirty="0">
                <a:solidFill>
                  <a:srgbClr val="004586"/>
                </a:solidFill>
              </a:rPr>
              <a:t> </a:t>
            </a:r>
            <a:r>
              <a:rPr lang="en-GB" sz="1400" b="1" dirty="0" err="1">
                <a:solidFill>
                  <a:srgbClr val="004586"/>
                </a:solidFill>
              </a:rPr>
              <a:t>ao</a:t>
            </a:r>
            <a:r>
              <a:rPr lang="en-GB" sz="1400" b="1" dirty="0">
                <a:solidFill>
                  <a:srgbClr val="004586"/>
                </a:solidFill>
              </a:rPr>
              <a:t> </a:t>
            </a:r>
            <a:r>
              <a:rPr lang="en-GB" sz="1400" b="1" dirty="0" err="1">
                <a:solidFill>
                  <a:srgbClr val="004586"/>
                </a:solidFill>
              </a:rPr>
              <a:t>valor</a:t>
            </a:r>
            <a:r>
              <a:rPr lang="en-GB" sz="1400" b="1" dirty="0">
                <a:solidFill>
                  <a:srgbClr val="004586"/>
                </a:solidFill>
              </a:rPr>
              <a:t> basal no </a:t>
            </a:r>
            <a:r>
              <a:rPr lang="en-GB" sz="1400" b="1" dirty="0" err="1">
                <a:solidFill>
                  <a:srgbClr val="004586"/>
                </a:solidFill>
              </a:rPr>
              <a:t>número</a:t>
            </a:r>
            <a:r>
              <a:rPr lang="en-GB" sz="1400" b="1" dirty="0">
                <a:solidFill>
                  <a:srgbClr val="004586"/>
                </a:solidFill>
              </a:rPr>
              <a:t> </a:t>
            </a:r>
            <a:r>
              <a:rPr lang="en-GB" sz="1400" b="1" dirty="0" err="1">
                <a:solidFill>
                  <a:srgbClr val="004586"/>
                </a:solidFill>
              </a:rPr>
              <a:t>médio</a:t>
            </a:r>
            <a:r>
              <a:rPr lang="en-GB" sz="1400" b="1" dirty="0">
                <a:solidFill>
                  <a:srgbClr val="004586"/>
                </a:solidFill>
              </a:rPr>
              <a:t> de </a:t>
            </a:r>
            <a:r>
              <a:rPr lang="en-GB" sz="1400" b="1" dirty="0" err="1">
                <a:solidFill>
                  <a:srgbClr val="004586"/>
                </a:solidFill>
              </a:rPr>
              <a:t>episódios</a:t>
            </a:r>
            <a:r>
              <a:rPr lang="en-GB" sz="1400" b="1" dirty="0">
                <a:solidFill>
                  <a:srgbClr val="004586"/>
                </a:solidFill>
              </a:rPr>
              <a:t> de </a:t>
            </a:r>
            <a:r>
              <a:rPr lang="en-GB" sz="1400" b="1" dirty="0" err="1">
                <a:solidFill>
                  <a:srgbClr val="004586"/>
                </a:solidFill>
              </a:rPr>
              <a:t>incontinência</a:t>
            </a:r>
            <a:r>
              <a:rPr lang="en-GB" sz="1400" b="1" dirty="0">
                <a:solidFill>
                  <a:srgbClr val="004586"/>
                </a:solidFill>
              </a:rPr>
              <a:t>/24 h</a:t>
            </a:r>
          </a:p>
        </p:txBody>
      </p:sp>
    </p:spTree>
    <p:extLst>
      <p:ext uri="{BB962C8B-B14F-4D97-AF65-F5344CB8AC3E}">
        <p14:creationId xmlns:p14="http://schemas.microsoft.com/office/powerpoint/2010/main" val="15913732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000" y="44624"/>
            <a:ext cx="8355488" cy="6899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2000" b="1" dirty="0">
              <a:solidFill>
                <a:srgbClr val="00206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4" name="Grupo 34"/>
          <p:cNvGrpSpPr>
            <a:grpSpLocks/>
          </p:cNvGrpSpPr>
          <p:nvPr/>
        </p:nvGrpSpPr>
        <p:grpSpPr bwMode="auto">
          <a:xfrm>
            <a:off x="1008517" y="1260263"/>
            <a:ext cx="4824536" cy="4400549"/>
            <a:chOff x="-125553" y="1820863"/>
            <a:chExt cx="6097728" cy="4414837"/>
          </a:xfrm>
        </p:grpSpPr>
        <p:pic>
          <p:nvPicPr>
            <p:cNvPr id="5" name="Picture 2" descr="Y:\RD Current\Clients\Pharma\A-D\Astellas\XXXX Betmiga leavepieces\Graphics\Body_01.jpg"/>
            <p:cNvPicPr>
              <a:picLocks noChangeAspect="1" noChangeArrowheads="1"/>
            </p:cNvPicPr>
            <p:nvPr/>
          </p:nvPicPr>
          <p:blipFill>
            <a:blip r:embed="rId2" cstate="print"/>
            <a:srcRect l="27274" t="3099" r="25620" b="3986"/>
            <a:stretch>
              <a:fillRect/>
            </a:stretch>
          </p:blipFill>
          <p:spPr bwMode="auto">
            <a:xfrm>
              <a:off x="1682752" y="1820863"/>
              <a:ext cx="1679575" cy="441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773365" y="1835151"/>
              <a:ext cx="2798760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 dirty="0">
                  <a:latin typeface="Calibri" pitchFamily="34" charset="0"/>
                </a:rPr>
                <a:t>Cérebro: β</a:t>
              </a:r>
              <a:r>
                <a:rPr lang="pt-PT" sz="1400" baseline="-25000" dirty="0">
                  <a:latin typeface="Calibri" pitchFamily="34" charset="0"/>
                </a:rPr>
                <a:t>1</a:t>
              </a:r>
              <a:r>
                <a:rPr lang="pt-PT" sz="1400" dirty="0">
                  <a:latin typeface="Calibri" pitchFamily="34" charset="0"/>
                </a:rPr>
                <a:t> </a:t>
              </a:r>
              <a:r>
                <a:rPr lang="pt-PT" sz="1400" dirty="0">
                  <a:solidFill>
                    <a:srgbClr val="AB7C12"/>
                  </a:solidFill>
                  <a:latin typeface="Calibri" pitchFamily="34" charset="0"/>
                </a:rPr>
                <a:t>•</a:t>
              </a:r>
              <a:r>
                <a:rPr lang="pt-PT" sz="1400" dirty="0">
                  <a:latin typeface="Calibri" pitchFamily="34" charset="0"/>
                </a:rPr>
                <a:t> β</a:t>
              </a:r>
              <a:r>
                <a:rPr lang="pt-PT" sz="1400" baseline="-25000" dirty="0">
                  <a:latin typeface="Calibri" pitchFamily="34" charset="0"/>
                </a:rPr>
                <a:t>2 </a:t>
              </a:r>
              <a:r>
                <a:rPr lang="pt-PT" sz="1400" dirty="0">
                  <a:solidFill>
                    <a:srgbClr val="AB7C12"/>
                  </a:solidFill>
                  <a:latin typeface="Calibri" pitchFamily="34" charset="0"/>
                </a:rPr>
                <a:t>•</a:t>
              </a:r>
              <a:r>
                <a:rPr lang="pt-PT" sz="1400" dirty="0">
                  <a:latin typeface="Calibri" pitchFamily="34" charset="0"/>
                </a:rPr>
                <a:t> β</a:t>
              </a:r>
              <a:r>
                <a:rPr lang="pt-PT" sz="1400" baseline="-25000" dirty="0">
                  <a:latin typeface="Calibri" pitchFamily="34" charset="0"/>
                </a:rPr>
                <a:t>3</a:t>
              </a:r>
              <a:r>
                <a:rPr lang="pt-PT" sz="1400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970215" y="2266950"/>
              <a:ext cx="3001960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Vasos sanguíneos: β</a:t>
              </a:r>
              <a:r>
                <a:rPr lang="pt-PT" sz="14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143252" y="2682875"/>
              <a:ext cx="1884363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Pulmões: β</a:t>
              </a:r>
              <a:r>
                <a:rPr lang="pt-PT" sz="14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038476" y="3201989"/>
              <a:ext cx="2017713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Rins: β</a:t>
              </a:r>
              <a:r>
                <a:rPr lang="pt-PT" sz="1400" baseline="-25000">
                  <a:latin typeface="Calibri" pitchFamily="34" charset="0"/>
                </a:rPr>
                <a:t>1</a:t>
              </a:r>
              <a:r>
                <a:rPr lang="pt-PT" sz="1400">
                  <a:latin typeface="Calibri" pitchFamily="34" charset="0"/>
                </a:rPr>
                <a:t> </a:t>
              </a:r>
              <a:r>
                <a:rPr lang="pt-PT" sz="1400">
                  <a:solidFill>
                    <a:srgbClr val="AB7C12"/>
                  </a:solidFill>
                  <a:latin typeface="Calibri" pitchFamily="34" charset="0"/>
                </a:rPr>
                <a:t>•</a:t>
              </a:r>
              <a:r>
                <a:rPr lang="pt-PT" sz="1400">
                  <a:latin typeface="Calibri" pitchFamily="34" charset="0"/>
                </a:rPr>
                <a:t> β</a:t>
              </a:r>
              <a:r>
                <a:rPr lang="pt-PT" sz="14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079752" y="3695700"/>
              <a:ext cx="2017713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Pâncreas: β</a:t>
              </a:r>
              <a:r>
                <a:rPr lang="pt-PT" sz="14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-50798" y="3463925"/>
              <a:ext cx="2270124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Trato GI: β</a:t>
              </a:r>
              <a:r>
                <a:rPr lang="pt-PT" sz="1400" baseline="-25000">
                  <a:latin typeface="Calibri" pitchFamily="34" charset="0"/>
                </a:rPr>
                <a:t>2</a:t>
              </a:r>
              <a:r>
                <a:rPr lang="pt-PT" sz="1400">
                  <a:latin typeface="Calibri" pitchFamily="34" charset="0"/>
                </a:rPr>
                <a:t> </a:t>
              </a:r>
              <a:r>
                <a:rPr lang="pt-PT" sz="1400">
                  <a:solidFill>
                    <a:srgbClr val="AB7C12"/>
                  </a:solidFill>
                  <a:latin typeface="Calibri" pitchFamily="34" charset="0"/>
                </a:rPr>
                <a:t>•</a:t>
              </a:r>
              <a:r>
                <a:rPr lang="pt-PT" sz="1400">
                  <a:latin typeface="Calibri" pitchFamily="34" charset="0"/>
                </a:rPr>
                <a:t> β</a:t>
              </a:r>
              <a:r>
                <a:rPr lang="pt-PT" sz="1400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66701" y="3979864"/>
              <a:ext cx="2017713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Útero: β</a:t>
              </a:r>
              <a:r>
                <a:rPr lang="pt-PT" sz="1400" baseline="-25000">
                  <a:latin typeface="Calibri" pitchFamily="34" charset="0"/>
                </a:rPr>
                <a:t>2</a:t>
              </a:r>
              <a:r>
                <a:rPr lang="pt-PT" sz="1400">
                  <a:latin typeface="Calibri" pitchFamily="34" charset="0"/>
                </a:rPr>
                <a:t> </a:t>
              </a:r>
              <a:r>
                <a:rPr lang="pt-PT" sz="1400">
                  <a:solidFill>
                    <a:srgbClr val="AB7C12"/>
                  </a:solidFill>
                  <a:latin typeface="Calibri" pitchFamily="34" charset="0"/>
                </a:rPr>
                <a:t>•</a:t>
              </a:r>
              <a:r>
                <a:rPr lang="pt-PT" sz="1400">
                  <a:latin typeface="Calibri" pitchFamily="34" charset="0"/>
                </a:rPr>
                <a:t> β</a:t>
              </a:r>
              <a:r>
                <a:rPr lang="pt-PT" sz="1400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-125553" y="4549775"/>
              <a:ext cx="2559050" cy="52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 dirty="0">
                  <a:latin typeface="Calibri" pitchFamily="34" charset="0"/>
                </a:rPr>
                <a:t>Músculo esquelético: </a:t>
              </a:r>
            </a:p>
            <a:p>
              <a:r>
                <a:rPr lang="pt-PT" sz="1400" dirty="0">
                  <a:latin typeface="Calibri" pitchFamily="34" charset="0"/>
                </a:rPr>
                <a:t>β</a:t>
              </a:r>
              <a:r>
                <a:rPr lang="pt-PT" sz="1400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771775" y="4214814"/>
              <a:ext cx="3152775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Tecido adiposo: β</a:t>
              </a:r>
              <a:r>
                <a:rPr lang="pt-PT" sz="1400" baseline="-25000">
                  <a:latin typeface="Calibri" pitchFamily="34" charset="0"/>
                </a:rPr>
                <a:t>1</a:t>
              </a:r>
              <a:r>
                <a:rPr lang="pt-PT" sz="1400">
                  <a:latin typeface="Calibri" pitchFamily="34" charset="0"/>
                </a:rPr>
                <a:t> </a:t>
              </a:r>
              <a:r>
                <a:rPr lang="pt-PT" sz="1400">
                  <a:solidFill>
                    <a:srgbClr val="AB7C12"/>
                  </a:solidFill>
                  <a:latin typeface="Calibri" pitchFamily="34" charset="0"/>
                </a:rPr>
                <a:t>•</a:t>
              </a:r>
              <a:r>
                <a:rPr lang="pt-PT" sz="1400">
                  <a:latin typeface="Calibri" pitchFamily="34" charset="0"/>
                </a:rPr>
                <a:t> β</a:t>
              </a:r>
              <a:r>
                <a:rPr lang="pt-PT" sz="1400" baseline="-25000">
                  <a:latin typeface="Calibri" pitchFamily="34" charset="0"/>
                </a:rPr>
                <a:t>3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19050" y="2160588"/>
              <a:ext cx="2219325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 dirty="0">
                  <a:latin typeface="Calibri" pitchFamily="34" charset="0"/>
                </a:rPr>
                <a:t>Coração: β</a:t>
              </a:r>
              <a:r>
                <a:rPr lang="pt-PT" sz="1400" baseline="-25000" dirty="0">
                  <a:latin typeface="Calibri" pitchFamily="34" charset="0"/>
                </a:rPr>
                <a:t>1</a:t>
              </a:r>
              <a:r>
                <a:rPr lang="pt-PT" sz="1400" dirty="0">
                  <a:latin typeface="Calibri" pitchFamily="34" charset="0"/>
                </a:rPr>
                <a:t> </a:t>
              </a:r>
              <a:r>
                <a:rPr lang="pt-PT" sz="1400" dirty="0">
                  <a:solidFill>
                    <a:srgbClr val="AB7C12"/>
                  </a:solidFill>
                  <a:latin typeface="Calibri" pitchFamily="34" charset="0"/>
                </a:rPr>
                <a:t>•</a:t>
              </a:r>
              <a:r>
                <a:rPr lang="pt-PT" sz="1400" dirty="0">
                  <a:latin typeface="Calibri" pitchFamily="34" charset="0"/>
                </a:rPr>
                <a:t> β</a:t>
              </a:r>
              <a:r>
                <a:rPr lang="pt-PT" sz="1400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38140" y="2714625"/>
              <a:ext cx="1882775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Fígado: β</a:t>
              </a:r>
              <a:r>
                <a:rPr lang="pt-PT" sz="14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176" y="3097213"/>
              <a:ext cx="2492374" cy="308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PT" sz="1400">
                  <a:latin typeface="Calibri" pitchFamily="34" charset="0"/>
                </a:rPr>
                <a:t>Vesícula biliar: β</a:t>
              </a:r>
              <a:r>
                <a:rPr lang="pt-PT" sz="1400" baseline="-25000"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8" name="Text Placeholder 17"/>
          <p:cNvSpPr txBox="1">
            <a:spLocks/>
          </p:cNvSpPr>
          <p:nvPr/>
        </p:nvSpPr>
        <p:spPr>
          <a:xfrm>
            <a:off x="5428343" y="5685139"/>
            <a:ext cx="6501147" cy="641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i="1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Yamaguchi O. 2002 Urology 59(5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Suppl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1): 25–9  </a:t>
            </a:r>
            <a:r>
              <a:rPr lang="en-GB" sz="1200" b="1" i="1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Krief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et al. 1993 J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Invest 91:344-9 </a:t>
            </a:r>
          </a:p>
          <a:p>
            <a:pPr algn="r"/>
            <a:r>
              <a:rPr lang="en-GB" sz="1200" b="1" i="1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Daly and McGrath 2011 Trends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Pharmacol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32(4): 219-226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43353"/>
              </p:ext>
            </p:extLst>
          </p:nvPr>
        </p:nvGraphicFramePr>
        <p:xfrm>
          <a:off x="5346555" y="1088576"/>
          <a:ext cx="5785902" cy="4611421"/>
        </p:xfrm>
        <a:graphic>
          <a:graphicData uri="http://schemas.openxmlformats.org/drawingml/2006/table">
            <a:tbl>
              <a:tblPr/>
              <a:tblGrid>
                <a:gridCol w="2104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6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55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12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Efeitos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adversos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, n (%)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Placebo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(n=494)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3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Tolterrodina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LP 4 mg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(n=495)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96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Mirabegrom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50 mg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(n=493)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Hipertensão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38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7,7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40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8,1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29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5,9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Cefaleias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14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2,8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18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3,6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18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3,7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Xerostomia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13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2,6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50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10,1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14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2,8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Nasofaringite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8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1,6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14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2,8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14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2,8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0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Gripe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8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1,6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7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1,4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11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2,2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6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Infeção do trato urinário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7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1,4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10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2,0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7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1,4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77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Obstipação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7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1,4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10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2,0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8 (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1,6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 W3"/>
                        <a:cs typeface="ヒラギノ角ゴ Pro W3"/>
                      </a:endParaRPr>
                    </a:p>
                  </a:txBody>
                  <a:tcPr marL="91452" marR="91452" marT="45710" marB="457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00256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Os dados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são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para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o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conjunto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de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análises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de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segurança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. Os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acontecimentos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adversos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,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definidos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de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acordo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com o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Dicionário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Médico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para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as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Atividades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Regulamentares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(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MedDRA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</a:t>
                      </a:r>
                      <a:r>
                        <a:rPr kumimoji="0" lang="en-GB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versão</a:t>
                      </a: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ヒラギノ角ゴ Pro W3"/>
                          <a:cs typeface="ヒラギノ角ゴ Pro W3"/>
                        </a:rPr>
                        <a:t> 9.1),</a:t>
                      </a:r>
                    </a:p>
                  </a:txBody>
                  <a:tcPr marL="91452" marR="91452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88932"/>
            <a:ext cx="10972800" cy="604800"/>
          </a:xfrm>
        </p:spPr>
        <p:txBody>
          <a:bodyPr/>
          <a:lstStyle/>
          <a:p>
            <a:r>
              <a:rPr lang="pt-PT" altLang="ja-JP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Expressão tecidular dos três subtipos de recetores adrenérgicos no tecido humano e perfil de segurança do </a:t>
            </a:r>
            <a:r>
              <a:rPr lang="pt-PT" altLang="ja-JP" dirty="0" smtClean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mirabegrom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087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9888"/>
            <a:ext cx="9151064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92" y="289421"/>
            <a:ext cx="6905760" cy="22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65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Conseguimos</a:t>
            </a:r>
            <a:r>
              <a:rPr lang="en-US" sz="3200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atingir</a:t>
            </a:r>
            <a:r>
              <a:rPr lang="en-US" sz="3200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o </a:t>
            </a:r>
            <a:r>
              <a:rPr lang="en-US" sz="3200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equilíbrio</a:t>
            </a:r>
            <a:r>
              <a:rPr lang="en-US" sz="3200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ótimo</a:t>
            </a:r>
            <a:r>
              <a:rPr lang="en-US" sz="3200" b="1" dirty="0">
                <a:solidFill>
                  <a:srgbClr val="004586"/>
                </a:solidFill>
                <a:latin typeface="+mn-lt"/>
                <a:ea typeface="ヒラギノ角ゴ Pro W3"/>
                <a:cs typeface="ヒラギノ角ゴ Pro W3"/>
              </a:rPr>
              <a:t>?</a:t>
            </a:r>
          </a:p>
        </p:txBody>
      </p:sp>
      <p:grpSp>
        <p:nvGrpSpPr>
          <p:cNvPr id="29700" name="Grupo 14"/>
          <p:cNvGrpSpPr>
            <a:grpSpLocks/>
          </p:cNvGrpSpPr>
          <p:nvPr/>
        </p:nvGrpSpPr>
        <p:grpSpPr bwMode="auto">
          <a:xfrm>
            <a:off x="2063750" y="1151620"/>
            <a:ext cx="8064500" cy="4762500"/>
            <a:chOff x="539750" y="1412875"/>
            <a:chExt cx="8064500" cy="4762500"/>
          </a:xfrm>
        </p:grpSpPr>
        <p:sp>
          <p:nvSpPr>
            <p:cNvPr id="19" name="Oval 2"/>
            <p:cNvSpPr>
              <a:spLocks noChangeArrowheads="1"/>
            </p:cNvSpPr>
            <p:nvPr/>
          </p:nvSpPr>
          <p:spPr bwMode="ltGray">
            <a:xfrm>
              <a:off x="539750" y="1412875"/>
              <a:ext cx="8064500" cy="47625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3200" b="1" dirty="0">
                <a:solidFill>
                  <a:prstClr val="black"/>
                </a:solidFill>
                <a:ea typeface="ヒラギノ角ゴ Pro W3" charset="-128"/>
                <a:cs typeface="Arial" pitchFamily="34" charset="0"/>
              </a:endParaRPr>
            </a:p>
          </p:txBody>
        </p:sp>
        <p:sp>
          <p:nvSpPr>
            <p:cNvPr id="20" name="Oval 3"/>
            <p:cNvSpPr>
              <a:spLocks noChangeArrowheads="1"/>
            </p:cNvSpPr>
            <p:nvPr/>
          </p:nvSpPr>
          <p:spPr bwMode="auto">
            <a:xfrm>
              <a:off x="1347788" y="1862138"/>
              <a:ext cx="2578100" cy="2449512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ea typeface="ヒラギノ角ゴ Pro W3" charset="-128"/>
                <a:cs typeface="Arial" pitchFamily="34" charset="0"/>
              </a:endParaRPr>
            </a:p>
          </p:txBody>
        </p:sp>
        <p:sp>
          <p:nvSpPr>
            <p:cNvPr id="29703" name="Text Box 4"/>
            <p:cNvSpPr txBox="1">
              <a:spLocks noChangeArrowheads="1"/>
            </p:cNvSpPr>
            <p:nvPr/>
          </p:nvSpPr>
          <p:spPr bwMode="white">
            <a:xfrm>
              <a:off x="1654175" y="2344738"/>
              <a:ext cx="1927225" cy="46166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ts val="1438"/>
                </a:spcBef>
              </a:pPr>
              <a:r>
                <a:rPr lang="en-US" sz="2400" b="1" dirty="0" err="1">
                  <a:solidFill>
                    <a:srgbClr val="004586"/>
                  </a:solidFill>
                  <a:cs typeface="Arial" pitchFamily="34" charset="0"/>
                </a:rPr>
                <a:t>Eficácia</a:t>
              </a:r>
              <a:endParaRPr lang="en-US" sz="2400" b="1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186363" y="1862138"/>
              <a:ext cx="2581275" cy="2449512"/>
            </a:xfrm>
            <a:prstGeom prst="ellipse">
              <a:avLst/>
            </a:prstGeom>
            <a:solidFill>
              <a:srgbClr val="F0F0F0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ea typeface="ヒラギノ角ゴ Pro W3" charset="-128"/>
                <a:cs typeface="Arial" pitchFamily="34" charset="0"/>
              </a:endParaRPr>
            </a:p>
          </p:txBody>
        </p:sp>
        <p:sp>
          <p:nvSpPr>
            <p:cNvPr id="29705" name="Text Box 6"/>
            <p:cNvSpPr txBox="1">
              <a:spLocks noChangeArrowheads="1"/>
            </p:cNvSpPr>
            <p:nvPr/>
          </p:nvSpPr>
          <p:spPr bwMode="white">
            <a:xfrm>
              <a:off x="5357813" y="2344738"/>
              <a:ext cx="2281237" cy="46166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ts val="1438"/>
                </a:spcBef>
              </a:pPr>
              <a:r>
                <a:rPr lang="en-US" sz="2400" b="1" dirty="0" err="1">
                  <a:solidFill>
                    <a:srgbClr val="004586"/>
                  </a:solidFill>
                  <a:cs typeface="Arial" pitchFamily="34" charset="0"/>
                </a:rPr>
                <a:t>Tolerabilidade</a:t>
              </a:r>
              <a:endParaRPr lang="en-US" sz="2400" b="1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blackWhite">
            <a:xfrm>
              <a:off x="992188" y="2830513"/>
              <a:ext cx="3233737" cy="3825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anchor="ctr"/>
            <a:lstStyle/>
            <a:p>
              <a:pPr algn="ctr">
                <a:spcBef>
                  <a:spcPts val="600"/>
                </a:spcBef>
                <a:defRPr/>
              </a:pPr>
              <a:r>
                <a:rPr lang="en-US" sz="2000" dirty="0" err="1">
                  <a:solidFill>
                    <a:srgbClr val="002060"/>
                  </a:solidFill>
                  <a:cs typeface="Arial"/>
                </a:rPr>
                <a:t>Alivia</a:t>
              </a:r>
              <a:r>
                <a:rPr lang="en-US" sz="2000" dirty="0">
                  <a:solidFill>
                    <a:srgbClr val="002060"/>
                  </a:solidFill>
                  <a:cs typeface="Arial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cs typeface="Arial"/>
                </a:rPr>
                <a:t>os</a:t>
              </a:r>
              <a:r>
                <a:rPr lang="en-US" sz="2000" dirty="0">
                  <a:solidFill>
                    <a:srgbClr val="002060"/>
                  </a:solidFill>
                  <a:cs typeface="Arial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cs typeface="Arial"/>
                </a:rPr>
                <a:t>sintomas</a:t>
              </a:r>
              <a:r>
                <a:rPr lang="en-US" sz="2000" dirty="0">
                  <a:solidFill>
                    <a:srgbClr val="002060"/>
                  </a:solidFill>
                  <a:cs typeface="Arial"/>
                </a:rPr>
                <a:t> de BH</a:t>
              </a: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blackWhite">
            <a:xfrm>
              <a:off x="4835525" y="2830513"/>
              <a:ext cx="3276600" cy="3825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anchor="ctr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002060"/>
                  </a:solidFill>
                  <a:cs typeface="Arial"/>
                </a:rPr>
                <a:t>Efeitos</a:t>
              </a:r>
              <a:r>
                <a:rPr lang="en-US" sz="2000" dirty="0">
                  <a:solidFill>
                    <a:srgbClr val="002060"/>
                  </a:solidFill>
                  <a:cs typeface="Arial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cs typeface="Arial"/>
                </a:rPr>
                <a:t>secundários</a:t>
              </a:r>
              <a:r>
                <a:rPr lang="en-US" sz="2000" dirty="0">
                  <a:solidFill>
                    <a:srgbClr val="002060"/>
                  </a:solidFill>
                  <a:cs typeface="Arial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cs typeface="Arial"/>
                </a:rPr>
                <a:t>mínimos</a:t>
              </a:r>
              <a:r>
                <a:rPr lang="en-US" sz="2000" dirty="0">
                  <a:solidFill>
                    <a:srgbClr val="002060"/>
                  </a:solidFill>
                  <a:cs typeface="Arial"/>
                </a:rPr>
                <a:t> </a:t>
              </a: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260725" y="3660775"/>
              <a:ext cx="2579688" cy="24511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ea typeface="ヒラギノ角ゴ Pro W3" charset="-128"/>
                <a:cs typeface="Arial" pitchFamily="34" charset="0"/>
              </a:endParaRPr>
            </a:p>
          </p:txBody>
        </p:sp>
        <p:sp>
          <p:nvSpPr>
            <p:cNvPr id="29709" name="Text Box 11"/>
            <p:cNvSpPr txBox="1">
              <a:spLocks noChangeArrowheads="1"/>
            </p:cNvSpPr>
            <p:nvPr/>
          </p:nvSpPr>
          <p:spPr bwMode="white">
            <a:xfrm>
              <a:off x="2562225" y="4310063"/>
              <a:ext cx="4019550" cy="83099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4586"/>
                  </a:solidFill>
                  <a:cs typeface="Arial" pitchFamily="34" charset="0"/>
                </a:rPr>
                <a:t>Adesão</a:t>
              </a:r>
              <a:r>
                <a:rPr lang="en-US" sz="2400" b="1" dirty="0">
                  <a:solidFill>
                    <a:srgbClr val="004586"/>
                  </a:solidFill>
                  <a:cs typeface="Arial" pitchFamily="34" charset="0"/>
                </a:rPr>
                <a:t>/</a:t>
              </a:r>
            </a:p>
            <a:p>
              <a:pPr algn="ctr"/>
              <a:r>
                <a:rPr lang="en-US" sz="2400" b="1" dirty="0" err="1">
                  <a:solidFill>
                    <a:srgbClr val="004586"/>
                  </a:solidFill>
                  <a:cs typeface="Arial" pitchFamily="34" charset="0"/>
                </a:rPr>
                <a:t>Persistência</a:t>
              </a:r>
              <a:endParaRPr lang="en-US" sz="2400" b="1" dirty="0">
                <a:solidFill>
                  <a:srgbClr val="004586"/>
                </a:solidFill>
                <a:cs typeface="Arial" pitchFamily="34" charset="0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blackWhite">
            <a:xfrm>
              <a:off x="2584291" y="5168900"/>
              <a:ext cx="4019868" cy="3825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anchor="ctr"/>
            <a:lstStyle/>
            <a:p>
              <a:pPr algn="ctr">
                <a:spcBef>
                  <a:spcPts val="600"/>
                </a:spcBef>
                <a:defRPr/>
              </a:pPr>
              <a:r>
                <a:rPr lang="en-US" sz="2000" dirty="0" err="1">
                  <a:solidFill>
                    <a:srgbClr val="002060"/>
                  </a:solidFill>
                  <a:cs typeface="Arial" charset="0"/>
                </a:rPr>
                <a:t>Maximiza</a:t>
              </a: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 a </a:t>
              </a:r>
              <a:r>
                <a:rPr lang="en-US" sz="2000" dirty="0" err="1">
                  <a:solidFill>
                    <a:srgbClr val="002060"/>
                  </a:solidFill>
                  <a:cs typeface="Arial" charset="0"/>
                </a:rPr>
                <a:t>duração</a:t>
              </a: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cs typeface="Arial" charset="0"/>
                </a:rPr>
                <a:t>da</a:t>
              </a: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cs typeface="Arial" charset="0"/>
                </a:rPr>
                <a:t>terapêutica</a:t>
              </a:r>
              <a:endParaRPr lang="en-US" sz="2000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blackWhite">
            <a:xfrm>
              <a:off x="3314700" y="3283938"/>
              <a:ext cx="2514600" cy="3951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anchor="ctr"/>
            <a:lstStyle/>
            <a:p>
              <a:pPr algn="ctr">
                <a:lnSpc>
                  <a:spcPct val="90000"/>
                </a:lnSpc>
                <a:spcBef>
                  <a:spcPts val="480"/>
                </a:spcBef>
                <a:defRPr/>
              </a:pPr>
              <a:r>
                <a:rPr lang="en-US" sz="2400" b="1" dirty="0" err="1">
                  <a:solidFill>
                    <a:srgbClr val="004586"/>
                  </a:solidFill>
                </a:rPr>
                <a:t>Equilíbrio</a:t>
              </a:r>
              <a:r>
                <a:rPr lang="en-US" sz="2400" b="1" dirty="0">
                  <a:solidFill>
                    <a:srgbClr val="004586"/>
                  </a:solidFill>
                </a:rPr>
                <a:t> </a:t>
              </a:r>
              <a:r>
                <a:rPr lang="en-US" sz="2400" b="1" dirty="0" err="1">
                  <a:solidFill>
                    <a:srgbClr val="004586"/>
                  </a:solidFill>
                </a:rPr>
                <a:t>Ótimo</a:t>
              </a:r>
              <a:endParaRPr lang="en-US" sz="2400" b="1" dirty="0">
                <a:solidFill>
                  <a:srgbClr val="0045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6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>
          <a:xfrm>
            <a:off x="1019652" y="2261797"/>
            <a:ext cx="10925606" cy="1296045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pt-PT" sz="4000" b="1" dirty="0">
                <a:solidFill>
                  <a:srgbClr val="00206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P</a:t>
            </a:r>
            <a:r>
              <a:rPr lang="pt-PT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lano de cuidados integrados na bexiga hiperativa</a:t>
            </a:r>
            <a:endParaRPr lang="pt-PT" sz="4000" b="1" dirty="0">
              <a:solidFill>
                <a:srgbClr val="002060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731619" y="2492896"/>
            <a:ext cx="216024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3247156"/>
            <a:ext cx="5560715" cy="27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1779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548760" y="1272299"/>
            <a:ext cx="2589747" cy="2200780"/>
          </a:xfrm>
          <a:prstGeom prst="ellipse">
            <a:avLst/>
          </a:prstGeom>
          <a:solidFill>
            <a:srgbClr val="287AC8"/>
          </a:solidFill>
          <a:ln w="38100">
            <a:solidFill>
              <a:srgbClr val="0045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&gt; Frequência urinária</a:t>
            </a:r>
          </a:p>
        </p:txBody>
      </p:sp>
      <p:sp>
        <p:nvSpPr>
          <p:cNvPr id="10" name="Oval 9"/>
          <p:cNvSpPr/>
          <p:nvPr/>
        </p:nvSpPr>
        <p:spPr>
          <a:xfrm>
            <a:off x="4803226" y="3406995"/>
            <a:ext cx="2522509" cy="2437305"/>
          </a:xfrm>
          <a:prstGeom prst="ellipse">
            <a:avLst/>
          </a:prstGeom>
          <a:solidFill>
            <a:srgbClr val="287AC8"/>
          </a:solidFill>
          <a:ln w="38100">
            <a:solidFill>
              <a:srgbClr val="0045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1" name="CaixaDeTexto 10"/>
          <p:cNvSpPr txBox="1"/>
          <p:nvPr/>
        </p:nvSpPr>
        <p:spPr>
          <a:xfrm>
            <a:off x="4866316" y="4526426"/>
            <a:ext cx="2409203" cy="400110"/>
          </a:xfrm>
          <a:prstGeom prst="rect">
            <a:avLst/>
          </a:prstGeom>
          <a:solidFill>
            <a:srgbClr val="287A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Incontinência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996471" y="1272299"/>
            <a:ext cx="2394522" cy="2173972"/>
          </a:xfrm>
          <a:prstGeom prst="ellipse">
            <a:avLst/>
          </a:prstGeom>
          <a:solidFill>
            <a:srgbClr val="287AC8"/>
          </a:solidFill>
          <a:ln w="38100">
            <a:solidFill>
              <a:srgbClr val="0045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>
                <a:solidFill>
                  <a:srgbClr val="004586"/>
                </a:solidFill>
                <a:latin typeface="+mn-lt"/>
              </a:rPr>
              <a:t>U</a:t>
            </a:r>
            <a:r>
              <a:rPr lang="pt-PT" sz="3200" b="1" dirty="0" smtClean="0">
                <a:solidFill>
                  <a:srgbClr val="004586"/>
                </a:solidFill>
                <a:latin typeface="+mn-lt"/>
              </a:rPr>
              <a:t>rgência: sintoma central na bexiga hiperativa</a:t>
            </a:r>
            <a:endParaRPr lang="pt-PT" sz="3200" b="1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13273" y="1570262"/>
            <a:ext cx="2475186" cy="2364827"/>
          </a:xfrm>
          <a:prstGeom prst="ellipse">
            <a:avLst/>
          </a:prstGeom>
          <a:solidFill>
            <a:srgbClr val="287AC8"/>
          </a:solidFill>
          <a:ln w="38100">
            <a:solidFill>
              <a:srgbClr val="0045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338170" y="2512179"/>
            <a:ext cx="1658301" cy="461665"/>
          </a:xfrm>
          <a:prstGeom prst="rect">
            <a:avLst/>
          </a:prstGeom>
          <a:solidFill>
            <a:srgbClr val="287AC8"/>
          </a:solidFill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URGÊNCIA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672918" y="2141856"/>
            <a:ext cx="1629367" cy="400110"/>
          </a:xfrm>
          <a:prstGeom prst="rect">
            <a:avLst/>
          </a:prstGeom>
          <a:solidFill>
            <a:srgbClr val="287AC8"/>
          </a:solidFill>
        </p:spPr>
        <p:txBody>
          <a:bodyPr wrap="square" rtlCol="0">
            <a:spAutoFit/>
          </a:bodyPr>
          <a:lstStyle/>
          <a:p>
            <a:r>
              <a:rPr lang="pt-PT" sz="2000" b="1" dirty="0" err="1">
                <a:solidFill>
                  <a:schemeClr val="bg1"/>
                </a:solidFill>
              </a:rPr>
              <a:t>Noctúria</a:t>
            </a:r>
            <a:endParaRPr lang="pt-P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>
                <a:solidFill>
                  <a:srgbClr val="004586"/>
                </a:solidFill>
                <a:latin typeface="+mn-lt"/>
              </a:rPr>
              <a:t>P</a:t>
            </a:r>
            <a:r>
              <a:rPr lang="pt-PT" dirty="0" smtClean="0">
                <a:solidFill>
                  <a:srgbClr val="004586"/>
                </a:solidFill>
                <a:latin typeface="+mn-lt"/>
              </a:rPr>
              <a:t>lano de cuidados integrados (ICP) bexiga hiperativa</a:t>
            </a:r>
            <a:endParaRPr lang="pt-PT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334988"/>
            <a:ext cx="11582400" cy="4592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dirty="0" smtClean="0">
                <a:solidFill>
                  <a:srgbClr val="004586"/>
                </a:solidFill>
              </a:rPr>
              <a:t>Projecto </a:t>
            </a:r>
            <a:r>
              <a:rPr lang="pt-PT" dirty="0">
                <a:solidFill>
                  <a:srgbClr val="004586"/>
                </a:solidFill>
              </a:rPr>
              <a:t>desenvolvido durante o ano de 2016 e finalizado em fevereiro </a:t>
            </a:r>
            <a:r>
              <a:rPr lang="pt-PT" dirty="0" smtClean="0">
                <a:solidFill>
                  <a:srgbClr val="004586"/>
                </a:solidFill>
              </a:rPr>
              <a:t>2017.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Apoio científico APU, APNUG e </a:t>
            </a:r>
            <a:r>
              <a:rPr lang="pt-PT" dirty="0" smtClean="0">
                <a:solidFill>
                  <a:srgbClr val="004586"/>
                </a:solidFill>
              </a:rPr>
              <a:t>APMGF.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7 médicos de várias especialidades (Urologia, ginecologia, MGF e fisiatria</a:t>
            </a:r>
            <a:r>
              <a:rPr lang="pt-PT" dirty="0" smtClean="0">
                <a:solidFill>
                  <a:srgbClr val="004586"/>
                </a:solidFill>
              </a:rPr>
              <a:t>).</a:t>
            </a:r>
            <a:endParaRPr lang="pt-PT" dirty="0">
              <a:solidFill>
                <a:srgbClr val="004586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C00000"/>
                </a:solidFill>
              </a:rPr>
              <a:t>Guia de abordagem dos doentes com </a:t>
            </a:r>
            <a:r>
              <a:rPr lang="pt-PT" sz="2400" dirty="0" smtClean="0">
                <a:solidFill>
                  <a:srgbClr val="C00000"/>
                </a:solidFill>
              </a:rPr>
              <a:t>BH.</a:t>
            </a:r>
            <a:endParaRPr lang="pt-PT" sz="2400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C00000"/>
                </a:solidFill>
              </a:rPr>
              <a:t>Sistematizar os cuidados nas várias </a:t>
            </a:r>
            <a:r>
              <a:rPr lang="pt-PT" sz="2400" dirty="0" smtClean="0">
                <a:solidFill>
                  <a:srgbClr val="C00000"/>
                </a:solidFill>
              </a:rPr>
              <a:t>etapas.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</a:pPr>
            <a:r>
              <a:rPr lang="pt-PT" sz="2400" dirty="0">
                <a:solidFill>
                  <a:srgbClr val="C00000"/>
                </a:solidFill>
              </a:rPr>
              <a:t>Abordagem/diagnóstico/ </a:t>
            </a:r>
            <a:r>
              <a:rPr lang="pt-PT" sz="2400" dirty="0" smtClean="0">
                <a:solidFill>
                  <a:srgbClr val="C00000"/>
                </a:solidFill>
              </a:rPr>
              <a:t>tratamento/referenciação.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Disponível no </a:t>
            </a:r>
            <a:r>
              <a:rPr lang="pt-PT" i="1" dirty="0">
                <a:solidFill>
                  <a:srgbClr val="004586"/>
                </a:solidFill>
              </a:rPr>
              <a:t>website</a:t>
            </a:r>
            <a:r>
              <a:rPr lang="pt-PT" dirty="0">
                <a:solidFill>
                  <a:srgbClr val="004586"/>
                </a:solidFill>
              </a:rPr>
              <a:t> da APMGF, APU e </a:t>
            </a:r>
            <a:r>
              <a:rPr lang="pt-PT" dirty="0" smtClean="0">
                <a:solidFill>
                  <a:srgbClr val="004586"/>
                </a:solidFill>
              </a:rPr>
              <a:t>APNUG. </a:t>
            </a: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Documento </a:t>
            </a:r>
            <a:r>
              <a:rPr lang="pt-PT" dirty="0" smtClean="0">
                <a:solidFill>
                  <a:srgbClr val="004586"/>
                </a:solidFill>
              </a:rPr>
              <a:t>resumo.</a:t>
            </a:r>
            <a:endParaRPr lang="pt-PT" dirty="0">
              <a:solidFill>
                <a:srgbClr val="004586"/>
              </a:solidFill>
            </a:endParaRPr>
          </a:p>
          <a:p>
            <a:endParaRPr lang="pt-PT" b="1" dirty="0"/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pt-PT" b="1" dirty="0">
              <a:solidFill>
                <a:schemeClr val="tx2"/>
              </a:solidFill>
            </a:endParaRPr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68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>
                <a:solidFill>
                  <a:srgbClr val="004586"/>
                </a:solidFill>
                <a:latin typeface="+mn-lt"/>
              </a:rPr>
              <a:t>P</a:t>
            </a:r>
            <a:r>
              <a:rPr lang="pt-PT" dirty="0" smtClean="0">
                <a:solidFill>
                  <a:srgbClr val="004586"/>
                </a:solidFill>
                <a:latin typeface="+mn-lt"/>
              </a:rPr>
              <a:t>lano de cuidados integrados (ICP) bexiga hiperativa</a:t>
            </a:r>
            <a:endParaRPr lang="pt-PT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6484506" y="990672"/>
            <a:ext cx="3496858" cy="4687768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77" y="1832501"/>
            <a:ext cx="4274068" cy="263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19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>
                <a:solidFill>
                  <a:srgbClr val="004586"/>
                </a:solidFill>
                <a:latin typeface="+mn-lt"/>
              </a:rPr>
              <a:t>P</a:t>
            </a:r>
            <a:r>
              <a:rPr lang="pt-PT" dirty="0" smtClean="0">
                <a:solidFill>
                  <a:srgbClr val="004586"/>
                </a:solidFill>
                <a:latin typeface="+mn-lt"/>
              </a:rPr>
              <a:t>lano de cuidados integrados (ICP) bexiga hiperativa</a:t>
            </a:r>
            <a:endParaRPr lang="pt-PT" dirty="0">
              <a:solidFill>
                <a:srgbClr val="004586"/>
              </a:solidFill>
              <a:latin typeface="+mn-lt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016369" y="1132118"/>
            <a:ext cx="3476730" cy="479306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61" y="1183464"/>
            <a:ext cx="4330874" cy="464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157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>
                <a:solidFill>
                  <a:srgbClr val="004586"/>
                </a:solidFill>
                <a:latin typeface="+mn-lt"/>
              </a:rPr>
              <a:t>C</a:t>
            </a:r>
            <a:r>
              <a:rPr lang="pt-PT" sz="3600" dirty="0" smtClean="0">
                <a:solidFill>
                  <a:srgbClr val="004586"/>
                </a:solidFill>
                <a:latin typeface="+mn-lt"/>
              </a:rPr>
              <a:t>onclusão</a:t>
            </a:r>
            <a:endParaRPr lang="pt-PT" sz="3600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99446"/>
            <a:ext cx="11582400" cy="4592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dirty="0" smtClean="0">
                <a:solidFill>
                  <a:srgbClr val="004586"/>
                </a:solidFill>
              </a:rPr>
              <a:t>BH </a:t>
            </a:r>
            <a:r>
              <a:rPr lang="pt-PT" dirty="0">
                <a:solidFill>
                  <a:srgbClr val="004586"/>
                </a:solidFill>
              </a:rPr>
              <a:t>prevalência </a:t>
            </a:r>
            <a:r>
              <a:rPr lang="pt-PT" dirty="0" smtClean="0">
                <a:solidFill>
                  <a:srgbClr val="004586"/>
                </a:solidFill>
              </a:rPr>
              <a:t>17% </a:t>
            </a:r>
            <a:r>
              <a:rPr lang="pt-PT" dirty="0">
                <a:solidFill>
                  <a:srgbClr val="004586"/>
                </a:solidFill>
              </a:rPr>
              <a:t>e impacto na </a:t>
            </a:r>
            <a:r>
              <a:rPr lang="pt-PT" dirty="0" smtClean="0">
                <a:solidFill>
                  <a:srgbClr val="004586"/>
                </a:solidFill>
              </a:rPr>
              <a:t>QdV.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É importante perceber quais os sintomas que mais incomodam os </a:t>
            </a:r>
            <a:r>
              <a:rPr lang="pt-PT" dirty="0" smtClean="0">
                <a:solidFill>
                  <a:srgbClr val="004586"/>
                </a:solidFill>
              </a:rPr>
              <a:t>doentes.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Falar proactivamente sobre a IU, urgência, aumento ferquência </a:t>
            </a:r>
            <a:r>
              <a:rPr lang="pt-PT" dirty="0" smtClean="0">
                <a:solidFill>
                  <a:srgbClr val="004586"/>
                </a:solidFill>
              </a:rPr>
              <a:t>urinária.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Uma percentagem significativa de doentes tem percepções erradas sobre a </a:t>
            </a:r>
            <a:r>
              <a:rPr lang="pt-PT" dirty="0" smtClean="0">
                <a:solidFill>
                  <a:srgbClr val="004586"/>
                </a:solidFill>
              </a:rPr>
              <a:t>patologia.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</a:pPr>
            <a:r>
              <a:rPr lang="pt-PT" dirty="0">
                <a:solidFill>
                  <a:srgbClr val="004586"/>
                </a:solidFill>
              </a:rPr>
              <a:t>Existem medidas que podem melhorar a qualidade de vida destes doentes se forem diagnosticados e </a:t>
            </a:r>
            <a:r>
              <a:rPr lang="pt-PT" dirty="0" smtClean="0">
                <a:solidFill>
                  <a:srgbClr val="004586"/>
                </a:solidFill>
              </a:rPr>
              <a:t>tratados.</a:t>
            </a:r>
            <a:endParaRPr lang="pt-PT" dirty="0">
              <a:solidFill>
                <a:srgbClr val="004586"/>
              </a:solidFill>
            </a:endParaRP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47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16436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378859" y="1257067"/>
            <a:ext cx="2295374" cy="906115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C00000"/>
                </a:solidFill>
              </a:rPr>
              <a:t>Urgência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-43" y="2206162"/>
            <a:ext cx="6000032" cy="3759213"/>
          </a:xfrm>
        </p:spPr>
        <p:txBody>
          <a:bodyPr/>
          <a:lstStyle/>
          <a:p>
            <a:pPr marL="808038" lvl="1">
              <a:buClrTx/>
              <a:buSzTx/>
              <a:buBlip>
                <a:blip r:embed="rId2"/>
              </a:buBlip>
            </a:pPr>
            <a:r>
              <a:rPr lang="pt-PT" sz="2400" dirty="0" smtClean="0">
                <a:solidFill>
                  <a:srgbClr val="004586"/>
                </a:solidFill>
              </a:rPr>
              <a:t>Com </a:t>
            </a:r>
            <a:r>
              <a:rPr lang="pt-PT" sz="2400" dirty="0">
                <a:solidFill>
                  <a:srgbClr val="004586"/>
                </a:solidFill>
              </a:rPr>
              <a:t>ou Sem incontinência:</a:t>
            </a:r>
          </a:p>
          <a:p>
            <a:pPr lvl="1"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Normalmente acompanhada </a:t>
            </a:r>
            <a:r>
              <a:rPr lang="pt-PT" sz="2400" dirty="0" smtClean="0">
                <a:solidFill>
                  <a:srgbClr val="004586"/>
                </a:solidFill>
              </a:rPr>
              <a:t>de:</a:t>
            </a:r>
            <a:endParaRPr lang="pt-PT" sz="2400" dirty="0">
              <a:solidFill>
                <a:srgbClr val="004586"/>
              </a:solidFill>
            </a:endParaRPr>
          </a:p>
          <a:p>
            <a:pPr lvl="2"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&gt; frequência </a:t>
            </a:r>
            <a:r>
              <a:rPr lang="pt-PT" sz="2400" dirty="0" smtClean="0">
                <a:solidFill>
                  <a:srgbClr val="004586"/>
                </a:solidFill>
              </a:rPr>
              <a:t>diurna.</a:t>
            </a:r>
            <a:endParaRPr lang="pt-PT" sz="2400" dirty="0">
              <a:solidFill>
                <a:srgbClr val="004586"/>
              </a:solidFill>
            </a:endParaRPr>
          </a:p>
          <a:p>
            <a:pPr lvl="2"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Noctúria.</a:t>
            </a:r>
          </a:p>
          <a:p>
            <a:pPr lvl="1">
              <a:buClr>
                <a:srgbClr val="C00000"/>
              </a:buClr>
            </a:pPr>
            <a:r>
              <a:rPr lang="pt-PT" sz="2400" dirty="0">
                <a:solidFill>
                  <a:srgbClr val="004586"/>
                </a:solidFill>
              </a:rPr>
              <a:t>Na </a:t>
            </a:r>
            <a:r>
              <a:rPr lang="pt-PT" sz="2400" dirty="0">
                <a:solidFill>
                  <a:srgbClr val="C00000"/>
                </a:solidFill>
              </a:rPr>
              <a:t>ausência </a:t>
            </a:r>
            <a:r>
              <a:rPr lang="pt-PT" sz="2400" dirty="0">
                <a:solidFill>
                  <a:srgbClr val="004586"/>
                </a:solidFill>
              </a:rPr>
              <a:t>de infecção urinária ou outra patologia óbvia que justifique os </a:t>
            </a:r>
            <a:r>
              <a:rPr lang="pt-PT" sz="2400" dirty="0" smtClean="0">
                <a:solidFill>
                  <a:srgbClr val="004586"/>
                </a:solidFill>
              </a:rPr>
              <a:t>sintomas.</a:t>
            </a:r>
            <a:endParaRPr lang="pt-PT" sz="2400" dirty="0">
              <a:solidFill>
                <a:srgbClr val="004586"/>
              </a:solidFill>
            </a:endParaRPr>
          </a:p>
          <a:p>
            <a:endParaRPr lang="pt-PT" sz="4400" dirty="0">
              <a:solidFill>
                <a:schemeClr val="tx2"/>
              </a:solidFill>
            </a:endParaRPr>
          </a:p>
          <a:p>
            <a:endParaRPr lang="pt-PT" sz="4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4586"/>
                </a:solidFill>
                <a:latin typeface="+mn-lt"/>
              </a:rPr>
              <a:t>Bexiga hiperativa: definição</a:t>
            </a:r>
            <a:endParaRPr lang="pt-PT" dirty="0">
              <a:solidFill>
                <a:srgbClr val="004586"/>
              </a:solidFill>
              <a:latin typeface="+mn-lt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5239657" y="1440113"/>
            <a:ext cx="6164921" cy="646331"/>
          </a:xfrm>
          <a:prstGeom prst="rect">
            <a:avLst/>
          </a:prstGeom>
          <a:solidFill>
            <a:srgbClr val="004586"/>
          </a:solidFill>
          <a:ln w="254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Sensação de uma micção imediata e incontrolável, que é devida a uma contração involuntária do detrusor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8052404"/>
              </p:ext>
            </p:extLst>
          </p:nvPr>
        </p:nvGraphicFramePr>
        <p:xfrm>
          <a:off x="7199087" y="2844802"/>
          <a:ext cx="3376165" cy="127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92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quarter" idx="11"/>
          </p:nvPr>
        </p:nvSpPr>
        <p:spPr>
          <a:xfrm>
            <a:off x="1991545" y="2512199"/>
            <a:ext cx="9677941" cy="1296045"/>
          </a:xfrm>
        </p:spPr>
        <p:txBody>
          <a:bodyPr anchor="ctr" anchorCtr="0"/>
          <a:lstStyle/>
          <a:p>
            <a:pPr marL="0" indent="0">
              <a:buNone/>
            </a:pP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Prevalência</a:t>
            </a:r>
            <a:r>
              <a:rPr lang="en-GB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e 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impacto</a:t>
            </a:r>
            <a:r>
              <a:rPr lang="en-GB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na</a:t>
            </a:r>
            <a:r>
              <a:rPr lang="en-GB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</a:t>
            </a:r>
            <a:r>
              <a:rPr lang="en-GB" sz="4000" b="1" dirty="0" err="1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q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ualidade</a:t>
            </a:r>
            <a:r>
              <a:rPr lang="en-GB" sz="4000" b="1" dirty="0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 de </a:t>
            </a:r>
            <a:r>
              <a:rPr lang="en-GB" sz="4000" b="1" dirty="0" err="1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v</a:t>
            </a:r>
            <a:r>
              <a:rPr lang="en-GB" sz="4000" b="1" dirty="0" err="1" smtClean="0">
                <a:solidFill>
                  <a:srgbClr val="004586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ida</a:t>
            </a:r>
            <a:endParaRPr lang="pt-PT" sz="4000" dirty="0">
              <a:solidFill>
                <a:srgbClr val="004586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631504" y="2492896"/>
            <a:ext cx="216024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8280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200-300.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300-400.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>
                <a:solidFill>
                  <a:srgbClr val="004586"/>
                </a:solidFill>
              </a:rPr>
              <a:t>400-500.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Maior do que 500.</a:t>
            </a:r>
            <a:endParaRPr lang="pt-PT" dirty="0">
              <a:solidFill>
                <a:srgbClr val="004586"/>
              </a:solidFill>
            </a:endParaRPr>
          </a:p>
          <a:p>
            <a:pPr marL="0" indent="0" defTabSz="457200">
              <a:spcBef>
                <a:spcPct val="0"/>
              </a:spcBef>
              <a:buNone/>
            </a:pPr>
            <a:endParaRPr lang="pt-PT" b="1" dirty="0">
              <a:solidFill>
                <a:schemeClr val="tx2"/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Em média, por mês, realiza quantas consultas de saúde de adulto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?</a:t>
            </a:r>
            <a:endParaRPr lang="pt-PT" dirty="0">
              <a:solidFill>
                <a:srgbClr val="C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Pergunta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 1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0.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1.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2.</a:t>
            </a:r>
            <a:endParaRPr lang="pt-PT" dirty="0">
              <a:solidFill>
                <a:srgbClr val="004586"/>
              </a:solidFill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pt-PT" dirty="0" smtClean="0">
                <a:solidFill>
                  <a:srgbClr val="004586"/>
                </a:solidFill>
              </a:rPr>
              <a:t>Maior do que 3.</a:t>
            </a:r>
            <a:endParaRPr lang="pt-PT" dirty="0">
              <a:solidFill>
                <a:srgbClr val="004586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pt-PT" dirty="0">
              <a:solidFill>
                <a:srgbClr val="004586"/>
              </a:solidFill>
            </a:endParaRPr>
          </a:p>
          <a:p>
            <a:pPr defTabSz="457200">
              <a:spcBef>
                <a:spcPct val="0"/>
              </a:spcBef>
            </a:pPr>
            <a:endParaRPr lang="pt-PT" b="1" dirty="0">
              <a:solidFill>
                <a:schemeClr val="tx2"/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Em média, por mês, a quantos doentes diagnostica bexiga hiperativa</a:t>
            </a:r>
            <a:r>
              <a:rPr lang="pt-PT" dirty="0" smtClean="0">
                <a:solidFill>
                  <a:srgbClr val="C00000"/>
                </a:solidFill>
                <a:ea typeface="ヒラギノ角ゴ Pro W3"/>
                <a:cs typeface="ヒラギノ角ゴ Pro W3"/>
              </a:rPr>
              <a:t>?</a:t>
            </a:r>
            <a:endParaRPr lang="pt-PT" dirty="0">
              <a:solidFill>
                <a:srgbClr val="C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004586"/>
                </a:solidFill>
                <a:latin typeface="+mn-lt"/>
              </a:rPr>
              <a:t>Pergunta</a:t>
            </a:r>
            <a:r>
              <a:rPr lang="es-ES" dirty="0" smtClean="0">
                <a:solidFill>
                  <a:srgbClr val="004586"/>
                </a:solidFill>
                <a:latin typeface="+mn-lt"/>
              </a:rPr>
              <a:t> 2</a:t>
            </a:r>
            <a:endParaRPr lang="es-ES" dirty="0">
              <a:solidFill>
                <a:srgbClr val="00458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3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3298</Words>
  <Application>Microsoft Office PowerPoint</Application>
  <PresentationFormat>Panorámica</PresentationFormat>
  <Paragraphs>619</Paragraphs>
  <Slides>54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18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76" baseType="lpstr">
      <vt:lpstr>MS PGothic</vt:lpstr>
      <vt:lpstr>MS PGothic</vt:lpstr>
      <vt:lpstr>SimSun</vt:lpstr>
      <vt:lpstr>游ゴシック</vt:lpstr>
      <vt:lpstr>Arial</vt:lpstr>
      <vt:lpstr>Arial Narrow</vt:lpstr>
      <vt:lpstr>Avenir Next</vt:lpstr>
      <vt:lpstr>Calibri</vt:lpstr>
      <vt:lpstr>Calibri Light</vt:lpstr>
      <vt:lpstr>DejaVu Sans</vt:lpstr>
      <vt:lpstr>DIN Condensed</vt:lpstr>
      <vt:lpstr>Myriad Pro</vt:lpstr>
      <vt:lpstr>Osaka</vt:lpstr>
      <vt:lpstr>Symbol</vt:lpstr>
      <vt:lpstr>Times New Roman</vt:lpstr>
      <vt:lpstr>Trebuchet MS</vt:lpstr>
      <vt:lpstr>Wingdings</vt:lpstr>
      <vt:lpstr>ヒラギノ角ゴ Pro W3</vt:lpstr>
      <vt:lpstr>Office Theme</vt:lpstr>
      <vt:lpstr>Office Theme</vt:lpstr>
      <vt:lpstr>Diseño personalizado</vt:lpstr>
      <vt:lpstr>Worksheet</vt:lpstr>
      <vt:lpstr>Presentación de PowerPoint</vt:lpstr>
      <vt:lpstr>Agenda</vt:lpstr>
      <vt:lpstr>Incontinência urinária: definição</vt:lpstr>
      <vt:lpstr>Tipos de incontinência urinária (IU)</vt:lpstr>
      <vt:lpstr>Urgência: sintoma central na bexiga hiperativa</vt:lpstr>
      <vt:lpstr>Bexiga hiperativa: definição</vt:lpstr>
      <vt:lpstr>Presentación de PowerPoint</vt:lpstr>
      <vt:lpstr>Pergunta 1</vt:lpstr>
      <vt:lpstr>Pergunta 2</vt:lpstr>
      <vt:lpstr>Prevalência de bexiga hiperativa (Europa e Eua)</vt:lpstr>
      <vt:lpstr>Bexiga hiperativa e qualidade de vida</vt:lpstr>
      <vt:lpstr>Bexiga hiperativa: impacto na vida laboral</vt:lpstr>
      <vt:lpstr>Presentación de PowerPoint</vt:lpstr>
      <vt:lpstr>Caso clínico</vt:lpstr>
      <vt:lpstr>Pergunta 3</vt:lpstr>
      <vt:lpstr>Incontinência urinária: a quem se dirigem as mulheres?</vt:lpstr>
      <vt:lpstr>Pergunta 4</vt:lpstr>
      <vt:lpstr>Percepção da Bexiga Hiperativa pelos doentes</vt:lpstr>
      <vt:lpstr>Potential benefits of diagnosis and treatment on health outcomes among elderly people with symptoms of overactive bladder</vt:lpstr>
      <vt:lpstr>Presentación de PowerPoint</vt:lpstr>
      <vt:lpstr>História clínica: diagnóstico diferencial</vt:lpstr>
      <vt:lpstr>Diário miccional</vt:lpstr>
      <vt:lpstr>Diário miccional</vt:lpstr>
      <vt:lpstr>Análise de urina</vt:lpstr>
      <vt:lpstr>Sinais de alarme na IU1</vt:lpstr>
      <vt:lpstr>…de volta à dona maria…</vt:lpstr>
      <vt:lpstr>Pregunta 5</vt:lpstr>
      <vt:lpstr>Tratamento</vt:lpstr>
      <vt:lpstr>Caso Clínico… de volta à dona Maria…</vt:lpstr>
      <vt:lpstr>Caso Clínico… de volta à dona Maria…</vt:lpstr>
      <vt:lpstr>Pergunta 6</vt:lpstr>
      <vt:lpstr>Presentación de PowerPoint</vt:lpstr>
      <vt:lpstr>Micção – Fisiologia</vt:lpstr>
      <vt:lpstr>Micção – receptores e neurotransmissores vesicais</vt:lpstr>
      <vt:lpstr>A terapêutica antimuscarínica melhora os sintomas de BH</vt:lpstr>
      <vt:lpstr>Impacto sistémico dos antimuscarínicos</vt:lpstr>
      <vt:lpstr>Peripheral acting anticholinergics in patients with mild cognitive impairment </vt:lpstr>
      <vt:lpstr>Recomenda-se uma consulta de revisão (4-6 semanas) em doentes medicados com antimuscarínicos</vt:lpstr>
      <vt:lpstr>Chronic use of anti-cholinergics (AC) may carry serious consequences to brain activity</vt:lpstr>
      <vt:lpstr>Doentes sob terapêutica antimuscarínica durante 12 meses</vt:lpstr>
      <vt:lpstr>Presentación de PowerPoint</vt:lpstr>
      <vt:lpstr>Mirabegrom promove o armazenamento de urina através do agonismo potente e seletivo do RA β3 </vt:lpstr>
      <vt:lpstr>Variável CoPrimária: número médio de episódios de incontinência/24 horas</vt:lpstr>
      <vt:lpstr>Avaliação Variável CoPrimária: número de micções por 24 horas</vt:lpstr>
      <vt:lpstr>Melhoria sintomática em doentes medicados com mirabegron 50 mg e ≥ 65 anos</vt:lpstr>
      <vt:lpstr>Expressão tecidular dos três subtipos de recetores adrenérgicos no tecido humano e perfil de segurança do mirabegrom</vt:lpstr>
      <vt:lpstr>Presentación de PowerPoint</vt:lpstr>
      <vt:lpstr>Conseguimos atingir o equilíbrio ótimo?</vt:lpstr>
      <vt:lpstr>Presentación de PowerPoint</vt:lpstr>
      <vt:lpstr>Plano de cuidados integrados (ICP) bexiga hiperativa</vt:lpstr>
      <vt:lpstr>Plano de cuidados integrados (ICP) bexiga hiperativa</vt:lpstr>
      <vt:lpstr>Plano de cuidados integrados (ICP) bexiga hiperativa</vt:lpstr>
      <vt:lpstr>Conclusão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 e Bexiga hiperactiva - LiveMed 2017</dc:title>
  <dc:subject/>
  <dc:creator>Live Med</dc:creator>
  <dc:description/>
  <cp:lastModifiedBy>Live Med</cp:lastModifiedBy>
  <cp:revision>115</cp:revision>
  <dcterms:created xsi:type="dcterms:W3CDTF">2016-01-21T12:27:52Z</dcterms:created>
  <dcterms:modified xsi:type="dcterms:W3CDTF">2017-10-27T08:47:57Z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