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377" r:id="rId3"/>
    <p:sldId id="257" r:id="rId4"/>
    <p:sldId id="298" r:id="rId5"/>
    <p:sldId id="333" r:id="rId6"/>
    <p:sldId id="335" r:id="rId7"/>
    <p:sldId id="354" r:id="rId8"/>
    <p:sldId id="336" r:id="rId9"/>
    <p:sldId id="328" r:id="rId10"/>
    <p:sldId id="365" r:id="rId11"/>
    <p:sldId id="327" r:id="rId12"/>
    <p:sldId id="355" r:id="rId13"/>
    <p:sldId id="332" r:id="rId14"/>
    <p:sldId id="356" r:id="rId15"/>
    <p:sldId id="342" r:id="rId16"/>
    <p:sldId id="330" r:id="rId17"/>
    <p:sldId id="357" r:id="rId18"/>
    <p:sldId id="261" r:id="rId19"/>
    <p:sldId id="318" r:id="rId20"/>
    <p:sldId id="265" r:id="rId21"/>
    <p:sldId id="363" r:id="rId22"/>
    <p:sldId id="358" r:id="rId23"/>
    <p:sldId id="350" r:id="rId24"/>
    <p:sldId id="368" r:id="rId25"/>
    <p:sldId id="324" r:id="rId26"/>
    <p:sldId id="343" r:id="rId27"/>
    <p:sldId id="352" r:id="rId28"/>
    <p:sldId id="372" r:id="rId29"/>
    <p:sldId id="349" r:id="rId30"/>
    <p:sldId id="379" r:id="rId31"/>
    <p:sldId id="380" r:id="rId32"/>
    <p:sldId id="348" r:id="rId33"/>
    <p:sldId id="278" r:id="rId34"/>
    <p:sldId id="276" r:id="rId35"/>
    <p:sldId id="376" r:id="rId36"/>
    <p:sldId id="364" r:id="rId37"/>
    <p:sldId id="360" r:id="rId38"/>
    <p:sldId id="378" r:id="rId3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86"/>
    <a:srgbClr val="007AC8"/>
    <a:srgbClr val="CDD7EB"/>
    <a:srgbClr val="E8ECF5"/>
    <a:srgbClr val="4F81B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434" autoAdjust="0"/>
  </p:normalViewPr>
  <p:slideViewPr>
    <p:cSldViewPr>
      <p:cViewPr varScale="1">
        <p:scale>
          <a:sx n="71" d="100"/>
          <a:sy n="71" d="100"/>
        </p:scale>
        <p:origin x="708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10" d="100"/>
        <a:sy n="210" d="100"/>
      </p:scale>
      <p:origin x="0" y="110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0A4537-CC12-6D41-9983-6F42D1B5612F}" type="doc">
      <dgm:prSet loTypeId="urn:microsoft.com/office/officeart/2009/3/layout/CircleRelationship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2F13A7D-EDF2-8E47-8E26-340C760C5E79}">
      <dgm:prSet phldrT="[Texto]" custT="1"/>
      <dgm:spPr/>
      <dgm:t>
        <a:bodyPr/>
        <a:lstStyle/>
        <a:p>
          <a:r>
            <a:rPr lang="es-ES" sz="5300" dirty="0" smtClean="0"/>
            <a:t>Cardíaca</a:t>
          </a:r>
        </a:p>
        <a:p>
          <a:r>
            <a:rPr lang="es-ES" sz="1400" b="1" dirty="0" smtClean="0">
              <a:solidFill>
                <a:srgbClr val="FF0000"/>
              </a:solidFill>
            </a:rPr>
            <a:t>INSUFICIÊNCIA CARDIACA</a:t>
          </a:r>
        </a:p>
        <a:p>
          <a:r>
            <a:rPr lang="es-ES" sz="1200" b="0" dirty="0" smtClean="0">
              <a:solidFill>
                <a:srgbClr val="FF0000"/>
              </a:solidFill>
            </a:rPr>
            <a:t>DISFUNÇÃO  VENTRICULAR ESQUERDA</a:t>
          </a:r>
          <a:endParaRPr lang="es-ES" sz="1200" dirty="0" smtClean="0">
            <a:solidFill>
              <a:srgbClr val="FF0000"/>
            </a:solidFill>
          </a:endParaRPr>
        </a:p>
        <a:p>
          <a:r>
            <a:rPr lang="es-ES" sz="1200" dirty="0" smtClean="0">
              <a:solidFill>
                <a:srgbClr val="FF0000"/>
              </a:solidFill>
            </a:rPr>
            <a:t>CARDIOPATIA HIPERTENSIVA </a:t>
          </a:r>
        </a:p>
        <a:p>
          <a:r>
            <a:rPr lang="es-ES" sz="1200" dirty="0" smtClean="0">
              <a:solidFill>
                <a:srgbClr val="FF0000"/>
              </a:solidFill>
            </a:rPr>
            <a:t>VALVULOPATIA</a:t>
          </a:r>
        </a:p>
        <a:p>
          <a:r>
            <a:rPr lang="es-ES" sz="1200" dirty="0" smtClean="0">
              <a:solidFill>
                <a:srgbClr val="FF0000"/>
              </a:solidFill>
            </a:rPr>
            <a:t>MIOCARDIOPATIA</a:t>
          </a:r>
        </a:p>
        <a:p>
          <a:r>
            <a:rPr lang="es-ES" sz="1200" dirty="0" smtClean="0">
              <a:solidFill>
                <a:srgbClr val="FF0000"/>
              </a:solidFill>
            </a:rPr>
            <a:t>PERICARDIO</a:t>
          </a:r>
        </a:p>
        <a:p>
          <a:r>
            <a:rPr lang="es-ES" sz="1200" dirty="0" smtClean="0">
              <a:solidFill>
                <a:srgbClr val="FF0000"/>
              </a:solidFill>
            </a:rPr>
            <a:t>IC COM ALTO GASTO</a:t>
          </a:r>
        </a:p>
        <a:p>
          <a:endParaRPr lang="es-ES" sz="1200" dirty="0">
            <a:solidFill>
              <a:srgbClr val="FF0000"/>
            </a:solidFill>
          </a:endParaRPr>
        </a:p>
      </dgm:t>
    </dgm:pt>
    <dgm:pt modelId="{24849B86-1DEA-B347-A637-0529D09E439B}" type="parTrans" cxnId="{DA2B25BB-91C3-624A-AF1A-4B2FBC750BC2}">
      <dgm:prSet/>
      <dgm:spPr/>
      <dgm:t>
        <a:bodyPr/>
        <a:lstStyle/>
        <a:p>
          <a:endParaRPr lang="es-ES"/>
        </a:p>
      </dgm:t>
    </dgm:pt>
    <dgm:pt modelId="{A5DEF375-33B0-8B4E-8989-046B9BFAB54E}" type="sibTrans" cxnId="{DA2B25BB-91C3-624A-AF1A-4B2FBC750BC2}">
      <dgm:prSet/>
      <dgm:spPr/>
      <dgm:t>
        <a:bodyPr/>
        <a:lstStyle/>
        <a:p>
          <a:endParaRPr lang="es-ES"/>
        </a:p>
      </dgm:t>
    </dgm:pt>
    <dgm:pt modelId="{4CC7D133-72E2-BF45-8F60-4BC78CDEAD74}">
      <dgm:prSet phldrT="[Texto]" custT="1"/>
      <dgm:spPr/>
      <dgm:t>
        <a:bodyPr/>
        <a:lstStyle/>
        <a:p>
          <a:pPr>
            <a:lnSpc>
              <a:spcPct val="60000"/>
            </a:lnSpc>
          </a:pPr>
          <a:r>
            <a:rPr lang="es-ES" sz="2700" dirty="0" err="1" smtClean="0"/>
            <a:t>Outras</a:t>
          </a:r>
          <a:endParaRPr lang="es-ES" sz="2700" dirty="0" smtClean="0"/>
        </a:p>
        <a:p>
          <a:pPr>
            <a:lnSpc>
              <a:spcPct val="50000"/>
            </a:lnSpc>
          </a:pPr>
          <a:r>
            <a:rPr lang="es-ES" sz="1400" dirty="0" smtClean="0"/>
            <a:t>ANEMIA</a:t>
          </a:r>
        </a:p>
        <a:p>
          <a:pPr>
            <a:lnSpc>
              <a:spcPct val="50000"/>
            </a:lnSpc>
          </a:pPr>
          <a:r>
            <a:rPr lang="es-ES" sz="1400" dirty="0" smtClean="0"/>
            <a:t>DISFUNÇÃO DA TIRÓIDE</a:t>
          </a:r>
        </a:p>
        <a:p>
          <a:pPr>
            <a:lnSpc>
              <a:spcPct val="50000"/>
            </a:lnSpc>
          </a:pPr>
          <a:r>
            <a:rPr lang="es-ES" sz="1400" dirty="0" smtClean="0"/>
            <a:t>PSICOGÉNICA</a:t>
          </a:r>
        </a:p>
        <a:p>
          <a:pPr>
            <a:lnSpc>
              <a:spcPct val="50000"/>
            </a:lnSpc>
          </a:pPr>
          <a:r>
            <a:rPr lang="es-ES" sz="1400" dirty="0" smtClean="0"/>
            <a:t>OBESIDADE ++</a:t>
          </a:r>
        </a:p>
        <a:p>
          <a:pPr>
            <a:lnSpc>
              <a:spcPct val="50000"/>
            </a:lnSpc>
          </a:pPr>
          <a:r>
            <a:rPr lang="es-ES" sz="1400" dirty="0" smtClean="0"/>
            <a:t>MÁ CONDIÇÃO FÍSICA</a:t>
          </a:r>
          <a:r>
            <a:rPr lang="es-ES" sz="2700" dirty="0" smtClean="0"/>
            <a:t> </a:t>
          </a:r>
          <a:endParaRPr lang="es-ES" sz="2700" dirty="0"/>
        </a:p>
      </dgm:t>
    </dgm:pt>
    <dgm:pt modelId="{8C050F0F-9C12-1D42-853A-F27B451B5A1F}" type="parTrans" cxnId="{3781E984-7017-464D-8257-6CDFAA297A78}">
      <dgm:prSet/>
      <dgm:spPr/>
      <dgm:t>
        <a:bodyPr/>
        <a:lstStyle/>
        <a:p>
          <a:endParaRPr lang="es-ES"/>
        </a:p>
      </dgm:t>
    </dgm:pt>
    <dgm:pt modelId="{15A7EC60-7488-6847-B790-FD48F21DFCB3}" type="sibTrans" cxnId="{3781E984-7017-464D-8257-6CDFAA297A78}">
      <dgm:prSet/>
      <dgm:spPr/>
      <dgm:t>
        <a:bodyPr/>
        <a:lstStyle/>
        <a:p>
          <a:endParaRPr lang="es-ES"/>
        </a:p>
      </dgm:t>
    </dgm:pt>
    <dgm:pt modelId="{EAC516B1-7058-A24C-A580-01B069510CC3}">
      <dgm:prSet phldrT="[Texto]" custT="1"/>
      <dgm:spPr/>
      <dgm:t>
        <a:bodyPr/>
        <a:lstStyle/>
        <a:p>
          <a:endParaRPr lang="es-ES" sz="4900" dirty="0" smtClean="0"/>
        </a:p>
        <a:p>
          <a:r>
            <a:rPr lang="es-ES" sz="4900" dirty="0" smtClean="0"/>
            <a:t>Pulmonar </a:t>
          </a:r>
          <a:r>
            <a:rPr lang="es-ES" sz="2000" b="1" dirty="0" smtClean="0">
              <a:solidFill>
                <a:srgbClr val="FF0000"/>
              </a:solidFill>
            </a:rPr>
            <a:t>DPOC, ASMA</a:t>
          </a:r>
        </a:p>
        <a:p>
          <a:r>
            <a:rPr lang="es-ES" sz="1600" dirty="0" smtClean="0"/>
            <a:t>EMBOLIA PULMONAR</a:t>
          </a:r>
        </a:p>
        <a:p>
          <a:r>
            <a:rPr lang="es-ES" sz="1600" dirty="0" smtClean="0"/>
            <a:t>HIPERTENSÃO PULMONAR</a:t>
          </a:r>
        </a:p>
        <a:p>
          <a:r>
            <a:rPr lang="es-ES" sz="1600" dirty="0" smtClean="0"/>
            <a:t>OBSTRUÇÃO DAS VIAS AÉREAS                           CANCRO, PNEUMONIA</a:t>
          </a:r>
        </a:p>
        <a:p>
          <a:r>
            <a:rPr lang="es-ES" sz="1600" dirty="0" smtClean="0"/>
            <a:t>CIFOSE, ESCOLIOSE</a:t>
          </a:r>
          <a:endParaRPr lang="is-IS" sz="1600" dirty="0" smtClean="0"/>
        </a:p>
        <a:p>
          <a:endParaRPr lang="es-ES" sz="1600" dirty="0" smtClean="0"/>
        </a:p>
        <a:p>
          <a:endParaRPr lang="es-ES" sz="1600" dirty="0" smtClean="0"/>
        </a:p>
        <a:p>
          <a:endParaRPr lang="es-ES" sz="1600" dirty="0" smtClean="0"/>
        </a:p>
        <a:p>
          <a:r>
            <a:rPr lang="es-ES" sz="1600" dirty="0" smtClean="0"/>
            <a:t> </a:t>
          </a:r>
          <a:endParaRPr lang="es-ES" sz="1600" dirty="0"/>
        </a:p>
      </dgm:t>
    </dgm:pt>
    <dgm:pt modelId="{B827E92D-22E8-3849-B7AF-A73F9F99BD6B}" type="parTrans" cxnId="{17F96F05-65DB-C447-9580-31A75CCF68EE}">
      <dgm:prSet/>
      <dgm:spPr/>
      <dgm:t>
        <a:bodyPr/>
        <a:lstStyle/>
        <a:p>
          <a:endParaRPr lang="es-ES"/>
        </a:p>
      </dgm:t>
    </dgm:pt>
    <dgm:pt modelId="{5AF812A4-7ADC-E34A-8F3D-74988C6F3209}" type="sibTrans" cxnId="{17F96F05-65DB-C447-9580-31A75CCF68EE}">
      <dgm:prSet/>
      <dgm:spPr/>
      <dgm:t>
        <a:bodyPr/>
        <a:lstStyle/>
        <a:p>
          <a:endParaRPr lang="es-ES"/>
        </a:p>
      </dgm:t>
    </dgm:pt>
    <dgm:pt modelId="{1803579A-368D-B945-9CCF-FCC7808E52BC}" type="pres">
      <dgm:prSet presAssocID="{370A4537-CC12-6D41-9983-6F42D1B5612F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18E9E06E-5264-AF4B-892E-A7ED097741E5}" type="pres">
      <dgm:prSet presAssocID="{72F13A7D-EDF2-8E47-8E26-340C760C5E79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es-ES"/>
        </a:p>
      </dgm:t>
    </dgm:pt>
    <dgm:pt modelId="{62E88D13-AC41-4A42-9A05-6E0BD9ABE99B}" type="pres">
      <dgm:prSet presAssocID="{72F13A7D-EDF2-8E47-8E26-340C760C5E79}" presName="Accent1" presStyleLbl="node1" presStyleIdx="0" presStyleCnt="13" custLinFactNeighborX="51737" custLinFactNeighborY="-6531"/>
      <dgm:spPr/>
    </dgm:pt>
    <dgm:pt modelId="{CB087DB6-295D-EC46-80F3-31B434E37853}" type="pres">
      <dgm:prSet presAssocID="{72F13A7D-EDF2-8E47-8E26-340C760C5E79}" presName="Accent2" presStyleLbl="node1" presStyleIdx="1" presStyleCnt="13" custLinFactX="-152375" custLinFactY="-500000" custLinFactNeighborX="-200000" custLinFactNeighborY="-531537"/>
      <dgm:spPr/>
    </dgm:pt>
    <dgm:pt modelId="{E1E9AE4F-F956-F24B-A0B8-871855363653}" type="pres">
      <dgm:prSet presAssocID="{72F13A7D-EDF2-8E47-8E26-340C760C5E79}" presName="Accent3" presStyleLbl="node1" presStyleIdx="2" presStyleCnt="13"/>
      <dgm:spPr/>
    </dgm:pt>
    <dgm:pt modelId="{8CF7373B-B82A-8B4C-9166-A01E9D995C1C}" type="pres">
      <dgm:prSet presAssocID="{72F13A7D-EDF2-8E47-8E26-340C760C5E79}" presName="Accent4" presStyleLbl="node1" presStyleIdx="3" presStyleCnt="13" custLinFactX="35470" custLinFactNeighborX="100000" custLinFactNeighborY="-83764"/>
      <dgm:spPr/>
    </dgm:pt>
    <dgm:pt modelId="{7561357E-DCD3-A842-A72E-664A65DE46E9}" type="pres">
      <dgm:prSet presAssocID="{72F13A7D-EDF2-8E47-8E26-340C760C5E79}" presName="Accent5" presStyleLbl="node1" presStyleIdx="4" presStyleCnt="13" custFlipVert="1" custFlipHor="1" custScaleX="360999" custScaleY="99930" custLinFactX="-200000" custLinFactY="100000" custLinFactNeighborX="-255058" custLinFactNeighborY="104579"/>
      <dgm:spPr/>
    </dgm:pt>
    <dgm:pt modelId="{3C0A4624-F816-764C-A545-6A3FEFFFE081}" type="pres">
      <dgm:prSet presAssocID="{72F13A7D-EDF2-8E47-8E26-340C760C5E79}" presName="Accent6" presStyleLbl="node1" presStyleIdx="5" presStyleCnt="13"/>
      <dgm:spPr/>
    </dgm:pt>
    <dgm:pt modelId="{A0574137-5B55-304A-9C66-3F37A7BE198E}" type="pres">
      <dgm:prSet presAssocID="{4CC7D133-72E2-BF45-8F60-4BC78CDEAD74}" presName="Child1" presStyleLbl="node1" presStyleIdx="6" presStyleCnt="13" custScaleX="203776" custLinFactNeighborX="-10672" custLinFactNeighborY="37378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5FED3B1A-AD74-9240-AFEA-3EF3E7E420C8}" type="pres">
      <dgm:prSet presAssocID="{4CC7D133-72E2-BF45-8F60-4BC78CDEAD74}" presName="Accent7" presStyleCnt="0"/>
      <dgm:spPr/>
    </dgm:pt>
    <dgm:pt modelId="{01C1035E-90B2-1044-B867-E3DE93CA75D6}" type="pres">
      <dgm:prSet presAssocID="{4CC7D133-72E2-BF45-8F60-4BC78CDEAD74}" presName="AccentHold1" presStyleLbl="node1" presStyleIdx="7" presStyleCnt="13" custLinFactY="-51403" custLinFactNeighborX="-94217" custLinFactNeighborY="-100000"/>
      <dgm:spPr/>
    </dgm:pt>
    <dgm:pt modelId="{BFBC688C-F0A8-AB47-BB4F-F99A7B6DDC29}" type="pres">
      <dgm:prSet presAssocID="{4CC7D133-72E2-BF45-8F60-4BC78CDEAD74}" presName="Accent8" presStyleCnt="0"/>
      <dgm:spPr/>
    </dgm:pt>
    <dgm:pt modelId="{57E4DEE4-A734-5649-9DEB-C4DDAE0FC554}" type="pres">
      <dgm:prSet presAssocID="{4CC7D133-72E2-BF45-8F60-4BC78CDEAD74}" presName="AccentHold2" presStyleLbl="node1" presStyleIdx="8" presStyleCnt="13" custLinFactX="-34404" custLinFactY="-100000" custLinFactNeighborX="-100000" custLinFactNeighborY="-122313"/>
      <dgm:spPr/>
    </dgm:pt>
    <dgm:pt modelId="{DFE5630F-8F58-4841-95D6-86E45CABAEA2}" type="pres">
      <dgm:prSet presAssocID="{EAC516B1-7058-A24C-A580-01B069510CC3}" presName="Child2" presStyleLbl="node1" presStyleIdx="9" presStyleCnt="13" custScaleX="254034" custScaleY="241680" custLinFactNeighborX="5406" custLinFactNeighborY="37945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E671AF7E-86C7-5C46-A284-A6341C1F2868}" type="pres">
      <dgm:prSet presAssocID="{EAC516B1-7058-A24C-A580-01B069510CC3}" presName="Accent9" presStyleCnt="0"/>
      <dgm:spPr/>
    </dgm:pt>
    <dgm:pt modelId="{6B1C92D8-097B-D24E-A27B-22A6F3C449FF}" type="pres">
      <dgm:prSet presAssocID="{EAC516B1-7058-A24C-A580-01B069510CC3}" presName="AccentHold1" presStyleLbl="node1" presStyleIdx="10" presStyleCnt="13" custLinFactY="-58343" custLinFactNeighborX="-98731" custLinFactNeighborY="-100000"/>
      <dgm:spPr/>
    </dgm:pt>
    <dgm:pt modelId="{ADB64702-0FE9-6149-B11E-46E0CEAD0A91}" type="pres">
      <dgm:prSet presAssocID="{EAC516B1-7058-A24C-A580-01B069510CC3}" presName="Accent10" presStyleCnt="0"/>
      <dgm:spPr/>
    </dgm:pt>
    <dgm:pt modelId="{45C6F642-11FF-574F-9DEE-338400D11709}" type="pres">
      <dgm:prSet presAssocID="{EAC516B1-7058-A24C-A580-01B069510CC3}" presName="AccentHold2" presStyleLbl="node1" presStyleIdx="11" presStyleCnt="13" custLinFactX="173704" custLinFactY="-69373" custLinFactNeighborX="200000" custLinFactNeighborY="-100000"/>
      <dgm:spPr/>
    </dgm:pt>
    <dgm:pt modelId="{430D7055-F80A-BA42-B050-A86E5349B544}" type="pres">
      <dgm:prSet presAssocID="{EAC516B1-7058-A24C-A580-01B069510CC3}" presName="Accent11" presStyleCnt="0"/>
      <dgm:spPr/>
    </dgm:pt>
    <dgm:pt modelId="{09424AE3-2E0B-6945-A0A9-A2BBF2F0EF04}" type="pres">
      <dgm:prSet presAssocID="{EAC516B1-7058-A24C-A580-01B069510CC3}" presName="AccentHold3" presStyleLbl="node1" presStyleIdx="12" presStyleCnt="13" custLinFactX="-91219" custLinFactY="32063" custLinFactNeighborX="-100000" custLinFactNeighborY="100000"/>
      <dgm:spPr/>
    </dgm:pt>
  </dgm:ptLst>
  <dgm:cxnLst>
    <dgm:cxn modelId="{BF536B1B-F365-6941-9F12-158CEBED9350}" type="presOf" srcId="{370A4537-CC12-6D41-9983-6F42D1B5612F}" destId="{1803579A-368D-B945-9CCF-FCC7808E52BC}" srcOrd="0" destOrd="0" presId="urn:microsoft.com/office/officeart/2009/3/layout/CircleRelationship"/>
    <dgm:cxn modelId="{DA2B25BB-91C3-624A-AF1A-4B2FBC750BC2}" srcId="{370A4537-CC12-6D41-9983-6F42D1B5612F}" destId="{72F13A7D-EDF2-8E47-8E26-340C760C5E79}" srcOrd="0" destOrd="0" parTransId="{24849B86-1DEA-B347-A637-0529D09E439B}" sibTransId="{A5DEF375-33B0-8B4E-8989-046B9BFAB54E}"/>
    <dgm:cxn modelId="{17F96F05-65DB-C447-9580-31A75CCF68EE}" srcId="{72F13A7D-EDF2-8E47-8E26-340C760C5E79}" destId="{EAC516B1-7058-A24C-A580-01B069510CC3}" srcOrd="1" destOrd="0" parTransId="{B827E92D-22E8-3849-B7AF-A73F9F99BD6B}" sibTransId="{5AF812A4-7ADC-E34A-8F3D-74988C6F3209}"/>
    <dgm:cxn modelId="{6C0F7566-E1EE-7047-9214-EC7EF84F4ADA}" type="presOf" srcId="{4CC7D133-72E2-BF45-8F60-4BC78CDEAD74}" destId="{A0574137-5B55-304A-9C66-3F37A7BE198E}" srcOrd="0" destOrd="0" presId="urn:microsoft.com/office/officeart/2009/3/layout/CircleRelationship"/>
    <dgm:cxn modelId="{99638CB5-3C48-DE47-8694-7EFB1E077AA1}" type="presOf" srcId="{72F13A7D-EDF2-8E47-8E26-340C760C5E79}" destId="{18E9E06E-5264-AF4B-892E-A7ED097741E5}" srcOrd="0" destOrd="0" presId="urn:microsoft.com/office/officeart/2009/3/layout/CircleRelationship"/>
    <dgm:cxn modelId="{44C31D8F-ACEE-1846-9D35-A12545FEBDFB}" type="presOf" srcId="{EAC516B1-7058-A24C-A580-01B069510CC3}" destId="{DFE5630F-8F58-4841-95D6-86E45CABAEA2}" srcOrd="0" destOrd="0" presId="urn:microsoft.com/office/officeart/2009/3/layout/CircleRelationship"/>
    <dgm:cxn modelId="{3781E984-7017-464D-8257-6CDFAA297A78}" srcId="{72F13A7D-EDF2-8E47-8E26-340C760C5E79}" destId="{4CC7D133-72E2-BF45-8F60-4BC78CDEAD74}" srcOrd="0" destOrd="0" parTransId="{8C050F0F-9C12-1D42-853A-F27B451B5A1F}" sibTransId="{15A7EC60-7488-6847-B790-FD48F21DFCB3}"/>
    <dgm:cxn modelId="{D09C842F-0D2F-AE4C-AFA9-ACFA9D7278ED}" type="presParOf" srcId="{1803579A-368D-B945-9CCF-FCC7808E52BC}" destId="{18E9E06E-5264-AF4B-892E-A7ED097741E5}" srcOrd="0" destOrd="0" presId="urn:microsoft.com/office/officeart/2009/3/layout/CircleRelationship"/>
    <dgm:cxn modelId="{253F2319-AF33-C841-8423-8E54F24CBADA}" type="presParOf" srcId="{1803579A-368D-B945-9CCF-FCC7808E52BC}" destId="{62E88D13-AC41-4A42-9A05-6E0BD9ABE99B}" srcOrd="1" destOrd="0" presId="urn:microsoft.com/office/officeart/2009/3/layout/CircleRelationship"/>
    <dgm:cxn modelId="{3ADD0417-776E-BD45-B958-7B82DCCAEE56}" type="presParOf" srcId="{1803579A-368D-B945-9CCF-FCC7808E52BC}" destId="{CB087DB6-295D-EC46-80F3-31B434E37853}" srcOrd="2" destOrd="0" presId="urn:microsoft.com/office/officeart/2009/3/layout/CircleRelationship"/>
    <dgm:cxn modelId="{85F90B0D-9D1A-C847-91BF-EC63EDBDE83C}" type="presParOf" srcId="{1803579A-368D-B945-9CCF-FCC7808E52BC}" destId="{E1E9AE4F-F956-F24B-A0B8-871855363653}" srcOrd="3" destOrd="0" presId="urn:microsoft.com/office/officeart/2009/3/layout/CircleRelationship"/>
    <dgm:cxn modelId="{50D58AFA-3A50-DA49-ADD5-0E0373AFF789}" type="presParOf" srcId="{1803579A-368D-B945-9CCF-FCC7808E52BC}" destId="{8CF7373B-B82A-8B4C-9166-A01E9D995C1C}" srcOrd="4" destOrd="0" presId="urn:microsoft.com/office/officeart/2009/3/layout/CircleRelationship"/>
    <dgm:cxn modelId="{C1982D3C-CD8E-4440-9B54-241EF30719C1}" type="presParOf" srcId="{1803579A-368D-B945-9CCF-FCC7808E52BC}" destId="{7561357E-DCD3-A842-A72E-664A65DE46E9}" srcOrd="5" destOrd="0" presId="urn:microsoft.com/office/officeart/2009/3/layout/CircleRelationship"/>
    <dgm:cxn modelId="{3113BA26-CBC1-5C4C-A90B-54F603D22A2A}" type="presParOf" srcId="{1803579A-368D-B945-9CCF-FCC7808E52BC}" destId="{3C0A4624-F816-764C-A545-6A3FEFFFE081}" srcOrd="6" destOrd="0" presId="urn:microsoft.com/office/officeart/2009/3/layout/CircleRelationship"/>
    <dgm:cxn modelId="{325CEF44-C3EA-5B40-B20B-7B13B7014F97}" type="presParOf" srcId="{1803579A-368D-B945-9CCF-FCC7808E52BC}" destId="{A0574137-5B55-304A-9C66-3F37A7BE198E}" srcOrd="7" destOrd="0" presId="urn:microsoft.com/office/officeart/2009/3/layout/CircleRelationship"/>
    <dgm:cxn modelId="{793D4255-8C72-5349-98A8-AC5FA1320B73}" type="presParOf" srcId="{1803579A-368D-B945-9CCF-FCC7808E52BC}" destId="{5FED3B1A-AD74-9240-AFEA-3EF3E7E420C8}" srcOrd="8" destOrd="0" presId="urn:microsoft.com/office/officeart/2009/3/layout/CircleRelationship"/>
    <dgm:cxn modelId="{69A605F3-78AE-C646-B3B4-3EA89E8E8FF4}" type="presParOf" srcId="{5FED3B1A-AD74-9240-AFEA-3EF3E7E420C8}" destId="{01C1035E-90B2-1044-B867-E3DE93CA75D6}" srcOrd="0" destOrd="0" presId="urn:microsoft.com/office/officeart/2009/3/layout/CircleRelationship"/>
    <dgm:cxn modelId="{47607C4B-DFE5-CE42-96D0-4C0199CABD60}" type="presParOf" srcId="{1803579A-368D-B945-9CCF-FCC7808E52BC}" destId="{BFBC688C-F0A8-AB47-BB4F-F99A7B6DDC29}" srcOrd="9" destOrd="0" presId="urn:microsoft.com/office/officeart/2009/3/layout/CircleRelationship"/>
    <dgm:cxn modelId="{E5DB353C-C49D-8046-B00D-C15402CF2256}" type="presParOf" srcId="{BFBC688C-F0A8-AB47-BB4F-F99A7B6DDC29}" destId="{57E4DEE4-A734-5649-9DEB-C4DDAE0FC554}" srcOrd="0" destOrd="0" presId="urn:microsoft.com/office/officeart/2009/3/layout/CircleRelationship"/>
    <dgm:cxn modelId="{70727CEE-A470-244E-95F3-6E848A4F25E9}" type="presParOf" srcId="{1803579A-368D-B945-9CCF-FCC7808E52BC}" destId="{DFE5630F-8F58-4841-95D6-86E45CABAEA2}" srcOrd="10" destOrd="0" presId="urn:microsoft.com/office/officeart/2009/3/layout/CircleRelationship"/>
    <dgm:cxn modelId="{B20E7CFC-6477-434B-A548-BB316058BEB5}" type="presParOf" srcId="{1803579A-368D-B945-9CCF-FCC7808E52BC}" destId="{E671AF7E-86C7-5C46-A284-A6341C1F2868}" srcOrd="11" destOrd="0" presId="urn:microsoft.com/office/officeart/2009/3/layout/CircleRelationship"/>
    <dgm:cxn modelId="{9DF239C0-2838-934C-A068-81881B49DD14}" type="presParOf" srcId="{E671AF7E-86C7-5C46-A284-A6341C1F2868}" destId="{6B1C92D8-097B-D24E-A27B-22A6F3C449FF}" srcOrd="0" destOrd="0" presId="urn:microsoft.com/office/officeart/2009/3/layout/CircleRelationship"/>
    <dgm:cxn modelId="{C5C6D92C-F8C8-4841-B6C3-2DCA9D507C48}" type="presParOf" srcId="{1803579A-368D-B945-9CCF-FCC7808E52BC}" destId="{ADB64702-0FE9-6149-B11E-46E0CEAD0A91}" srcOrd="12" destOrd="0" presId="urn:microsoft.com/office/officeart/2009/3/layout/CircleRelationship"/>
    <dgm:cxn modelId="{5CB4D39C-8C40-A645-9957-A60E0BF73E53}" type="presParOf" srcId="{ADB64702-0FE9-6149-B11E-46E0CEAD0A91}" destId="{45C6F642-11FF-574F-9DEE-338400D11709}" srcOrd="0" destOrd="0" presId="urn:microsoft.com/office/officeart/2009/3/layout/CircleRelationship"/>
    <dgm:cxn modelId="{F51986BA-B233-8746-90CD-D10510018C11}" type="presParOf" srcId="{1803579A-368D-B945-9CCF-FCC7808E52BC}" destId="{430D7055-F80A-BA42-B050-A86E5349B544}" srcOrd="13" destOrd="0" presId="urn:microsoft.com/office/officeart/2009/3/layout/CircleRelationship"/>
    <dgm:cxn modelId="{4557DCA6-CCBA-0746-A340-282804E3F056}" type="presParOf" srcId="{430D7055-F80A-BA42-B050-A86E5349B544}" destId="{09424AE3-2E0B-6945-A0A9-A2BBF2F0EF04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873395-48C5-40A3-8D8F-5053A2C26D08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9736FF4-E291-432B-99C0-310DC2B9DC78}">
      <dgm:prSet/>
      <dgm:spPr/>
      <dgm:t>
        <a:bodyPr/>
        <a:lstStyle/>
        <a:p>
          <a:pPr rtl="0"/>
          <a:r>
            <a:rPr lang="es-ES_tradnl" dirty="0" err="1" smtClean="0">
              <a:solidFill>
                <a:schemeClr val="accent1"/>
              </a:solidFill>
            </a:rPr>
            <a:t>Mau</a:t>
          </a:r>
          <a:r>
            <a:rPr lang="es-ES_tradnl" dirty="0" smtClean="0">
              <a:solidFill>
                <a:schemeClr val="accent1"/>
              </a:solidFill>
            </a:rPr>
            <a:t> </a:t>
          </a:r>
          <a:r>
            <a:rPr lang="es-ES_tradnl" dirty="0" err="1" smtClean="0">
              <a:solidFill>
                <a:schemeClr val="accent1"/>
              </a:solidFill>
            </a:rPr>
            <a:t>cumprimento</a:t>
          </a:r>
          <a:r>
            <a:rPr lang="es-ES_tradnl" dirty="0" smtClean="0">
              <a:solidFill>
                <a:schemeClr val="accent1"/>
              </a:solidFill>
            </a:rPr>
            <a:t> </a:t>
          </a:r>
          <a:r>
            <a:rPr lang="es-ES_tradnl" dirty="0" err="1" smtClean="0">
              <a:solidFill>
                <a:schemeClr val="accent1"/>
              </a:solidFill>
            </a:rPr>
            <a:t>terapêutico</a:t>
          </a:r>
          <a:endParaRPr lang="es-ES" dirty="0">
            <a:solidFill>
              <a:schemeClr val="accent1"/>
            </a:solidFill>
          </a:endParaRPr>
        </a:p>
      </dgm:t>
    </dgm:pt>
    <dgm:pt modelId="{4FB1F3F7-5A8D-4437-9E9C-DC41F58E3CE4}" type="parTrans" cxnId="{9CA599E2-C02C-4857-8ACB-12AB466BD85E}">
      <dgm:prSet/>
      <dgm:spPr/>
      <dgm:t>
        <a:bodyPr/>
        <a:lstStyle/>
        <a:p>
          <a:endParaRPr lang="es-ES">
            <a:solidFill>
              <a:schemeClr val="accent1"/>
            </a:solidFill>
          </a:endParaRPr>
        </a:p>
      </dgm:t>
    </dgm:pt>
    <dgm:pt modelId="{41814310-B7EF-41F1-95C1-8509ACAF9255}" type="sibTrans" cxnId="{9CA599E2-C02C-4857-8ACB-12AB466BD85E}">
      <dgm:prSet/>
      <dgm:spPr/>
      <dgm:t>
        <a:bodyPr/>
        <a:lstStyle/>
        <a:p>
          <a:endParaRPr lang="es-ES">
            <a:solidFill>
              <a:schemeClr val="accent1"/>
            </a:solidFill>
          </a:endParaRPr>
        </a:p>
      </dgm:t>
    </dgm:pt>
    <dgm:pt modelId="{31D065CF-F755-449A-B6E1-339AA75A0BBB}">
      <dgm:prSet/>
      <dgm:spPr/>
      <dgm:t>
        <a:bodyPr/>
        <a:lstStyle/>
        <a:p>
          <a:pPr rtl="0"/>
          <a:r>
            <a:rPr lang="pt-BR" dirty="0" smtClean="0">
              <a:solidFill>
                <a:schemeClr val="accent1"/>
              </a:solidFill>
            </a:rPr>
            <a:t>Dieta inadequada (sobrecarga de sal)</a:t>
          </a:r>
          <a:endParaRPr lang="es-ES" dirty="0">
            <a:solidFill>
              <a:schemeClr val="accent1"/>
            </a:solidFill>
          </a:endParaRPr>
        </a:p>
      </dgm:t>
    </dgm:pt>
    <dgm:pt modelId="{E41EDE55-21F5-4FF0-AB6D-A4E5C8AFF863}" type="parTrans" cxnId="{1FDBAFC4-D9AB-442E-9D43-D35EEB5013A5}">
      <dgm:prSet/>
      <dgm:spPr/>
      <dgm:t>
        <a:bodyPr/>
        <a:lstStyle/>
        <a:p>
          <a:endParaRPr lang="es-ES">
            <a:solidFill>
              <a:schemeClr val="accent1"/>
            </a:solidFill>
          </a:endParaRPr>
        </a:p>
      </dgm:t>
    </dgm:pt>
    <dgm:pt modelId="{D853F249-5BF3-4C21-A71B-28002248603F}" type="sibTrans" cxnId="{1FDBAFC4-D9AB-442E-9D43-D35EEB5013A5}">
      <dgm:prSet/>
      <dgm:spPr/>
      <dgm:t>
        <a:bodyPr/>
        <a:lstStyle/>
        <a:p>
          <a:endParaRPr lang="es-ES">
            <a:solidFill>
              <a:schemeClr val="accent1"/>
            </a:solidFill>
          </a:endParaRPr>
        </a:p>
      </dgm:t>
    </dgm:pt>
    <dgm:pt modelId="{71C5F939-6729-4556-8BE4-DDD9F4DD0505}">
      <dgm:prSet/>
      <dgm:spPr/>
      <dgm:t>
        <a:bodyPr/>
        <a:lstStyle/>
        <a:p>
          <a:pPr rtl="0"/>
          <a:r>
            <a:rPr lang="es-ES_tradnl" dirty="0" smtClean="0">
              <a:solidFill>
                <a:schemeClr val="accent1"/>
              </a:solidFill>
            </a:rPr>
            <a:t>HTA n</a:t>
          </a:r>
          <a:r>
            <a:rPr lang="es-ES" dirty="0" err="1" smtClean="0">
              <a:solidFill>
                <a:schemeClr val="accent1"/>
              </a:solidFill>
            </a:rPr>
            <a:t>ão</a:t>
          </a:r>
          <a:r>
            <a:rPr lang="es-ES_tradnl" dirty="0" smtClean="0">
              <a:solidFill>
                <a:schemeClr val="accent1"/>
              </a:solidFill>
            </a:rPr>
            <a:t> controlada</a:t>
          </a:r>
          <a:endParaRPr lang="es-ES" dirty="0">
            <a:solidFill>
              <a:schemeClr val="accent1"/>
            </a:solidFill>
          </a:endParaRPr>
        </a:p>
      </dgm:t>
    </dgm:pt>
    <dgm:pt modelId="{56C603C1-7C17-44CA-A70C-82D7788CAB76}" type="parTrans" cxnId="{60EFE824-D528-4734-BC77-C93130626719}">
      <dgm:prSet/>
      <dgm:spPr/>
      <dgm:t>
        <a:bodyPr/>
        <a:lstStyle/>
        <a:p>
          <a:endParaRPr lang="es-ES">
            <a:solidFill>
              <a:schemeClr val="accent1"/>
            </a:solidFill>
          </a:endParaRPr>
        </a:p>
      </dgm:t>
    </dgm:pt>
    <dgm:pt modelId="{BB11758E-5C23-46FE-B1B2-B04B51272C82}" type="sibTrans" cxnId="{60EFE824-D528-4734-BC77-C93130626719}">
      <dgm:prSet/>
      <dgm:spPr/>
      <dgm:t>
        <a:bodyPr/>
        <a:lstStyle/>
        <a:p>
          <a:endParaRPr lang="es-ES">
            <a:solidFill>
              <a:schemeClr val="accent1"/>
            </a:solidFill>
          </a:endParaRPr>
        </a:p>
      </dgm:t>
    </dgm:pt>
    <dgm:pt modelId="{428803AC-528B-4641-BADF-6FD87CAEB4F1}">
      <dgm:prSet/>
      <dgm:spPr/>
      <dgm:t>
        <a:bodyPr/>
        <a:lstStyle/>
        <a:p>
          <a:pPr rtl="0"/>
          <a:r>
            <a:rPr lang="es-ES" dirty="0" err="1" smtClean="0">
              <a:solidFill>
                <a:schemeClr val="accent1"/>
              </a:solidFill>
            </a:rPr>
            <a:t>Infecções</a:t>
          </a:r>
          <a:endParaRPr lang="es-ES" dirty="0">
            <a:solidFill>
              <a:schemeClr val="accent1"/>
            </a:solidFill>
          </a:endParaRPr>
        </a:p>
      </dgm:t>
    </dgm:pt>
    <dgm:pt modelId="{147128F0-9A9A-4E77-A167-A30EB2054264}" type="parTrans" cxnId="{851541EE-ED85-45F4-9317-B3073F9B17A0}">
      <dgm:prSet/>
      <dgm:spPr/>
      <dgm:t>
        <a:bodyPr/>
        <a:lstStyle/>
        <a:p>
          <a:endParaRPr lang="es-ES">
            <a:solidFill>
              <a:schemeClr val="accent1"/>
            </a:solidFill>
          </a:endParaRPr>
        </a:p>
      </dgm:t>
    </dgm:pt>
    <dgm:pt modelId="{0890F64C-CB0F-4D87-B5C8-E43FB627728B}" type="sibTrans" cxnId="{851541EE-ED85-45F4-9317-B3073F9B17A0}">
      <dgm:prSet/>
      <dgm:spPr/>
      <dgm:t>
        <a:bodyPr/>
        <a:lstStyle/>
        <a:p>
          <a:endParaRPr lang="es-ES">
            <a:solidFill>
              <a:schemeClr val="accent1"/>
            </a:solidFill>
          </a:endParaRPr>
        </a:p>
      </dgm:t>
    </dgm:pt>
    <dgm:pt modelId="{633CF9CB-1595-4F68-8C60-6511A02449FE}">
      <dgm:prSet/>
      <dgm:spPr/>
      <dgm:t>
        <a:bodyPr/>
        <a:lstStyle/>
        <a:p>
          <a:pPr rtl="0"/>
          <a:r>
            <a:rPr lang="es-ES_tradnl" dirty="0" smtClean="0">
              <a:solidFill>
                <a:schemeClr val="accent1"/>
              </a:solidFill>
            </a:rPr>
            <a:t>Arritmias</a:t>
          </a:r>
          <a:endParaRPr lang="es-ES" dirty="0">
            <a:solidFill>
              <a:schemeClr val="accent1"/>
            </a:solidFill>
          </a:endParaRPr>
        </a:p>
      </dgm:t>
    </dgm:pt>
    <dgm:pt modelId="{D367E302-7358-4E51-B2E5-3E08A519BC0E}" type="parTrans" cxnId="{CDE1175B-E9EC-4A20-A49B-CACD1D56DECB}">
      <dgm:prSet/>
      <dgm:spPr/>
      <dgm:t>
        <a:bodyPr/>
        <a:lstStyle/>
        <a:p>
          <a:endParaRPr lang="es-ES">
            <a:solidFill>
              <a:schemeClr val="accent1"/>
            </a:solidFill>
          </a:endParaRPr>
        </a:p>
      </dgm:t>
    </dgm:pt>
    <dgm:pt modelId="{53CF4A16-F74B-4126-AB36-EA0F8F5BD1CF}" type="sibTrans" cxnId="{CDE1175B-E9EC-4A20-A49B-CACD1D56DECB}">
      <dgm:prSet/>
      <dgm:spPr/>
      <dgm:t>
        <a:bodyPr/>
        <a:lstStyle/>
        <a:p>
          <a:endParaRPr lang="es-ES">
            <a:solidFill>
              <a:schemeClr val="accent1"/>
            </a:solidFill>
          </a:endParaRPr>
        </a:p>
      </dgm:t>
    </dgm:pt>
    <dgm:pt modelId="{AC6AB309-D1D2-4F93-A075-7A0767DD4B48}">
      <dgm:prSet/>
      <dgm:spPr/>
      <dgm:t>
        <a:bodyPr/>
        <a:lstStyle/>
        <a:p>
          <a:pPr rtl="0"/>
          <a:r>
            <a:rPr lang="es-ES" dirty="0" smtClean="0">
              <a:solidFill>
                <a:schemeClr val="accent1"/>
              </a:solidFill>
            </a:rPr>
            <a:t>Medicamentos </a:t>
          </a:r>
          <a:r>
            <a:rPr lang="es-ES" dirty="0" err="1" smtClean="0">
              <a:solidFill>
                <a:schemeClr val="accent1"/>
              </a:solidFill>
            </a:rPr>
            <a:t>inadequados</a:t>
          </a:r>
          <a:r>
            <a:rPr lang="es-ES" dirty="0" smtClean="0">
              <a:solidFill>
                <a:schemeClr val="accent1"/>
              </a:solidFill>
            </a:rPr>
            <a:t> </a:t>
          </a:r>
          <a:r>
            <a:rPr lang="es-ES_tradnl" dirty="0" smtClean="0">
              <a:solidFill>
                <a:schemeClr val="accent1"/>
              </a:solidFill>
            </a:rPr>
            <a:t>(</a:t>
          </a:r>
          <a:r>
            <a:rPr lang="es-ES_tradnl" dirty="0" err="1" smtClean="0">
              <a:solidFill>
                <a:schemeClr val="accent1"/>
              </a:solidFill>
            </a:rPr>
            <a:t>verapamil</a:t>
          </a:r>
          <a:r>
            <a:rPr lang="es-ES_tradnl" dirty="0" smtClean="0">
              <a:solidFill>
                <a:schemeClr val="accent1"/>
              </a:solidFill>
            </a:rPr>
            <a:t>, corticoides, </a:t>
          </a:r>
          <a:r>
            <a:rPr lang="es-ES_tradnl" b="1" dirty="0" smtClean="0">
              <a:solidFill>
                <a:schemeClr val="accent1"/>
              </a:solidFill>
            </a:rPr>
            <a:t>AINES</a:t>
          </a:r>
          <a:r>
            <a:rPr lang="es-ES_tradnl" dirty="0" smtClean="0">
              <a:solidFill>
                <a:schemeClr val="accent1"/>
              </a:solidFill>
            </a:rPr>
            <a:t>, comprimidos efervescentes)</a:t>
          </a:r>
          <a:endParaRPr lang="es-ES" dirty="0">
            <a:solidFill>
              <a:schemeClr val="accent1"/>
            </a:solidFill>
          </a:endParaRPr>
        </a:p>
      </dgm:t>
    </dgm:pt>
    <dgm:pt modelId="{149D3B6A-9EFB-4A10-9C29-236C270BCF56}" type="parTrans" cxnId="{D98980FD-A79C-4F50-B9DB-C34C5001F6E1}">
      <dgm:prSet/>
      <dgm:spPr/>
      <dgm:t>
        <a:bodyPr/>
        <a:lstStyle/>
        <a:p>
          <a:endParaRPr lang="es-ES">
            <a:solidFill>
              <a:schemeClr val="accent1"/>
            </a:solidFill>
          </a:endParaRPr>
        </a:p>
      </dgm:t>
    </dgm:pt>
    <dgm:pt modelId="{5B78916A-4C1F-407B-8741-8972A9D775F2}" type="sibTrans" cxnId="{D98980FD-A79C-4F50-B9DB-C34C5001F6E1}">
      <dgm:prSet/>
      <dgm:spPr/>
      <dgm:t>
        <a:bodyPr/>
        <a:lstStyle/>
        <a:p>
          <a:endParaRPr lang="es-ES">
            <a:solidFill>
              <a:schemeClr val="accent1"/>
            </a:solidFill>
          </a:endParaRPr>
        </a:p>
      </dgm:t>
    </dgm:pt>
    <dgm:pt modelId="{08F4BD20-371C-451A-B812-304B12B0427F}">
      <dgm:prSet/>
      <dgm:spPr/>
      <dgm:t>
        <a:bodyPr/>
        <a:lstStyle/>
        <a:p>
          <a:pPr rtl="0"/>
          <a:r>
            <a:rPr lang="es-ES_tradnl" dirty="0" smtClean="0">
              <a:solidFill>
                <a:schemeClr val="accent1"/>
              </a:solidFill>
            </a:rPr>
            <a:t>Anemia</a:t>
          </a:r>
          <a:endParaRPr lang="es-ES" dirty="0">
            <a:solidFill>
              <a:schemeClr val="accent1"/>
            </a:solidFill>
          </a:endParaRPr>
        </a:p>
      </dgm:t>
    </dgm:pt>
    <dgm:pt modelId="{86AAABFF-3F1A-43CA-B39E-E70F57D13329}" type="parTrans" cxnId="{3668AA30-CDEA-42B6-9FD3-F2C7E11C244C}">
      <dgm:prSet/>
      <dgm:spPr/>
      <dgm:t>
        <a:bodyPr/>
        <a:lstStyle/>
        <a:p>
          <a:endParaRPr lang="es-ES">
            <a:solidFill>
              <a:schemeClr val="accent1"/>
            </a:solidFill>
          </a:endParaRPr>
        </a:p>
      </dgm:t>
    </dgm:pt>
    <dgm:pt modelId="{E6A5388D-85AB-4167-825D-C35AC13AA4E9}" type="sibTrans" cxnId="{3668AA30-CDEA-42B6-9FD3-F2C7E11C244C}">
      <dgm:prSet/>
      <dgm:spPr/>
      <dgm:t>
        <a:bodyPr/>
        <a:lstStyle/>
        <a:p>
          <a:endParaRPr lang="es-ES">
            <a:solidFill>
              <a:schemeClr val="accent1"/>
            </a:solidFill>
          </a:endParaRPr>
        </a:p>
      </dgm:t>
    </dgm:pt>
    <dgm:pt modelId="{685BA4F6-E644-4281-B254-D7293C2B88F9}">
      <dgm:prSet/>
      <dgm:spPr/>
      <dgm:t>
        <a:bodyPr/>
        <a:lstStyle/>
        <a:p>
          <a:endParaRPr lang="es-ES"/>
        </a:p>
      </dgm:t>
    </dgm:pt>
    <dgm:pt modelId="{D9CA4F11-A988-4AD7-97AD-B84B1DD794C1}" type="parTrans" cxnId="{086D4EBC-7E19-4277-8CC4-8C41066B8ADE}">
      <dgm:prSet/>
      <dgm:spPr/>
      <dgm:t>
        <a:bodyPr/>
        <a:lstStyle/>
        <a:p>
          <a:endParaRPr lang="es-ES">
            <a:solidFill>
              <a:schemeClr val="accent1"/>
            </a:solidFill>
          </a:endParaRPr>
        </a:p>
      </dgm:t>
    </dgm:pt>
    <dgm:pt modelId="{D3965E0D-D5D5-4209-8730-91BE27C57200}" type="sibTrans" cxnId="{086D4EBC-7E19-4277-8CC4-8C41066B8ADE}">
      <dgm:prSet/>
      <dgm:spPr/>
      <dgm:t>
        <a:bodyPr/>
        <a:lstStyle/>
        <a:p>
          <a:endParaRPr lang="es-ES">
            <a:solidFill>
              <a:schemeClr val="accent1"/>
            </a:solidFill>
          </a:endParaRPr>
        </a:p>
      </dgm:t>
    </dgm:pt>
    <dgm:pt modelId="{7FAD3E8C-8D49-4D55-89CF-8B1B47097FDA}">
      <dgm:prSet/>
      <dgm:spPr/>
      <dgm:t>
        <a:bodyPr/>
        <a:lstStyle/>
        <a:p>
          <a:endParaRPr lang="es-ES"/>
        </a:p>
      </dgm:t>
    </dgm:pt>
    <dgm:pt modelId="{E3D5870A-612F-4C38-B27D-DFD27AA140FB}" type="parTrans" cxnId="{952A2729-26C8-4201-BFC0-1060EFCDFB2A}">
      <dgm:prSet/>
      <dgm:spPr/>
      <dgm:t>
        <a:bodyPr/>
        <a:lstStyle/>
        <a:p>
          <a:endParaRPr lang="es-ES">
            <a:solidFill>
              <a:schemeClr val="accent1"/>
            </a:solidFill>
          </a:endParaRPr>
        </a:p>
      </dgm:t>
    </dgm:pt>
    <dgm:pt modelId="{839F0796-D1E3-4BEB-B4DF-98E8B4F3BBDE}" type="sibTrans" cxnId="{952A2729-26C8-4201-BFC0-1060EFCDFB2A}">
      <dgm:prSet/>
      <dgm:spPr/>
      <dgm:t>
        <a:bodyPr/>
        <a:lstStyle/>
        <a:p>
          <a:endParaRPr lang="es-ES">
            <a:solidFill>
              <a:schemeClr val="accent1"/>
            </a:solidFill>
          </a:endParaRPr>
        </a:p>
      </dgm:t>
    </dgm:pt>
    <dgm:pt modelId="{38F59B0B-299A-499D-BC92-7F0D3F6566D9}">
      <dgm:prSet/>
      <dgm:spPr/>
      <dgm:t>
        <a:bodyPr/>
        <a:lstStyle/>
        <a:p>
          <a:endParaRPr lang="es-ES"/>
        </a:p>
      </dgm:t>
    </dgm:pt>
    <dgm:pt modelId="{400D4E92-C7CD-42AD-ADA5-8D5FE8571ACD}" type="parTrans" cxnId="{BE67DE68-5B7E-435C-BB01-046BF75CD798}">
      <dgm:prSet/>
      <dgm:spPr/>
      <dgm:t>
        <a:bodyPr/>
        <a:lstStyle/>
        <a:p>
          <a:endParaRPr lang="es-ES">
            <a:solidFill>
              <a:schemeClr val="accent1"/>
            </a:solidFill>
          </a:endParaRPr>
        </a:p>
      </dgm:t>
    </dgm:pt>
    <dgm:pt modelId="{413F2F23-61EC-4529-8507-5DB8DD636A4C}" type="sibTrans" cxnId="{BE67DE68-5B7E-435C-BB01-046BF75CD798}">
      <dgm:prSet/>
      <dgm:spPr/>
      <dgm:t>
        <a:bodyPr/>
        <a:lstStyle/>
        <a:p>
          <a:endParaRPr lang="es-ES">
            <a:solidFill>
              <a:schemeClr val="accent1"/>
            </a:solidFill>
          </a:endParaRPr>
        </a:p>
      </dgm:t>
    </dgm:pt>
    <dgm:pt modelId="{D7F0B357-3463-4A23-8621-9C1A80A502ED}" type="pres">
      <dgm:prSet presAssocID="{72873395-48C5-40A3-8D8F-5053A2C26D0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DE77C99E-79B8-4315-A981-F7FE2F6BC000}" type="pres">
      <dgm:prSet presAssocID="{72873395-48C5-40A3-8D8F-5053A2C26D08}" presName="Name1" presStyleCnt="0"/>
      <dgm:spPr/>
    </dgm:pt>
    <dgm:pt modelId="{174BA927-0F3D-4570-B961-DEB0591E573A}" type="pres">
      <dgm:prSet presAssocID="{72873395-48C5-40A3-8D8F-5053A2C26D08}" presName="cycle" presStyleCnt="0"/>
      <dgm:spPr/>
    </dgm:pt>
    <dgm:pt modelId="{FF95FF60-6CD3-408C-A728-3946DFC57E4D}" type="pres">
      <dgm:prSet presAssocID="{72873395-48C5-40A3-8D8F-5053A2C26D08}" presName="srcNode" presStyleLbl="node1" presStyleIdx="0" presStyleCnt="7"/>
      <dgm:spPr/>
    </dgm:pt>
    <dgm:pt modelId="{532041A4-33B0-447D-988C-367E899B2717}" type="pres">
      <dgm:prSet presAssocID="{72873395-48C5-40A3-8D8F-5053A2C26D08}" presName="conn" presStyleLbl="parChTrans1D2" presStyleIdx="0" presStyleCnt="1"/>
      <dgm:spPr/>
      <dgm:t>
        <a:bodyPr/>
        <a:lstStyle/>
        <a:p>
          <a:endParaRPr lang="es-ES"/>
        </a:p>
      </dgm:t>
    </dgm:pt>
    <dgm:pt modelId="{37D0FCEE-32D2-41A2-8566-DA42FE73EB62}" type="pres">
      <dgm:prSet presAssocID="{72873395-48C5-40A3-8D8F-5053A2C26D08}" presName="extraNode" presStyleLbl="node1" presStyleIdx="0" presStyleCnt="7"/>
      <dgm:spPr/>
    </dgm:pt>
    <dgm:pt modelId="{A4F60B03-7985-49C1-B139-DC724DDF7946}" type="pres">
      <dgm:prSet presAssocID="{72873395-48C5-40A3-8D8F-5053A2C26D08}" presName="dstNode" presStyleLbl="node1" presStyleIdx="0" presStyleCnt="7"/>
      <dgm:spPr/>
    </dgm:pt>
    <dgm:pt modelId="{1D2ED26C-75AE-4852-9A82-040C136742D6}" type="pres">
      <dgm:prSet presAssocID="{29736FF4-E291-432B-99C0-310DC2B9DC78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6E2FB2C-A97C-4E57-8C05-5B941329EBEB}" type="pres">
      <dgm:prSet presAssocID="{29736FF4-E291-432B-99C0-310DC2B9DC78}" presName="accent_1" presStyleCnt="0"/>
      <dgm:spPr/>
    </dgm:pt>
    <dgm:pt modelId="{6D8E3854-F58D-4379-8834-7EDC1F037DEF}" type="pres">
      <dgm:prSet presAssocID="{29736FF4-E291-432B-99C0-310DC2B9DC78}" presName="accentRepeatNode" presStyleLbl="solidFgAcc1" presStyleIdx="0" presStyleCnt="7"/>
      <dgm:spPr/>
    </dgm:pt>
    <dgm:pt modelId="{7B9F01A3-8BC8-453A-B839-82B887B0F67B}" type="pres">
      <dgm:prSet presAssocID="{31D065CF-F755-449A-B6E1-339AA75A0BBB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C601CBB-31CC-49F3-BE3C-35A22162A926}" type="pres">
      <dgm:prSet presAssocID="{31D065CF-F755-449A-B6E1-339AA75A0BBB}" presName="accent_2" presStyleCnt="0"/>
      <dgm:spPr/>
    </dgm:pt>
    <dgm:pt modelId="{8A721F1D-0F5D-494B-BFFD-44F265AFF892}" type="pres">
      <dgm:prSet presAssocID="{31D065CF-F755-449A-B6E1-339AA75A0BBB}" presName="accentRepeatNode" presStyleLbl="solidFgAcc1" presStyleIdx="1" presStyleCnt="7"/>
      <dgm:spPr/>
    </dgm:pt>
    <dgm:pt modelId="{1588C4D6-E2E4-4C09-AF72-8652C739D5F2}" type="pres">
      <dgm:prSet presAssocID="{71C5F939-6729-4556-8BE4-DDD9F4DD0505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DBD68BB-AD8F-43D2-A73E-863C3921FFFB}" type="pres">
      <dgm:prSet presAssocID="{71C5F939-6729-4556-8BE4-DDD9F4DD0505}" presName="accent_3" presStyleCnt="0"/>
      <dgm:spPr/>
    </dgm:pt>
    <dgm:pt modelId="{F023B0D5-B9DF-4B72-88A3-15E7049403FE}" type="pres">
      <dgm:prSet presAssocID="{71C5F939-6729-4556-8BE4-DDD9F4DD0505}" presName="accentRepeatNode" presStyleLbl="solidFgAcc1" presStyleIdx="2" presStyleCnt="7"/>
      <dgm:spPr/>
    </dgm:pt>
    <dgm:pt modelId="{2EAAE139-FFAF-4B4D-8D87-BBD440C56A76}" type="pres">
      <dgm:prSet presAssocID="{428803AC-528B-4641-BADF-6FD87CAEB4F1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C44F23-59C9-49D8-BA74-AEA0F891EF2C}" type="pres">
      <dgm:prSet presAssocID="{428803AC-528B-4641-BADF-6FD87CAEB4F1}" presName="accent_4" presStyleCnt="0"/>
      <dgm:spPr/>
    </dgm:pt>
    <dgm:pt modelId="{A4501801-62D0-4362-B44D-DF7126BA2776}" type="pres">
      <dgm:prSet presAssocID="{428803AC-528B-4641-BADF-6FD87CAEB4F1}" presName="accentRepeatNode" presStyleLbl="solidFgAcc1" presStyleIdx="3" presStyleCnt="7"/>
      <dgm:spPr/>
    </dgm:pt>
    <dgm:pt modelId="{FB473820-7637-4A12-9857-D7EF329AE8C6}" type="pres">
      <dgm:prSet presAssocID="{633CF9CB-1595-4F68-8C60-6511A02449FE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F97E525-FF25-405D-B6CE-C87A8588D34E}" type="pres">
      <dgm:prSet presAssocID="{633CF9CB-1595-4F68-8C60-6511A02449FE}" presName="accent_5" presStyleCnt="0"/>
      <dgm:spPr/>
    </dgm:pt>
    <dgm:pt modelId="{00A0581C-3514-4C70-8024-5E9BE998974D}" type="pres">
      <dgm:prSet presAssocID="{633CF9CB-1595-4F68-8C60-6511A02449FE}" presName="accentRepeatNode" presStyleLbl="solidFgAcc1" presStyleIdx="4" presStyleCnt="7"/>
      <dgm:spPr/>
    </dgm:pt>
    <dgm:pt modelId="{4B28DA73-9AC9-4864-874C-0FC1402D73C4}" type="pres">
      <dgm:prSet presAssocID="{AC6AB309-D1D2-4F93-A075-7A0767DD4B48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BF06BF-2106-4EB7-9F43-6592A712C038}" type="pres">
      <dgm:prSet presAssocID="{AC6AB309-D1D2-4F93-A075-7A0767DD4B48}" presName="accent_6" presStyleCnt="0"/>
      <dgm:spPr/>
    </dgm:pt>
    <dgm:pt modelId="{474BC319-2C26-4013-8B09-D2E84463EC50}" type="pres">
      <dgm:prSet presAssocID="{AC6AB309-D1D2-4F93-A075-7A0767DD4B48}" presName="accentRepeatNode" presStyleLbl="solidFgAcc1" presStyleIdx="5" presStyleCnt="7"/>
      <dgm:spPr/>
    </dgm:pt>
    <dgm:pt modelId="{5BBB2ADB-D89B-45B6-AD97-8DC666A3E9F9}" type="pres">
      <dgm:prSet presAssocID="{08F4BD20-371C-451A-B812-304B12B0427F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6413BC2-ED84-416B-A82D-C7AD0E0F2B85}" type="pres">
      <dgm:prSet presAssocID="{08F4BD20-371C-451A-B812-304B12B0427F}" presName="accent_7" presStyleCnt="0"/>
      <dgm:spPr/>
    </dgm:pt>
    <dgm:pt modelId="{757C9621-26E5-4B09-965B-7E2B7D942194}" type="pres">
      <dgm:prSet presAssocID="{08F4BD20-371C-451A-B812-304B12B0427F}" presName="accentRepeatNode" presStyleLbl="solidFgAcc1" presStyleIdx="6" presStyleCnt="7"/>
      <dgm:spPr/>
    </dgm:pt>
  </dgm:ptLst>
  <dgm:cxnLst>
    <dgm:cxn modelId="{086D4EBC-7E19-4277-8CC4-8C41066B8ADE}" srcId="{72873395-48C5-40A3-8D8F-5053A2C26D08}" destId="{685BA4F6-E644-4281-B254-D7293C2B88F9}" srcOrd="7" destOrd="0" parTransId="{D9CA4F11-A988-4AD7-97AD-B84B1DD794C1}" sibTransId="{D3965E0D-D5D5-4209-8730-91BE27C57200}"/>
    <dgm:cxn modelId="{154F7915-8394-4A05-91F8-219D92DCB7C3}" type="presOf" srcId="{AC6AB309-D1D2-4F93-A075-7A0767DD4B48}" destId="{4B28DA73-9AC9-4864-874C-0FC1402D73C4}" srcOrd="0" destOrd="0" presId="urn:microsoft.com/office/officeart/2008/layout/VerticalCurvedList"/>
    <dgm:cxn modelId="{D98980FD-A79C-4F50-B9DB-C34C5001F6E1}" srcId="{72873395-48C5-40A3-8D8F-5053A2C26D08}" destId="{AC6AB309-D1D2-4F93-A075-7A0767DD4B48}" srcOrd="5" destOrd="0" parTransId="{149D3B6A-9EFB-4A10-9C29-236C270BCF56}" sibTransId="{5B78916A-4C1F-407B-8741-8972A9D775F2}"/>
    <dgm:cxn modelId="{3668AA30-CDEA-42B6-9FD3-F2C7E11C244C}" srcId="{72873395-48C5-40A3-8D8F-5053A2C26D08}" destId="{08F4BD20-371C-451A-B812-304B12B0427F}" srcOrd="6" destOrd="0" parTransId="{86AAABFF-3F1A-43CA-B39E-E70F57D13329}" sibTransId="{E6A5388D-85AB-4167-825D-C35AC13AA4E9}"/>
    <dgm:cxn modelId="{3095B501-3C5C-4DFE-9D85-DF9B2E72A2B2}" type="presOf" srcId="{72873395-48C5-40A3-8D8F-5053A2C26D08}" destId="{D7F0B357-3463-4A23-8621-9C1A80A502ED}" srcOrd="0" destOrd="0" presId="urn:microsoft.com/office/officeart/2008/layout/VerticalCurvedList"/>
    <dgm:cxn modelId="{CDE1175B-E9EC-4A20-A49B-CACD1D56DECB}" srcId="{72873395-48C5-40A3-8D8F-5053A2C26D08}" destId="{633CF9CB-1595-4F68-8C60-6511A02449FE}" srcOrd="4" destOrd="0" parTransId="{D367E302-7358-4E51-B2E5-3E08A519BC0E}" sibTransId="{53CF4A16-F74B-4126-AB36-EA0F8F5BD1CF}"/>
    <dgm:cxn modelId="{7B748515-A9D2-4F64-AE91-D042F6D6AABF}" type="presOf" srcId="{29736FF4-E291-432B-99C0-310DC2B9DC78}" destId="{1D2ED26C-75AE-4852-9A82-040C136742D6}" srcOrd="0" destOrd="0" presId="urn:microsoft.com/office/officeart/2008/layout/VerticalCurvedList"/>
    <dgm:cxn modelId="{3C25FC03-B201-49E6-9C43-DC634A4BBE49}" type="presOf" srcId="{31D065CF-F755-449A-B6E1-339AA75A0BBB}" destId="{7B9F01A3-8BC8-453A-B839-82B887B0F67B}" srcOrd="0" destOrd="0" presId="urn:microsoft.com/office/officeart/2008/layout/VerticalCurvedList"/>
    <dgm:cxn modelId="{9CA599E2-C02C-4857-8ACB-12AB466BD85E}" srcId="{72873395-48C5-40A3-8D8F-5053A2C26D08}" destId="{29736FF4-E291-432B-99C0-310DC2B9DC78}" srcOrd="0" destOrd="0" parTransId="{4FB1F3F7-5A8D-4437-9E9C-DC41F58E3CE4}" sibTransId="{41814310-B7EF-41F1-95C1-8509ACAF9255}"/>
    <dgm:cxn modelId="{851541EE-ED85-45F4-9317-B3073F9B17A0}" srcId="{72873395-48C5-40A3-8D8F-5053A2C26D08}" destId="{428803AC-528B-4641-BADF-6FD87CAEB4F1}" srcOrd="3" destOrd="0" parTransId="{147128F0-9A9A-4E77-A167-A30EB2054264}" sibTransId="{0890F64C-CB0F-4D87-B5C8-E43FB627728B}"/>
    <dgm:cxn modelId="{E98885BE-4190-4D6E-87C5-91DD96F8AED0}" type="presOf" srcId="{71C5F939-6729-4556-8BE4-DDD9F4DD0505}" destId="{1588C4D6-E2E4-4C09-AF72-8652C739D5F2}" srcOrd="0" destOrd="0" presId="urn:microsoft.com/office/officeart/2008/layout/VerticalCurvedList"/>
    <dgm:cxn modelId="{1FDBAFC4-D9AB-442E-9D43-D35EEB5013A5}" srcId="{72873395-48C5-40A3-8D8F-5053A2C26D08}" destId="{31D065CF-F755-449A-B6E1-339AA75A0BBB}" srcOrd="1" destOrd="0" parTransId="{E41EDE55-21F5-4FF0-AB6D-A4E5C8AFF863}" sibTransId="{D853F249-5BF3-4C21-A71B-28002248603F}"/>
    <dgm:cxn modelId="{EFC67F3B-6A41-49C4-9AE2-F179E9C807B0}" type="presOf" srcId="{633CF9CB-1595-4F68-8C60-6511A02449FE}" destId="{FB473820-7637-4A12-9857-D7EF329AE8C6}" srcOrd="0" destOrd="0" presId="urn:microsoft.com/office/officeart/2008/layout/VerticalCurvedList"/>
    <dgm:cxn modelId="{BE67DE68-5B7E-435C-BB01-046BF75CD798}" srcId="{72873395-48C5-40A3-8D8F-5053A2C26D08}" destId="{38F59B0B-299A-499D-BC92-7F0D3F6566D9}" srcOrd="9" destOrd="0" parTransId="{400D4E92-C7CD-42AD-ADA5-8D5FE8571ACD}" sibTransId="{413F2F23-61EC-4529-8507-5DB8DD636A4C}"/>
    <dgm:cxn modelId="{A10D9670-2F1D-4FE6-B2DC-EAA865CD49D7}" type="presOf" srcId="{08F4BD20-371C-451A-B812-304B12B0427F}" destId="{5BBB2ADB-D89B-45B6-AD97-8DC666A3E9F9}" srcOrd="0" destOrd="0" presId="urn:microsoft.com/office/officeart/2008/layout/VerticalCurvedList"/>
    <dgm:cxn modelId="{60EFE824-D528-4734-BC77-C93130626719}" srcId="{72873395-48C5-40A3-8D8F-5053A2C26D08}" destId="{71C5F939-6729-4556-8BE4-DDD9F4DD0505}" srcOrd="2" destOrd="0" parTransId="{56C603C1-7C17-44CA-A70C-82D7788CAB76}" sibTransId="{BB11758E-5C23-46FE-B1B2-B04B51272C82}"/>
    <dgm:cxn modelId="{952A2729-26C8-4201-BFC0-1060EFCDFB2A}" srcId="{72873395-48C5-40A3-8D8F-5053A2C26D08}" destId="{7FAD3E8C-8D49-4D55-89CF-8B1B47097FDA}" srcOrd="8" destOrd="0" parTransId="{E3D5870A-612F-4C38-B27D-DFD27AA140FB}" sibTransId="{839F0796-D1E3-4BEB-B4DF-98E8B4F3BBDE}"/>
    <dgm:cxn modelId="{30E1F4EC-D452-42E1-A35E-38201DFC31A5}" type="presOf" srcId="{41814310-B7EF-41F1-95C1-8509ACAF9255}" destId="{532041A4-33B0-447D-988C-367E899B2717}" srcOrd="0" destOrd="0" presId="urn:microsoft.com/office/officeart/2008/layout/VerticalCurvedList"/>
    <dgm:cxn modelId="{06AFE278-7272-4347-BB34-6AC18E55ABD8}" type="presOf" srcId="{428803AC-528B-4641-BADF-6FD87CAEB4F1}" destId="{2EAAE139-FFAF-4B4D-8D87-BBD440C56A76}" srcOrd="0" destOrd="0" presId="urn:microsoft.com/office/officeart/2008/layout/VerticalCurvedList"/>
    <dgm:cxn modelId="{639E1DF3-61CD-4D7D-B175-38A0F37C77D1}" type="presParOf" srcId="{D7F0B357-3463-4A23-8621-9C1A80A502ED}" destId="{DE77C99E-79B8-4315-A981-F7FE2F6BC000}" srcOrd="0" destOrd="0" presId="urn:microsoft.com/office/officeart/2008/layout/VerticalCurvedList"/>
    <dgm:cxn modelId="{EFDD0E58-4D04-467A-B399-5A322F317357}" type="presParOf" srcId="{DE77C99E-79B8-4315-A981-F7FE2F6BC000}" destId="{174BA927-0F3D-4570-B961-DEB0591E573A}" srcOrd="0" destOrd="0" presId="urn:microsoft.com/office/officeart/2008/layout/VerticalCurvedList"/>
    <dgm:cxn modelId="{0ECF2B00-EA43-469F-92AE-52D5DF309556}" type="presParOf" srcId="{174BA927-0F3D-4570-B961-DEB0591E573A}" destId="{FF95FF60-6CD3-408C-A728-3946DFC57E4D}" srcOrd="0" destOrd="0" presId="urn:microsoft.com/office/officeart/2008/layout/VerticalCurvedList"/>
    <dgm:cxn modelId="{5BD2B16D-8C8D-482D-AFAC-AD610BDEE770}" type="presParOf" srcId="{174BA927-0F3D-4570-B961-DEB0591E573A}" destId="{532041A4-33B0-447D-988C-367E899B2717}" srcOrd="1" destOrd="0" presId="urn:microsoft.com/office/officeart/2008/layout/VerticalCurvedList"/>
    <dgm:cxn modelId="{1E87CACD-EF8F-483D-B249-0B83F201C262}" type="presParOf" srcId="{174BA927-0F3D-4570-B961-DEB0591E573A}" destId="{37D0FCEE-32D2-41A2-8566-DA42FE73EB62}" srcOrd="2" destOrd="0" presId="urn:microsoft.com/office/officeart/2008/layout/VerticalCurvedList"/>
    <dgm:cxn modelId="{9AAEFA55-3FAB-43E2-B201-CBC4C82A33A0}" type="presParOf" srcId="{174BA927-0F3D-4570-B961-DEB0591E573A}" destId="{A4F60B03-7985-49C1-B139-DC724DDF7946}" srcOrd="3" destOrd="0" presId="urn:microsoft.com/office/officeart/2008/layout/VerticalCurvedList"/>
    <dgm:cxn modelId="{98DF4790-0FA7-49AC-BF5A-E1B0A27ED316}" type="presParOf" srcId="{DE77C99E-79B8-4315-A981-F7FE2F6BC000}" destId="{1D2ED26C-75AE-4852-9A82-040C136742D6}" srcOrd="1" destOrd="0" presId="urn:microsoft.com/office/officeart/2008/layout/VerticalCurvedList"/>
    <dgm:cxn modelId="{C6ADEFB5-EFDF-497E-910A-BE4D259A66BE}" type="presParOf" srcId="{DE77C99E-79B8-4315-A981-F7FE2F6BC000}" destId="{26E2FB2C-A97C-4E57-8C05-5B941329EBEB}" srcOrd="2" destOrd="0" presId="urn:microsoft.com/office/officeart/2008/layout/VerticalCurvedList"/>
    <dgm:cxn modelId="{9F2F1C89-C26A-4CF7-8728-CA11C2AC5EC4}" type="presParOf" srcId="{26E2FB2C-A97C-4E57-8C05-5B941329EBEB}" destId="{6D8E3854-F58D-4379-8834-7EDC1F037DEF}" srcOrd="0" destOrd="0" presId="urn:microsoft.com/office/officeart/2008/layout/VerticalCurvedList"/>
    <dgm:cxn modelId="{A3899107-9E5D-4175-8BE4-0D0E9FE4A436}" type="presParOf" srcId="{DE77C99E-79B8-4315-A981-F7FE2F6BC000}" destId="{7B9F01A3-8BC8-453A-B839-82B887B0F67B}" srcOrd="3" destOrd="0" presId="urn:microsoft.com/office/officeart/2008/layout/VerticalCurvedList"/>
    <dgm:cxn modelId="{9B2E6114-0D6F-4FA4-BC3D-B1D62115039E}" type="presParOf" srcId="{DE77C99E-79B8-4315-A981-F7FE2F6BC000}" destId="{5C601CBB-31CC-49F3-BE3C-35A22162A926}" srcOrd="4" destOrd="0" presId="urn:microsoft.com/office/officeart/2008/layout/VerticalCurvedList"/>
    <dgm:cxn modelId="{C77B6E7B-4CC0-4520-AAE4-E149F048B332}" type="presParOf" srcId="{5C601CBB-31CC-49F3-BE3C-35A22162A926}" destId="{8A721F1D-0F5D-494B-BFFD-44F265AFF892}" srcOrd="0" destOrd="0" presId="urn:microsoft.com/office/officeart/2008/layout/VerticalCurvedList"/>
    <dgm:cxn modelId="{095DF53E-DA2C-4D15-9E76-3C11F8B07E5A}" type="presParOf" srcId="{DE77C99E-79B8-4315-A981-F7FE2F6BC000}" destId="{1588C4D6-E2E4-4C09-AF72-8652C739D5F2}" srcOrd="5" destOrd="0" presId="urn:microsoft.com/office/officeart/2008/layout/VerticalCurvedList"/>
    <dgm:cxn modelId="{8D95C69B-D90D-419A-B1F4-DBD516DA76A9}" type="presParOf" srcId="{DE77C99E-79B8-4315-A981-F7FE2F6BC000}" destId="{1DBD68BB-AD8F-43D2-A73E-863C3921FFFB}" srcOrd="6" destOrd="0" presId="urn:microsoft.com/office/officeart/2008/layout/VerticalCurvedList"/>
    <dgm:cxn modelId="{CFF65607-B425-4D2A-B7EA-4D1B4804634C}" type="presParOf" srcId="{1DBD68BB-AD8F-43D2-A73E-863C3921FFFB}" destId="{F023B0D5-B9DF-4B72-88A3-15E7049403FE}" srcOrd="0" destOrd="0" presId="urn:microsoft.com/office/officeart/2008/layout/VerticalCurvedList"/>
    <dgm:cxn modelId="{3FC5909A-8059-4BCD-B2BC-48477A579A87}" type="presParOf" srcId="{DE77C99E-79B8-4315-A981-F7FE2F6BC000}" destId="{2EAAE139-FFAF-4B4D-8D87-BBD440C56A76}" srcOrd="7" destOrd="0" presId="urn:microsoft.com/office/officeart/2008/layout/VerticalCurvedList"/>
    <dgm:cxn modelId="{785C4698-0A15-431C-B3CF-4B2BC6A5B2E5}" type="presParOf" srcId="{DE77C99E-79B8-4315-A981-F7FE2F6BC000}" destId="{58C44F23-59C9-49D8-BA74-AEA0F891EF2C}" srcOrd="8" destOrd="0" presId="urn:microsoft.com/office/officeart/2008/layout/VerticalCurvedList"/>
    <dgm:cxn modelId="{2F8DCF93-2DE7-4854-9E0C-366976DC741D}" type="presParOf" srcId="{58C44F23-59C9-49D8-BA74-AEA0F891EF2C}" destId="{A4501801-62D0-4362-B44D-DF7126BA2776}" srcOrd="0" destOrd="0" presId="urn:microsoft.com/office/officeart/2008/layout/VerticalCurvedList"/>
    <dgm:cxn modelId="{E533A9BD-98E3-4745-8CD8-01975E728027}" type="presParOf" srcId="{DE77C99E-79B8-4315-A981-F7FE2F6BC000}" destId="{FB473820-7637-4A12-9857-D7EF329AE8C6}" srcOrd="9" destOrd="0" presId="urn:microsoft.com/office/officeart/2008/layout/VerticalCurvedList"/>
    <dgm:cxn modelId="{20E60A2D-E0BD-4E57-94BB-9ABF71A46539}" type="presParOf" srcId="{DE77C99E-79B8-4315-A981-F7FE2F6BC000}" destId="{8F97E525-FF25-405D-B6CE-C87A8588D34E}" srcOrd="10" destOrd="0" presId="urn:microsoft.com/office/officeart/2008/layout/VerticalCurvedList"/>
    <dgm:cxn modelId="{F368BDF4-0A5D-43F0-89DC-BBB74A655A58}" type="presParOf" srcId="{8F97E525-FF25-405D-B6CE-C87A8588D34E}" destId="{00A0581C-3514-4C70-8024-5E9BE998974D}" srcOrd="0" destOrd="0" presId="urn:microsoft.com/office/officeart/2008/layout/VerticalCurvedList"/>
    <dgm:cxn modelId="{561364CA-BF08-4717-920E-285B6B0615F0}" type="presParOf" srcId="{DE77C99E-79B8-4315-A981-F7FE2F6BC000}" destId="{4B28DA73-9AC9-4864-874C-0FC1402D73C4}" srcOrd="11" destOrd="0" presId="urn:microsoft.com/office/officeart/2008/layout/VerticalCurvedList"/>
    <dgm:cxn modelId="{FA777BAE-4DCD-45A9-A8FD-1B0F07702FAA}" type="presParOf" srcId="{DE77C99E-79B8-4315-A981-F7FE2F6BC000}" destId="{AABF06BF-2106-4EB7-9F43-6592A712C038}" srcOrd="12" destOrd="0" presId="urn:microsoft.com/office/officeart/2008/layout/VerticalCurvedList"/>
    <dgm:cxn modelId="{44560FA1-60D1-4FC8-8650-03D17D085600}" type="presParOf" srcId="{AABF06BF-2106-4EB7-9F43-6592A712C038}" destId="{474BC319-2C26-4013-8B09-D2E84463EC50}" srcOrd="0" destOrd="0" presId="urn:microsoft.com/office/officeart/2008/layout/VerticalCurvedList"/>
    <dgm:cxn modelId="{D32AEED6-C5B1-4874-94BA-7D2A29DB50E2}" type="presParOf" srcId="{DE77C99E-79B8-4315-A981-F7FE2F6BC000}" destId="{5BBB2ADB-D89B-45B6-AD97-8DC666A3E9F9}" srcOrd="13" destOrd="0" presId="urn:microsoft.com/office/officeart/2008/layout/VerticalCurvedList"/>
    <dgm:cxn modelId="{D7ECFE33-32B9-430D-AA02-CA5DCCB8F982}" type="presParOf" srcId="{DE77C99E-79B8-4315-A981-F7FE2F6BC000}" destId="{26413BC2-ED84-416B-A82D-C7AD0E0F2B85}" srcOrd="14" destOrd="0" presId="urn:microsoft.com/office/officeart/2008/layout/VerticalCurvedList"/>
    <dgm:cxn modelId="{D7556C42-125D-42F7-B4A4-75CD3D3FF6CA}" type="presParOf" srcId="{26413BC2-ED84-416B-A82D-C7AD0E0F2B85}" destId="{757C9621-26E5-4B09-965B-7E2B7D94219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BB863C-3619-49DD-B0CE-659BC413774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BC78DA8-9009-44E9-95FB-0E822DAA80BC}">
      <dgm:prSet/>
      <dgm:spPr/>
      <dgm:t>
        <a:bodyPr/>
        <a:lstStyle/>
        <a:p>
          <a:pPr rtl="0"/>
          <a:r>
            <a:rPr lang="es-ES_tradnl" b="1" dirty="0" err="1" smtClean="0"/>
            <a:t>Espironolactona</a:t>
          </a:r>
          <a:r>
            <a:rPr lang="es-ES_tradnl" b="1" dirty="0" smtClean="0"/>
            <a:t> (</a:t>
          </a:r>
          <a:r>
            <a:rPr lang="es-ES_tradnl" b="1" dirty="0" err="1" smtClean="0"/>
            <a:t>Estudo</a:t>
          </a:r>
          <a:r>
            <a:rPr lang="es-ES_tradnl" b="1" dirty="0" smtClean="0"/>
            <a:t> RALES)</a:t>
          </a:r>
          <a:r>
            <a:rPr lang="es-ES_tradnl" b="1" baseline="30000" dirty="0" smtClean="0"/>
            <a:t>1</a:t>
          </a:r>
          <a:r>
            <a:rPr lang="es-ES_tradnl" b="1" u="sng" dirty="0" smtClean="0"/>
            <a:t> </a:t>
          </a:r>
          <a:endParaRPr lang="es-ES" dirty="0"/>
        </a:p>
      </dgm:t>
    </dgm:pt>
    <dgm:pt modelId="{5D2C77BC-12F2-4770-B070-B50163A5C246}" type="parTrans" cxnId="{29EA3541-8B30-484F-BD62-91A7D005AFBB}">
      <dgm:prSet/>
      <dgm:spPr/>
      <dgm:t>
        <a:bodyPr/>
        <a:lstStyle/>
        <a:p>
          <a:endParaRPr lang="es-ES"/>
        </a:p>
      </dgm:t>
    </dgm:pt>
    <dgm:pt modelId="{500DCF8E-4E16-4D34-BC21-864558450123}" type="sibTrans" cxnId="{29EA3541-8B30-484F-BD62-91A7D005AFBB}">
      <dgm:prSet/>
      <dgm:spPr/>
      <dgm:t>
        <a:bodyPr/>
        <a:lstStyle/>
        <a:p>
          <a:endParaRPr lang="es-ES"/>
        </a:p>
      </dgm:t>
    </dgm:pt>
    <dgm:pt modelId="{40BBFD41-DC1F-4A97-BC6A-0197B4665D7C}">
      <dgm:prSet/>
      <dgm:spPr/>
      <dgm:t>
        <a:bodyPr/>
        <a:lstStyle/>
        <a:p>
          <a:pPr rtl="0"/>
          <a:r>
            <a:rPr lang="es-ES_tradnl" dirty="0" smtClean="0">
              <a:solidFill>
                <a:schemeClr val="accent1"/>
              </a:solidFill>
            </a:rPr>
            <a:t>1.663 pacientes </a:t>
          </a:r>
          <a:r>
            <a:rPr lang="es-ES_tradnl" dirty="0" err="1" smtClean="0">
              <a:solidFill>
                <a:schemeClr val="accent1"/>
              </a:solidFill>
            </a:rPr>
            <a:t>com</a:t>
          </a:r>
          <a:r>
            <a:rPr lang="es-ES_tradnl" dirty="0" smtClean="0">
              <a:solidFill>
                <a:schemeClr val="accent1"/>
              </a:solidFill>
            </a:rPr>
            <a:t> ICC clase III-IV e FE </a:t>
          </a:r>
          <a:r>
            <a:rPr lang="es-ES_tradnl" dirty="0" smtClean="0">
              <a:solidFill>
                <a:schemeClr val="accent1"/>
              </a:solidFill>
              <a:sym typeface="Symbol" panose="05050102010706020507" pitchFamily="18" charset="2"/>
            </a:rPr>
            <a:t></a:t>
          </a:r>
          <a:r>
            <a:rPr lang="es-ES_tradnl" dirty="0" smtClean="0">
              <a:solidFill>
                <a:schemeClr val="accent1"/>
              </a:solidFill>
            </a:rPr>
            <a:t> 0,35</a:t>
          </a:r>
          <a:endParaRPr lang="es-ES" dirty="0">
            <a:solidFill>
              <a:schemeClr val="accent1"/>
            </a:solidFill>
          </a:endParaRPr>
        </a:p>
      </dgm:t>
    </dgm:pt>
    <dgm:pt modelId="{9C002804-54CD-466E-8352-329FF70E876B}" type="parTrans" cxnId="{AEB178BC-BCB2-4141-AA63-9B71AE05B85A}">
      <dgm:prSet/>
      <dgm:spPr/>
      <dgm:t>
        <a:bodyPr/>
        <a:lstStyle/>
        <a:p>
          <a:endParaRPr lang="es-ES"/>
        </a:p>
      </dgm:t>
    </dgm:pt>
    <dgm:pt modelId="{86F0E837-65A2-46F0-A836-9AF247951208}" type="sibTrans" cxnId="{AEB178BC-BCB2-4141-AA63-9B71AE05B85A}">
      <dgm:prSet/>
      <dgm:spPr/>
      <dgm:t>
        <a:bodyPr/>
        <a:lstStyle/>
        <a:p>
          <a:endParaRPr lang="es-ES"/>
        </a:p>
      </dgm:t>
    </dgm:pt>
    <dgm:pt modelId="{4E2605BC-B303-4BFC-8424-D34D4380DB91}">
      <dgm:prSet/>
      <dgm:spPr/>
      <dgm:t>
        <a:bodyPr/>
        <a:lstStyle/>
        <a:p>
          <a:pPr rtl="0"/>
          <a:r>
            <a:rPr lang="es-ES_tradnl" dirty="0" err="1" smtClean="0">
              <a:solidFill>
                <a:schemeClr val="accent1"/>
              </a:solidFill>
            </a:rPr>
            <a:t>Espironolactona</a:t>
          </a:r>
          <a:r>
            <a:rPr lang="es-ES_tradnl" dirty="0" smtClean="0">
              <a:solidFill>
                <a:schemeClr val="accent1"/>
              </a:solidFill>
            </a:rPr>
            <a:t> (25 mg/</a:t>
          </a:r>
          <a:r>
            <a:rPr lang="es-ES_tradnl" dirty="0" err="1" smtClean="0">
              <a:solidFill>
                <a:schemeClr val="accent1"/>
              </a:solidFill>
            </a:rPr>
            <a:t>dia</a:t>
          </a:r>
          <a:r>
            <a:rPr lang="es-ES_tradnl" dirty="0" smtClean="0">
              <a:solidFill>
                <a:schemeClr val="accent1"/>
              </a:solidFill>
            </a:rPr>
            <a:t>) </a:t>
          </a:r>
          <a:r>
            <a:rPr lang="es-ES_tradnl" i="1" dirty="0" smtClean="0">
              <a:solidFill>
                <a:schemeClr val="accent1"/>
              </a:solidFill>
            </a:rPr>
            <a:t>vs</a:t>
          </a:r>
          <a:r>
            <a:rPr lang="es-ES_tradnl" dirty="0" smtClean="0">
              <a:solidFill>
                <a:schemeClr val="accent1"/>
              </a:solidFill>
            </a:rPr>
            <a:t> placebo</a:t>
          </a:r>
          <a:endParaRPr lang="es-ES" dirty="0">
            <a:solidFill>
              <a:schemeClr val="accent1"/>
            </a:solidFill>
          </a:endParaRPr>
        </a:p>
      </dgm:t>
    </dgm:pt>
    <dgm:pt modelId="{276922F5-41C0-4D08-B3DF-D2678EC3130B}" type="parTrans" cxnId="{CBF47493-5906-4087-AAED-E29D59579923}">
      <dgm:prSet/>
      <dgm:spPr/>
      <dgm:t>
        <a:bodyPr/>
        <a:lstStyle/>
        <a:p>
          <a:endParaRPr lang="es-ES"/>
        </a:p>
      </dgm:t>
    </dgm:pt>
    <dgm:pt modelId="{F72979CF-E7A7-4D45-97B0-84DEBEEBA720}" type="sibTrans" cxnId="{CBF47493-5906-4087-AAED-E29D59579923}">
      <dgm:prSet/>
      <dgm:spPr/>
      <dgm:t>
        <a:bodyPr/>
        <a:lstStyle/>
        <a:p>
          <a:endParaRPr lang="es-ES"/>
        </a:p>
      </dgm:t>
    </dgm:pt>
    <dgm:pt modelId="{C8363F11-E6BB-4FB2-A55A-378C66B75271}">
      <dgm:prSet/>
      <dgm:spPr/>
      <dgm:t>
        <a:bodyPr/>
        <a:lstStyle/>
        <a:p>
          <a:pPr rtl="0"/>
          <a:r>
            <a:rPr lang="es-ES_tradnl" dirty="0" smtClean="0">
              <a:solidFill>
                <a:schemeClr val="accent1"/>
              </a:solidFill>
              <a:sym typeface="Symbol" panose="05050102010706020507" pitchFamily="18" charset="2"/>
            </a:rPr>
            <a:t></a:t>
          </a:r>
          <a:r>
            <a:rPr lang="es-ES_tradnl" dirty="0" smtClean="0">
              <a:solidFill>
                <a:schemeClr val="accent1"/>
              </a:solidFill>
            </a:rPr>
            <a:t> 29% </a:t>
          </a:r>
          <a:r>
            <a:rPr lang="es-ES_tradnl" dirty="0" err="1" smtClean="0">
              <a:solidFill>
                <a:schemeClr val="accent1"/>
              </a:solidFill>
            </a:rPr>
            <a:t>mortalidade</a:t>
          </a:r>
          <a:r>
            <a:rPr lang="es-ES_tradnl" dirty="0" smtClean="0">
              <a:solidFill>
                <a:schemeClr val="accent1"/>
              </a:solidFill>
            </a:rPr>
            <a:t> total; </a:t>
          </a:r>
          <a:r>
            <a:rPr lang="es-ES_tradnl" dirty="0" smtClean="0">
              <a:solidFill>
                <a:schemeClr val="accent1"/>
              </a:solidFill>
              <a:sym typeface="Symbol" panose="05050102010706020507" pitchFamily="18" charset="2"/>
            </a:rPr>
            <a:t></a:t>
          </a:r>
          <a:r>
            <a:rPr lang="es-ES_tradnl" dirty="0" smtClean="0">
              <a:solidFill>
                <a:schemeClr val="accent1"/>
              </a:solidFill>
            </a:rPr>
            <a:t> 36% </a:t>
          </a:r>
          <a:r>
            <a:rPr lang="es-ES_tradnl" dirty="0" err="1" smtClean="0">
              <a:solidFill>
                <a:schemeClr val="accent1"/>
              </a:solidFill>
            </a:rPr>
            <a:t>admissões</a:t>
          </a:r>
          <a:r>
            <a:rPr lang="es-ES_tradnl" dirty="0" smtClean="0">
              <a:solidFill>
                <a:schemeClr val="accent1"/>
              </a:solidFill>
            </a:rPr>
            <a:t> por IC</a:t>
          </a:r>
          <a:endParaRPr lang="es-ES" dirty="0">
            <a:solidFill>
              <a:schemeClr val="accent1"/>
            </a:solidFill>
          </a:endParaRPr>
        </a:p>
      </dgm:t>
    </dgm:pt>
    <dgm:pt modelId="{3EBCE6EE-BB70-472F-9052-D057972ADD2B}" type="parTrans" cxnId="{A2461B22-3413-4721-8B3C-639F32E6141E}">
      <dgm:prSet/>
      <dgm:spPr/>
      <dgm:t>
        <a:bodyPr/>
        <a:lstStyle/>
        <a:p>
          <a:endParaRPr lang="es-ES"/>
        </a:p>
      </dgm:t>
    </dgm:pt>
    <dgm:pt modelId="{5CDEE2DA-651B-4129-986B-24DE5C45DCE5}" type="sibTrans" cxnId="{A2461B22-3413-4721-8B3C-639F32E6141E}">
      <dgm:prSet/>
      <dgm:spPr/>
      <dgm:t>
        <a:bodyPr/>
        <a:lstStyle/>
        <a:p>
          <a:endParaRPr lang="es-ES"/>
        </a:p>
      </dgm:t>
    </dgm:pt>
    <dgm:pt modelId="{6B1BFD08-0942-4E71-80A1-9A21E18E7BAD}">
      <dgm:prSet/>
      <dgm:spPr/>
      <dgm:t>
        <a:bodyPr/>
        <a:lstStyle/>
        <a:p>
          <a:pPr rtl="0"/>
          <a:r>
            <a:rPr lang="es-ES_tradnl" dirty="0" err="1" smtClean="0">
              <a:solidFill>
                <a:schemeClr val="accent1"/>
              </a:solidFill>
            </a:rPr>
            <a:t>Hiperpotasemia</a:t>
          </a:r>
          <a:r>
            <a:rPr lang="es-ES_tradnl" dirty="0" smtClean="0">
              <a:solidFill>
                <a:schemeClr val="accent1"/>
              </a:solidFill>
            </a:rPr>
            <a:t> grave(&gt;6 </a:t>
          </a:r>
          <a:r>
            <a:rPr lang="es-ES_tradnl" dirty="0" err="1" smtClean="0">
              <a:solidFill>
                <a:schemeClr val="accent1"/>
              </a:solidFill>
            </a:rPr>
            <a:t>meq</a:t>
          </a:r>
          <a:r>
            <a:rPr lang="es-ES_tradnl" dirty="0" smtClean="0">
              <a:solidFill>
                <a:schemeClr val="accent1"/>
              </a:solidFill>
            </a:rPr>
            <a:t>/L) 2%; ginecomastia 9%</a:t>
          </a:r>
          <a:endParaRPr lang="es-ES" dirty="0">
            <a:solidFill>
              <a:schemeClr val="accent1"/>
            </a:solidFill>
          </a:endParaRPr>
        </a:p>
      </dgm:t>
    </dgm:pt>
    <dgm:pt modelId="{21C00ABE-BF7F-49B0-9309-516E4B46DBC2}" type="parTrans" cxnId="{8BD9020A-B1DC-4B9F-A7D2-25AC1FD70422}">
      <dgm:prSet/>
      <dgm:spPr/>
      <dgm:t>
        <a:bodyPr/>
        <a:lstStyle/>
        <a:p>
          <a:endParaRPr lang="es-ES"/>
        </a:p>
      </dgm:t>
    </dgm:pt>
    <dgm:pt modelId="{3EAACEC8-3C8D-4BB3-BFCA-805D971BBA39}" type="sibTrans" cxnId="{8BD9020A-B1DC-4B9F-A7D2-25AC1FD70422}">
      <dgm:prSet/>
      <dgm:spPr/>
      <dgm:t>
        <a:bodyPr/>
        <a:lstStyle/>
        <a:p>
          <a:endParaRPr lang="es-ES"/>
        </a:p>
      </dgm:t>
    </dgm:pt>
    <dgm:pt modelId="{F76A8CE4-6AFC-4383-9090-A80976C62D13}">
      <dgm:prSet/>
      <dgm:spPr/>
      <dgm:t>
        <a:bodyPr/>
        <a:lstStyle/>
        <a:p>
          <a:pPr rtl="0"/>
          <a:r>
            <a:rPr lang="es-ES_tradnl" b="1" dirty="0" err="1" smtClean="0"/>
            <a:t>Eplerenona</a:t>
          </a:r>
          <a:r>
            <a:rPr lang="es-ES_tradnl" b="1" dirty="0" smtClean="0"/>
            <a:t> (EPHESUS Trial)</a:t>
          </a:r>
          <a:r>
            <a:rPr lang="es-ES_tradnl" b="1" baseline="30000" dirty="0" smtClean="0"/>
            <a:t>2</a:t>
          </a:r>
          <a:endParaRPr lang="es-ES" dirty="0"/>
        </a:p>
      </dgm:t>
    </dgm:pt>
    <dgm:pt modelId="{E1262D94-808E-40CB-8171-08AE07B21409}" type="parTrans" cxnId="{8B701CC3-CD57-46BE-940B-CC3EB6C6755E}">
      <dgm:prSet/>
      <dgm:spPr/>
      <dgm:t>
        <a:bodyPr/>
        <a:lstStyle/>
        <a:p>
          <a:endParaRPr lang="es-ES"/>
        </a:p>
      </dgm:t>
    </dgm:pt>
    <dgm:pt modelId="{7DAD3E74-B1A4-4510-A4C4-7CABB05EAD16}" type="sibTrans" cxnId="{8B701CC3-CD57-46BE-940B-CC3EB6C6755E}">
      <dgm:prSet/>
      <dgm:spPr/>
      <dgm:t>
        <a:bodyPr/>
        <a:lstStyle/>
        <a:p>
          <a:endParaRPr lang="es-ES"/>
        </a:p>
      </dgm:t>
    </dgm:pt>
    <dgm:pt modelId="{55E064F1-EF35-4632-9280-84F98D6C53AE}">
      <dgm:prSet/>
      <dgm:spPr/>
      <dgm:t>
        <a:bodyPr/>
        <a:lstStyle/>
        <a:p>
          <a:pPr rtl="0"/>
          <a:r>
            <a:rPr lang="es-ES_tradnl" dirty="0" err="1" smtClean="0">
              <a:solidFill>
                <a:schemeClr val="accent1"/>
              </a:solidFill>
            </a:rPr>
            <a:t>Eplerenona</a:t>
          </a:r>
          <a:r>
            <a:rPr lang="es-ES_tradnl" dirty="0" smtClean="0">
              <a:solidFill>
                <a:schemeClr val="accent1"/>
              </a:solidFill>
            </a:rPr>
            <a:t> </a:t>
          </a:r>
          <a:r>
            <a:rPr lang="es-ES_tradnl" i="1" dirty="0" smtClean="0">
              <a:solidFill>
                <a:schemeClr val="accent1"/>
              </a:solidFill>
            </a:rPr>
            <a:t>vs</a:t>
          </a:r>
          <a:r>
            <a:rPr lang="es-ES_tradnl" dirty="0" smtClean="0">
              <a:solidFill>
                <a:schemeClr val="accent1"/>
              </a:solidFill>
            </a:rPr>
            <a:t> placebo </a:t>
          </a:r>
          <a:r>
            <a:rPr lang="es-ES_tradnl" dirty="0" err="1" smtClean="0">
              <a:solidFill>
                <a:schemeClr val="accent1"/>
              </a:solidFill>
            </a:rPr>
            <a:t>em</a:t>
          </a:r>
          <a:r>
            <a:rPr lang="es-ES_tradnl" dirty="0" smtClean="0">
              <a:solidFill>
                <a:schemeClr val="accent1"/>
              </a:solidFill>
            </a:rPr>
            <a:t> 6.634 pacientes </a:t>
          </a:r>
          <a:r>
            <a:rPr lang="es-ES_tradnl" dirty="0" err="1" smtClean="0">
              <a:solidFill>
                <a:schemeClr val="accent1"/>
              </a:solidFill>
            </a:rPr>
            <a:t>com</a:t>
          </a:r>
          <a:r>
            <a:rPr lang="es-ES_tradnl" dirty="0" smtClean="0">
              <a:solidFill>
                <a:schemeClr val="accent1"/>
              </a:solidFill>
            </a:rPr>
            <a:t> DVE </a:t>
          </a:r>
          <a:r>
            <a:rPr lang="es-ES_tradnl" dirty="0" err="1" smtClean="0">
              <a:solidFill>
                <a:schemeClr val="accent1"/>
              </a:solidFill>
            </a:rPr>
            <a:t>ou</a:t>
          </a:r>
          <a:r>
            <a:rPr lang="es-ES_tradnl" dirty="0" smtClean="0">
              <a:solidFill>
                <a:schemeClr val="accent1"/>
              </a:solidFill>
            </a:rPr>
            <a:t> IC post-IAM.</a:t>
          </a:r>
          <a:endParaRPr lang="es-ES" dirty="0">
            <a:solidFill>
              <a:schemeClr val="accent1"/>
            </a:solidFill>
          </a:endParaRPr>
        </a:p>
      </dgm:t>
    </dgm:pt>
    <dgm:pt modelId="{DFF20B7F-D079-438F-A3F2-DBD9C77D2450}" type="parTrans" cxnId="{D56B882C-7BD7-46A7-851F-D9D3B56D0650}">
      <dgm:prSet/>
      <dgm:spPr/>
      <dgm:t>
        <a:bodyPr/>
        <a:lstStyle/>
        <a:p>
          <a:endParaRPr lang="es-ES"/>
        </a:p>
      </dgm:t>
    </dgm:pt>
    <dgm:pt modelId="{A46A2208-B9AB-41C2-ABAA-D7FCB78D966D}" type="sibTrans" cxnId="{D56B882C-7BD7-46A7-851F-D9D3B56D0650}">
      <dgm:prSet/>
      <dgm:spPr/>
      <dgm:t>
        <a:bodyPr/>
        <a:lstStyle/>
        <a:p>
          <a:endParaRPr lang="es-ES"/>
        </a:p>
      </dgm:t>
    </dgm:pt>
    <dgm:pt modelId="{5FE55D23-8D98-4476-B58F-963397BC3A7D}">
      <dgm:prSet/>
      <dgm:spPr/>
      <dgm:t>
        <a:bodyPr/>
        <a:lstStyle/>
        <a:p>
          <a:pPr rtl="0"/>
          <a:r>
            <a:rPr lang="es-ES_tradnl" dirty="0" smtClean="0">
              <a:solidFill>
                <a:schemeClr val="accent1"/>
              </a:solidFill>
              <a:sym typeface="Symbol" panose="05050102010706020507" pitchFamily="18" charset="2"/>
            </a:rPr>
            <a:t></a:t>
          </a:r>
          <a:r>
            <a:rPr lang="es-ES_tradnl" dirty="0" smtClean="0">
              <a:solidFill>
                <a:schemeClr val="accent1"/>
              </a:solidFill>
            </a:rPr>
            <a:t> </a:t>
          </a:r>
          <a:r>
            <a:rPr lang="es-ES_tradnl" dirty="0" err="1" smtClean="0">
              <a:solidFill>
                <a:schemeClr val="accent1"/>
              </a:solidFill>
            </a:rPr>
            <a:t>mortalidade</a:t>
          </a:r>
          <a:r>
            <a:rPr lang="es-ES_tradnl" dirty="0" smtClean="0">
              <a:solidFill>
                <a:schemeClr val="accent1"/>
              </a:solidFill>
            </a:rPr>
            <a:t> total 15 % (p= 0.008) e CV (17 %)</a:t>
          </a:r>
          <a:endParaRPr lang="es-ES" dirty="0">
            <a:solidFill>
              <a:schemeClr val="accent1"/>
            </a:solidFill>
          </a:endParaRPr>
        </a:p>
      </dgm:t>
    </dgm:pt>
    <dgm:pt modelId="{40ED070A-1A07-47DE-929A-DA15F10B1C7D}" type="parTrans" cxnId="{9A6D03B4-74ED-4FC3-B327-74D0B5C75E70}">
      <dgm:prSet/>
      <dgm:spPr/>
      <dgm:t>
        <a:bodyPr/>
        <a:lstStyle/>
        <a:p>
          <a:endParaRPr lang="es-ES"/>
        </a:p>
      </dgm:t>
    </dgm:pt>
    <dgm:pt modelId="{E5ACF943-80DF-4F04-8F0C-A875E76615D7}" type="sibTrans" cxnId="{9A6D03B4-74ED-4FC3-B327-74D0B5C75E70}">
      <dgm:prSet/>
      <dgm:spPr/>
      <dgm:t>
        <a:bodyPr/>
        <a:lstStyle/>
        <a:p>
          <a:endParaRPr lang="es-ES"/>
        </a:p>
      </dgm:t>
    </dgm:pt>
    <dgm:pt modelId="{08BF6973-198C-49A0-8533-F12683EC561D}">
      <dgm:prSet/>
      <dgm:spPr/>
      <dgm:t>
        <a:bodyPr/>
        <a:lstStyle/>
        <a:p>
          <a:pPr rtl="0"/>
          <a:r>
            <a:rPr lang="es-ES_tradnl" dirty="0" err="1" smtClean="0">
              <a:solidFill>
                <a:schemeClr val="accent1"/>
              </a:solidFill>
            </a:rPr>
            <a:t>Hiperpotasemia</a:t>
          </a:r>
          <a:r>
            <a:rPr lang="es-ES_tradnl" dirty="0" smtClean="0">
              <a:solidFill>
                <a:schemeClr val="accent1"/>
              </a:solidFill>
            </a:rPr>
            <a:t> grave 5,5%; (3.9% </a:t>
          </a:r>
          <a:r>
            <a:rPr lang="es-ES_tradnl" dirty="0" err="1" smtClean="0">
              <a:solidFill>
                <a:schemeClr val="accent1"/>
              </a:solidFill>
            </a:rPr>
            <a:t>com</a:t>
          </a:r>
          <a:r>
            <a:rPr lang="es-ES_tradnl" dirty="0" smtClean="0">
              <a:solidFill>
                <a:schemeClr val="accent1"/>
              </a:solidFill>
            </a:rPr>
            <a:t> placebo)</a:t>
          </a:r>
          <a:endParaRPr lang="es-ES" dirty="0">
            <a:solidFill>
              <a:schemeClr val="accent1"/>
            </a:solidFill>
          </a:endParaRPr>
        </a:p>
      </dgm:t>
    </dgm:pt>
    <dgm:pt modelId="{EC34BC55-072F-4D9C-9C22-C82A64501971}" type="parTrans" cxnId="{BE98F444-80B3-4ABF-B048-44504C95568F}">
      <dgm:prSet/>
      <dgm:spPr/>
      <dgm:t>
        <a:bodyPr/>
        <a:lstStyle/>
        <a:p>
          <a:endParaRPr lang="es-ES"/>
        </a:p>
      </dgm:t>
    </dgm:pt>
    <dgm:pt modelId="{D9F977C5-F0ED-4B19-93EE-D463A95869E8}" type="sibTrans" cxnId="{BE98F444-80B3-4ABF-B048-44504C95568F}">
      <dgm:prSet/>
      <dgm:spPr/>
      <dgm:t>
        <a:bodyPr/>
        <a:lstStyle/>
        <a:p>
          <a:endParaRPr lang="es-ES"/>
        </a:p>
      </dgm:t>
    </dgm:pt>
    <dgm:pt modelId="{E281CA17-FE21-4AC1-936B-A87506314B05}" type="pres">
      <dgm:prSet presAssocID="{38BB863C-3619-49DD-B0CE-659BC413774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1704B06-4EF9-4097-BFFE-EAEF632DE619}" type="pres">
      <dgm:prSet presAssocID="{9BC78DA8-9009-44E9-95FB-0E822DAA80B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2CC421-3C60-4B99-ACC7-5097C7D7AD33}" type="pres">
      <dgm:prSet presAssocID="{9BC78DA8-9009-44E9-95FB-0E822DAA80BC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55D1A6-62E4-48F5-9A6A-EC488E309EAD}" type="pres">
      <dgm:prSet presAssocID="{F76A8CE4-6AFC-4383-9090-A80976C62D1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331B7F-AAAD-4D10-BFFD-DC1426F63203}" type="pres">
      <dgm:prSet presAssocID="{F76A8CE4-6AFC-4383-9090-A80976C62D1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56B882C-7BD7-46A7-851F-D9D3B56D0650}" srcId="{F76A8CE4-6AFC-4383-9090-A80976C62D13}" destId="{55E064F1-EF35-4632-9280-84F98D6C53AE}" srcOrd="0" destOrd="0" parTransId="{DFF20B7F-D079-438F-A3F2-DBD9C77D2450}" sibTransId="{A46A2208-B9AB-41C2-ABAA-D7FCB78D966D}"/>
    <dgm:cxn modelId="{BE98F444-80B3-4ABF-B048-44504C95568F}" srcId="{F76A8CE4-6AFC-4383-9090-A80976C62D13}" destId="{08BF6973-198C-49A0-8533-F12683EC561D}" srcOrd="2" destOrd="0" parTransId="{EC34BC55-072F-4D9C-9C22-C82A64501971}" sibTransId="{D9F977C5-F0ED-4B19-93EE-D463A95869E8}"/>
    <dgm:cxn modelId="{21EB662F-117E-44C4-B9BB-A1AC0CA6E6BB}" type="presOf" srcId="{08BF6973-198C-49A0-8533-F12683EC561D}" destId="{E2331B7F-AAAD-4D10-BFFD-DC1426F63203}" srcOrd="0" destOrd="2" presId="urn:microsoft.com/office/officeart/2005/8/layout/vList2"/>
    <dgm:cxn modelId="{F7671CA6-A03E-4DE1-AD21-D0F88F7426DC}" type="presOf" srcId="{C8363F11-E6BB-4FB2-A55A-378C66B75271}" destId="{7A2CC421-3C60-4B99-ACC7-5097C7D7AD33}" srcOrd="0" destOrd="2" presId="urn:microsoft.com/office/officeart/2005/8/layout/vList2"/>
    <dgm:cxn modelId="{29EA3541-8B30-484F-BD62-91A7D005AFBB}" srcId="{38BB863C-3619-49DD-B0CE-659BC4137748}" destId="{9BC78DA8-9009-44E9-95FB-0E822DAA80BC}" srcOrd="0" destOrd="0" parTransId="{5D2C77BC-12F2-4770-B070-B50163A5C246}" sibTransId="{500DCF8E-4E16-4D34-BC21-864558450123}"/>
    <dgm:cxn modelId="{82360B00-E039-47CD-B198-EF26E1A3BEC4}" type="presOf" srcId="{5FE55D23-8D98-4476-B58F-963397BC3A7D}" destId="{E2331B7F-AAAD-4D10-BFFD-DC1426F63203}" srcOrd="0" destOrd="1" presId="urn:microsoft.com/office/officeart/2005/8/layout/vList2"/>
    <dgm:cxn modelId="{5DE89784-7B64-4DAF-92AE-2C3BBD9E6D7C}" type="presOf" srcId="{38BB863C-3619-49DD-B0CE-659BC4137748}" destId="{E281CA17-FE21-4AC1-936B-A87506314B05}" srcOrd="0" destOrd="0" presId="urn:microsoft.com/office/officeart/2005/8/layout/vList2"/>
    <dgm:cxn modelId="{3B42C38C-E15C-4D42-9B28-60D4F611120B}" type="presOf" srcId="{40BBFD41-DC1F-4A97-BC6A-0197B4665D7C}" destId="{7A2CC421-3C60-4B99-ACC7-5097C7D7AD33}" srcOrd="0" destOrd="0" presId="urn:microsoft.com/office/officeart/2005/8/layout/vList2"/>
    <dgm:cxn modelId="{0F3A0381-21B9-4889-B7EF-13179357E52A}" type="presOf" srcId="{F76A8CE4-6AFC-4383-9090-A80976C62D13}" destId="{0A55D1A6-62E4-48F5-9A6A-EC488E309EAD}" srcOrd="0" destOrd="0" presId="urn:microsoft.com/office/officeart/2005/8/layout/vList2"/>
    <dgm:cxn modelId="{8BD9020A-B1DC-4B9F-A7D2-25AC1FD70422}" srcId="{9BC78DA8-9009-44E9-95FB-0E822DAA80BC}" destId="{6B1BFD08-0942-4E71-80A1-9A21E18E7BAD}" srcOrd="3" destOrd="0" parTransId="{21C00ABE-BF7F-49B0-9309-516E4B46DBC2}" sibTransId="{3EAACEC8-3C8D-4BB3-BFCA-805D971BBA39}"/>
    <dgm:cxn modelId="{8B2B9E9F-51F8-4DAB-9CAF-E61B222907C2}" type="presOf" srcId="{6B1BFD08-0942-4E71-80A1-9A21E18E7BAD}" destId="{7A2CC421-3C60-4B99-ACC7-5097C7D7AD33}" srcOrd="0" destOrd="3" presId="urn:microsoft.com/office/officeart/2005/8/layout/vList2"/>
    <dgm:cxn modelId="{9A6D03B4-74ED-4FC3-B327-74D0B5C75E70}" srcId="{F76A8CE4-6AFC-4383-9090-A80976C62D13}" destId="{5FE55D23-8D98-4476-B58F-963397BC3A7D}" srcOrd="1" destOrd="0" parTransId="{40ED070A-1A07-47DE-929A-DA15F10B1C7D}" sibTransId="{E5ACF943-80DF-4F04-8F0C-A875E76615D7}"/>
    <dgm:cxn modelId="{F581A981-EEDD-46A3-B3ED-09CDC6075E9C}" type="presOf" srcId="{9BC78DA8-9009-44E9-95FB-0E822DAA80BC}" destId="{01704B06-4EF9-4097-BFFE-EAEF632DE619}" srcOrd="0" destOrd="0" presId="urn:microsoft.com/office/officeart/2005/8/layout/vList2"/>
    <dgm:cxn modelId="{F2BAA17D-3814-4541-B036-E372DB60E2CD}" type="presOf" srcId="{4E2605BC-B303-4BFC-8424-D34D4380DB91}" destId="{7A2CC421-3C60-4B99-ACC7-5097C7D7AD33}" srcOrd="0" destOrd="1" presId="urn:microsoft.com/office/officeart/2005/8/layout/vList2"/>
    <dgm:cxn modelId="{8B701CC3-CD57-46BE-940B-CC3EB6C6755E}" srcId="{38BB863C-3619-49DD-B0CE-659BC4137748}" destId="{F76A8CE4-6AFC-4383-9090-A80976C62D13}" srcOrd="1" destOrd="0" parTransId="{E1262D94-808E-40CB-8171-08AE07B21409}" sibTransId="{7DAD3E74-B1A4-4510-A4C4-7CABB05EAD16}"/>
    <dgm:cxn modelId="{436E3DD1-C94E-4E74-8EF2-3AACA2AB3DB0}" type="presOf" srcId="{55E064F1-EF35-4632-9280-84F98D6C53AE}" destId="{E2331B7F-AAAD-4D10-BFFD-DC1426F63203}" srcOrd="0" destOrd="0" presId="urn:microsoft.com/office/officeart/2005/8/layout/vList2"/>
    <dgm:cxn modelId="{AEB178BC-BCB2-4141-AA63-9B71AE05B85A}" srcId="{9BC78DA8-9009-44E9-95FB-0E822DAA80BC}" destId="{40BBFD41-DC1F-4A97-BC6A-0197B4665D7C}" srcOrd="0" destOrd="0" parTransId="{9C002804-54CD-466E-8352-329FF70E876B}" sibTransId="{86F0E837-65A2-46F0-A836-9AF247951208}"/>
    <dgm:cxn modelId="{A2461B22-3413-4721-8B3C-639F32E6141E}" srcId="{9BC78DA8-9009-44E9-95FB-0E822DAA80BC}" destId="{C8363F11-E6BB-4FB2-A55A-378C66B75271}" srcOrd="2" destOrd="0" parTransId="{3EBCE6EE-BB70-472F-9052-D057972ADD2B}" sibTransId="{5CDEE2DA-651B-4129-986B-24DE5C45DCE5}"/>
    <dgm:cxn modelId="{CBF47493-5906-4087-AAED-E29D59579923}" srcId="{9BC78DA8-9009-44E9-95FB-0E822DAA80BC}" destId="{4E2605BC-B303-4BFC-8424-D34D4380DB91}" srcOrd="1" destOrd="0" parTransId="{276922F5-41C0-4D08-B3DF-D2678EC3130B}" sibTransId="{F72979CF-E7A7-4D45-97B0-84DEBEEBA720}"/>
    <dgm:cxn modelId="{AF9FE99F-856D-480D-B412-77F970C53FAF}" type="presParOf" srcId="{E281CA17-FE21-4AC1-936B-A87506314B05}" destId="{01704B06-4EF9-4097-BFFE-EAEF632DE619}" srcOrd="0" destOrd="0" presId="urn:microsoft.com/office/officeart/2005/8/layout/vList2"/>
    <dgm:cxn modelId="{D4A8E9F1-19C0-4F41-96AD-BA2A925211C2}" type="presParOf" srcId="{E281CA17-FE21-4AC1-936B-A87506314B05}" destId="{7A2CC421-3C60-4B99-ACC7-5097C7D7AD33}" srcOrd="1" destOrd="0" presId="urn:microsoft.com/office/officeart/2005/8/layout/vList2"/>
    <dgm:cxn modelId="{A349ECCE-8B3E-458D-976B-B53535421542}" type="presParOf" srcId="{E281CA17-FE21-4AC1-936B-A87506314B05}" destId="{0A55D1A6-62E4-48F5-9A6A-EC488E309EAD}" srcOrd="2" destOrd="0" presId="urn:microsoft.com/office/officeart/2005/8/layout/vList2"/>
    <dgm:cxn modelId="{F17D9150-CD18-45A2-B6D9-92F3F3EA7EF1}" type="presParOf" srcId="{E281CA17-FE21-4AC1-936B-A87506314B05}" destId="{E2331B7F-AAAD-4D10-BFFD-DC1426F6320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9E06E-5264-AF4B-892E-A7ED097741E5}">
      <dsp:nvSpPr>
        <dsp:cNvPr id="0" name=""/>
        <dsp:cNvSpPr/>
      </dsp:nvSpPr>
      <dsp:spPr>
        <a:xfrm>
          <a:off x="3239162" y="676381"/>
          <a:ext cx="3930023" cy="392993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300" kern="1200" dirty="0" smtClean="0"/>
            <a:t>Cardíaca</a:t>
          </a:r>
        </a:p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rgbClr val="FF0000"/>
              </a:solidFill>
            </a:rPr>
            <a:t>INSUFICIÊNCIA CARDIACA</a:t>
          </a:r>
        </a:p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FF0000"/>
              </a:solidFill>
            </a:rPr>
            <a:t>DISFUNÇÃO  VENTRICULAR ESQUERDA</a:t>
          </a:r>
          <a:endParaRPr lang="es-ES" sz="1200" kern="1200" dirty="0" smtClean="0">
            <a:solidFill>
              <a:srgbClr val="FF0000"/>
            </a:solidFill>
          </a:endParaRPr>
        </a:p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FF0000"/>
              </a:solidFill>
            </a:rPr>
            <a:t>CARDIOPATIA HIPERTENSIVA </a:t>
          </a:r>
        </a:p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FF0000"/>
              </a:solidFill>
            </a:rPr>
            <a:t>VALVULOPATIA</a:t>
          </a:r>
        </a:p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FF0000"/>
              </a:solidFill>
            </a:rPr>
            <a:t>MIOCARDIOPATIA</a:t>
          </a:r>
        </a:p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FF0000"/>
              </a:solidFill>
            </a:rPr>
            <a:t>PERICARDIO</a:t>
          </a:r>
        </a:p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FF0000"/>
              </a:solidFill>
            </a:rPr>
            <a:t>IC COM ALTO GASTO</a:t>
          </a:r>
        </a:p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rgbClr val="FF0000"/>
            </a:solidFill>
          </a:endParaRPr>
        </a:p>
      </dsp:txBody>
      <dsp:txXfrm>
        <a:off x="3814701" y="1251907"/>
        <a:ext cx="2778945" cy="2778886"/>
      </dsp:txXfrm>
    </dsp:sp>
    <dsp:sp modelId="{62E88D13-AC41-4A42-9A05-6E0BD9ABE99B}">
      <dsp:nvSpPr>
        <dsp:cNvPr id="0" name=""/>
        <dsp:cNvSpPr/>
      </dsp:nvSpPr>
      <dsp:spPr>
        <a:xfrm>
          <a:off x="5707678" y="468786"/>
          <a:ext cx="437075" cy="43706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B087DB6-295D-EC46-80F3-31B434E37853}">
      <dsp:nvSpPr>
        <dsp:cNvPr id="0" name=""/>
        <dsp:cNvSpPr/>
      </dsp:nvSpPr>
      <dsp:spPr>
        <a:xfrm>
          <a:off x="3331413" y="1046601"/>
          <a:ext cx="316477" cy="31678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1E9AE4F-F956-F24B-A0B8-871855363653}">
      <dsp:nvSpPr>
        <dsp:cNvPr id="0" name=""/>
        <dsp:cNvSpPr/>
      </dsp:nvSpPr>
      <dsp:spPr>
        <a:xfrm>
          <a:off x="7422075" y="2271312"/>
          <a:ext cx="316477" cy="31678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CF7373B-B82A-8B4C-9166-A01E9D995C1C}">
      <dsp:nvSpPr>
        <dsp:cNvPr id="0" name=""/>
        <dsp:cNvSpPr/>
      </dsp:nvSpPr>
      <dsp:spPr>
        <a:xfrm>
          <a:off x="6499766" y="4285207"/>
          <a:ext cx="437075" cy="43706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561357E-DCD3-A842-A72E-664A65DE46E9}">
      <dsp:nvSpPr>
        <dsp:cNvPr id="0" name=""/>
        <dsp:cNvSpPr/>
      </dsp:nvSpPr>
      <dsp:spPr>
        <a:xfrm flipH="1" flipV="1">
          <a:off x="2683343" y="1766681"/>
          <a:ext cx="1142480" cy="31656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C0A4624-F816-764C-A545-6A3FEFFFE081}">
      <dsp:nvSpPr>
        <dsp:cNvPr id="0" name=""/>
        <dsp:cNvSpPr/>
      </dsp:nvSpPr>
      <dsp:spPr>
        <a:xfrm>
          <a:off x="3538829" y="2930587"/>
          <a:ext cx="316477" cy="31678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0574137-5B55-304A-9C66-3F37A7BE198E}">
      <dsp:nvSpPr>
        <dsp:cNvPr id="0" name=""/>
        <dsp:cNvSpPr/>
      </dsp:nvSpPr>
      <dsp:spPr>
        <a:xfrm>
          <a:off x="1011714" y="1982710"/>
          <a:ext cx="3255804" cy="159722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err="1" smtClean="0"/>
            <a:t>Outras</a:t>
          </a:r>
          <a:endParaRPr lang="es-ES" sz="2700" kern="1200" dirty="0" smtClean="0"/>
        </a:p>
        <a:p>
          <a:pPr lvl="0" algn="ctr" defTabSz="120015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ANEMIA</a:t>
          </a:r>
        </a:p>
        <a:p>
          <a:pPr lvl="0" algn="ctr" defTabSz="120015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DISFUNÇÃO DA TIRÓIDE</a:t>
          </a:r>
        </a:p>
        <a:p>
          <a:pPr lvl="0" algn="ctr" defTabSz="120015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PSICOGÉNICA</a:t>
          </a:r>
        </a:p>
        <a:p>
          <a:pPr lvl="0" algn="ctr" defTabSz="120015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OBESIDADE ++</a:t>
          </a:r>
        </a:p>
        <a:p>
          <a:pPr lvl="0" algn="ctr" defTabSz="120015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MÁ CONDIÇÃO FÍSICA</a:t>
          </a:r>
          <a:r>
            <a:rPr lang="es-ES" sz="2700" kern="1200" dirty="0" smtClean="0"/>
            <a:t> </a:t>
          </a:r>
          <a:endParaRPr lang="es-ES" sz="2700" kern="1200" dirty="0"/>
        </a:p>
      </dsp:txBody>
      <dsp:txXfrm>
        <a:off x="1488515" y="2216618"/>
        <a:ext cx="2302202" cy="1129410"/>
      </dsp:txXfrm>
    </dsp:sp>
    <dsp:sp modelId="{01C1035E-90B2-1044-B867-E3DE93CA75D6}">
      <dsp:nvSpPr>
        <dsp:cNvPr id="0" name=""/>
        <dsp:cNvSpPr/>
      </dsp:nvSpPr>
      <dsp:spPr>
        <a:xfrm>
          <a:off x="4627558" y="470539"/>
          <a:ext cx="437075" cy="43706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7E4DEE4-A734-5649-9DEB-C4DDAE0FC554}">
      <dsp:nvSpPr>
        <dsp:cNvPr id="0" name=""/>
        <dsp:cNvSpPr/>
      </dsp:nvSpPr>
      <dsp:spPr>
        <a:xfrm>
          <a:off x="1099169" y="1694673"/>
          <a:ext cx="790097" cy="79011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FE5630F-8F58-4841-95D6-86E45CABAEA2}">
      <dsp:nvSpPr>
        <dsp:cNvPr id="0" name=""/>
        <dsp:cNvSpPr/>
      </dsp:nvSpPr>
      <dsp:spPr>
        <a:xfrm>
          <a:off x="6427753" y="108736"/>
          <a:ext cx="4058794" cy="386017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4900" kern="1200" dirty="0" smtClean="0"/>
        </a:p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900" kern="1200" dirty="0" smtClean="0"/>
            <a:t>Pulmonar </a:t>
          </a:r>
          <a:r>
            <a:rPr lang="es-ES" sz="2000" b="1" kern="1200" dirty="0" smtClean="0">
              <a:solidFill>
                <a:srgbClr val="FF0000"/>
              </a:solidFill>
            </a:rPr>
            <a:t>DPOC, ASMA</a:t>
          </a:r>
        </a:p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EMBOLIA PULMONAR</a:t>
          </a:r>
        </a:p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HIPERTENSÃO PULMONAR</a:t>
          </a:r>
        </a:p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OBSTRUÇÃO DAS VIAS AÉREAS                           CANCRO, PNEUMONIA</a:t>
          </a:r>
        </a:p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CIFOSE, ESCOLIOSE</a:t>
          </a:r>
          <a:endParaRPr lang="is-IS" sz="1600" kern="1200" dirty="0" smtClean="0"/>
        </a:p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 dirty="0" smtClean="0"/>
        </a:p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 dirty="0" smtClean="0"/>
        </a:p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 dirty="0" smtClean="0"/>
        </a:p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 </a:t>
          </a:r>
          <a:endParaRPr lang="es-ES" sz="1600" kern="1200" dirty="0"/>
        </a:p>
      </dsp:txBody>
      <dsp:txXfrm>
        <a:off x="7022150" y="674046"/>
        <a:ext cx="2870000" cy="2729556"/>
      </dsp:txXfrm>
    </dsp:sp>
    <dsp:sp modelId="{6B1C92D8-097B-D24E-A27B-22A6F3C449FF}">
      <dsp:nvSpPr>
        <dsp:cNvPr id="0" name=""/>
        <dsp:cNvSpPr/>
      </dsp:nvSpPr>
      <dsp:spPr>
        <a:xfrm>
          <a:off x="6427757" y="1044847"/>
          <a:ext cx="437075" cy="43706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5C6F642-11FF-574F-9DEE-338400D11709}">
      <dsp:nvSpPr>
        <dsp:cNvPr id="0" name=""/>
        <dsp:cNvSpPr/>
      </dsp:nvSpPr>
      <dsp:spPr>
        <a:xfrm>
          <a:off x="3043383" y="3854915"/>
          <a:ext cx="316477" cy="31678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9424AE3-2E0B-6945-A0A9-A2BBF2F0EF04}">
      <dsp:nvSpPr>
        <dsp:cNvPr id="0" name=""/>
        <dsp:cNvSpPr/>
      </dsp:nvSpPr>
      <dsp:spPr>
        <a:xfrm>
          <a:off x="4411534" y="4274267"/>
          <a:ext cx="316477" cy="31678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6AF23-1FCE-6742-8E67-FA54C60CD1F7}" type="datetimeFigureOut">
              <a:rPr lang="es-ES" smtClean="0"/>
              <a:pPr/>
              <a:t>30/10/2017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5573F-DC15-ED40-BA0A-2AE6477DC73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914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5573F-DC15-ED40-BA0A-2AE6477DC731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37214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5573F-DC15-ED40-BA0A-2AE6477DC731}" type="slidenum">
              <a:rPr lang="es-ES" smtClean="0"/>
              <a:pPr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6269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622751-FBFC-CF49-A04F-37110F666327}" type="slidenum">
              <a:rPr lang="es-ES" smtClean="0"/>
              <a:pPr>
                <a:defRPr/>
              </a:pPr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19899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INRA (</a:t>
            </a:r>
            <a:r>
              <a:rPr lang="en-US" noProof="0" dirty="0" err="1" smtClean="0"/>
              <a:t>inhibidores</a:t>
            </a:r>
            <a:r>
              <a:rPr lang="en-US" noProof="0" dirty="0" smtClean="0"/>
              <a:t> de la </a:t>
            </a:r>
            <a:r>
              <a:rPr lang="en-US" noProof="0" dirty="0" err="1" smtClean="0"/>
              <a:t>neprilisina</a:t>
            </a:r>
            <a:r>
              <a:rPr lang="en-US" baseline="0" noProof="0" dirty="0" smtClean="0"/>
              <a:t> y del receptor de la </a:t>
            </a:r>
            <a:r>
              <a:rPr lang="en-US" baseline="0" noProof="0" dirty="0" err="1" smtClean="0"/>
              <a:t>angiotensina</a:t>
            </a:r>
            <a:r>
              <a:rPr lang="en-US" baseline="0" noProof="0" dirty="0" smtClean="0"/>
              <a:t>).</a:t>
            </a:r>
            <a:r>
              <a:rPr lang="en-US" noProof="0" dirty="0" smtClean="0"/>
              <a:t> </a:t>
            </a:r>
            <a:r>
              <a:rPr lang="es-ES" noProof="0" dirty="0" smtClean="0"/>
              <a:t>Nueva</a:t>
            </a:r>
            <a:r>
              <a:rPr lang="es-ES" baseline="0" noProof="0" dirty="0" smtClean="0"/>
              <a:t> clase farmacológica con efecto dual: antagonista de receptores de angiotensina más inhibición de la </a:t>
            </a:r>
            <a:r>
              <a:rPr lang="es-ES" baseline="0" noProof="0" dirty="0" err="1" smtClean="0"/>
              <a:t>neprilisina</a:t>
            </a:r>
            <a:r>
              <a:rPr lang="es-ES" baseline="0" noProof="0" dirty="0" smtClean="0"/>
              <a:t>.</a:t>
            </a:r>
            <a:endParaRPr lang="es-ES" noProof="0" dirty="0" smtClean="0"/>
          </a:p>
          <a:p>
            <a:endParaRPr lang="es-ES" noProof="0" dirty="0" smtClean="0"/>
          </a:p>
          <a:p>
            <a:r>
              <a:rPr lang="es-ES" noProof="0" dirty="0" smtClean="0"/>
              <a:t>LCZ696</a:t>
            </a:r>
            <a:r>
              <a:rPr lang="es-ES" baseline="0" noProof="0" dirty="0" smtClean="0"/>
              <a:t> es un complejo supramolecular que combina </a:t>
            </a:r>
            <a:r>
              <a:rPr lang="es-ES" baseline="0" noProof="0" dirty="0" err="1" smtClean="0"/>
              <a:t>sacubitrilo</a:t>
            </a:r>
            <a:r>
              <a:rPr lang="es-ES" baseline="0" noProof="0" dirty="0" smtClean="0"/>
              <a:t> y </a:t>
            </a:r>
            <a:r>
              <a:rPr lang="es-ES" baseline="0" noProof="0" dirty="0" err="1" smtClean="0"/>
              <a:t>valsartán</a:t>
            </a:r>
            <a:r>
              <a:rPr lang="es-ES" baseline="0" noProof="0" dirty="0" smtClean="0"/>
              <a:t>. La acción conjunta de ambos es capaz de inhibir a la vez dos vías:</a:t>
            </a:r>
          </a:p>
          <a:p>
            <a:r>
              <a:rPr lang="es-ES" baseline="0" noProof="0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baseline="0" noProof="0" dirty="0" err="1" smtClean="0"/>
              <a:t>Sacubitrilo</a:t>
            </a:r>
            <a:r>
              <a:rPr lang="es-ES" baseline="0" noProof="0" dirty="0" smtClean="0"/>
              <a:t>: inhibe la </a:t>
            </a:r>
            <a:r>
              <a:rPr lang="es-ES" baseline="0" noProof="0" dirty="0" err="1" smtClean="0"/>
              <a:t>neprilisina</a:t>
            </a:r>
            <a:r>
              <a:rPr lang="es-ES" baseline="0" noProof="0" dirty="0" smtClean="0"/>
              <a:t>; de esta forma aumentan las concentraciones de péptidos </a:t>
            </a:r>
            <a:r>
              <a:rPr lang="es-ES" baseline="0" noProof="0" dirty="0" err="1" smtClean="0"/>
              <a:t>natriuréticos</a:t>
            </a:r>
            <a:r>
              <a:rPr lang="es-ES" baseline="0" noProof="0" dirty="0" smtClean="0"/>
              <a:t>, con sus potenciales beneficios fisiopatológicos en la insuficiencia cardiaca.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baseline="0" noProof="0" dirty="0" err="1" smtClean="0"/>
              <a:t>Valsartán</a:t>
            </a:r>
            <a:r>
              <a:rPr lang="es-ES" baseline="0" noProof="0" dirty="0" smtClean="0"/>
              <a:t>: inhibe el SRAA, logrando los beneficios fisiopatológicos y clínicos ya conocidos de esta molécula.</a:t>
            </a:r>
          </a:p>
          <a:p>
            <a:pPr>
              <a:buFontTx/>
              <a:buChar char="-"/>
            </a:pPr>
            <a:endParaRPr lang="es-ES" baseline="0" noProof="0" dirty="0" smtClean="0"/>
          </a:p>
          <a:p>
            <a:pPr>
              <a:buFontTx/>
              <a:buNone/>
            </a:pPr>
            <a:r>
              <a:rPr lang="es-ES" baseline="0" noProof="0" dirty="0" smtClean="0"/>
              <a:t>Los efectos beneficiosos globales de </a:t>
            </a:r>
            <a:r>
              <a:rPr lang="es-ES" baseline="0" noProof="0" dirty="0" err="1" smtClean="0"/>
              <a:t>sacubitrilo</a:t>
            </a:r>
            <a:r>
              <a:rPr lang="es-ES" baseline="0" noProof="0" dirty="0" smtClean="0"/>
              <a:t>/</a:t>
            </a:r>
            <a:r>
              <a:rPr lang="es-ES" baseline="0" noProof="0" dirty="0" err="1" smtClean="0"/>
              <a:t>valsartán</a:t>
            </a:r>
            <a:r>
              <a:rPr lang="es-ES" baseline="0" noProof="0" dirty="0" smtClean="0"/>
              <a:t> todavía no son del todo conocidos, y probablemente sean superiores a la simple suma del mecanismo de acción de estas dos moléculas por separado.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5573F-DC15-ED40-BA0A-2AE6477DC731}" type="slidenum">
              <a:rPr lang="es-ES" smtClean="0"/>
              <a:pPr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35594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A286C7C-022C-744C-991F-2468A68428CD}" type="slidenum">
              <a:rPr lang="es-ES_tradnl" sz="1200">
                <a:latin typeface="Times New Roman" charset="0"/>
              </a:rPr>
              <a:pPr/>
              <a:t>32</a:t>
            </a:fld>
            <a:endParaRPr lang="es-ES_tradnl" sz="1200">
              <a:latin typeface="Times New Roman" charset="0"/>
            </a:endParaRPr>
          </a:p>
        </p:txBody>
      </p:sp>
      <p:sp>
        <p:nvSpPr>
          <p:cNvPr id="217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685800"/>
            <a:ext cx="6096000" cy="3429000"/>
          </a:xfrm>
          <a:ln/>
        </p:spPr>
      </p:sp>
      <p:sp>
        <p:nvSpPr>
          <p:cNvPr id="217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pt-BR" dirty="0" smtClean="0">
                <a:latin typeface="Arial" charset="0"/>
              </a:rPr>
              <a:t>Esta importante meta-análise foi publicada em 2000 (</a:t>
            </a:r>
            <a:r>
              <a:rPr lang="pt-BR" i="1" dirty="0" err="1" smtClean="0">
                <a:latin typeface="Arial" charset="0"/>
              </a:rPr>
              <a:t>Flather</a:t>
            </a:r>
            <a:r>
              <a:rPr lang="pt-BR" i="1" dirty="0" smtClean="0">
                <a:latin typeface="Arial" charset="0"/>
              </a:rPr>
              <a:t>, </a:t>
            </a:r>
            <a:r>
              <a:rPr lang="pt-BR" i="1" dirty="0" err="1" smtClean="0">
                <a:latin typeface="Arial" charset="0"/>
              </a:rPr>
              <a:t>Yusuf</a:t>
            </a:r>
            <a:r>
              <a:rPr lang="pt-BR" i="1" dirty="0" smtClean="0">
                <a:latin typeface="Arial" charset="0"/>
              </a:rPr>
              <a:t>, Lancet 2000, 355: 1575-81</a:t>
            </a:r>
            <a:r>
              <a:rPr lang="pt-BR" dirty="0" smtClean="0">
                <a:latin typeface="Arial" charset="0"/>
              </a:rPr>
              <a:t>), que incluiu todos os ensaios de IECA disponíveis, que incluíram 1000 ou mais pacientes. A redução do risco de morte foi de 26% (IC 17-34%), evitando 60 óbitos por 1000 pacientes tratados com inibidores da ECA durante um período de 30 meses (NNT para evitar a morte igual a 15).</a:t>
            </a:r>
          </a:p>
          <a:p>
            <a:endParaRPr lang="pt-BR" dirty="0" smtClean="0">
              <a:latin typeface="Arial" charset="0"/>
            </a:endParaRPr>
          </a:p>
          <a:p>
            <a:r>
              <a:rPr lang="pt-BR" dirty="0" smtClean="0">
                <a:latin typeface="Arial" charset="0"/>
              </a:rPr>
              <a:t>O prolongamento médio da esperança de vida foi um pouco maior do que seis meses.</a:t>
            </a:r>
            <a:endParaRPr lang="es-ES_tradnl" dirty="0" smtClean="0">
              <a:latin typeface="Arial" charset="0"/>
            </a:endParaRPr>
          </a:p>
          <a:p>
            <a:endParaRPr lang="es-ES_tradnl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0750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C16E25-6A87-454E-91B1-0FDFF9D92556}" type="slidenum">
              <a:rPr lang="es-ES_tradnl" smtClean="0"/>
              <a:pPr/>
              <a:t>33</a:t>
            </a:fld>
            <a:endParaRPr lang="es-ES_tradnl" smtClean="0"/>
          </a:p>
        </p:txBody>
      </p:sp>
      <p:sp>
        <p:nvSpPr>
          <p:cNvPr id="242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685800"/>
            <a:ext cx="6096000" cy="3429000"/>
          </a:xfrm>
          <a:ln/>
        </p:spPr>
      </p:sp>
      <p:sp>
        <p:nvSpPr>
          <p:cNvPr id="242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pt-BR" dirty="0" smtClean="0"/>
              <a:t>A indicação de </a:t>
            </a:r>
            <a:r>
              <a:rPr lang="pt-BR" dirty="0" err="1" smtClean="0"/>
              <a:t>BBs</a:t>
            </a:r>
            <a:r>
              <a:rPr lang="pt-BR" dirty="0" smtClean="0"/>
              <a:t> em IC crónica atualmente está bem estabelecida, já</a:t>
            </a:r>
            <a:r>
              <a:rPr lang="pt-BR" baseline="0" dirty="0" smtClean="0"/>
              <a:t> que</a:t>
            </a:r>
            <a:r>
              <a:rPr lang="pt-BR" dirty="0" smtClean="0"/>
              <a:t> mostraram benefício prognóstico em múltiplos ensaios clínicos bem desenhados e em meta-análises.</a:t>
            </a:r>
            <a:r>
              <a:rPr lang="es-ES_tradnl" dirty="0" smtClean="0"/>
              <a:t> </a:t>
            </a:r>
            <a:r>
              <a:rPr lang="es-ES_tradnl" i="1" dirty="0" smtClean="0"/>
              <a:t>(</a:t>
            </a:r>
            <a:r>
              <a:rPr lang="es-ES_tradnl" i="1" dirty="0" err="1" smtClean="0"/>
              <a:t>Lechat</a:t>
            </a:r>
            <a:r>
              <a:rPr lang="es-ES_tradnl" i="1" dirty="0" smtClean="0"/>
              <a:t> P. </a:t>
            </a:r>
            <a:r>
              <a:rPr lang="es-ES_tradnl" i="1" dirty="0" err="1" smtClean="0"/>
              <a:t>Circulation</a:t>
            </a:r>
            <a:r>
              <a:rPr lang="es-ES_tradnl" i="1" dirty="0" smtClean="0"/>
              <a:t> 1998: 98: 1184-91; </a:t>
            </a:r>
            <a:r>
              <a:rPr lang="es-ES_tradnl" i="1" dirty="0" err="1" smtClean="0"/>
              <a:t>Brophy</a:t>
            </a:r>
            <a:r>
              <a:rPr lang="es-ES_tradnl" i="1" dirty="0" smtClean="0"/>
              <a:t> JM. Ann </a:t>
            </a:r>
            <a:r>
              <a:rPr lang="es-ES_tradnl" i="1" dirty="0" err="1" smtClean="0"/>
              <a:t>Intern</a:t>
            </a:r>
            <a:r>
              <a:rPr lang="es-ES_tradnl" i="1" dirty="0" smtClean="0"/>
              <a:t> </a:t>
            </a:r>
            <a:r>
              <a:rPr lang="es-ES_tradnl" i="1" dirty="0" err="1" smtClean="0"/>
              <a:t>Med</a:t>
            </a:r>
            <a:r>
              <a:rPr lang="es-ES_tradnl" i="1" dirty="0" smtClean="0"/>
              <a:t> 2001; 134: 150-160)</a:t>
            </a:r>
          </a:p>
          <a:p>
            <a:endParaRPr lang="es-ES_tradnl" dirty="0" smtClean="0"/>
          </a:p>
          <a:p>
            <a:r>
              <a:rPr lang="pt-BR" dirty="0" smtClean="0"/>
              <a:t>Todos os ensaios foram concebidos de modo que o BB foi adicionado à terapia convencional de IC (diuréticos, inibidores da ECA e opcionalmente digoxina), uma consideração necessária para a sua introdução na prática clínica. Uma situação de pré-estabilização de poucas semanas e situação de "</a:t>
            </a:r>
            <a:r>
              <a:rPr lang="pt-BR" dirty="0" err="1" smtClean="0"/>
              <a:t>euvolemia</a:t>
            </a:r>
            <a:r>
              <a:rPr lang="pt-BR" dirty="0" smtClean="0"/>
              <a:t>" (falta ou presença mínima de congestionamento pulmonar ou sistémico) era necessária.</a:t>
            </a:r>
          </a:p>
          <a:p>
            <a:r>
              <a:rPr lang="pt-BR" dirty="0" smtClean="0"/>
              <a:t>As </a:t>
            </a:r>
            <a:r>
              <a:rPr lang="pt-BR" dirty="0" err="1" smtClean="0"/>
              <a:t>contra-indicações</a:t>
            </a:r>
            <a:r>
              <a:rPr lang="pt-BR" dirty="0" smtClean="0"/>
              <a:t> dos ensaios são </a:t>
            </a:r>
            <a:r>
              <a:rPr lang="pt-BR" dirty="0" err="1" smtClean="0"/>
              <a:t>refrenciadas</a:t>
            </a:r>
            <a:r>
              <a:rPr lang="pt-BR" dirty="0" smtClean="0"/>
              <a:t> no slide e são as que devem ser mantidas em mente ao estabelecer um tratamento.</a:t>
            </a:r>
          </a:p>
          <a:p>
            <a:r>
              <a:rPr lang="pt-BR" dirty="0" smtClean="0"/>
              <a:t>A administração dos </a:t>
            </a:r>
            <a:r>
              <a:rPr lang="pt-BR" dirty="0" err="1" smtClean="0"/>
              <a:t>BBs</a:t>
            </a:r>
            <a:r>
              <a:rPr lang="pt-BR" dirty="0" smtClean="0"/>
              <a:t> deve ser muito cautelosa, com aumento progressivo das doses e por clínicos bem treinados no seu uso, exigindo uma estreita coordenação entre cuidados primários e especializados.</a:t>
            </a:r>
          </a:p>
          <a:p>
            <a:pPr algn="just"/>
            <a:r>
              <a:rPr lang="es-ES" dirty="0" smtClean="0">
                <a:cs typeface="Arial" pitchFamily="34" charset="0"/>
              </a:rPr>
              <a:t>		</a:t>
            </a:r>
            <a:endParaRPr lang="es-ES" dirty="0" smtClean="0">
              <a:latin typeface="Tempus Sans ITC" pitchFamily="82" charset="0"/>
              <a:cs typeface="Times New Roman" pitchFamily="18" charset="0"/>
            </a:endParaRPr>
          </a:p>
          <a:p>
            <a:r>
              <a:rPr lang="pt-BR" dirty="0" smtClean="0">
                <a:cs typeface="Arial" pitchFamily="34" charset="0"/>
              </a:rPr>
              <a:t>Passos a seguir para a titulação de doses de BB no ICC:</a:t>
            </a:r>
          </a:p>
          <a:p>
            <a:r>
              <a:rPr lang="es-ES" dirty="0" smtClean="0">
                <a:cs typeface="Arial" pitchFamily="34" charset="0"/>
              </a:rPr>
              <a:t> 1) </a:t>
            </a:r>
            <a:r>
              <a:rPr lang="pt-BR" dirty="0" smtClean="0">
                <a:cs typeface="Arial" pitchFamily="34" charset="0"/>
              </a:rPr>
              <a:t>Comece sempre com doses muito baixas e aumente progressivamente (de duas em duas semanas) de acordo com as diretrizes utilizadas nos ensaios clínicos.</a:t>
            </a:r>
            <a:endParaRPr lang="es-ES" dirty="0" smtClean="0">
              <a:latin typeface="Tempus Sans ITC" pitchFamily="82" charset="0"/>
              <a:cs typeface="Times New Roman" pitchFamily="18" charset="0"/>
            </a:endParaRPr>
          </a:p>
          <a:p>
            <a:r>
              <a:rPr lang="es-ES" dirty="0" smtClean="0">
                <a:cs typeface="Arial" pitchFamily="34" charset="0"/>
              </a:rPr>
              <a:t> </a:t>
            </a:r>
            <a:r>
              <a:rPr lang="en-GB" i="1" dirty="0" err="1" smtClean="0">
                <a:cs typeface="Arial" pitchFamily="34" charset="0"/>
              </a:rPr>
              <a:t>Carvedilol</a:t>
            </a:r>
            <a:r>
              <a:rPr lang="en-GB" i="1" dirty="0" smtClean="0">
                <a:cs typeface="Arial" pitchFamily="34" charset="0"/>
              </a:rPr>
              <a:t>: 3,12 – 6,25 – 12,5 – 25 (mg/ 12 </a:t>
            </a:r>
            <a:r>
              <a:rPr lang="en-GB" i="1" dirty="0" err="1" smtClean="0">
                <a:cs typeface="Arial" pitchFamily="34" charset="0"/>
              </a:rPr>
              <a:t>horas</a:t>
            </a:r>
            <a:r>
              <a:rPr lang="en-GB" i="1" dirty="0" smtClean="0">
                <a:cs typeface="Arial" pitchFamily="34" charset="0"/>
              </a:rPr>
              <a:t>)</a:t>
            </a:r>
            <a:endParaRPr lang="es-ES" dirty="0" smtClean="0">
              <a:latin typeface="Tempus Sans ITC" pitchFamily="82" charset="0"/>
              <a:cs typeface="Times New Roman" pitchFamily="18" charset="0"/>
            </a:endParaRPr>
          </a:p>
          <a:p>
            <a:r>
              <a:rPr lang="en-GB" i="1" dirty="0" smtClean="0">
                <a:cs typeface="Arial" pitchFamily="34" charset="0"/>
              </a:rPr>
              <a:t> </a:t>
            </a:r>
            <a:r>
              <a:rPr lang="es-ES" i="1" dirty="0" err="1" smtClean="0">
                <a:cs typeface="Arial" pitchFamily="34" charset="0"/>
              </a:rPr>
              <a:t>Bisoprolol</a:t>
            </a:r>
            <a:r>
              <a:rPr lang="es-ES" i="1" dirty="0" smtClean="0">
                <a:solidFill>
                  <a:srgbClr val="FF0000"/>
                </a:solidFill>
                <a:cs typeface="Arial" pitchFamily="34" charset="0"/>
              </a:rPr>
              <a:t>: 1,25 – 2,5</a:t>
            </a:r>
            <a:r>
              <a:rPr lang="es-ES" b="1" i="1" dirty="0" smtClean="0">
                <a:solidFill>
                  <a:srgbClr val="FF0000"/>
                </a:solidFill>
                <a:cs typeface="Arial" pitchFamily="34" charset="0"/>
              </a:rPr>
              <a:t> -</a:t>
            </a:r>
            <a:r>
              <a:rPr lang="es-ES" i="1" dirty="0" smtClean="0">
                <a:solidFill>
                  <a:srgbClr val="FF0000"/>
                </a:solidFill>
                <a:cs typeface="Arial" pitchFamily="34" charset="0"/>
              </a:rPr>
              <a:t> 3,75</a:t>
            </a:r>
            <a:r>
              <a:rPr lang="es-ES" i="1" dirty="0" smtClean="0">
                <a:cs typeface="Arial" pitchFamily="34" charset="0"/>
              </a:rPr>
              <a:t> – 5 – 7,5 – 10 (mg/</a:t>
            </a:r>
            <a:r>
              <a:rPr lang="es-ES" i="1" dirty="0" err="1" smtClean="0">
                <a:cs typeface="Arial" pitchFamily="34" charset="0"/>
              </a:rPr>
              <a:t>dia</a:t>
            </a:r>
            <a:r>
              <a:rPr lang="es-ES" i="1" dirty="0" smtClean="0">
                <a:cs typeface="Arial" pitchFamily="34" charset="0"/>
              </a:rPr>
              <a:t>)  </a:t>
            </a:r>
            <a:r>
              <a:rPr lang="es-ES" dirty="0" smtClean="0">
                <a:cs typeface="Arial" pitchFamily="34" charset="0"/>
              </a:rPr>
              <a:t> </a:t>
            </a:r>
            <a:endParaRPr lang="es-ES" dirty="0" smtClean="0">
              <a:latin typeface="Tempus Sans ITC" pitchFamily="82" charset="0"/>
              <a:cs typeface="Times New Roman" pitchFamily="18" charset="0"/>
            </a:endParaRPr>
          </a:p>
          <a:p>
            <a:r>
              <a:rPr lang="es-ES" dirty="0" smtClean="0">
                <a:cs typeface="Arial" pitchFamily="34" charset="0"/>
              </a:rPr>
              <a:t> 2)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        </a:t>
            </a:r>
            <a:r>
              <a:rPr lang="pt-BR" dirty="0" smtClean="0">
                <a:cs typeface="Arial" pitchFamily="34" charset="0"/>
              </a:rPr>
              <a:t>Em caso de efeitos adversos:</a:t>
            </a:r>
          </a:p>
          <a:p>
            <a:r>
              <a:rPr lang="pt-BR" dirty="0" smtClean="0">
                <a:latin typeface="Times New Roman" pitchFamily="18" charset="0"/>
                <a:cs typeface="Arial" pitchFamily="34" charset="0"/>
              </a:rPr>
              <a:t>	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        </a:t>
            </a:r>
            <a:r>
              <a:rPr lang="es-ES_tradnl" dirty="0" smtClean="0">
                <a:latin typeface="Times New Roman" pitchFamily="18" charset="0"/>
                <a:cs typeface="Times New Roman" pitchFamily="18" charset="0"/>
              </a:rPr>
              <a:t>	   </a:t>
            </a:r>
            <a:r>
              <a:rPr lang="es-ES" dirty="0" smtClean="0">
                <a:cs typeface="Arial" pitchFamily="34" charset="0"/>
              </a:rPr>
              <a:t>A) </a:t>
            </a:r>
            <a:r>
              <a:rPr lang="pt-BR" dirty="0" smtClean="0">
                <a:cs typeface="Arial" pitchFamily="34" charset="0"/>
              </a:rPr>
              <a:t>Se a retenção </a:t>
            </a:r>
            <a:r>
              <a:rPr lang="pt-BR" dirty="0" err="1" smtClean="0">
                <a:cs typeface="Arial" pitchFamily="34" charset="0"/>
              </a:rPr>
              <a:t>hidrossalina</a:t>
            </a:r>
            <a:r>
              <a:rPr lang="pt-BR" dirty="0" smtClean="0">
                <a:cs typeface="Arial" pitchFamily="34" charset="0"/>
              </a:rPr>
              <a:t> / sintomas congestivos: aumentar as doses de diuréticos.</a:t>
            </a:r>
            <a:endParaRPr lang="es-ES" dirty="0" smtClean="0">
              <a:latin typeface="Tempus Sans ITC" pitchFamily="82" charset="0"/>
              <a:cs typeface="Times New Roman" pitchFamily="18" charset="0"/>
            </a:endParaRPr>
          </a:p>
          <a:p>
            <a:pPr lvl="1"/>
            <a:r>
              <a:rPr lang="es-ES_tradn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          </a:t>
            </a:r>
            <a:r>
              <a:rPr lang="es-ES_tradnl" dirty="0" smtClean="0">
                <a:latin typeface="Times New Roman" pitchFamily="18" charset="0"/>
                <a:cs typeface="Times New Roman" pitchFamily="18" charset="0"/>
              </a:rPr>
              <a:t>	   </a:t>
            </a:r>
            <a:r>
              <a:rPr lang="es-ES" dirty="0" smtClean="0">
                <a:cs typeface="Arial" pitchFamily="34" charset="0"/>
              </a:rPr>
              <a:t>B) </a:t>
            </a:r>
            <a:r>
              <a:rPr lang="pt-BR" dirty="0" smtClean="0">
                <a:cs typeface="Arial" pitchFamily="34" charset="0"/>
              </a:rPr>
              <a:t>Se a hipotensão sintomática ou TAS &lt;100 mmHg sem sintomas: reduzir a dose de inibidores da ECA.</a:t>
            </a:r>
          </a:p>
          <a:p>
            <a:pPr lvl="1"/>
            <a:r>
              <a:rPr lang="pt-BR" dirty="0" smtClean="0">
                <a:cs typeface="Arial" pitchFamily="34" charset="0"/>
              </a:rPr>
              <a:t>  Se após A) e / ou B) os efeitos adversos persistirem, reduza as doses de BB.</a:t>
            </a:r>
          </a:p>
          <a:p>
            <a:pPr lvl="1"/>
            <a:r>
              <a:rPr lang="es-ES" dirty="0" smtClean="0">
                <a:cs typeface="Arial" pitchFamily="34" charset="0"/>
              </a:rPr>
              <a:t> </a:t>
            </a:r>
            <a:endParaRPr lang="es-ES" dirty="0" smtClean="0">
              <a:latin typeface="Tempus Sans ITC" pitchFamily="82" charset="0"/>
              <a:cs typeface="Times New Roman" pitchFamily="18" charset="0"/>
            </a:endParaRPr>
          </a:p>
          <a:p>
            <a:r>
              <a:rPr lang="es-ES" dirty="0" smtClean="0">
                <a:cs typeface="Arial" pitchFamily="34" charset="0"/>
              </a:rPr>
              <a:t>3) </a:t>
            </a:r>
            <a:r>
              <a:rPr lang="pt-BR" dirty="0" smtClean="0">
                <a:cs typeface="Arial" pitchFamily="34" charset="0"/>
              </a:rPr>
              <a:t>Parar na dose mais alta tolerada ou na dose alvo.</a:t>
            </a:r>
            <a:endParaRPr lang="es-ES" dirty="0" smtClean="0">
              <a:latin typeface="Tempus Sans ITC" pitchFamily="82" charset="0"/>
              <a:cs typeface="Times New Roman" pitchFamily="18" charset="0"/>
            </a:endParaRPr>
          </a:p>
          <a:p>
            <a:r>
              <a:rPr lang="es-ES" dirty="0" smtClean="0">
                <a:cs typeface="Arial" pitchFamily="34" charset="0"/>
              </a:rPr>
              <a:t> </a:t>
            </a:r>
            <a:endParaRPr lang="es-ES" dirty="0" smtClean="0">
              <a:latin typeface="Tempus Sans ITC" pitchFamily="82" charset="0"/>
              <a:cs typeface="Times New Roman" pitchFamily="18" charset="0"/>
            </a:endParaRPr>
          </a:p>
          <a:p>
            <a:r>
              <a:rPr lang="es-ES" dirty="0" smtClean="0">
                <a:latin typeface="Tempus Sans ITC" pitchFamily="82" charset="0"/>
                <a:cs typeface="Times New Roman" pitchFamily="18" charset="0"/>
              </a:rPr>
              <a:t> </a:t>
            </a:r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3031211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0AC504-BD0D-49B1-9181-D69008444A14}" type="slidenum">
              <a:rPr lang="es-ES_tradnl" smtClean="0"/>
              <a:pPr/>
              <a:t>34</a:t>
            </a:fld>
            <a:endParaRPr lang="es-ES_tradnl" smtClean="0"/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685800"/>
            <a:ext cx="6096000" cy="3429000"/>
          </a:xfrm>
          <a:ln/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algn="just"/>
            <a:r>
              <a:rPr lang="pt-BR" dirty="0" smtClean="0">
                <a:cs typeface="Arial" pitchFamily="34" charset="0"/>
              </a:rPr>
              <a:t>A </a:t>
            </a:r>
            <a:r>
              <a:rPr lang="pt-BR" dirty="0" err="1" smtClean="0">
                <a:cs typeface="Arial" pitchFamily="34" charset="0"/>
              </a:rPr>
              <a:t>espironolactona</a:t>
            </a:r>
            <a:r>
              <a:rPr lang="pt-BR" dirty="0" smtClean="0">
                <a:cs typeface="Arial" pitchFamily="34" charset="0"/>
              </a:rPr>
              <a:t> em doses baixas, adicionada à terapia convencional, reduz a morbidade e a mortalidade em pacientes com ICC grave</a:t>
            </a:r>
            <a:r>
              <a:rPr lang="es-ES_tradnl" dirty="0" smtClean="0">
                <a:cs typeface="Arial" pitchFamily="34" charset="0"/>
              </a:rPr>
              <a:t> (</a:t>
            </a:r>
            <a:r>
              <a:rPr lang="es-ES_tradnl" i="1" dirty="0" smtClean="0">
                <a:cs typeface="Arial" pitchFamily="34" charset="0"/>
              </a:rPr>
              <a:t>Pitt B. RALES </a:t>
            </a:r>
            <a:r>
              <a:rPr lang="es-ES_tradnl" i="1" dirty="0" err="1" smtClean="0">
                <a:cs typeface="Arial" pitchFamily="34" charset="0"/>
              </a:rPr>
              <a:t>study</a:t>
            </a:r>
            <a:r>
              <a:rPr lang="es-ES_tradnl" i="1" dirty="0" smtClean="0">
                <a:cs typeface="Arial" pitchFamily="34" charset="0"/>
              </a:rPr>
              <a:t> N </a:t>
            </a:r>
            <a:r>
              <a:rPr lang="es-ES_tradnl" i="1" dirty="0" err="1" smtClean="0">
                <a:cs typeface="Arial" pitchFamily="34" charset="0"/>
              </a:rPr>
              <a:t>Engl</a:t>
            </a:r>
            <a:r>
              <a:rPr lang="es-ES_tradnl" i="1" dirty="0" smtClean="0">
                <a:cs typeface="Arial" pitchFamily="34" charset="0"/>
              </a:rPr>
              <a:t> J </a:t>
            </a:r>
            <a:r>
              <a:rPr lang="es-ES_tradnl" i="1" dirty="0" err="1" smtClean="0">
                <a:cs typeface="Arial" pitchFamily="34" charset="0"/>
              </a:rPr>
              <a:t>Med</a:t>
            </a:r>
            <a:r>
              <a:rPr lang="es-ES_tradnl" i="1" dirty="0" smtClean="0">
                <a:cs typeface="Arial" pitchFamily="34" charset="0"/>
              </a:rPr>
              <a:t> 1999; 341: 709-717)</a:t>
            </a:r>
            <a:endParaRPr lang="es-ES" i="1" dirty="0" smtClean="0">
              <a:latin typeface="Tempus Sans ITC" pitchFamily="82" charset="0"/>
              <a:cs typeface="Times New Roman" pitchFamily="18" charset="0"/>
            </a:endParaRPr>
          </a:p>
          <a:p>
            <a:pPr algn="just"/>
            <a:endParaRPr lang="es-ES_tradnl" dirty="0" smtClean="0">
              <a:cs typeface="Arial" pitchFamily="34" charset="0"/>
            </a:endParaRPr>
          </a:p>
          <a:p>
            <a:pPr algn="just"/>
            <a:r>
              <a:rPr lang="pt-BR" dirty="0" smtClean="0">
                <a:cs typeface="Arial" pitchFamily="34" charset="0"/>
              </a:rPr>
              <a:t>É um diurético débil com efeito antagonista de </a:t>
            </a:r>
            <a:r>
              <a:rPr lang="pt-BR" dirty="0" err="1" smtClean="0">
                <a:cs typeface="Arial" pitchFamily="34" charset="0"/>
              </a:rPr>
              <a:t>aldosterona</a:t>
            </a:r>
            <a:r>
              <a:rPr lang="pt-BR" dirty="0" smtClean="0">
                <a:cs typeface="Arial" pitchFamily="34" charset="0"/>
              </a:rPr>
              <a:t>, que foi avaliado em baixas doses (25 mg / dia) por sua ação inibitória neuro-hormonal no estudo RALES (36) em pacientes com ICC de classe funcional III-IV, demonstrando um efeito positivo na sobrevivência (redução da mortalidade total de 30%).</a:t>
            </a:r>
          </a:p>
          <a:p>
            <a:pPr algn="just"/>
            <a:r>
              <a:rPr lang="pt-BR" dirty="0" smtClean="0">
                <a:cs typeface="Arial" pitchFamily="34" charset="0"/>
              </a:rPr>
              <a:t>Também mostrou um benefício significativo nas internações devido ao agravamento da ICC (redução de 35%). Os efeitos adversos mais frequentes foram a </a:t>
            </a:r>
            <a:r>
              <a:rPr lang="pt-BR" dirty="0" err="1" smtClean="0">
                <a:cs typeface="Arial" pitchFamily="34" charset="0"/>
              </a:rPr>
              <a:t>ginecomastia</a:t>
            </a:r>
            <a:r>
              <a:rPr lang="pt-BR" dirty="0" smtClean="0">
                <a:cs typeface="Arial" pitchFamily="34" charset="0"/>
              </a:rPr>
              <a:t> em homens (9%) e </a:t>
            </a:r>
            <a:r>
              <a:rPr lang="pt-BR" dirty="0" err="1" smtClean="0">
                <a:cs typeface="Arial" pitchFamily="34" charset="0"/>
              </a:rPr>
              <a:t>hipercalemia</a:t>
            </a:r>
            <a:r>
              <a:rPr lang="pt-BR" dirty="0" smtClean="0">
                <a:cs typeface="Arial" pitchFamily="34" charset="0"/>
              </a:rPr>
              <a:t> grave (2%).</a:t>
            </a:r>
          </a:p>
          <a:p>
            <a:pPr algn="just"/>
            <a:r>
              <a:rPr lang="pt-BR" dirty="0" smtClean="0">
                <a:cs typeface="Arial" pitchFamily="34" charset="0"/>
              </a:rPr>
              <a:t>O seu uso em doses baixas (25 mg / dia) também pode ser útil em pacientes com ICC de qualquer grau, aproveitando o efeito de poupança de potássio bem como a potencialização do efeito diurético associado a </a:t>
            </a:r>
            <a:r>
              <a:rPr lang="pt-BR" dirty="0" err="1" smtClean="0">
                <a:cs typeface="Arial" pitchFamily="34" charset="0"/>
              </a:rPr>
              <a:t>tiazidas</a:t>
            </a:r>
            <a:r>
              <a:rPr lang="pt-BR" dirty="0" smtClean="0">
                <a:cs typeface="Arial" pitchFamily="34" charset="0"/>
              </a:rPr>
              <a:t> ou diuréticos de alça, já que a essa dose de </a:t>
            </a:r>
            <a:r>
              <a:rPr lang="pt-BR" dirty="0" err="1" smtClean="0">
                <a:cs typeface="Arial" pitchFamily="34" charset="0"/>
              </a:rPr>
              <a:t>espironolactona</a:t>
            </a:r>
            <a:r>
              <a:rPr lang="pt-BR" dirty="0" smtClean="0">
                <a:cs typeface="Arial" pitchFamily="34" charset="0"/>
              </a:rPr>
              <a:t> não possui um efeito diurético significativo.</a:t>
            </a:r>
          </a:p>
          <a:p>
            <a:pPr algn="just"/>
            <a:r>
              <a:rPr lang="pt-BR" dirty="0" smtClean="0">
                <a:cs typeface="Arial" pitchFamily="34" charset="0"/>
              </a:rPr>
              <a:t>A </a:t>
            </a:r>
            <a:r>
              <a:rPr lang="pt-BR" dirty="0" err="1" smtClean="0">
                <a:cs typeface="Arial" pitchFamily="34" charset="0"/>
              </a:rPr>
              <a:t>espironolactona</a:t>
            </a:r>
            <a:r>
              <a:rPr lang="pt-BR" dirty="0" smtClean="0">
                <a:cs typeface="Arial" pitchFamily="34" charset="0"/>
              </a:rPr>
              <a:t> está </a:t>
            </a:r>
            <a:r>
              <a:rPr lang="pt-BR" dirty="0" err="1" smtClean="0">
                <a:cs typeface="Arial" pitchFamily="34" charset="0"/>
              </a:rPr>
              <a:t>contra-indicada</a:t>
            </a:r>
            <a:r>
              <a:rPr lang="pt-BR" dirty="0" smtClean="0">
                <a:cs typeface="Arial" pitchFamily="34" charset="0"/>
              </a:rPr>
              <a:t> em pacientes com insuficiência renal (creatinina&gt; 2,5 mg / dl), </a:t>
            </a:r>
            <a:r>
              <a:rPr lang="pt-BR" dirty="0" err="1" smtClean="0">
                <a:cs typeface="Arial" pitchFamily="34" charset="0"/>
              </a:rPr>
              <a:t>hipercalemia</a:t>
            </a:r>
            <a:r>
              <a:rPr lang="pt-BR" dirty="0" smtClean="0">
                <a:cs typeface="Arial" pitchFamily="34" charset="0"/>
              </a:rPr>
              <a:t> (K +&gt; 5 </a:t>
            </a:r>
            <a:r>
              <a:rPr lang="pt-BR" dirty="0" err="1" smtClean="0">
                <a:cs typeface="Arial" pitchFamily="34" charset="0"/>
              </a:rPr>
              <a:t>meq</a:t>
            </a:r>
            <a:r>
              <a:rPr lang="pt-BR" dirty="0" smtClean="0">
                <a:cs typeface="Arial" pitchFamily="34" charset="0"/>
              </a:rPr>
              <a:t> / L) e em pacientes que recebem outros diuréticos de K+ (critério de exclusão do estudo de RALES).</a:t>
            </a:r>
          </a:p>
          <a:p>
            <a:endParaRPr lang="es-ES_tradnl" dirty="0" smtClean="0">
              <a:cs typeface="Times New Roman" pitchFamily="18" charset="0"/>
            </a:endParaRPr>
          </a:p>
          <a:p>
            <a:r>
              <a:rPr lang="pt-BR" dirty="0" smtClean="0">
                <a:cs typeface="Times New Roman" pitchFamily="18" charset="0"/>
              </a:rPr>
              <a:t>Atualmente</a:t>
            </a:r>
            <a:r>
              <a:rPr lang="pt-BR" baseline="0" dirty="0" smtClean="0">
                <a:cs typeface="Times New Roman" pitchFamily="18" charset="0"/>
              </a:rPr>
              <a:t> está em andamento o ensaio </a:t>
            </a:r>
            <a:r>
              <a:rPr lang="pt-BR" dirty="0" smtClean="0">
                <a:cs typeface="Times New Roman" pitchFamily="18" charset="0"/>
              </a:rPr>
              <a:t>de </a:t>
            </a:r>
            <a:r>
              <a:rPr lang="pt-BR" dirty="0" err="1" smtClean="0">
                <a:cs typeface="Times New Roman" pitchFamily="18" charset="0"/>
              </a:rPr>
              <a:t>Ephesus</a:t>
            </a:r>
            <a:r>
              <a:rPr lang="pt-BR" dirty="0" smtClean="0">
                <a:cs typeface="Times New Roman" pitchFamily="18" charset="0"/>
              </a:rPr>
              <a:t>, que usa </a:t>
            </a:r>
            <a:r>
              <a:rPr lang="pt-BR" dirty="0" err="1" smtClean="0">
                <a:cs typeface="Times New Roman" pitchFamily="18" charset="0"/>
              </a:rPr>
              <a:t>eplerenona</a:t>
            </a:r>
            <a:r>
              <a:rPr lang="pt-BR" dirty="0" smtClean="0">
                <a:cs typeface="Times New Roman" pitchFamily="18" charset="0"/>
              </a:rPr>
              <a:t>, um inibidor de </a:t>
            </a:r>
            <a:r>
              <a:rPr lang="pt-BR" dirty="0" err="1" smtClean="0">
                <a:cs typeface="Times New Roman" pitchFamily="18" charset="0"/>
              </a:rPr>
              <a:t>aldosterona</a:t>
            </a:r>
            <a:r>
              <a:rPr lang="pt-BR" dirty="0" smtClean="0">
                <a:cs typeface="Times New Roman" pitchFamily="18" charset="0"/>
              </a:rPr>
              <a:t> semelhante à </a:t>
            </a:r>
            <a:r>
              <a:rPr lang="pt-BR" dirty="0" err="1" smtClean="0">
                <a:cs typeface="Times New Roman" pitchFamily="18" charset="0"/>
              </a:rPr>
              <a:t>espironolactona</a:t>
            </a:r>
            <a:r>
              <a:rPr lang="pt-BR" dirty="0" smtClean="0">
                <a:cs typeface="Times New Roman" pitchFamily="18" charset="0"/>
              </a:rPr>
              <a:t>, mas com menos efeitos adversos.</a:t>
            </a:r>
            <a:r>
              <a:rPr lang="es-ES_tradnl" dirty="0" smtClean="0"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2873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5573F-DC15-ED40-BA0A-2AE6477DC731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5553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DA82BF-03C1-49DA-9C9C-3B2A5C68C44F}" type="slidenum">
              <a:rPr lang="es-ES_tradnl" smtClean="0"/>
              <a:pPr/>
              <a:t>15</a:t>
            </a:fld>
            <a:endParaRPr lang="es-ES_tradnl" smtClean="0"/>
          </a:p>
        </p:txBody>
      </p:sp>
      <p:sp>
        <p:nvSpPr>
          <p:cNvPr id="248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3144"/>
            <a:ext cx="5029635" cy="4115019"/>
          </a:xfrm>
          <a:noFill/>
          <a:ln w="9525"/>
        </p:spPr>
        <p:txBody>
          <a:bodyPr/>
          <a:lstStyle/>
          <a:p>
            <a:r>
              <a:rPr lang="pt-BR" dirty="0" smtClean="0"/>
              <a:t>O incumprimento das indicações terapêuticas (dieta e medicamentos) é a principal causa. Sem dúvida, este é um dos elementos-chave na melhoria do prognóstico desta doença (comentário no próximo slide)</a:t>
            </a:r>
          </a:p>
          <a:p>
            <a:r>
              <a:rPr lang="pt-BR" dirty="0" smtClean="0"/>
              <a:t>A ausência de controlo ótimo da HT também está ligada a uma desestabilização da ICC. Uma crise hipertensiva é muitas vezes a causa da entrada no hospital de um paciente com disfunção ventricular subjacente, exigindo tratamento imediato.</a:t>
            </a:r>
          </a:p>
          <a:p>
            <a:r>
              <a:rPr lang="pt-BR" dirty="0" smtClean="0"/>
              <a:t>TEP é um quadro clínico muito comum, especialmente em pacientes acamados, especialmente depois de um processo que implica aumentar o grau de descanso.</a:t>
            </a:r>
          </a:p>
          <a:p>
            <a:r>
              <a:rPr lang="pt-BR" dirty="0" smtClean="0"/>
              <a:t>Infecções e arritmias (particularmente</a:t>
            </a:r>
            <a:r>
              <a:rPr lang="pt-BR" baseline="0" dirty="0" smtClean="0"/>
              <a:t> a</a:t>
            </a:r>
            <a:r>
              <a:rPr lang="pt-BR" dirty="0" smtClean="0"/>
              <a:t> FA), geralmente detectáveis ​​com uma exploração e anamnese adequado, são relativamente comuns na prática de cuidados primários.</a:t>
            </a:r>
          </a:p>
          <a:p>
            <a:r>
              <a:rPr lang="pt-BR" dirty="0" smtClean="0"/>
              <a:t>O laboratório às vezes pode ser útil para descartar anemia ou distúrbios da </a:t>
            </a:r>
            <a:r>
              <a:rPr lang="pt-BR" dirty="0" err="1" smtClean="0"/>
              <a:t>tireóide</a:t>
            </a:r>
            <a:r>
              <a:rPr lang="pt-BR" dirty="0" smtClean="0"/>
              <a:t> com clínicas imperceptíveis especialmente em pacientes idosos.</a:t>
            </a:r>
          </a:p>
          <a:p>
            <a:r>
              <a:rPr lang="pt-BR" dirty="0" smtClean="0"/>
              <a:t>O uso de medicamentos inadequados, muitas vezes por indicação médica, continua a aparecer nas diferentes séries como uma causa desencadeante frequente. Em especial o uso de medicamentos anti-inflamatórios não </a:t>
            </a:r>
            <a:r>
              <a:rPr lang="pt-BR" dirty="0" err="1" smtClean="0"/>
              <a:t>esteróides</a:t>
            </a:r>
            <a:r>
              <a:rPr lang="pt-BR" dirty="0" smtClean="0"/>
              <a:t> (</a:t>
            </a:r>
            <a:r>
              <a:rPr lang="pt-BR" dirty="0" err="1" smtClean="0"/>
              <a:t>AINEs</a:t>
            </a:r>
            <a:r>
              <a:rPr lang="pt-BR" dirty="0" smtClean="0"/>
              <a:t>), incluindo de nova geração (</a:t>
            </a:r>
            <a:r>
              <a:rPr lang="pt-BR" dirty="0" err="1" smtClean="0"/>
              <a:t>coxib</a:t>
            </a:r>
            <a:r>
              <a:rPr lang="pt-BR" dirty="0" smtClean="0"/>
              <a:t>), </a:t>
            </a:r>
            <a:r>
              <a:rPr lang="pt-BR" dirty="0" err="1" smtClean="0"/>
              <a:t>esteróides</a:t>
            </a:r>
            <a:r>
              <a:rPr lang="pt-BR" dirty="0" smtClean="0"/>
              <a:t>, alguns antidepressivos tricíclicos e alguns medicamentos cardiovasculares, tais como bloqueadores dos canais de cálcio (</a:t>
            </a:r>
            <a:r>
              <a:rPr lang="pt-BR" dirty="0" err="1" smtClean="0"/>
              <a:t>verapamil</a:t>
            </a:r>
            <a:r>
              <a:rPr lang="pt-BR" dirty="0" smtClean="0"/>
              <a:t>, </a:t>
            </a:r>
            <a:r>
              <a:rPr lang="pt-BR" dirty="0" err="1" smtClean="0"/>
              <a:t>diltiazem</a:t>
            </a:r>
            <a:r>
              <a:rPr lang="pt-BR" dirty="0" smtClean="0"/>
              <a:t>, </a:t>
            </a:r>
            <a:r>
              <a:rPr lang="pt-BR" dirty="0" err="1" smtClean="0"/>
              <a:t>nifedipina</a:t>
            </a:r>
            <a:r>
              <a:rPr lang="pt-BR" dirty="0" smtClean="0"/>
              <a:t>) e betabloqueadores se não forem administrados com cautela suficiente.</a:t>
            </a:r>
            <a:endParaRPr lang="es-ES_tradnl" dirty="0" smtClean="0"/>
          </a:p>
          <a:p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3313321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D8B7928-662B-1541-9C2B-C96B45AD1F5C}" type="slidenum">
              <a:rPr lang="es-ES" sz="1200">
                <a:solidFill>
                  <a:schemeClr val="tx1"/>
                </a:solidFill>
                <a:latin typeface="Times New Roman" charset="0"/>
              </a:rPr>
              <a:pPr eaLnBrk="1" hangingPunct="1"/>
              <a:t>19</a:t>
            </a:fld>
            <a:endParaRPr lang="es-E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692150"/>
            <a:ext cx="6070600" cy="3416300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4422775"/>
            <a:ext cx="5029200" cy="3600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_tradnl" dirty="0">
                <a:latin typeface="Times New Roman" charset="0"/>
              </a:rPr>
              <a:t>Resultado </a:t>
            </a:r>
            <a:r>
              <a:rPr lang="es-ES_tradnl" dirty="0" smtClean="0">
                <a:latin typeface="Times New Roman" charset="0"/>
              </a:rPr>
              <a:t>do </a:t>
            </a:r>
            <a:r>
              <a:rPr lang="es-ES_tradnl" dirty="0">
                <a:latin typeface="Times New Roman" charset="0"/>
              </a:rPr>
              <a:t>ecocardiograma </a:t>
            </a:r>
            <a:r>
              <a:rPr lang="es-ES_tradnl" dirty="0" smtClean="0">
                <a:latin typeface="Times New Roman" charset="0"/>
              </a:rPr>
              <a:t>(</a:t>
            </a:r>
            <a:r>
              <a:rPr lang="es-ES_tradnl" dirty="0" err="1" smtClean="0">
                <a:latin typeface="Times New Roman" charset="0"/>
              </a:rPr>
              <a:t>relatório</a:t>
            </a:r>
            <a:r>
              <a:rPr lang="es-ES_tradnl" dirty="0" smtClean="0">
                <a:latin typeface="Times New Roman" charset="0"/>
              </a:rPr>
              <a:t>).</a:t>
            </a:r>
            <a:endParaRPr lang="es-E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367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0898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s-ES">
              <a:latin typeface="Times New Roman" charset="0"/>
            </a:endParaRPr>
          </a:p>
        </p:txBody>
      </p:sp>
      <p:sp>
        <p:nvSpPr>
          <p:cNvPr id="8089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E948215-8928-AD48-B79D-0902FDED2A13}" type="slidenum">
              <a:rPr lang="en-US" sz="1200">
                <a:solidFill>
                  <a:schemeClr val="tx1"/>
                </a:solidFill>
                <a:latin typeface="Times New Roman" charset="0"/>
              </a:rPr>
              <a:pPr eaLnBrk="1" hangingPunct="1"/>
              <a:t>20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908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6082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dirty="0">
                <a:latin typeface="Calibri" charset="0"/>
                <a:ea typeface="MS PGothic" charset="0"/>
              </a:rPr>
              <a:t> </a:t>
            </a:r>
          </a:p>
          <a:p>
            <a:r>
              <a:rPr lang="es-ES" dirty="0" err="1">
                <a:latin typeface="Calibri" charset="0"/>
                <a:ea typeface="MS PGothic" charset="0"/>
              </a:rPr>
              <a:t>semfyc</a:t>
            </a:r>
            <a:r>
              <a:rPr lang="es-ES" dirty="0">
                <a:latin typeface="Calibri" charset="0"/>
                <a:ea typeface="MS PGothic" charset="0"/>
              </a:rPr>
              <a:t> </a:t>
            </a:r>
            <a:r>
              <a:rPr lang="es-ES" dirty="0" err="1">
                <a:latin typeface="Calibri" charset="0"/>
                <a:ea typeface="MS PGothic" charset="0"/>
              </a:rPr>
              <a:t>mod</a:t>
            </a:r>
            <a:r>
              <a:rPr lang="es-ES" dirty="0">
                <a:latin typeface="Calibri" charset="0"/>
                <a:ea typeface="MS PGothic" charset="0"/>
              </a:rPr>
              <a:t> 1</a:t>
            </a:r>
          </a:p>
          <a:p>
            <a:endParaRPr lang="es-ES" dirty="0">
              <a:latin typeface="Calibri" charset="0"/>
              <a:ea typeface="MS PGothic" charset="0"/>
            </a:endParaRPr>
          </a:p>
          <a:p>
            <a:r>
              <a:rPr lang="es-ES" dirty="0">
                <a:latin typeface="Calibri" charset="0"/>
                <a:ea typeface="MS PGothic" charset="0"/>
              </a:rPr>
              <a:t> </a:t>
            </a:r>
          </a:p>
          <a:p>
            <a:r>
              <a:rPr lang="es-ES" dirty="0">
                <a:latin typeface="Calibri" charset="0"/>
                <a:ea typeface="MS PGothic" charset="0"/>
              </a:rPr>
              <a:t> Las recientes Guías de insuficiencia cardiaca de la Sociedad Europea de Cardiología (ESC, 2016</a:t>
            </a:r>
            <a:r>
              <a:rPr lang="es-ES" dirty="0" smtClean="0">
                <a:latin typeface="Calibri" charset="0"/>
                <a:ea typeface="MS PGothic" charset="0"/>
              </a:rPr>
              <a:t>)   </a:t>
            </a:r>
            <a:r>
              <a:rPr lang="es-ES" dirty="0">
                <a:latin typeface="Calibri" charset="0"/>
                <a:ea typeface="MS PGothic" charset="0"/>
              </a:rPr>
              <a:t>han redefinido los criterios diagnósticos de IC</a:t>
            </a:r>
          </a:p>
          <a:p>
            <a:endParaRPr lang="es-ES" dirty="0">
              <a:latin typeface="Calibri" charset="0"/>
              <a:ea typeface="MS PGothic" charset="0"/>
            </a:endParaRPr>
          </a:p>
          <a:p>
            <a:r>
              <a:rPr lang="es-ES" dirty="0">
                <a:latin typeface="Calibri" charset="0"/>
                <a:ea typeface="MS PGothic" charset="0"/>
              </a:rPr>
              <a:t>Una de las novedades es la inclusión de la FEVI “limítrofe” o en rango medio para los pacientes con FEVI comprendida entre el 40 y 49% (IC-</a:t>
            </a:r>
            <a:r>
              <a:rPr lang="es-ES" dirty="0" err="1">
                <a:latin typeface="Calibri" charset="0"/>
                <a:ea typeface="MS PGothic" charset="0"/>
              </a:rPr>
              <a:t>Fem</a:t>
            </a:r>
            <a:r>
              <a:rPr lang="es-ES" dirty="0">
                <a:latin typeface="Calibri" charset="0"/>
                <a:ea typeface="MS PGothic" charset="0"/>
              </a:rPr>
              <a:t>)</a:t>
            </a:r>
          </a:p>
          <a:p>
            <a:r>
              <a:rPr lang="es-ES_tradnl" dirty="0">
                <a:latin typeface="Calibri" charset="0"/>
                <a:ea typeface="MS PGothic" charset="0"/>
              </a:rPr>
              <a:t> </a:t>
            </a:r>
            <a:endParaRPr lang="es-ES" dirty="0">
              <a:latin typeface="Calibri" charset="0"/>
              <a:ea typeface="MS PGothic" charset="0"/>
            </a:endParaRPr>
          </a:p>
          <a:p>
            <a:endParaRPr lang="es-ES" dirty="0">
              <a:latin typeface="Calibri" charset="0"/>
              <a:ea typeface="MS PGothic" charset="0"/>
            </a:endParaRPr>
          </a:p>
        </p:txBody>
      </p:sp>
      <p:sp>
        <p:nvSpPr>
          <p:cNvPr id="46083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1B28474F-542D-BB42-8CE8-71F11B93E40A}" type="slidenum">
              <a:rPr lang="es-ES" sz="1200"/>
              <a:pPr eaLnBrk="1" hangingPunct="1"/>
              <a:t>23</a:t>
            </a:fld>
            <a:endParaRPr lang="es-ES" sz="1200"/>
          </a:p>
        </p:txBody>
      </p:sp>
    </p:spTree>
    <p:extLst>
      <p:ext uri="{BB962C8B-B14F-4D97-AF65-F5344CB8AC3E}">
        <p14:creationId xmlns:p14="http://schemas.microsoft.com/office/powerpoint/2010/main" val="185254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8CC6D7D-6798-524E-A936-234246FF49CE}" type="slidenum">
              <a:rPr lang="es-ES" sz="1200">
                <a:solidFill>
                  <a:schemeClr val="tx1"/>
                </a:solidFill>
                <a:latin typeface="Times New Roman" charset="0"/>
              </a:rPr>
              <a:pPr eaLnBrk="1" hangingPunct="1"/>
              <a:t>25</a:t>
            </a:fld>
            <a:endParaRPr lang="es-E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3600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ES_tradnl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365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6C423E6-F632-3940-BD46-D1669AF75195}" type="slidenum">
              <a:rPr lang="es-ES" sz="1200">
                <a:solidFill>
                  <a:schemeClr val="tx1"/>
                </a:solidFill>
                <a:latin typeface="Times New Roman" charset="0"/>
              </a:rPr>
              <a:pPr eaLnBrk="1" hangingPunct="1"/>
              <a:t>26</a:t>
            </a:fld>
            <a:endParaRPr lang="es-E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indent="-285750" algn="just" eaLnBrk="1" hangingPunct="1">
              <a:spcBef>
                <a:spcPct val="0"/>
              </a:spcBef>
            </a:pPr>
            <a:r>
              <a:rPr lang="es-ES_tradnl" sz="2400">
                <a:latin typeface="Times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8380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NYHA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5573F-DC15-ED40-BA0A-2AE6477DC731}" type="slidenum">
              <a:rPr lang="es-ES" smtClean="0"/>
              <a:pPr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5006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portada"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1" y="3789040"/>
            <a:ext cx="10534651" cy="1285884"/>
          </a:xfrm>
          <a:solidFill>
            <a:srgbClr val="FFFFFF">
              <a:alpha val="50196"/>
            </a:srgbClr>
          </a:solidFill>
        </p:spPr>
        <p:txBody>
          <a:bodyPr>
            <a:noAutofit/>
          </a:bodyPr>
          <a:lstStyle>
            <a:lvl1pPr algn="l">
              <a:defRPr sz="4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s-ES_tradnl" smtClean="0"/>
              <a:t>Clic para editar título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95352" y="5146330"/>
            <a:ext cx="10553701" cy="914420"/>
          </a:xfrm>
          <a:solidFill>
            <a:srgbClr val="FFFFFF">
              <a:alpha val="50196"/>
            </a:srgbClr>
          </a:solidFill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 dirty="0"/>
          </a:p>
        </p:txBody>
      </p:sp>
      <p:cxnSp>
        <p:nvCxnSpPr>
          <p:cNvPr id="12" name="11 Conector recto"/>
          <p:cNvCxnSpPr/>
          <p:nvPr userDrawn="1"/>
        </p:nvCxnSpPr>
        <p:spPr>
          <a:xfrm rot="5400000">
            <a:off x="298684" y="4417952"/>
            <a:ext cx="1116000" cy="1059"/>
          </a:xfrm>
          <a:prstGeom prst="line">
            <a:avLst/>
          </a:prstGeom>
          <a:ln w="123825" cap="rnd" cmpd="thickThin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 userDrawn="1"/>
        </p:nvCxnSpPr>
        <p:spPr>
          <a:xfrm rot="5400000">
            <a:off x="497780" y="5585926"/>
            <a:ext cx="720000" cy="1059"/>
          </a:xfrm>
          <a:prstGeom prst="line">
            <a:avLst/>
          </a:prstGeom>
          <a:ln w="123825" cap="rnd" cmpd="thickThin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568" y="6132300"/>
            <a:ext cx="2088232" cy="60906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" y="115200"/>
            <a:ext cx="5803200" cy="93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1102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y explic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503712" y="908720"/>
            <a:ext cx="5183221" cy="216457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s-ES" dirty="0"/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16" name="2 Marcador de texto"/>
          <p:cNvSpPr>
            <a:spLocks noGrp="1"/>
          </p:cNvSpPr>
          <p:nvPr>
            <p:ph type="body" idx="10"/>
          </p:nvPr>
        </p:nvSpPr>
        <p:spPr>
          <a:xfrm>
            <a:off x="911425" y="3140968"/>
            <a:ext cx="10271787" cy="41705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18" name="2 Marcador de contenido"/>
          <p:cNvSpPr>
            <a:spLocks noGrp="1"/>
          </p:cNvSpPr>
          <p:nvPr>
            <p:ph idx="11"/>
          </p:nvPr>
        </p:nvSpPr>
        <p:spPr>
          <a:xfrm>
            <a:off x="1" y="3573016"/>
            <a:ext cx="11183211" cy="2088232"/>
          </a:xfrm>
        </p:spPr>
        <p:txBody>
          <a:bodyPr>
            <a:noAutofit/>
          </a:bodyPr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6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16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1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 dirty="0"/>
          </a:p>
        </p:txBody>
      </p:sp>
      <p:sp>
        <p:nvSpPr>
          <p:cNvPr id="19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pic>
        <p:nvPicPr>
          <p:cNvPr id="21" name="Imagen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3" y="6226568"/>
            <a:ext cx="1765028" cy="5148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4" y="6447600"/>
            <a:ext cx="2972697" cy="291600"/>
          </a:xfrm>
          <a:prstGeom prst="rect">
            <a:avLst/>
          </a:prstGeom>
        </p:spPr>
      </p:pic>
      <p:pic>
        <p:nvPicPr>
          <p:cNvPr id="10" name="9 Imagen" descr="Heartbeat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 AA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3" y="6226568"/>
            <a:ext cx="1765028" cy="5148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4" y="6447600"/>
            <a:ext cx="2972697" cy="291600"/>
          </a:xfrm>
          <a:prstGeom prst="rect">
            <a:avLst/>
          </a:prstGeom>
        </p:spPr>
      </p:pic>
      <p:pic>
        <p:nvPicPr>
          <p:cNvPr id="8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graphicFrame>
        <p:nvGraphicFramePr>
          <p:cNvPr id="9" name="4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904415832"/>
              </p:ext>
            </p:extLst>
          </p:nvPr>
        </p:nvGraphicFramePr>
        <p:xfrm>
          <a:off x="1775525" y="908720"/>
          <a:ext cx="8724031" cy="4705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6760"/>
                <a:gridCol w="4877271"/>
              </a:tblGrid>
              <a:tr h="3657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Clase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Principio activo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chemeClr val="tx1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 ( muy alta)</a:t>
                      </a: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Propionato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clobetasol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0,05%</a:t>
                      </a: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II (potencia alta)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Prednicarbato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0,25%  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Mometasona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0,1%</a:t>
                      </a: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Metilprednisolona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0,1%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Betametasona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Beclometasona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Propionato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fluticasona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III (potencia intermedia)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Clobetasona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0,05%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Hidrocortisona </a:t>
                      </a: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aceponato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Hidrocortisona butirato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Ac </a:t>
                      </a: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fluocinolona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IV (potencia baja)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Hidrocortisona acetato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4798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85652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01362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303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114300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425687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ágina 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Clique para </a:t>
            </a:r>
            <a:r>
              <a:rPr lang="es-ES" dirty="0" err="1" smtClean="0"/>
              <a:t>introduzir</a:t>
            </a:r>
            <a:r>
              <a:rPr lang="es-ES" dirty="0" smtClean="0"/>
              <a:t> </a:t>
            </a:r>
            <a:r>
              <a:rPr lang="es-ES" dirty="0" err="1" smtClean="0"/>
              <a:t>uma</a:t>
            </a:r>
            <a:r>
              <a:rPr lang="es-ES" dirty="0" smtClean="0"/>
              <a:t> </a:t>
            </a:r>
            <a:r>
              <a:rPr lang="es-ES" dirty="0" err="1" smtClean="0"/>
              <a:t>referência</a:t>
            </a:r>
            <a:r>
              <a:rPr lang="es-ES" dirty="0" smtClean="0"/>
              <a:t> bibliográfica</a:t>
            </a:r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6" name="9 Imagen" descr="Heartbeat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753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o da capa"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914400" y="3789040"/>
            <a:ext cx="10534651" cy="1285884"/>
          </a:xfrm>
          <a:solidFill>
            <a:srgbClr val="FFFFFF">
              <a:alpha val="50196"/>
            </a:srgbClr>
          </a:solidFill>
        </p:spPr>
        <p:txBody>
          <a:bodyPr>
            <a:noAutofit/>
          </a:bodyPr>
          <a:lstStyle>
            <a:lvl1pPr algn="l">
              <a:defRPr sz="4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s-ES" dirty="0" smtClean="0"/>
              <a:t>Clique para modificar o estilo do título do </a:t>
            </a:r>
            <a:r>
              <a:rPr lang="es-ES" dirty="0" err="1" smtClean="0"/>
              <a:t>padrão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895350" y="5146330"/>
            <a:ext cx="10553701" cy="914420"/>
          </a:xfrm>
          <a:solidFill>
            <a:srgbClr val="FFFFFF">
              <a:alpha val="50196"/>
            </a:srgbClr>
          </a:solidFill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Clique para modificar o estilo de subtítulo do </a:t>
            </a:r>
            <a:r>
              <a:rPr lang="es-ES" dirty="0" err="1" smtClean="0"/>
              <a:t>padrão</a:t>
            </a:r>
            <a:endParaRPr lang="es-ES" dirty="0"/>
          </a:p>
        </p:txBody>
      </p:sp>
      <p:cxnSp>
        <p:nvCxnSpPr>
          <p:cNvPr id="12" name="11 Conector recto"/>
          <p:cNvCxnSpPr/>
          <p:nvPr userDrawn="1"/>
        </p:nvCxnSpPr>
        <p:spPr>
          <a:xfrm rot="5400000">
            <a:off x="298684" y="4417949"/>
            <a:ext cx="1116000" cy="1059"/>
          </a:xfrm>
          <a:prstGeom prst="line">
            <a:avLst/>
          </a:prstGeom>
          <a:ln w="123825" cap="rnd" cmpd="thickThin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 userDrawn="1"/>
        </p:nvCxnSpPr>
        <p:spPr>
          <a:xfrm rot="5400000">
            <a:off x="497780" y="5585923"/>
            <a:ext cx="720000" cy="1059"/>
          </a:xfrm>
          <a:prstGeom prst="line">
            <a:avLst/>
          </a:prstGeom>
          <a:ln w="123825" cap="rnd" cmpd="thickThin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568" y="6132300"/>
            <a:ext cx="2088232" cy="60906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1" y="115200"/>
            <a:ext cx="6401377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0871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os y subnivel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 baseline="0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015675"/>
            <a:ext cx="11582400" cy="4592024"/>
          </a:xfrm>
        </p:spPr>
        <p:txBody>
          <a:bodyPr>
            <a:normAutofit/>
          </a:bodyPr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3" y="6226568"/>
            <a:ext cx="1765028" cy="5148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4" y="6447600"/>
            <a:ext cx="2972697" cy="291600"/>
          </a:xfrm>
          <a:prstGeom prst="rect">
            <a:avLst/>
          </a:prstGeom>
        </p:spPr>
      </p:pic>
      <p:pic>
        <p:nvPicPr>
          <p:cNvPr id="8" name="9 Imagen" descr="Heartbeat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gunta interacti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963084" y="2276872"/>
            <a:ext cx="10363200" cy="3330826"/>
          </a:xfrm>
        </p:spPr>
        <p:txBody>
          <a:bodyPr anchor="t"/>
          <a:lstStyle>
            <a:lvl1pPr marL="457200" indent="-457200">
              <a:spcBef>
                <a:spcPts val="600"/>
              </a:spcBef>
              <a:buClr>
                <a:schemeClr val="tx2"/>
              </a:buClr>
              <a:buFont typeface="+mj-lt"/>
              <a:buAutoNum type="arabicPeriod"/>
              <a:defRPr sz="24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Respuesta 1</a:t>
            </a:r>
          </a:p>
          <a:p>
            <a:pPr lvl="0"/>
            <a:r>
              <a:rPr lang="es-ES" dirty="0" smtClean="0"/>
              <a:t>Respuesta 2</a:t>
            </a:r>
          </a:p>
          <a:p>
            <a:pPr lvl="0"/>
            <a:r>
              <a:rPr lang="es-ES" dirty="0" smtClean="0"/>
              <a:t>Respuesta 3</a:t>
            </a:r>
          </a:p>
          <a:p>
            <a:pPr lvl="0"/>
            <a:r>
              <a:rPr lang="es-ES" dirty="0" smtClean="0"/>
              <a:t>Respuesta 4</a:t>
            </a:r>
          </a:p>
        </p:txBody>
      </p:sp>
      <p:sp>
        <p:nvSpPr>
          <p:cNvPr id="13" name="2 Marcador de texto"/>
          <p:cNvSpPr>
            <a:spLocks noGrp="1"/>
          </p:cNvSpPr>
          <p:nvPr>
            <p:ph type="body" idx="10" hasCustomPrompt="1"/>
          </p:nvPr>
        </p:nvSpPr>
        <p:spPr>
          <a:xfrm>
            <a:off x="963084" y="908727"/>
            <a:ext cx="10363200" cy="1035465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Enunciado de la pregunta X</a:t>
            </a:r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18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Pregunta X</a:t>
            </a:r>
            <a:endParaRPr lang="es-ES" dirty="0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3" y="6226568"/>
            <a:ext cx="1765028" cy="51480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4" y="6447600"/>
            <a:ext cx="2972697" cy="291600"/>
          </a:xfrm>
          <a:prstGeom prst="rect">
            <a:avLst/>
          </a:prstGeom>
        </p:spPr>
      </p:pic>
      <p:pic>
        <p:nvPicPr>
          <p:cNvPr id="9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áre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2 Marcador de contenido"/>
          <p:cNvSpPr>
            <a:spLocks noGrp="1"/>
          </p:cNvSpPr>
          <p:nvPr>
            <p:ph idx="10"/>
          </p:nvPr>
        </p:nvSpPr>
        <p:spPr>
          <a:xfrm>
            <a:off x="0" y="1015674"/>
            <a:ext cx="5999989" cy="4645574"/>
          </a:xfrm>
        </p:spPr>
        <p:txBody>
          <a:bodyPr/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 dirty="0"/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15" name="2 Marcador de contenido"/>
          <p:cNvSpPr>
            <a:spLocks noGrp="1"/>
          </p:cNvSpPr>
          <p:nvPr>
            <p:ph idx="13"/>
          </p:nvPr>
        </p:nvSpPr>
        <p:spPr>
          <a:xfrm>
            <a:off x="6183808" y="1015674"/>
            <a:ext cx="5384800" cy="4645574"/>
          </a:xfrm>
        </p:spPr>
        <p:txBody>
          <a:bodyPr/>
          <a:lstStyle>
            <a:lvl1pPr marL="265113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981075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1709738" indent="-279400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332038" indent="-184150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3048000" indent="-173038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 dirty="0"/>
          </a:p>
        </p:txBody>
      </p:sp>
      <p:sp>
        <p:nvSpPr>
          <p:cNvPr id="18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3" y="6226568"/>
            <a:ext cx="1765028" cy="5148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4" y="6447600"/>
            <a:ext cx="2972697" cy="291600"/>
          </a:xfrm>
          <a:prstGeom prst="rect">
            <a:avLst/>
          </a:prstGeom>
        </p:spPr>
      </p:pic>
      <p:pic>
        <p:nvPicPr>
          <p:cNvPr id="9" name="9 Imagen" descr="Heartbeat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áreas con cabecer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908727"/>
            <a:ext cx="5386917" cy="906115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17" name="2 Marcador de texto"/>
          <p:cNvSpPr>
            <a:spLocks noGrp="1"/>
          </p:cNvSpPr>
          <p:nvPr>
            <p:ph type="body" idx="10"/>
          </p:nvPr>
        </p:nvSpPr>
        <p:spPr>
          <a:xfrm>
            <a:off x="6192012" y="908728"/>
            <a:ext cx="5386917" cy="906115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18" name="2 Marcador de contenido"/>
          <p:cNvSpPr>
            <a:spLocks noGrp="1"/>
          </p:cNvSpPr>
          <p:nvPr>
            <p:ph idx="11"/>
          </p:nvPr>
        </p:nvSpPr>
        <p:spPr>
          <a:xfrm>
            <a:off x="-43" y="1886849"/>
            <a:ext cx="6000032" cy="3774405"/>
          </a:xfrm>
        </p:spPr>
        <p:txBody>
          <a:bodyPr/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2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 dirty="0"/>
          </a:p>
        </p:txBody>
      </p:sp>
      <p:sp>
        <p:nvSpPr>
          <p:cNvPr id="16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21" name="2 Marcador de contenido"/>
          <p:cNvSpPr>
            <a:spLocks noGrp="1"/>
          </p:cNvSpPr>
          <p:nvPr>
            <p:ph idx="14"/>
          </p:nvPr>
        </p:nvSpPr>
        <p:spPr>
          <a:xfrm>
            <a:off x="6192011" y="1886849"/>
            <a:ext cx="5384800" cy="3774405"/>
          </a:xfrm>
        </p:spPr>
        <p:txBody>
          <a:bodyPr/>
          <a:lstStyle>
            <a:lvl1pPr marL="265113" indent="-265113">
              <a:spcBef>
                <a:spcPts val="600"/>
              </a:spcBef>
              <a:buFontTx/>
              <a:buBlip>
                <a:blip r:embed="rId3"/>
              </a:buBlip>
              <a:defRPr sz="2200">
                <a:solidFill>
                  <a:schemeClr val="accent1"/>
                </a:solidFill>
              </a:defRPr>
            </a:lvl1pPr>
            <a:lvl2pPr marL="981075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chemeClr val="accent1"/>
                </a:solidFill>
              </a:defRPr>
            </a:lvl2pPr>
            <a:lvl3pPr marL="1709738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chemeClr val="accent1"/>
                </a:solidFill>
              </a:defRPr>
            </a:lvl3pPr>
            <a:lvl4pPr marL="2332038" indent="-184150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4pPr>
            <a:lvl5pPr marL="3048000" indent="-173038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 dirty="0"/>
          </a:p>
        </p:txBody>
      </p:sp>
      <p:sp>
        <p:nvSpPr>
          <p:cNvPr id="22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pic>
        <p:nvPicPr>
          <p:cNvPr id="23" name="Imagen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3" y="6226568"/>
            <a:ext cx="1765028" cy="5148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4" y="6447600"/>
            <a:ext cx="2972697" cy="291600"/>
          </a:xfrm>
          <a:prstGeom prst="rect">
            <a:avLst/>
          </a:prstGeom>
        </p:spPr>
      </p:pic>
      <p:pic>
        <p:nvPicPr>
          <p:cNvPr id="11" name="9 Imagen" descr="Heartbeat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ierta sin estructur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15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3" y="6226568"/>
            <a:ext cx="1765028" cy="5148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4" y="6447600"/>
            <a:ext cx="2972697" cy="291600"/>
          </a:xfrm>
          <a:prstGeom prst="rect">
            <a:avLst/>
          </a:prstGeom>
        </p:spPr>
      </p:pic>
      <p:pic>
        <p:nvPicPr>
          <p:cNvPr id="7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enzo 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3" y="6226568"/>
            <a:ext cx="1765028" cy="5148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4" y="6447600"/>
            <a:ext cx="2972697" cy="291600"/>
          </a:xfrm>
          <a:prstGeom prst="rect">
            <a:avLst/>
          </a:prstGeom>
        </p:spPr>
      </p:pic>
      <p:pic>
        <p:nvPicPr>
          <p:cNvPr id="6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áreas asimétric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2 Marcador de texto"/>
          <p:cNvSpPr>
            <a:spLocks noGrp="1"/>
          </p:cNvSpPr>
          <p:nvPr>
            <p:ph type="body" idx="10"/>
          </p:nvPr>
        </p:nvSpPr>
        <p:spPr>
          <a:xfrm>
            <a:off x="609601" y="1484784"/>
            <a:ext cx="4085547" cy="69009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16" name="2 Marcador de contenido"/>
          <p:cNvSpPr>
            <a:spLocks noGrp="1"/>
          </p:cNvSpPr>
          <p:nvPr>
            <p:ph idx="11"/>
          </p:nvPr>
        </p:nvSpPr>
        <p:spPr>
          <a:xfrm>
            <a:off x="5" y="2174876"/>
            <a:ext cx="4659993" cy="3486706"/>
          </a:xfrm>
        </p:spPr>
        <p:txBody>
          <a:bodyPr>
            <a:normAutofit/>
          </a:bodyPr>
          <a:lstStyle>
            <a:lvl1pPr marL="715963" indent="-185738">
              <a:spcBef>
                <a:spcPts val="600"/>
              </a:spcBef>
              <a:buFontTx/>
              <a:buBlip>
                <a:blip r:embed="rId3"/>
              </a:buBlip>
              <a:defRPr sz="1800">
                <a:solidFill>
                  <a:schemeClr val="accent1"/>
                </a:solidFill>
              </a:defRPr>
            </a:lvl1pPr>
            <a:lvl2pPr marL="1073150" indent="-173038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1600">
                <a:solidFill>
                  <a:schemeClr val="accent1"/>
                </a:solidFill>
              </a:defRPr>
            </a:lvl2pPr>
            <a:lvl3pPr marL="1431925" indent="-173038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chemeClr val="accent1"/>
                </a:solidFill>
              </a:defRPr>
            </a:lvl3pPr>
            <a:lvl4pPr marL="1789113" indent="-173038">
              <a:spcBef>
                <a:spcPts val="600"/>
              </a:spcBef>
              <a:buClr>
                <a:schemeClr val="tx2"/>
              </a:buClr>
              <a:defRPr sz="1400">
                <a:solidFill>
                  <a:schemeClr val="accent1"/>
                </a:solidFill>
              </a:defRPr>
            </a:lvl4pPr>
            <a:lvl5pPr marL="2146300" indent="-173038">
              <a:spcBef>
                <a:spcPts val="600"/>
              </a:spcBef>
              <a:buClr>
                <a:schemeClr val="tx2"/>
              </a:buClr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 dirty="0"/>
          </a:p>
        </p:txBody>
      </p:sp>
      <p:sp>
        <p:nvSpPr>
          <p:cNvPr id="17" name="2 Marcador de contenido"/>
          <p:cNvSpPr>
            <a:spLocks noGrp="1"/>
          </p:cNvSpPr>
          <p:nvPr>
            <p:ph idx="1"/>
          </p:nvPr>
        </p:nvSpPr>
        <p:spPr>
          <a:xfrm>
            <a:off x="4695148" y="274640"/>
            <a:ext cx="6887253" cy="5386608"/>
          </a:xfrm>
        </p:spPr>
        <p:txBody>
          <a:bodyPr/>
          <a:lstStyle>
            <a:lvl1pPr marL="450850" indent="-266700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16681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1881188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517775" indent="-173038">
              <a:spcBef>
                <a:spcPts val="600"/>
              </a:spcBef>
              <a:buClr>
                <a:schemeClr val="tx2"/>
              </a:buClr>
              <a:defRPr>
                <a:solidFill>
                  <a:schemeClr val="accent1"/>
                </a:solidFill>
              </a:defRPr>
            </a:lvl4pPr>
            <a:lvl5pPr marL="3233738" indent="-185738">
              <a:spcBef>
                <a:spcPts val="600"/>
              </a:spcBef>
              <a:buClr>
                <a:schemeClr val="tx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 hasCustomPrompt="1"/>
          </p:nvPr>
        </p:nvSpPr>
        <p:spPr>
          <a:xfrm>
            <a:off x="609605" y="274639"/>
            <a:ext cx="4050393" cy="121014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sp>
        <p:nvSpPr>
          <p:cNvPr id="18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pic>
        <p:nvPicPr>
          <p:cNvPr id="21" name="Imagen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3" y="6226568"/>
            <a:ext cx="1765028" cy="5148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4" y="6447600"/>
            <a:ext cx="2972697" cy="291600"/>
          </a:xfrm>
          <a:prstGeom prst="rect">
            <a:avLst/>
          </a:prstGeom>
        </p:spPr>
      </p:pic>
      <p:pic>
        <p:nvPicPr>
          <p:cNvPr id="10" name="9 Imagen" descr="Heartbeat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4764A-3372-4F92-A04B-C6D954743B17}" type="datetimeFigureOut">
              <a:rPr lang="es-ES" smtClean="0"/>
              <a:pPr/>
              <a:t>30/10/2017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386E7-29ED-41AB-9506-B1B1EB43D00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6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  <p:sldLayoutId id="2147483661" r:id="rId12"/>
    <p:sldLayoutId id="2147483662" r:id="rId13"/>
    <p:sldLayoutId id="2147483664" r:id="rId14"/>
    <p:sldLayoutId id="2147483665" r:id="rId15"/>
    <p:sldLayoutId id="2147483667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Documento_de_Microsoft_Word_97-20032.doc"/><Relationship Id="rId5" Type="http://schemas.openxmlformats.org/officeDocument/2006/relationships/image" Target="../media/image18.wmf"/><Relationship Id="rId4" Type="http://schemas.openxmlformats.org/officeDocument/2006/relationships/oleObject" Target="../embeddings/Documento_de_Microsoft_Word_97-20031.doc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video" Target="file:///C:\Users\JOSE%20M%20LOBOS\Desktop\CLIPS%20NUEVOS%20MAGF\selecci&#243;n\18%20A4C%20Hipertrofia.avi" TargetMode="External"/><Relationship Id="rId7" Type="http://schemas.openxmlformats.org/officeDocument/2006/relationships/image" Target="../media/image24.gif"/><Relationship Id="rId2" Type="http://schemas.microsoft.com/office/2007/relationships/media" Target="file:///C:\Users\JOSE%20M%20LOBOS\Desktop\CLIPS%20NUEVOS%20MAGF\selecci&#243;n\18%20A4C%20Hipertrofia.avi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23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 smtClean="0">
                <a:solidFill>
                  <a:srgbClr val="C00000"/>
                </a:solidFill>
                <a:latin typeface="+mj-lt"/>
              </a:rPr>
              <a:t>Mulher</a:t>
            </a:r>
            <a:r>
              <a:rPr lang="es-ES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s-ES" dirty="0" err="1" smtClean="0">
                <a:solidFill>
                  <a:srgbClr val="C00000"/>
                </a:solidFill>
                <a:latin typeface="+mj-lt"/>
              </a:rPr>
              <a:t>idosa</a:t>
            </a:r>
            <a:r>
              <a:rPr lang="es-ES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s-ES" dirty="0" err="1" smtClean="0">
                <a:solidFill>
                  <a:srgbClr val="C00000"/>
                </a:solidFill>
                <a:latin typeface="+mj-lt"/>
              </a:rPr>
              <a:t>com</a:t>
            </a:r>
            <a:r>
              <a:rPr lang="es-ES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s-ES" dirty="0" err="1" smtClean="0">
                <a:solidFill>
                  <a:srgbClr val="C00000"/>
                </a:solidFill>
                <a:latin typeface="+mj-lt"/>
              </a:rPr>
              <a:t>dispneia</a:t>
            </a:r>
            <a:r>
              <a:rPr lang="es-ES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s-ES" dirty="0" err="1" smtClean="0">
                <a:solidFill>
                  <a:srgbClr val="C00000"/>
                </a:solidFill>
                <a:latin typeface="+mj-lt"/>
              </a:rPr>
              <a:t>progressiva</a:t>
            </a:r>
            <a:r>
              <a:rPr lang="es-ES" dirty="0" smtClean="0">
                <a:solidFill>
                  <a:srgbClr val="C00000"/>
                </a:solidFill>
                <a:latin typeface="+mj-lt"/>
              </a:rPr>
              <a:t>. </a:t>
            </a:r>
            <a:br>
              <a:rPr lang="es-ES" dirty="0" smtClean="0">
                <a:solidFill>
                  <a:srgbClr val="C00000"/>
                </a:solidFill>
                <a:latin typeface="+mj-lt"/>
              </a:rPr>
            </a:br>
            <a:r>
              <a:rPr lang="es-ES" dirty="0" err="1" smtClean="0">
                <a:solidFill>
                  <a:srgbClr val="C00000"/>
                </a:solidFill>
                <a:latin typeface="+mj-lt"/>
              </a:rPr>
              <a:t>Qual</a:t>
            </a:r>
            <a:r>
              <a:rPr lang="es-ES" dirty="0" smtClean="0">
                <a:solidFill>
                  <a:srgbClr val="C00000"/>
                </a:solidFill>
                <a:latin typeface="+mj-lt"/>
              </a:rPr>
              <a:t> é a causa?</a:t>
            </a:r>
            <a:endParaRPr lang="es-ES" sz="4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 anchor="ctr" anchorCtr="0">
            <a:noAutofit/>
          </a:bodyPr>
          <a:lstStyle/>
          <a:p>
            <a:r>
              <a:rPr lang="es-ES" sz="2400" dirty="0" smtClean="0"/>
              <a:t>José Mª Lobos Bejarano. Centro de Salud Jazmín. Madrid</a:t>
            </a:r>
            <a:endParaRPr lang="es-ES" sz="2400" dirty="0"/>
          </a:p>
        </p:txBody>
      </p:sp>
      <p:pic>
        <p:nvPicPr>
          <p:cNvPr id="6" name="Marcador de contenido 2" descr="Heart-and-lungs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" r="910"/>
          <a:stretch/>
        </p:blipFill>
        <p:spPr>
          <a:xfrm>
            <a:off x="7176120" y="1268760"/>
            <a:ext cx="2880320" cy="2520751"/>
          </a:xfrm>
          <a:prstGeom prst="rect">
            <a:avLst/>
          </a:prstGeom>
          <a:solidFill>
            <a:srgbClr val="FFFFFF">
              <a:alpha val="50196"/>
            </a:s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59904"/>
            <a:ext cx="10972800" cy="604800"/>
          </a:xfrm>
        </p:spPr>
        <p:txBody>
          <a:bodyPr/>
          <a:lstStyle/>
          <a:p>
            <a:r>
              <a:rPr lang="pt-BR" sz="2800" dirty="0"/>
              <a:t>Definição de insuficiência cardíaca: sinais clínicos e </a:t>
            </a:r>
            <a:r>
              <a:rPr lang="pt-BR" sz="2800" dirty="0" smtClean="0"/>
              <a:t>sintomas </a:t>
            </a:r>
            <a:r>
              <a:rPr lang="es-ES" sz="2800" dirty="0" smtClean="0"/>
              <a:t>(</a:t>
            </a:r>
            <a:r>
              <a:rPr lang="es-ES" sz="2800" dirty="0" smtClean="0">
                <a:solidFill>
                  <a:srgbClr val="004586"/>
                </a:solidFill>
              </a:rPr>
              <a:t>ESC 2016</a:t>
            </a:r>
            <a:r>
              <a:rPr lang="es-ES" sz="2800" dirty="0" smtClean="0"/>
              <a:t>)</a:t>
            </a:r>
            <a:endParaRPr lang="es-ES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t"/>
            <a:r>
              <a:rPr lang="es-ES" dirty="0" err="1" smtClean="0">
                <a:solidFill>
                  <a:schemeClr val="tx2"/>
                </a:solidFill>
              </a:rPr>
              <a:t>Fatores</a:t>
            </a:r>
            <a:r>
              <a:rPr lang="es-ES" dirty="0" smtClean="0">
                <a:solidFill>
                  <a:schemeClr val="tx2"/>
                </a:solidFill>
              </a:rPr>
              <a:t> </a:t>
            </a:r>
            <a:r>
              <a:rPr lang="es-ES" dirty="0">
                <a:solidFill>
                  <a:schemeClr val="tx2"/>
                </a:solidFill>
              </a:rPr>
              <a:t>determinantes de </a:t>
            </a:r>
            <a:r>
              <a:rPr lang="es-ES" dirty="0" smtClean="0">
                <a:solidFill>
                  <a:schemeClr val="tx2"/>
                </a:solidFill>
              </a:rPr>
              <a:t>IC:</a:t>
            </a:r>
          </a:p>
          <a:p>
            <a:pPr lvl="1" fontAlgn="t"/>
            <a:r>
              <a:rPr lang="es-ES" dirty="0" err="1" smtClean="0">
                <a:solidFill>
                  <a:srgbClr val="004586"/>
                </a:solidFill>
              </a:rPr>
              <a:t>Hipertensão</a:t>
            </a:r>
            <a:r>
              <a:rPr lang="es-ES" dirty="0" smtClean="0">
                <a:solidFill>
                  <a:srgbClr val="004586"/>
                </a:solidFill>
              </a:rPr>
              <a:t> arterial.</a:t>
            </a:r>
          </a:p>
          <a:p>
            <a:pPr lvl="1" fontAlgn="t"/>
            <a:r>
              <a:rPr lang="es-ES" dirty="0" smtClean="0">
                <a:solidFill>
                  <a:srgbClr val="004586"/>
                </a:solidFill>
              </a:rPr>
              <a:t>Diabetes mellitus.</a:t>
            </a:r>
            <a:endParaRPr lang="es-ES" dirty="0">
              <a:solidFill>
                <a:srgbClr val="004586"/>
              </a:solidFill>
            </a:endParaRPr>
          </a:p>
          <a:p>
            <a:pPr lvl="1" fontAlgn="t"/>
            <a:r>
              <a:rPr lang="es-ES" dirty="0" err="1" smtClean="0">
                <a:solidFill>
                  <a:srgbClr val="004586"/>
                </a:solidFill>
              </a:rPr>
              <a:t>Doença</a:t>
            </a:r>
            <a:r>
              <a:rPr lang="es-ES" dirty="0" smtClean="0">
                <a:solidFill>
                  <a:srgbClr val="004586"/>
                </a:solidFill>
              </a:rPr>
              <a:t> </a:t>
            </a:r>
            <a:r>
              <a:rPr lang="es-ES" dirty="0" err="1" smtClean="0">
                <a:solidFill>
                  <a:srgbClr val="004586"/>
                </a:solidFill>
              </a:rPr>
              <a:t>coronária</a:t>
            </a:r>
            <a:r>
              <a:rPr lang="es-ES" dirty="0" smtClean="0">
                <a:solidFill>
                  <a:srgbClr val="004586"/>
                </a:solidFill>
              </a:rPr>
              <a:t>.</a:t>
            </a:r>
            <a:endParaRPr lang="es-ES" dirty="0">
              <a:solidFill>
                <a:srgbClr val="004586"/>
              </a:solidFill>
            </a:endParaRPr>
          </a:p>
          <a:p>
            <a:pPr lvl="1" fontAlgn="t"/>
            <a:r>
              <a:rPr lang="es-ES" dirty="0">
                <a:solidFill>
                  <a:srgbClr val="004586"/>
                </a:solidFill>
              </a:rPr>
              <a:t>Antecedentes </a:t>
            </a:r>
            <a:r>
              <a:rPr lang="es-ES" dirty="0" smtClean="0">
                <a:solidFill>
                  <a:srgbClr val="004586"/>
                </a:solidFill>
              </a:rPr>
              <a:t>familiares.</a:t>
            </a:r>
            <a:endParaRPr lang="es-ES" dirty="0">
              <a:solidFill>
                <a:srgbClr val="004586"/>
              </a:solidFill>
            </a:endParaRPr>
          </a:p>
          <a:p>
            <a:pPr lvl="1" fontAlgn="t"/>
            <a:r>
              <a:rPr lang="es-ES" dirty="0">
                <a:solidFill>
                  <a:srgbClr val="004586"/>
                </a:solidFill>
              </a:rPr>
              <a:t>Agentes </a:t>
            </a:r>
            <a:r>
              <a:rPr lang="es-ES" dirty="0" err="1" smtClean="0">
                <a:solidFill>
                  <a:srgbClr val="004586"/>
                </a:solidFill>
              </a:rPr>
              <a:t>cardiotóxicos</a:t>
            </a:r>
            <a:r>
              <a:rPr lang="es-ES" dirty="0" smtClean="0">
                <a:solidFill>
                  <a:srgbClr val="004586"/>
                </a:solidFill>
              </a:rPr>
              <a:t>.</a:t>
            </a:r>
            <a:endParaRPr lang="es-ES" dirty="0">
              <a:solidFill>
                <a:srgbClr val="004586"/>
              </a:solidFill>
            </a:endParaRPr>
          </a:p>
          <a:p>
            <a:pPr lvl="1" fontAlgn="t"/>
            <a:r>
              <a:rPr lang="es-ES" dirty="0" err="1" smtClean="0">
                <a:solidFill>
                  <a:srgbClr val="004586"/>
                </a:solidFill>
              </a:rPr>
              <a:t>Doenças</a:t>
            </a:r>
            <a:r>
              <a:rPr lang="es-ES" dirty="0" smtClean="0">
                <a:solidFill>
                  <a:srgbClr val="004586"/>
                </a:solidFill>
              </a:rPr>
              <a:t> sistémicas.</a:t>
            </a:r>
            <a:endParaRPr lang="en-US" dirty="0">
              <a:solidFill>
                <a:srgbClr val="004586"/>
              </a:solidFill>
            </a:endParaRPr>
          </a:p>
          <a:p>
            <a:pPr fontAlgn="t"/>
            <a:endParaRPr lang="es-ES" dirty="0">
              <a:solidFill>
                <a:schemeClr val="tx2"/>
              </a:solidFill>
            </a:endParaRPr>
          </a:p>
          <a:p>
            <a:pPr fontAlgn="t"/>
            <a:endParaRPr lang="es-ES" dirty="0">
              <a:solidFill>
                <a:srgbClr val="C00000"/>
              </a:solidFill>
            </a:endParaRPr>
          </a:p>
          <a:p>
            <a:pPr marL="1258887" lvl="1" indent="0" fontAlgn="t">
              <a:buNone/>
            </a:pPr>
            <a:endParaRPr lang="es-ES" dirty="0">
              <a:solidFill>
                <a:srgbClr val="C00000"/>
              </a:solidFill>
            </a:endParaRPr>
          </a:p>
          <a:p>
            <a:pPr marL="542925" indent="0">
              <a:buNone/>
            </a:pPr>
            <a:endParaRPr lang="es-ES" sz="2800" b="1" dirty="0" smtClean="0">
              <a:solidFill>
                <a:schemeClr val="tx2"/>
              </a:solidFill>
            </a:endParaRP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77276" y="4509120"/>
            <a:ext cx="6450012" cy="923330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pt-BR" sz="1800" dirty="0" smtClean="0">
                <a:solidFill>
                  <a:schemeClr val="accent1"/>
                </a:solidFill>
              </a:rPr>
              <a:t>Se </a:t>
            </a:r>
            <a:r>
              <a:rPr lang="pt-BR" sz="1800" dirty="0">
                <a:solidFill>
                  <a:srgbClr val="C00000"/>
                </a:solidFill>
              </a:rPr>
              <a:t>não existem estes antecedentes</a:t>
            </a:r>
            <a:r>
              <a:rPr lang="pt-BR" sz="1800" dirty="0" smtClean="0">
                <a:solidFill>
                  <a:schemeClr val="accent1"/>
                </a:solidFill>
              </a:rPr>
              <a:t>, </a:t>
            </a:r>
            <a:r>
              <a:rPr lang="pt-BR" sz="1800" dirty="0">
                <a:solidFill>
                  <a:schemeClr val="accent1"/>
                </a:solidFill>
              </a:rPr>
              <a:t>com um </a:t>
            </a:r>
            <a:r>
              <a:rPr lang="pt-BR" sz="1800" dirty="0">
                <a:solidFill>
                  <a:srgbClr val="C00000"/>
                </a:solidFill>
              </a:rPr>
              <a:t>ECG normal</a:t>
            </a:r>
            <a:r>
              <a:rPr lang="pt-BR" sz="1800" dirty="0">
                <a:solidFill>
                  <a:schemeClr val="accent1"/>
                </a:solidFill>
              </a:rPr>
              <a:t>, sem suspeita ou antecedente de </a:t>
            </a:r>
            <a:r>
              <a:rPr lang="pt-BR" sz="1800" dirty="0" smtClean="0">
                <a:solidFill>
                  <a:schemeClr val="accent1"/>
                </a:solidFill>
              </a:rPr>
              <a:t>cardiopatia de base, </a:t>
            </a:r>
            <a:r>
              <a:rPr lang="pt-BR" sz="1800" dirty="0">
                <a:solidFill>
                  <a:srgbClr val="C00000"/>
                </a:solidFill>
              </a:rPr>
              <a:t>a insuficiência cardíaca é muito </a:t>
            </a:r>
            <a:r>
              <a:rPr lang="pt-BR" sz="1800" dirty="0" smtClean="0">
                <a:solidFill>
                  <a:srgbClr val="C00000"/>
                </a:solidFill>
              </a:rPr>
              <a:t>improvável</a:t>
            </a:r>
            <a:endParaRPr lang="pt-BR" sz="1800" dirty="0">
              <a:solidFill>
                <a:srgbClr val="C00000"/>
              </a:solidFill>
            </a:endParaRPr>
          </a:p>
        </p:txBody>
      </p:sp>
      <p:graphicFrame>
        <p:nvGraphicFramePr>
          <p:cNvPr id="8" name="Marcador de conteni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1250834"/>
              </p:ext>
            </p:extLst>
          </p:nvPr>
        </p:nvGraphicFramePr>
        <p:xfrm>
          <a:off x="6888088" y="908721"/>
          <a:ext cx="5085699" cy="550630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57326"/>
                <a:gridCol w="2628373"/>
              </a:tblGrid>
              <a:tr h="298344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Sintomas</a:t>
                      </a:r>
                      <a:endParaRPr lang="es-E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Sinais</a:t>
                      </a:r>
                      <a:endParaRPr lang="es-E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36000" marR="36000" marT="36000" marB="36000" anchor="ctr"/>
                </a:tc>
              </a:tr>
              <a:tr h="298344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solidFill>
                            <a:srgbClr val="C00000"/>
                          </a:solidFill>
                        </a:rPr>
                        <a:t>Típicos</a:t>
                      </a:r>
                      <a:endParaRPr lang="es-ES" sz="1400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 smtClean="0">
                          <a:solidFill>
                            <a:srgbClr val="C00000"/>
                          </a:solidFill>
                        </a:rPr>
                        <a:t>Mais</a:t>
                      </a:r>
                      <a:r>
                        <a:rPr lang="es-ES" sz="1400" dirty="0" smtClean="0">
                          <a:solidFill>
                            <a:srgbClr val="C00000"/>
                          </a:solidFill>
                        </a:rPr>
                        <a:t> específicos</a:t>
                      </a:r>
                      <a:endParaRPr lang="es-ES" sz="1400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</a:tr>
              <a:tr h="1381168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100" dirty="0" err="1" smtClean="0"/>
                        <a:t>Dispneia</a:t>
                      </a:r>
                      <a:r>
                        <a:rPr lang="es-ES" sz="1100" dirty="0" smtClean="0"/>
                        <a:t>.</a:t>
                      </a:r>
                    </a:p>
                    <a:p>
                      <a:pPr marL="285750" indent="-285750"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100" dirty="0" err="1" smtClean="0"/>
                        <a:t>Ortopneia</a:t>
                      </a:r>
                      <a:r>
                        <a:rPr lang="es-ES" sz="1100" dirty="0" smtClean="0"/>
                        <a:t>.</a:t>
                      </a:r>
                    </a:p>
                    <a:p>
                      <a:pPr marL="285750" indent="-285750"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100" dirty="0" err="1" smtClean="0"/>
                        <a:t>Dispneia</a:t>
                      </a:r>
                      <a:r>
                        <a:rPr lang="es-ES" sz="1100" dirty="0" smtClean="0"/>
                        <a:t> paroxística </a:t>
                      </a:r>
                      <a:r>
                        <a:rPr lang="es-ES" sz="1100" dirty="0" err="1" smtClean="0"/>
                        <a:t>noturna</a:t>
                      </a:r>
                      <a:r>
                        <a:rPr lang="es-ES" sz="1100" dirty="0" smtClean="0"/>
                        <a:t>.</a:t>
                      </a:r>
                    </a:p>
                    <a:p>
                      <a:pPr marL="285750" indent="-285750"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100" dirty="0" err="1" smtClean="0"/>
                        <a:t>Tolerância</a:t>
                      </a:r>
                      <a:r>
                        <a:rPr lang="es-ES" sz="1100" dirty="0" smtClean="0"/>
                        <a:t> </a:t>
                      </a:r>
                      <a:r>
                        <a:rPr lang="es-ES" sz="1100" dirty="0" err="1" smtClean="0"/>
                        <a:t>ao</a:t>
                      </a:r>
                      <a:r>
                        <a:rPr lang="es-ES" sz="1100" dirty="0" smtClean="0"/>
                        <a:t> </a:t>
                      </a:r>
                      <a:r>
                        <a:rPr lang="es-ES" sz="1100" dirty="0" err="1" smtClean="0"/>
                        <a:t>exercício</a:t>
                      </a:r>
                      <a:r>
                        <a:rPr lang="es-ES" sz="1100" dirty="0" smtClean="0"/>
                        <a:t>  </a:t>
                      </a:r>
                      <a:r>
                        <a:rPr lang="es-ES" sz="1100" dirty="0" err="1" smtClean="0"/>
                        <a:t>diminuida</a:t>
                      </a:r>
                      <a:r>
                        <a:rPr lang="es-ES" sz="1100" dirty="0" smtClean="0"/>
                        <a:t>.</a:t>
                      </a:r>
                    </a:p>
                    <a:p>
                      <a:pPr marL="285750" indent="-285750"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pt-BR" sz="1100" dirty="0" smtClean="0"/>
                        <a:t>Fadiga, cansaço, precisa de mais tempo para recuperar o inchaço dos tornozelos.</a:t>
                      </a:r>
                      <a:endParaRPr lang="es-ES" sz="1100" dirty="0">
                        <a:solidFill>
                          <a:schemeClr val="accent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100" dirty="0" err="1" smtClean="0"/>
                        <a:t>Pressão</a:t>
                      </a:r>
                      <a:r>
                        <a:rPr lang="es-ES" sz="1100" dirty="0" smtClean="0"/>
                        <a:t> venosa </a:t>
                      </a:r>
                      <a:r>
                        <a:rPr lang="es-ES" sz="1100" dirty="0" err="1" smtClean="0"/>
                        <a:t>jugular</a:t>
                      </a:r>
                      <a:r>
                        <a:rPr lang="es-ES" sz="1100" dirty="0" smtClean="0"/>
                        <a:t> elevada.</a:t>
                      </a:r>
                    </a:p>
                    <a:p>
                      <a:pPr marL="285750" indent="-285750"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100" dirty="0" err="1" smtClean="0"/>
                        <a:t>Refluxo</a:t>
                      </a:r>
                      <a:r>
                        <a:rPr lang="es-ES" sz="1100" dirty="0" smtClean="0"/>
                        <a:t> </a:t>
                      </a:r>
                      <a:r>
                        <a:rPr lang="es-ES" sz="1100" dirty="0" err="1" smtClean="0"/>
                        <a:t>hepato-jugular</a:t>
                      </a:r>
                      <a:r>
                        <a:rPr lang="es-ES" sz="1100" dirty="0" smtClean="0"/>
                        <a:t>.</a:t>
                      </a:r>
                    </a:p>
                    <a:p>
                      <a:pPr marL="285750" indent="-285750"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pt-BR" sz="1100" dirty="0" smtClean="0"/>
                        <a:t>Terceiro ruído cardíaco (ritmo de galopar).</a:t>
                      </a:r>
                    </a:p>
                    <a:p>
                      <a:pPr marL="285750" indent="-285750"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100" dirty="0" smtClean="0"/>
                        <a:t>Impulso apical </a:t>
                      </a:r>
                      <a:r>
                        <a:rPr lang="es-ES" sz="1100" dirty="0" err="1" smtClean="0"/>
                        <a:t>deslocado</a:t>
                      </a:r>
                      <a:r>
                        <a:rPr lang="es-ES" sz="1100" dirty="0" smtClean="0"/>
                        <a:t> lateralmente.</a:t>
                      </a:r>
                      <a:endParaRPr lang="es-ES" sz="1100" dirty="0">
                        <a:solidFill>
                          <a:schemeClr val="accent1"/>
                        </a:solidFill>
                      </a:endParaRPr>
                    </a:p>
                  </a:txBody>
                  <a:tcPr marL="36000" marR="36000" marT="36000" marB="36000" anchor="ctr"/>
                </a:tc>
              </a:tr>
              <a:tr h="298344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solidFill>
                            <a:srgbClr val="C00000"/>
                          </a:solidFill>
                        </a:rPr>
                        <a:t>Menos típicos</a:t>
                      </a:r>
                      <a:endParaRPr lang="es-ES" sz="1400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solidFill>
                            <a:srgbClr val="C00000"/>
                          </a:solidFill>
                        </a:rPr>
                        <a:t>Menos específicos</a:t>
                      </a:r>
                      <a:endParaRPr lang="es-ES" sz="1400" b="1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/>
                </a:tc>
              </a:tr>
              <a:tr h="3230102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100" dirty="0" err="1" smtClean="0"/>
                        <a:t>Tosse</a:t>
                      </a:r>
                      <a:r>
                        <a:rPr lang="es-ES" sz="1100" dirty="0" smtClean="0"/>
                        <a:t> </a:t>
                      </a:r>
                      <a:r>
                        <a:rPr lang="es-ES" sz="1100" dirty="0" err="1" smtClean="0"/>
                        <a:t>noturna</a:t>
                      </a:r>
                      <a:r>
                        <a:rPr lang="es-ES" sz="1100" dirty="0" smtClean="0"/>
                        <a:t>.</a:t>
                      </a:r>
                    </a:p>
                    <a:p>
                      <a:pPr marL="285750" indent="-285750"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100" dirty="0" err="1" smtClean="0"/>
                        <a:t>Sibilância</a:t>
                      </a:r>
                      <a:r>
                        <a:rPr lang="es-ES" sz="1100" dirty="0" smtClean="0"/>
                        <a:t>.</a:t>
                      </a:r>
                    </a:p>
                    <a:p>
                      <a:pPr marL="285750" indent="-285750"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100" dirty="0" err="1" smtClean="0"/>
                        <a:t>Sensação</a:t>
                      </a:r>
                      <a:r>
                        <a:rPr lang="es-ES" sz="1100" dirty="0" smtClean="0"/>
                        <a:t> de </a:t>
                      </a:r>
                      <a:r>
                        <a:rPr lang="es-ES" sz="1100" dirty="0" err="1" smtClean="0"/>
                        <a:t>inchaço</a:t>
                      </a:r>
                      <a:r>
                        <a:rPr lang="es-ES" sz="1100" dirty="0" smtClean="0"/>
                        <a:t>.</a:t>
                      </a:r>
                    </a:p>
                    <a:p>
                      <a:pPr marL="285750" indent="-285750"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100" dirty="0" err="1" smtClean="0"/>
                        <a:t>Perda</a:t>
                      </a:r>
                      <a:r>
                        <a:rPr lang="es-ES" sz="1100" dirty="0" smtClean="0"/>
                        <a:t> de apetite.</a:t>
                      </a:r>
                    </a:p>
                    <a:p>
                      <a:pPr marL="285750" indent="-285750"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100" dirty="0" err="1" smtClean="0"/>
                        <a:t>Confusão</a:t>
                      </a:r>
                      <a:r>
                        <a:rPr lang="es-ES" sz="1100" dirty="0" smtClean="0"/>
                        <a:t> (especialmente</a:t>
                      </a:r>
                    </a:p>
                    <a:p>
                      <a:pPr marL="266700" indent="0">
                        <a:buClr>
                          <a:srgbClr val="C0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s-ES" sz="1100" dirty="0" smtClean="0"/>
                        <a:t> </a:t>
                      </a:r>
                      <a:r>
                        <a:rPr lang="es-ES" sz="1100" dirty="0" err="1" smtClean="0"/>
                        <a:t>em</a:t>
                      </a:r>
                      <a:r>
                        <a:rPr lang="es-ES" sz="1100" dirty="0" smtClean="0"/>
                        <a:t> </a:t>
                      </a:r>
                      <a:r>
                        <a:rPr lang="es-ES" sz="1100" dirty="0" err="1" smtClean="0"/>
                        <a:t>idosos</a:t>
                      </a:r>
                      <a:r>
                        <a:rPr lang="es-ES" sz="1100" dirty="0" smtClean="0"/>
                        <a:t>).</a:t>
                      </a:r>
                    </a:p>
                    <a:p>
                      <a:pPr marL="285750" indent="-285750"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100" dirty="0" err="1" smtClean="0"/>
                        <a:t>Decadência</a:t>
                      </a:r>
                      <a:r>
                        <a:rPr lang="es-ES" sz="1100" dirty="0" smtClean="0"/>
                        <a:t>.</a:t>
                      </a:r>
                    </a:p>
                    <a:p>
                      <a:pPr marL="285750" indent="-285750"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100" dirty="0" err="1" smtClean="0"/>
                        <a:t>Palpitações</a:t>
                      </a:r>
                      <a:r>
                        <a:rPr lang="es-ES" sz="1100" dirty="0" smtClean="0"/>
                        <a:t>.</a:t>
                      </a:r>
                    </a:p>
                    <a:p>
                      <a:pPr marL="285750" indent="-285750"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100" dirty="0" smtClean="0"/>
                        <a:t>Tonturas.</a:t>
                      </a:r>
                    </a:p>
                    <a:p>
                      <a:pPr marL="285750" indent="-285750"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100" dirty="0" smtClean="0"/>
                        <a:t>Síncope.</a:t>
                      </a:r>
                    </a:p>
                    <a:p>
                      <a:pPr marL="0" indent="0">
                        <a:buClr>
                          <a:srgbClr val="C00000"/>
                        </a:buClr>
                        <a:buFont typeface="Wingdings" panose="05000000000000000000" pitchFamily="2" charset="2"/>
                        <a:buNone/>
                      </a:pPr>
                      <a:endParaRPr lang="es-ES" sz="1100" dirty="0">
                        <a:solidFill>
                          <a:schemeClr val="accent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100" dirty="0" smtClean="0"/>
                        <a:t>Aumento de peso (&gt; 2 kg/semana).</a:t>
                      </a:r>
                    </a:p>
                    <a:p>
                      <a:pPr marL="285750" indent="-285750"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100" dirty="0" err="1" smtClean="0"/>
                        <a:t>Perda</a:t>
                      </a:r>
                      <a:r>
                        <a:rPr lang="es-ES" sz="1100" dirty="0" smtClean="0"/>
                        <a:t> de peso (IC </a:t>
                      </a:r>
                      <a:r>
                        <a:rPr lang="es-ES" sz="1100" dirty="0" err="1" smtClean="0"/>
                        <a:t>avançada</a:t>
                      </a:r>
                      <a:r>
                        <a:rPr lang="es-ES" sz="1100" dirty="0" smtClean="0"/>
                        <a:t>).</a:t>
                      </a:r>
                    </a:p>
                    <a:p>
                      <a:pPr marL="285750" indent="-285750"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100" dirty="0" err="1" smtClean="0"/>
                        <a:t>Sopro</a:t>
                      </a:r>
                      <a:r>
                        <a:rPr lang="es-ES" sz="1100" dirty="0" smtClean="0"/>
                        <a:t> cardíaco.</a:t>
                      </a:r>
                    </a:p>
                    <a:p>
                      <a:pPr marL="285750" indent="-285750"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100" dirty="0" smtClean="0"/>
                        <a:t>Edema periférico </a:t>
                      </a:r>
                    </a:p>
                    <a:p>
                      <a:pPr marL="285750" indent="-285750"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100" dirty="0" smtClean="0"/>
                        <a:t>Crepitantes pulmonares.</a:t>
                      </a:r>
                    </a:p>
                    <a:p>
                      <a:pPr marL="285750" indent="-285750"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pt-BR" sz="1100" dirty="0" smtClean="0"/>
                        <a:t>Menor consumo de ar e opacidade à percussão nas bases pulmonares (derrame pleural).</a:t>
                      </a:r>
                    </a:p>
                    <a:p>
                      <a:pPr marL="285750" indent="-285750"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100" dirty="0" err="1" smtClean="0"/>
                        <a:t>Taquipneia</a:t>
                      </a:r>
                      <a:endParaRPr lang="es-ES" sz="1100" dirty="0" smtClean="0"/>
                    </a:p>
                    <a:p>
                      <a:pPr marL="285750" indent="-285750"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100" dirty="0" smtClean="0"/>
                        <a:t>Taquicardia.</a:t>
                      </a:r>
                    </a:p>
                    <a:p>
                      <a:pPr marL="285750" indent="-285750"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100" dirty="0" smtClean="0"/>
                        <a:t>Pulso irregular.</a:t>
                      </a:r>
                    </a:p>
                    <a:p>
                      <a:pPr marL="285750" indent="-285750"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100" dirty="0" smtClean="0"/>
                        <a:t>Hepatomegalia.</a:t>
                      </a:r>
                    </a:p>
                    <a:p>
                      <a:pPr marL="285750" indent="-285750"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100" dirty="0" err="1" smtClean="0"/>
                        <a:t>Ascite</a:t>
                      </a:r>
                      <a:r>
                        <a:rPr lang="es-ES" sz="1100" dirty="0" smtClean="0"/>
                        <a:t>.</a:t>
                      </a:r>
                    </a:p>
                    <a:p>
                      <a:pPr marL="285750" indent="-285750"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100" dirty="0" smtClean="0"/>
                        <a:t>Extremidades </a:t>
                      </a:r>
                      <a:r>
                        <a:rPr lang="es-ES" sz="1100" dirty="0" err="1" smtClean="0"/>
                        <a:t>frias</a:t>
                      </a:r>
                      <a:r>
                        <a:rPr lang="es-ES" sz="1100" dirty="0" smtClean="0"/>
                        <a:t>.</a:t>
                      </a:r>
                    </a:p>
                    <a:p>
                      <a:pPr marL="285750" indent="-285750"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100" dirty="0" smtClean="0"/>
                        <a:t>Oliguria.</a:t>
                      </a:r>
                    </a:p>
                    <a:p>
                      <a:pPr marL="285750" indent="-285750"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100" dirty="0" err="1" smtClean="0"/>
                        <a:t>Pressão</a:t>
                      </a:r>
                      <a:r>
                        <a:rPr lang="es-ES" sz="1100" dirty="0" smtClean="0"/>
                        <a:t> de pulso </a:t>
                      </a:r>
                      <a:r>
                        <a:rPr lang="es-ES" sz="1100" dirty="0" err="1" smtClean="0"/>
                        <a:t>estreita</a:t>
                      </a:r>
                      <a:r>
                        <a:rPr lang="es-ES" sz="1100" dirty="0" smtClean="0"/>
                        <a:t>.</a:t>
                      </a:r>
                      <a:endParaRPr lang="es-ES" sz="1100" dirty="0">
                        <a:solidFill>
                          <a:schemeClr val="accent1"/>
                        </a:solidFill>
                      </a:endParaRPr>
                    </a:p>
                  </a:txBody>
                  <a:tcPr marL="36000" marR="36000" marT="36000" marB="360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369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Algoritmo diagnóstico </a:t>
            </a:r>
            <a:r>
              <a:rPr lang="es-ES" dirty="0" err="1" smtClean="0"/>
              <a:t>atual</a:t>
            </a:r>
            <a:r>
              <a:rPr lang="es-ES" dirty="0" smtClean="0"/>
              <a:t> (</a:t>
            </a:r>
            <a:r>
              <a:rPr lang="es-ES" dirty="0" smtClean="0">
                <a:solidFill>
                  <a:srgbClr val="004586"/>
                </a:solidFill>
              </a:rPr>
              <a:t>ESC </a:t>
            </a:r>
            <a:r>
              <a:rPr lang="es-ES" dirty="0" err="1" smtClean="0">
                <a:solidFill>
                  <a:srgbClr val="004586"/>
                </a:solidFill>
              </a:rPr>
              <a:t>Guidelines</a:t>
            </a:r>
            <a:r>
              <a:rPr lang="es-ES" dirty="0" smtClean="0">
                <a:solidFill>
                  <a:srgbClr val="004586"/>
                </a:solidFill>
              </a:rPr>
              <a:t>, </a:t>
            </a:r>
            <a:r>
              <a:rPr lang="es-ES" dirty="0" smtClean="0"/>
              <a:t>2016)</a:t>
            </a:r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-44586" r="-44586" b="8111"/>
          <a:stretch/>
        </p:blipFill>
        <p:spPr>
          <a:xfrm>
            <a:off x="-1896888" y="796436"/>
            <a:ext cx="15049500" cy="53657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8616280" y="980728"/>
            <a:ext cx="3312368" cy="3600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s-ES" sz="1100" dirty="0" smtClean="0">
                <a:solidFill>
                  <a:srgbClr val="004586"/>
                </a:solidFill>
              </a:rPr>
              <a:t>Paciente </a:t>
            </a:r>
            <a:r>
              <a:rPr lang="es-ES" sz="1100" dirty="0" err="1" smtClean="0">
                <a:solidFill>
                  <a:srgbClr val="004586"/>
                </a:solidFill>
              </a:rPr>
              <a:t>com</a:t>
            </a:r>
            <a:r>
              <a:rPr lang="es-ES" sz="1100" dirty="0" smtClean="0">
                <a:solidFill>
                  <a:srgbClr val="004586"/>
                </a:solidFill>
              </a:rPr>
              <a:t> </a:t>
            </a:r>
            <a:r>
              <a:rPr lang="es-ES" sz="1100" dirty="0" err="1" smtClean="0">
                <a:solidFill>
                  <a:srgbClr val="004586"/>
                </a:solidFill>
              </a:rPr>
              <a:t>suspeita</a:t>
            </a:r>
            <a:r>
              <a:rPr lang="es-ES" sz="1100" dirty="0" smtClean="0">
                <a:solidFill>
                  <a:srgbClr val="004586"/>
                </a:solidFill>
              </a:rPr>
              <a:t> de IC (</a:t>
            </a:r>
            <a:r>
              <a:rPr lang="es-ES" sz="1100" dirty="0" err="1" smtClean="0">
                <a:solidFill>
                  <a:srgbClr val="004586"/>
                </a:solidFill>
              </a:rPr>
              <a:t>apresentação</a:t>
            </a:r>
            <a:r>
              <a:rPr lang="es-ES" sz="1100" dirty="0" smtClean="0">
                <a:solidFill>
                  <a:srgbClr val="004586"/>
                </a:solidFill>
              </a:rPr>
              <a:t> </a:t>
            </a:r>
            <a:r>
              <a:rPr lang="es-ES" sz="1100" dirty="0" err="1" smtClean="0">
                <a:solidFill>
                  <a:srgbClr val="004586"/>
                </a:solidFill>
              </a:rPr>
              <a:t>não</a:t>
            </a:r>
            <a:r>
              <a:rPr lang="es-ES" sz="1100" dirty="0" smtClean="0">
                <a:solidFill>
                  <a:srgbClr val="004586"/>
                </a:solidFill>
              </a:rPr>
              <a:t> aguda)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8879632" y="1384755"/>
            <a:ext cx="3312368" cy="331236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s-ES" sz="1100" dirty="0" err="1" smtClean="0">
                <a:solidFill>
                  <a:srgbClr val="004586"/>
                </a:solidFill>
              </a:rPr>
              <a:t>Avaliar</a:t>
            </a:r>
            <a:r>
              <a:rPr lang="es-ES" sz="1100" dirty="0" smtClean="0">
                <a:solidFill>
                  <a:srgbClr val="004586"/>
                </a:solidFill>
              </a:rPr>
              <a:t> a </a:t>
            </a:r>
            <a:r>
              <a:rPr lang="es-ES" sz="1100" dirty="0" err="1" smtClean="0">
                <a:solidFill>
                  <a:srgbClr val="004586"/>
                </a:solidFill>
              </a:rPr>
              <a:t>probabilidade</a:t>
            </a:r>
            <a:r>
              <a:rPr lang="es-ES" sz="1100" dirty="0" smtClean="0">
                <a:solidFill>
                  <a:srgbClr val="004586"/>
                </a:solidFill>
              </a:rPr>
              <a:t> de IC</a:t>
            </a:r>
          </a:p>
          <a:p>
            <a:pPr marL="228600" indent="-228600" algn="ctr">
              <a:buAutoNum type="arabicPeriod"/>
            </a:pPr>
            <a:r>
              <a:rPr lang="es-ES" sz="1100" dirty="0" err="1" smtClean="0">
                <a:solidFill>
                  <a:srgbClr val="004586"/>
                </a:solidFill>
              </a:rPr>
              <a:t>História</a:t>
            </a:r>
            <a:r>
              <a:rPr lang="es-ES" sz="1100" dirty="0" smtClean="0">
                <a:solidFill>
                  <a:srgbClr val="004586"/>
                </a:solidFill>
              </a:rPr>
              <a:t> clínica</a:t>
            </a:r>
          </a:p>
          <a:p>
            <a:pPr algn="ctr"/>
            <a:r>
              <a:rPr lang="es-ES" sz="1100" dirty="0" smtClean="0">
                <a:solidFill>
                  <a:srgbClr val="004586"/>
                </a:solidFill>
              </a:rPr>
              <a:t>Antecedente de </a:t>
            </a:r>
            <a:r>
              <a:rPr lang="es-ES" sz="1100" dirty="0" err="1" smtClean="0">
                <a:solidFill>
                  <a:srgbClr val="004586"/>
                </a:solidFill>
              </a:rPr>
              <a:t>doença</a:t>
            </a:r>
            <a:r>
              <a:rPr lang="es-ES" sz="1100" dirty="0" smtClean="0">
                <a:solidFill>
                  <a:srgbClr val="004586"/>
                </a:solidFill>
              </a:rPr>
              <a:t> </a:t>
            </a:r>
            <a:r>
              <a:rPr lang="es-ES" sz="1100" dirty="0" err="1" smtClean="0">
                <a:solidFill>
                  <a:srgbClr val="004586"/>
                </a:solidFill>
              </a:rPr>
              <a:t>coronária</a:t>
            </a:r>
            <a:endParaRPr lang="es-ES" sz="1100" dirty="0" smtClean="0">
              <a:solidFill>
                <a:srgbClr val="004586"/>
              </a:solidFill>
            </a:endParaRPr>
          </a:p>
          <a:p>
            <a:pPr algn="ctr"/>
            <a:r>
              <a:rPr lang="es-ES" sz="1100" dirty="0" smtClean="0">
                <a:solidFill>
                  <a:srgbClr val="004586"/>
                </a:solidFill>
              </a:rPr>
              <a:t>Antecedente de HTA</a:t>
            </a:r>
          </a:p>
          <a:p>
            <a:pPr algn="ctr"/>
            <a:r>
              <a:rPr lang="pt-BR" sz="1100" dirty="0">
                <a:solidFill>
                  <a:srgbClr val="004586"/>
                </a:solidFill>
              </a:rPr>
              <a:t>Exposição a medicamentos </a:t>
            </a:r>
            <a:r>
              <a:rPr lang="pt-BR" sz="1100" dirty="0" err="1">
                <a:solidFill>
                  <a:srgbClr val="004586"/>
                </a:solidFill>
              </a:rPr>
              <a:t>cardiotóxicos</a:t>
            </a:r>
            <a:r>
              <a:rPr lang="pt-BR" sz="1100" dirty="0">
                <a:solidFill>
                  <a:srgbClr val="004586"/>
                </a:solidFill>
              </a:rPr>
              <a:t> / </a:t>
            </a:r>
            <a:r>
              <a:rPr lang="pt-BR" sz="1100" dirty="0" smtClean="0">
                <a:solidFill>
                  <a:srgbClr val="004586"/>
                </a:solidFill>
              </a:rPr>
              <a:t>radiação</a:t>
            </a:r>
          </a:p>
          <a:p>
            <a:pPr algn="ctr"/>
            <a:r>
              <a:rPr lang="pt-BR" sz="1100" dirty="0" smtClean="0">
                <a:solidFill>
                  <a:srgbClr val="004586"/>
                </a:solidFill>
              </a:rPr>
              <a:t>Uso de diuréticos</a:t>
            </a:r>
          </a:p>
          <a:p>
            <a:pPr algn="ctr"/>
            <a:r>
              <a:rPr lang="pt-BR" sz="1100" dirty="0" err="1" smtClean="0">
                <a:solidFill>
                  <a:srgbClr val="004586"/>
                </a:solidFill>
              </a:rPr>
              <a:t>Ortopnéia</a:t>
            </a:r>
            <a:r>
              <a:rPr lang="pt-BR" sz="1100" dirty="0" smtClean="0">
                <a:solidFill>
                  <a:srgbClr val="004586"/>
                </a:solidFill>
              </a:rPr>
              <a:t> /DPN</a:t>
            </a:r>
          </a:p>
          <a:p>
            <a:pPr algn="ctr"/>
            <a:endParaRPr lang="pt-BR" sz="1100" dirty="0">
              <a:solidFill>
                <a:srgbClr val="004586"/>
              </a:solidFill>
            </a:endParaRPr>
          </a:p>
          <a:p>
            <a:pPr algn="ctr"/>
            <a:r>
              <a:rPr lang="pt-BR" sz="1100" dirty="0" smtClean="0">
                <a:solidFill>
                  <a:srgbClr val="004586"/>
                </a:solidFill>
              </a:rPr>
              <a:t>2. Provas físicas</a:t>
            </a:r>
          </a:p>
          <a:p>
            <a:pPr algn="ctr"/>
            <a:r>
              <a:rPr lang="pt-BR" sz="1100" dirty="0" smtClean="0">
                <a:solidFill>
                  <a:srgbClr val="004586"/>
                </a:solidFill>
              </a:rPr>
              <a:t>Estertores crepitantes</a:t>
            </a:r>
          </a:p>
          <a:p>
            <a:pPr algn="ctr"/>
            <a:r>
              <a:rPr lang="pt-BR" sz="1100" dirty="0" smtClean="0">
                <a:solidFill>
                  <a:srgbClr val="004586"/>
                </a:solidFill>
              </a:rPr>
              <a:t>Edema MMII</a:t>
            </a:r>
          </a:p>
          <a:p>
            <a:pPr algn="ctr"/>
            <a:r>
              <a:rPr lang="pt-BR" sz="1100" dirty="0" smtClean="0">
                <a:solidFill>
                  <a:srgbClr val="004586"/>
                </a:solidFill>
              </a:rPr>
              <a:t>Sopros cardíacos</a:t>
            </a:r>
          </a:p>
          <a:p>
            <a:pPr algn="ctr"/>
            <a:r>
              <a:rPr lang="pt-BR" sz="1100" dirty="0" smtClean="0">
                <a:solidFill>
                  <a:srgbClr val="004586"/>
                </a:solidFill>
              </a:rPr>
              <a:t>Distensão </a:t>
            </a:r>
            <a:r>
              <a:rPr lang="pt-BR" sz="1100" dirty="0">
                <a:solidFill>
                  <a:srgbClr val="004586"/>
                </a:solidFill>
              </a:rPr>
              <a:t>venosa </a:t>
            </a:r>
            <a:r>
              <a:rPr lang="pt-BR" sz="1100" dirty="0" smtClean="0">
                <a:solidFill>
                  <a:srgbClr val="004586"/>
                </a:solidFill>
              </a:rPr>
              <a:t>jugular</a:t>
            </a:r>
          </a:p>
          <a:p>
            <a:pPr algn="ctr"/>
            <a:r>
              <a:rPr lang="pt-BR" sz="1100" dirty="0" smtClean="0">
                <a:solidFill>
                  <a:srgbClr val="004586"/>
                </a:solidFill>
              </a:rPr>
              <a:t>Impulso esquerdo </a:t>
            </a:r>
            <a:r>
              <a:rPr lang="pt-BR" sz="1100" dirty="0">
                <a:solidFill>
                  <a:srgbClr val="004586"/>
                </a:solidFill>
              </a:rPr>
              <a:t>apical </a:t>
            </a:r>
            <a:r>
              <a:rPr lang="pt-BR" sz="1100" dirty="0" smtClean="0">
                <a:solidFill>
                  <a:srgbClr val="004586"/>
                </a:solidFill>
              </a:rPr>
              <a:t>deslocado</a:t>
            </a:r>
          </a:p>
          <a:p>
            <a:pPr algn="ctr"/>
            <a:endParaRPr lang="pt-BR" sz="1100" dirty="0">
              <a:solidFill>
                <a:srgbClr val="004586"/>
              </a:solidFill>
            </a:endParaRPr>
          </a:p>
          <a:p>
            <a:pPr algn="ctr"/>
            <a:r>
              <a:rPr lang="pt-BR" sz="1100" dirty="0" smtClean="0">
                <a:solidFill>
                  <a:srgbClr val="004586"/>
                </a:solidFill>
              </a:rPr>
              <a:t>3. ECG</a:t>
            </a:r>
          </a:p>
          <a:p>
            <a:pPr algn="ctr"/>
            <a:r>
              <a:rPr lang="pt-BR" sz="1100" dirty="0">
                <a:solidFill>
                  <a:srgbClr val="004586"/>
                </a:solidFill>
              </a:rPr>
              <a:t>Qualquer </a:t>
            </a:r>
            <a:r>
              <a:rPr lang="pt-BR" sz="1100" dirty="0" smtClean="0">
                <a:solidFill>
                  <a:srgbClr val="004586"/>
                </a:solidFill>
              </a:rPr>
              <a:t>alteração</a:t>
            </a:r>
            <a:endParaRPr lang="pt-BR" sz="1100" dirty="0">
              <a:solidFill>
                <a:srgbClr val="004586"/>
              </a:solidFill>
            </a:endParaRPr>
          </a:p>
          <a:p>
            <a:pPr algn="ctr"/>
            <a:endParaRPr lang="pt-BR" sz="1100" dirty="0" smtClean="0"/>
          </a:p>
        </p:txBody>
      </p:sp>
      <p:sp>
        <p:nvSpPr>
          <p:cNvPr id="8" name="CuadroTexto 7"/>
          <p:cNvSpPr txBox="1"/>
          <p:nvPr/>
        </p:nvSpPr>
        <p:spPr>
          <a:xfrm>
            <a:off x="8328248" y="4925402"/>
            <a:ext cx="1512168" cy="3600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s-ES" sz="1100" dirty="0" smtClean="0">
                <a:solidFill>
                  <a:srgbClr val="004586"/>
                </a:solidFill>
              </a:rPr>
              <a:t>IC </a:t>
            </a:r>
            <a:r>
              <a:rPr lang="es-ES" sz="1100" dirty="0" err="1" smtClean="0">
                <a:solidFill>
                  <a:srgbClr val="004586"/>
                </a:solidFill>
              </a:rPr>
              <a:t>pouco</a:t>
            </a:r>
            <a:r>
              <a:rPr lang="es-ES" sz="1100" dirty="0" smtClean="0">
                <a:solidFill>
                  <a:srgbClr val="004586"/>
                </a:solidFill>
              </a:rPr>
              <a:t> </a:t>
            </a:r>
            <a:r>
              <a:rPr lang="es-ES" sz="1100" dirty="0" err="1" smtClean="0">
                <a:solidFill>
                  <a:srgbClr val="004586"/>
                </a:solidFill>
              </a:rPr>
              <a:t>provável</a:t>
            </a:r>
            <a:r>
              <a:rPr lang="es-ES" sz="1100" dirty="0" smtClean="0">
                <a:solidFill>
                  <a:srgbClr val="004586"/>
                </a:solidFill>
              </a:rPr>
              <a:t>: Considerar </a:t>
            </a:r>
            <a:r>
              <a:rPr lang="es-ES" sz="1100" dirty="0" err="1" smtClean="0">
                <a:solidFill>
                  <a:srgbClr val="004586"/>
                </a:solidFill>
              </a:rPr>
              <a:t>outros</a:t>
            </a:r>
            <a:r>
              <a:rPr lang="es-ES" sz="1100" dirty="0" smtClean="0">
                <a:solidFill>
                  <a:srgbClr val="004586"/>
                </a:solidFill>
              </a:rPr>
              <a:t> diagnósticos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063552" y="4509120"/>
            <a:ext cx="1512168" cy="3600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s-ES" sz="1100" dirty="0" err="1" smtClean="0">
                <a:solidFill>
                  <a:srgbClr val="004586"/>
                </a:solidFill>
              </a:rPr>
              <a:t>Sem</a:t>
            </a:r>
            <a:r>
              <a:rPr lang="es-ES" sz="1100" dirty="0" smtClean="0">
                <a:solidFill>
                  <a:srgbClr val="004586"/>
                </a:solidFill>
              </a:rPr>
              <a:t> </a:t>
            </a:r>
            <a:r>
              <a:rPr lang="es-ES" sz="1100" dirty="0" err="1" smtClean="0">
                <a:solidFill>
                  <a:srgbClr val="004586"/>
                </a:solidFill>
              </a:rPr>
              <a:t>acesso</a:t>
            </a:r>
            <a:r>
              <a:rPr lang="es-ES" sz="1100" dirty="0" smtClean="0">
                <a:solidFill>
                  <a:srgbClr val="004586"/>
                </a:solidFill>
              </a:rPr>
              <a:t> a péptidos </a:t>
            </a:r>
            <a:r>
              <a:rPr lang="es-ES" sz="1100" dirty="0" err="1" smtClean="0">
                <a:solidFill>
                  <a:srgbClr val="004586"/>
                </a:solidFill>
              </a:rPr>
              <a:t>natriuréticos</a:t>
            </a:r>
            <a:endParaRPr lang="es-ES" sz="1100" dirty="0" smtClean="0">
              <a:solidFill>
                <a:srgbClr val="004586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6456040" y="3933056"/>
            <a:ext cx="1512168" cy="3600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s-ES" sz="1100" dirty="0" err="1" smtClean="0">
                <a:solidFill>
                  <a:srgbClr val="004586"/>
                </a:solidFill>
              </a:rPr>
              <a:t>Não</a:t>
            </a:r>
            <a:endParaRPr lang="es-ES" sz="1100" dirty="0">
              <a:solidFill>
                <a:srgbClr val="004586"/>
              </a:solidFill>
            </a:endParaRPr>
          </a:p>
          <a:p>
            <a:pPr algn="ctr"/>
            <a:endParaRPr lang="es-ES" sz="1100" dirty="0" smtClean="0"/>
          </a:p>
        </p:txBody>
      </p:sp>
      <p:sp>
        <p:nvSpPr>
          <p:cNvPr id="11" name="CuadroTexto 10"/>
          <p:cNvSpPr txBox="1"/>
          <p:nvPr/>
        </p:nvSpPr>
        <p:spPr>
          <a:xfrm>
            <a:off x="3431704" y="6093296"/>
            <a:ext cx="5388260" cy="3600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s-ES" sz="1100" dirty="0" smtClean="0">
                <a:solidFill>
                  <a:srgbClr val="004586"/>
                </a:solidFill>
              </a:rPr>
              <a:t>Se a IC se confirma: Determinar etiología e iniciar </a:t>
            </a:r>
            <a:r>
              <a:rPr lang="es-ES" sz="1100" dirty="0" err="1" smtClean="0">
                <a:solidFill>
                  <a:srgbClr val="004586"/>
                </a:solidFill>
              </a:rPr>
              <a:t>tratamento</a:t>
            </a:r>
            <a:endParaRPr lang="es-ES" sz="1100" dirty="0" smtClean="0">
              <a:solidFill>
                <a:srgbClr val="0045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54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85875" indent="-742950"/>
            <a:r>
              <a:rPr lang="es-ES" dirty="0"/>
              <a:t>Iniciar </a:t>
            </a:r>
            <a:r>
              <a:rPr lang="es-ES" dirty="0" err="1" smtClean="0"/>
              <a:t>tratamento</a:t>
            </a:r>
            <a:r>
              <a:rPr lang="es-ES" dirty="0" smtClean="0"/>
              <a:t> </a:t>
            </a:r>
            <a:r>
              <a:rPr lang="es-ES" dirty="0" err="1" smtClean="0"/>
              <a:t>com</a:t>
            </a:r>
            <a:r>
              <a:rPr lang="es-ES" dirty="0" smtClean="0"/>
              <a:t> </a:t>
            </a:r>
            <a:r>
              <a:rPr lang="es-ES" dirty="0"/>
              <a:t>furosemida oral </a:t>
            </a:r>
            <a:r>
              <a:rPr lang="es-ES" dirty="0" smtClean="0"/>
              <a:t>e </a:t>
            </a:r>
            <a:r>
              <a:rPr lang="es-ES" dirty="0" err="1" smtClean="0"/>
              <a:t>reavaliar</a:t>
            </a:r>
            <a:r>
              <a:rPr lang="es-ES" dirty="0" smtClean="0"/>
              <a:t> </a:t>
            </a:r>
            <a:r>
              <a:rPr lang="es-ES" dirty="0" err="1" smtClean="0"/>
              <a:t>em</a:t>
            </a:r>
            <a:r>
              <a:rPr lang="es-ES" dirty="0" smtClean="0"/>
              <a:t> </a:t>
            </a:r>
            <a:r>
              <a:rPr lang="es-ES" dirty="0"/>
              <a:t>48 </a:t>
            </a:r>
            <a:r>
              <a:rPr lang="es-ES" dirty="0" smtClean="0"/>
              <a:t>horas.</a:t>
            </a:r>
            <a:endParaRPr lang="es-ES" dirty="0"/>
          </a:p>
          <a:p>
            <a:pPr marL="1285875" indent="-742950"/>
            <a:r>
              <a:rPr lang="es-ES" dirty="0" err="1"/>
              <a:t>Captopril</a:t>
            </a:r>
            <a:r>
              <a:rPr lang="es-ES" dirty="0"/>
              <a:t> </a:t>
            </a:r>
            <a:r>
              <a:rPr lang="es-ES" dirty="0" smtClean="0"/>
              <a:t>sublingual + </a:t>
            </a:r>
            <a:r>
              <a:rPr lang="es-ES" dirty="0" err="1" smtClean="0"/>
              <a:t>oxigenoterapía</a:t>
            </a:r>
            <a:r>
              <a:rPr lang="es-ES" dirty="0" smtClean="0"/>
              <a:t>.</a:t>
            </a:r>
            <a:endParaRPr lang="es-ES" dirty="0"/>
          </a:p>
          <a:p>
            <a:pPr marL="1285875" indent="-742950"/>
            <a:r>
              <a:rPr lang="es-ES" dirty="0" smtClean="0"/>
              <a:t>Consultar </a:t>
            </a:r>
            <a:r>
              <a:rPr lang="es-ES" dirty="0"/>
              <a:t>o </a:t>
            </a:r>
            <a:r>
              <a:rPr lang="es-ES" dirty="0" err="1" smtClean="0"/>
              <a:t>cardiologista</a:t>
            </a:r>
            <a:r>
              <a:rPr lang="es-ES" dirty="0" smtClean="0"/>
              <a:t>.</a:t>
            </a:r>
          </a:p>
          <a:p>
            <a:pPr marL="1285875" indent="-742950"/>
            <a:r>
              <a:rPr lang="es-ES" dirty="0" smtClean="0"/>
              <a:t>Furosemida IV + </a:t>
            </a:r>
            <a:r>
              <a:rPr lang="es-ES" dirty="0" err="1" smtClean="0"/>
              <a:t>oxigenoterapía</a:t>
            </a:r>
            <a:r>
              <a:rPr lang="es-ES" dirty="0" smtClean="0"/>
              <a:t> </a:t>
            </a:r>
            <a:r>
              <a:rPr lang="es-ES" dirty="0"/>
              <a:t>e</a:t>
            </a:r>
            <a:r>
              <a:rPr lang="es-ES" dirty="0" smtClean="0"/>
              <a:t> </a:t>
            </a:r>
            <a:r>
              <a:rPr lang="pt-BR" dirty="0"/>
              <a:t>transferência urgente para o hospital.</a:t>
            </a:r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idx="10"/>
          </p:nvPr>
        </p:nvSpPr>
        <p:spPr>
          <a:xfrm>
            <a:off x="839416" y="692696"/>
            <a:ext cx="10702892" cy="1035465"/>
          </a:xfrm>
        </p:spPr>
        <p:txBody>
          <a:bodyPr/>
          <a:lstStyle/>
          <a:p>
            <a:r>
              <a:rPr lang="pt-BR" dirty="0">
                <a:solidFill>
                  <a:srgbClr val="C00000"/>
                </a:solidFill>
              </a:rPr>
              <a:t>Qual é a atitude </a:t>
            </a:r>
            <a:r>
              <a:rPr lang="pt-BR" dirty="0" smtClean="0">
                <a:solidFill>
                  <a:srgbClr val="C00000"/>
                </a:solidFill>
              </a:rPr>
              <a:t>correta </a:t>
            </a:r>
            <a:r>
              <a:rPr lang="pt-BR" dirty="0">
                <a:solidFill>
                  <a:srgbClr val="C00000"/>
                </a:solidFill>
              </a:rPr>
              <a:t>neste momento para a situação clínica </a:t>
            </a:r>
            <a:r>
              <a:rPr lang="pt-BR" dirty="0" smtClean="0">
                <a:solidFill>
                  <a:srgbClr val="C00000"/>
                </a:solidFill>
              </a:rPr>
              <a:t>da </a:t>
            </a:r>
            <a:r>
              <a:rPr lang="pt-BR" dirty="0" err="1">
                <a:solidFill>
                  <a:srgbClr val="C00000"/>
                </a:solidFill>
              </a:rPr>
              <a:t>Luisa</a:t>
            </a:r>
            <a:r>
              <a:rPr lang="pt-BR" dirty="0">
                <a:solidFill>
                  <a:srgbClr val="C00000"/>
                </a:solidFill>
              </a:rPr>
              <a:t>?</a:t>
            </a:r>
            <a:endParaRPr lang="es-ES" dirty="0"/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Pergunta</a:t>
            </a:r>
            <a:r>
              <a:rPr lang="es-ES" dirty="0" smtClean="0"/>
              <a:t> 2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6337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s-E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762000"/>
            <a:r>
              <a:rPr lang="es-ES" dirty="0" err="1"/>
              <a:t>Admissão</a:t>
            </a:r>
            <a:r>
              <a:rPr lang="es-ES" dirty="0"/>
              <a:t> </a:t>
            </a:r>
            <a:r>
              <a:rPr lang="es-ES" dirty="0" err="1"/>
              <a:t>hospitalar</a:t>
            </a:r>
            <a:r>
              <a:rPr lang="es-ES" dirty="0"/>
              <a:t>: </a:t>
            </a:r>
            <a:r>
              <a:rPr lang="es-ES" dirty="0" err="1" smtClean="0">
                <a:solidFill>
                  <a:srgbClr val="004586"/>
                </a:solidFill>
              </a:rPr>
              <a:t>Rx</a:t>
            </a:r>
            <a:r>
              <a:rPr lang="es-ES" dirty="0" smtClean="0">
                <a:solidFill>
                  <a:srgbClr val="004586"/>
                </a:solidFill>
              </a:rPr>
              <a:t> </a:t>
            </a:r>
            <a:r>
              <a:rPr lang="es-ES" dirty="0">
                <a:solidFill>
                  <a:srgbClr val="004586"/>
                </a:solidFill>
              </a:rPr>
              <a:t>de </a:t>
            </a:r>
            <a:r>
              <a:rPr lang="es-ES" dirty="0" smtClean="0">
                <a:solidFill>
                  <a:srgbClr val="004586"/>
                </a:solidFill>
              </a:rPr>
              <a:t>tórax (</a:t>
            </a:r>
            <a:r>
              <a:rPr lang="es-ES" dirty="0" err="1">
                <a:solidFill>
                  <a:srgbClr val="004586"/>
                </a:solidFill>
              </a:rPr>
              <a:t>evolução</a:t>
            </a:r>
            <a:r>
              <a:rPr lang="es-ES" dirty="0">
                <a:solidFill>
                  <a:srgbClr val="004586"/>
                </a:solidFill>
              </a:rPr>
              <a:t>)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3013801"/>
              </p:ext>
            </p:extLst>
          </p:nvPr>
        </p:nvGraphicFramePr>
        <p:xfrm>
          <a:off x="6023992" y="1124744"/>
          <a:ext cx="5376333" cy="309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6" name="Documento" r:id="rId4" imgW="5600700" imgH="4203700" progId="Word.Document.8">
                  <p:embed/>
                </p:oleObj>
              </mc:Choice>
              <mc:Fallback>
                <p:oleObj name="Documento" r:id="rId4" imgW="5600700" imgH="4203700" progId="Word.Document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3992" y="1124744"/>
                        <a:ext cx="5376333" cy="30956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CC66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033777728"/>
              </p:ext>
            </p:extLst>
          </p:nvPr>
        </p:nvGraphicFramePr>
        <p:xfrm>
          <a:off x="695400" y="1124744"/>
          <a:ext cx="4098925" cy="307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7" name="Documento" r:id="rId6" imgW="5600700" imgH="4203700" progId="Word.Document.8">
                  <p:embed/>
                </p:oleObj>
              </mc:Choice>
              <mc:Fallback>
                <p:oleObj name="Documento" r:id="rId6" imgW="5600700" imgH="4203700" progId="Word.Document.8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400" y="1124744"/>
                        <a:ext cx="4098925" cy="30781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CC66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2495600" y="4271276"/>
            <a:ext cx="7056784" cy="829157"/>
          </a:xfrm>
          <a:prstGeom prst="curvedUpArrow">
            <a:avLst>
              <a:gd name="adj1" fmla="val 134420"/>
              <a:gd name="adj2" fmla="val 268839"/>
              <a:gd name="adj3" fmla="val 33333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s-ES_tradnl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489601" y="5169386"/>
            <a:ext cx="3271024" cy="707886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s-ES" sz="2000" dirty="0" err="1">
                <a:solidFill>
                  <a:schemeClr val="accent1"/>
                </a:solidFill>
                <a:latin typeface="+mn-lt"/>
              </a:rPr>
              <a:t>Congestão</a:t>
            </a:r>
            <a:r>
              <a:rPr lang="es-ES" sz="2000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s-ES" sz="2000" dirty="0" smtClean="0">
                <a:solidFill>
                  <a:schemeClr val="accent1"/>
                </a:solidFill>
                <a:latin typeface="+mn-lt"/>
              </a:rPr>
              <a:t>pulmonar</a:t>
            </a:r>
          </a:p>
          <a:p>
            <a:pPr algn="ctr"/>
            <a:r>
              <a:rPr lang="es-ES" sz="2000" dirty="0" smtClean="0">
                <a:solidFill>
                  <a:schemeClr val="accent1"/>
                </a:solidFill>
                <a:latin typeface="+mn-lt"/>
              </a:rPr>
              <a:t>(</a:t>
            </a:r>
            <a:r>
              <a:rPr lang="es-ES" sz="2000" dirty="0">
                <a:solidFill>
                  <a:schemeClr val="accent1"/>
                </a:solidFill>
                <a:latin typeface="+mn-lt"/>
              </a:rPr>
              <a:t>Edema </a:t>
            </a:r>
            <a:r>
              <a:rPr lang="es-ES" sz="2000" dirty="0" smtClean="0">
                <a:solidFill>
                  <a:schemeClr val="accent1"/>
                </a:solidFill>
                <a:latin typeface="+mn-lt"/>
              </a:rPr>
              <a:t>alveolar e intersticial)</a:t>
            </a:r>
            <a:endParaRPr lang="es-ES" sz="20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7195261" y="5157317"/>
            <a:ext cx="4016485" cy="707886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pt-BR" sz="2000" dirty="0" smtClean="0">
                <a:solidFill>
                  <a:schemeClr val="accent1"/>
                </a:solidFill>
                <a:latin typeface="+mn-lt"/>
              </a:rPr>
              <a:t>Resolução do </a:t>
            </a:r>
            <a:r>
              <a:rPr lang="pt-BR" sz="2000" dirty="0">
                <a:solidFill>
                  <a:schemeClr val="accent1"/>
                </a:solidFill>
                <a:latin typeface="+mn-lt"/>
              </a:rPr>
              <a:t>EAP após o </a:t>
            </a:r>
            <a:r>
              <a:rPr lang="pt-BR" sz="2000" dirty="0" smtClean="0">
                <a:solidFill>
                  <a:schemeClr val="accent1"/>
                </a:solidFill>
                <a:latin typeface="+mn-lt"/>
              </a:rPr>
              <a:t>tratamento</a:t>
            </a:r>
          </a:p>
          <a:p>
            <a:pPr algn="ctr"/>
            <a:r>
              <a:rPr lang="es-ES" sz="2000" dirty="0" err="1" smtClean="0">
                <a:solidFill>
                  <a:schemeClr val="accent1"/>
                </a:solidFill>
                <a:latin typeface="+mn-lt"/>
              </a:rPr>
              <a:t>Ausência</a:t>
            </a:r>
            <a:r>
              <a:rPr lang="es-ES" sz="2000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es-ES" sz="2000" dirty="0">
                <a:solidFill>
                  <a:schemeClr val="accent1"/>
                </a:solidFill>
                <a:latin typeface="+mn-lt"/>
              </a:rPr>
              <a:t>de cardiomegalia</a:t>
            </a:r>
          </a:p>
        </p:txBody>
      </p:sp>
    </p:spTree>
    <p:extLst>
      <p:ext uri="{BB962C8B-B14F-4D97-AF65-F5344CB8AC3E}">
        <p14:creationId xmlns:p14="http://schemas.microsoft.com/office/powerpoint/2010/main" val="146399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00125"/>
            <a:r>
              <a:rPr lang="es-ES" dirty="0"/>
              <a:t>Isquemia </a:t>
            </a:r>
            <a:r>
              <a:rPr lang="es-ES" dirty="0" smtClean="0"/>
              <a:t>miocárdica.</a:t>
            </a:r>
            <a:endParaRPr lang="es-ES" dirty="0"/>
          </a:p>
          <a:p>
            <a:pPr marL="1000125"/>
            <a:r>
              <a:rPr lang="pt-BR" dirty="0"/>
              <a:t>Elevação </a:t>
            </a:r>
            <a:r>
              <a:rPr lang="pt-BR" dirty="0" smtClean="0"/>
              <a:t>dos valores de tensão.</a:t>
            </a:r>
          </a:p>
          <a:p>
            <a:pPr marL="1000125"/>
            <a:r>
              <a:rPr lang="es-ES" dirty="0"/>
              <a:t>Abandono do </a:t>
            </a:r>
            <a:r>
              <a:rPr lang="es-ES" dirty="0" err="1"/>
              <a:t>tratamento</a:t>
            </a:r>
            <a:r>
              <a:rPr lang="es-ES" dirty="0" smtClean="0"/>
              <a:t>.</a:t>
            </a:r>
          </a:p>
          <a:p>
            <a:pPr marL="1000125"/>
            <a:r>
              <a:rPr lang="es-ES" dirty="0" smtClean="0"/>
              <a:t>Uso </a:t>
            </a:r>
            <a:r>
              <a:rPr lang="es-ES" dirty="0"/>
              <a:t>de </a:t>
            </a:r>
            <a:r>
              <a:rPr lang="es-ES" dirty="0" smtClean="0"/>
              <a:t>AINES.</a:t>
            </a:r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pt-BR" dirty="0">
                <a:solidFill>
                  <a:srgbClr val="C00000"/>
                </a:solidFill>
              </a:rPr>
              <a:t>O que precipitou a insuficiência cardíaca em </a:t>
            </a:r>
            <a:r>
              <a:rPr lang="pt-BR" dirty="0" err="1">
                <a:solidFill>
                  <a:srgbClr val="C00000"/>
                </a:solidFill>
              </a:rPr>
              <a:t>Luisa</a:t>
            </a:r>
            <a:r>
              <a:rPr lang="pt-BR" dirty="0">
                <a:solidFill>
                  <a:srgbClr val="C00000"/>
                </a:solidFill>
              </a:rPr>
              <a:t>?</a:t>
            </a:r>
            <a:endParaRPr lang="es-ES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Pergunta</a:t>
            </a:r>
            <a:r>
              <a:rPr lang="es-ES" dirty="0" smtClean="0"/>
              <a:t> 3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4265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952464" y="0"/>
            <a:ext cx="1066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200" b="1" dirty="0">
                <a:solidFill>
                  <a:srgbClr val="004586"/>
                </a:solidFill>
              </a:rPr>
              <a:t>Fatores precipitantes de desestabilização na insuficiência cardíaca</a:t>
            </a:r>
            <a:endParaRPr lang="es-ES" sz="3200" b="1" dirty="0">
              <a:solidFill>
                <a:srgbClr val="004586"/>
              </a:solidFill>
            </a:endParaRPr>
          </a:p>
        </p:txBody>
      </p:sp>
      <p:graphicFrame>
        <p:nvGraphicFramePr>
          <p:cNvPr id="2" name="Marcador de conteni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3090529"/>
              </p:ext>
            </p:extLst>
          </p:nvPr>
        </p:nvGraphicFramePr>
        <p:xfrm>
          <a:off x="335360" y="1064572"/>
          <a:ext cx="11593288" cy="4956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6 Marcador de texto"/>
          <p:cNvSpPr>
            <a:spLocks noGrp="1"/>
          </p:cNvSpPr>
          <p:nvPr>
            <p:ph type="body" sz="quarter" idx="10"/>
          </p:nvPr>
        </p:nvSpPr>
        <p:spPr>
          <a:xfrm>
            <a:off x="119336" y="5877272"/>
            <a:ext cx="11582443" cy="295162"/>
          </a:xfrm>
        </p:spPr>
        <p:txBody>
          <a:bodyPr>
            <a:normAutofit/>
          </a:bodyPr>
          <a:lstStyle/>
          <a:p>
            <a:r>
              <a:rPr lang="en-US" sz="1200" dirty="0"/>
              <a:t>2016 ESC Guidelines for the diagnosis and treatment of acute and chronic heart failure. </a:t>
            </a:r>
            <a:r>
              <a:rPr lang="es-ES" sz="1200" dirty="0"/>
              <a:t>Eur J </a:t>
            </a:r>
            <a:r>
              <a:rPr lang="es-ES" sz="1200" dirty="0" err="1"/>
              <a:t>Heart</a:t>
            </a:r>
            <a:r>
              <a:rPr lang="es-ES" sz="1200" dirty="0"/>
              <a:t> </a:t>
            </a:r>
            <a:r>
              <a:rPr lang="es-ES" sz="1200" dirty="0" err="1"/>
              <a:t>Fail</a:t>
            </a:r>
            <a:r>
              <a:rPr lang="es-ES" sz="1200" dirty="0"/>
              <a:t>. 2016;18(8):891-975</a:t>
            </a:r>
          </a:p>
        </p:txBody>
      </p:sp>
    </p:spTree>
    <p:extLst>
      <p:ext uri="{BB962C8B-B14F-4D97-AF65-F5344CB8AC3E}">
        <p14:creationId xmlns:p14="http://schemas.microsoft.com/office/powerpoint/2010/main" val="1926482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Admissão hospitalar: análise e tratamento na alta</a:t>
            </a:r>
            <a:endParaRPr lang="es-ES" dirty="0">
              <a:solidFill>
                <a:srgbClr val="004586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08720"/>
            <a:ext cx="11582400" cy="478958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s-ES" sz="1400" dirty="0" smtClean="0">
                <a:solidFill>
                  <a:srgbClr val="C00000"/>
                </a:solidFill>
              </a:rPr>
              <a:t>Analítica</a:t>
            </a:r>
            <a:r>
              <a:rPr lang="es-ES" sz="1400" dirty="0" smtClean="0">
                <a:solidFill>
                  <a:srgbClr val="CC0000"/>
                </a:solidFill>
              </a:rPr>
              <a:t>:</a:t>
            </a:r>
          </a:p>
          <a:p>
            <a:pPr lvl="1">
              <a:lnSpc>
                <a:spcPct val="120000"/>
              </a:lnSpc>
            </a:pPr>
            <a:r>
              <a:rPr lang="es-ES" sz="1400" dirty="0" err="1" smtClean="0"/>
              <a:t>Hb</a:t>
            </a:r>
            <a:r>
              <a:rPr lang="es-ES" sz="1400" dirty="0" smtClean="0"/>
              <a:t>: 14,1 </a:t>
            </a:r>
            <a:r>
              <a:rPr lang="es-ES" sz="1400" dirty="0"/>
              <a:t>gr/dl. </a:t>
            </a:r>
            <a:r>
              <a:rPr lang="es-ES" sz="1400" dirty="0" err="1" smtClean="0"/>
              <a:t>Hto</a:t>
            </a:r>
            <a:r>
              <a:rPr lang="es-ES" sz="1400" dirty="0" smtClean="0"/>
              <a:t>: 42%. </a:t>
            </a:r>
            <a:r>
              <a:rPr lang="es-ES" sz="1400" dirty="0" err="1" smtClean="0"/>
              <a:t>Hties</a:t>
            </a:r>
            <a:r>
              <a:rPr lang="es-ES" sz="1400" dirty="0" smtClean="0"/>
              <a:t>: 4,4 </a:t>
            </a:r>
            <a:r>
              <a:rPr lang="es-ES" sz="1400" dirty="0" err="1" smtClean="0"/>
              <a:t>Mill</a:t>
            </a:r>
            <a:r>
              <a:rPr lang="es-ES" sz="1400" dirty="0" smtClean="0"/>
              <a:t>.</a:t>
            </a:r>
          </a:p>
          <a:p>
            <a:pPr lvl="1">
              <a:lnSpc>
                <a:spcPct val="120000"/>
              </a:lnSpc>
            </a:pPr>
            <a:r>
              <a:rPr lang="es-ES" sz="1400" dirty="0" err="1"/>
              <a:t>Coagulação</a:t>
            </a:r>
            <a:r>
              <a:rPr lang="es-ES" sz="1400" dirty="0"/>
              <a:t> </a:t>
            </a:r>
            <a:r>
              <a:rPr lang="es-ES" sz="1400" dirty="0" smtClean="0"/>
              <a:t>normal.</a:t>
            </a:r>
            <a:endParaRPr lang="es-ES" sz="1400" dirty="0"/>
          </a:p>
          <a:p>
            <a:pPr lvl="1">
              <a:lnSpc>
                <a:spcPct val="120000"/>
              </a:lnSpc>
            </a:pPr>
            <a:r>
              <a:rPr lang="pt-BR" sz="1400" dirty="0"/>
              <a:t>Vários níveis de </a:t>
            </a:r>
            <a:r>
              <a:rPr lang="pt-BR" sz="1400" dirty="0" smtClean="0"/>
              <a:t>glicemia em </a:t>
            </a:r>
            <a:r>
              <a:rPr lang="pt-BR" sz="1400" dirty="0"/>
              <a:t>jejum </a:t>
            </a:r>
            <a:r>
              <a:rPr lang="es-ES" sz="1400" dirty="0" smtClean="0"/>
              <a:t>&gt;  </a:t>
            </a:r>
            <a:r>
              <a:rPr lang="es-ES" sz="1400" dirty="0"/>
              <a:t>126 </a:t>
            </a:r>
            <a:r>
              <a:rPr lang="es-ES" sz="1400" dirty="0" smtClean="0"/>
              <a:t>mg/dl.</a:t>
            </a:r>
            <a:endParaRPr lang="es-ES" sz="1400" dirty="0"/>
          </a:p>
          <a:p>
            <a:pPr lvl="1">
              <a:lnSpc>
                <a:spcPct val="120000"/>
              </a:lnSpc>
            </a:pPr>
            <a:r>
              <a:rPr lang="es-ES" sz="1400" dirty="0" smtClean="0"/>
              <a:t>Creatinina: 1,31 </a:t>
            </a:r>
            <a:r>
              <a:rPr lang="es-ES" sz="1400" dirty="0"/>
              <a:t>mg/</a:t>
            </a:r>
            <a:r>
              <a:rPr lang="es-ES" sz="1400" dirty="0" smtClean="0"/>
              <a:t>dl  (MDRD-4= 41 ml/min/1,73).</a:t>
            </a:r>
          </a:p>
          <a:p>
            <a:pPr lvl="1">
              <a:lnSpc>
                <a:spcPct val="120000"/>
              </a:lnSpc>
            </a:pPr>
            <a:r>
              <a:rPr lang="es-ES" sz="1400" dirty="0" err="1" smtClean="0"/>
              <a:t>Na</a:t>
            </a:r>
            <a:r>
              <a:rPr lang="es-ES" sz="1400" dirty="0" smtClean="0"/>
              <a:t>+: 138 </a:t>
            </a:r>
            <a:r>
              <a:rPr lang="es-ES" sz="1400" dirty="0" err="1" smtClean="0"/>
              <a:t>meq</a:t>
            </a:r>
            <a:r>
              <a:rPr lang="es-ES" sz="1400" dirty="0" smtClean="0"/>
              <a:t>/l; </a:t>
            </a:r>
            <a:r>
              <a:rPr lang="es-ES" sz="1400" dirty="0"/>
              <a:t>K</a:t>
            </a:r>
            <a:r>
              <a:rPr lang="es-ES" sz="1400" dirty="0" smtClean="0"/>
              <a:t>+: </a:t>
            </a:r>
            <a:r>
              <a:rPr lang="es-ES" sz="1400" dirty="0"/>
              <a:t>3,9 </a:t>
            </a:r>
            <a:r>
              <a:rPr lang="es-ES" sz="1400" dirty="0" err="1" smtClean="0"/>
              <a:t>meq</a:t>
            </a:r>
            <a:r>
              <a:rPr lang="es-ES" sz="1400" dirty="0" smtClean="0"/>
              <a:t>/l.</a:t>
            </a:r>
            <a:endParaRPr lang="es-ES" sz="1400" dirty="0"/>
          </a:p>
          <a:p>
            <a:pPr lvl="1">
              <a:lnSpc>
                <a:spcPct val="120000"/>
              </a:lnSpc>
            </a:pPr>
            <a:r>
              <a:rPr lang="es-ES" sz="1400" dirty="0"/>
              <a:t>CPK, </a:t>
            </a:r>
            <a:r>
              <a:rPr lang="es-ES" sz="1400" dirty="0" err="1"/>
              <a:t>t</a:t>
            </a:r>
            <a:r>
              <a:rPr lang="es-ES" sz="1400" dirty="0" err="1" smtClean="0"/>
              <a:t>roponinas</a:t>
            </a:r>
            <a:r>
              <a:rPr lang="es-ES" sz="1400" dirty="0"/>
              <a:t>, Dímero-D </a:t>
            </a:r>
            <a:r>
              <a:rPr lang="es-ES" sz="1400" dirty="0" err="1" smtClean="0"/>
              <a:t>normais</a:t>
            </a:r>
            <a:r>
              <a:rPr lang="es-ES" sz="1400" dirty="0" smtClean="0"/>
              <a:t>.</a:t>
            </a:r>
            <a:endParaRPr lang="es-ES" sz="1400" dirty="0"/>
          </a:p>
          <a:p>
            <a:pPr lvl="1">
              <a:lnSpc>
                <a:spcPct val="120000"/>
              </a:lnSpc>
            </a:pPr>
            <a:r>
              <a:rPr lang="es-ES" sz="1400" dirty="0">
                <a:solidFill>
                  <a:srgbClr val="C00000"/>
                </a:solidFill>
              </a:rPr>
              <a:t>NT-</a:t>
            </a:r>
            <a:r>
              <a:rPr lang="es-ES" sz="1400" dirty="0" err="1">
                <a:solidFill>
                  <a:srgbClr val="C00000"/>
                </a:solidFill>
              </a:rPr>
              <a:t>proBNP</a:t>
            </a:r>
            <a:r>
              <a:rPr lang="es-ES" sz="1400" dirty="0">
                <a:solidFill>
                  <a:srgbClr val="C00000"/>
                </a:solidFill>
              </a:rPr>
              <a:t>:  3.350 </a:t>
            </a:r>
            <a:r>
              <a:rPr lang="es-ES" sz="1400" dirty="0" err="1">
                <a:solidFill>
                  <a:srgbClr val="C00000"/>
                </a:solidFill>
              </a:rPr>
              <a:t>pg</a:t>
            </a:r>
            <a:r>
              <a:rPr lang="es-ES" sz="1400" dirty="0">
                <a:solidFill>
                  <a:srgbClr val="C00000"/>
                </a:solidFill>
              </a:rPr>
              <a:t>/ml </a:t>
            </a:r>
            <a:r>
              <a:rPr lang="es-ES" sz="1400" dirty="0" smtClean="0">
                <a:solidFill>
                  <a:srgbClr val="C00000"/>
                </a:solidFill>
              </a:rPr>
              <a:t> (</a:t>
            </a:r>
            <a:r>
              <a:rPr lang="es-ES" sz="1400" dirty="0" err="1" smtClean="0">
                <a:solidFill>
                  <a:srgbClr val="C00000"/>
                </a:solidFill>
              </a:rPr>
              <a:t>na</a:t>
            </a:r>
            <a:r>
              <a:rPr lang="es-ES" sz="1400" dirty="0">
                <a:solidFill>
                  <a:srgbClr val="C00000"/>
                </a:solidFill>
              </a:rPr>
              <a:t> </a:t>
            </a:r>
            <a:r>
              <a:rPr lang="es-ES" sz="1400" dirty="0" err="1">
                <a:solidFill>
                  <a:srgbClr val="C00000"/>
                </a:solidFill>
              </a:rPr>
              <a:t>admissão</a:t>
            </a:r>
            <a:r>
              <a:rPr lang="es-ES" sz="1400" dirty="0">
                <a:solidFill>
                  <a:srgbClr val="C00000"/>
                </a:solidFill>
              </a:rPr>
              <a:t>).</a:t>
            </a:r>
          </a:p>
          <a:p>
            <a:pPr>
              <a:lnSpc>
                <a:spcPct val="120000"/>
              </a:lnSpc>
            </a:pPr>
            <a:r>
              <a:rPr lang="es-ES" sz="1400" dirty="0" err="1" smtClean="0">
                <a:solidFill>
                  <a:srgbClr val="C00000"/>
                </a:solidFill>
              </a:rPr>
              <a:t>Tratamento</a:t>
            </a:r>
            <a:r>
              <a:rPr lang="es-ES" sz="1400" dirty="0" smtClean="0">
                <a:solidFill>
                  <a:srgbClr val="C00000"/>
                </a:solidFill>
              </a:rPr>
              <a:t> </a:t>
            </a:r>
            <a:r>
              <a:rPr lang="es-ES" sz="1400" dirty="0" err="1" smtClean="0">
                <a:solidFill>
                  <a:srgbClr val="C00000"/>
                </a:solidFill>
              </a:rPr>
              <a:t>na</a:t>
            </a:r>
            <a:r>
              <a:rPr lang="es-ES" sz="1400" dirty="0" smtClean="0">
                <a:solidFill>
                  <a:srgbClr val="C00000"/>
                </a:solidFill>
              </a:rPr>
              <a:t> </a:t>
            </a:r>
            <a:r>
              <a:rPr lang="es-ES" sz="1400" dirty="0">
                <a:solidFill>
                  <a:srgbClr val="C00000"/>
                </a:solidFill>
              </a:rPr>
              <a:t>ALTA (5 </a:t>
            </a:r>
            <a:r>
              <a:rPr lang="es-ES" sz="1400" dirty="0" err="1" smtClean="0">
                <a:solidFill>
                  <a:srgbClr val="C00000"/>
                </a:solidFill>
              </a:rPr>
              <a:t>dias</a:t>
            </a:r>
            <a:r>
              <a:rPr lang="es-ES" sz="1400" dirty="0">
                <a:solidFill>
                  <a:srgbClr val="C00000"/>
                </a:solidFill>
              </a:rPr>
              <a:t>):</a:t>
            </a:r>
          </a:p>
          <a:p>
            <a:pPr lvl="1">
              <a:lnSpc>
                <a:spcPct val="120000"/>
              </a:lnSpc>
            </a:pPr>
            <a:r>
              <a:rPr lang="es-ES" sz="1400" dirty="0"/>
              <a:t>Furosemida 40 mg: 1 – 1 – </a:t>
            </a:r>
            <a:r>
              <a:rPr lang="es-ES" sz="1400" dirty="0" smtClean="0"/>
              <a:t>0.</a:t>
            </a:r>
            <a:endParaRPr lang="es-ES" sz="1400" dirty="0"/>
          </a:p>
          <a:p>
            <a:pPr lvl="1">
              <a:lnSpc>
                <a:spcPct val="120000"/>
              </a:lnSpc>
            </a:pPr>
            <a:r>
              <a:rPr lang="es-ES" sz="1400" dirty="0" err="1"/>
              <a:t>Lisinopril</a:t>
            </a:r>
            <a:r>
              <a:rPr lang="es-ES" sz="1400" dirty="0"/>
              <a:t> 20 mg/ </a:t>
            </a:r>
            <a:r>
              <a:rPr lang="es-ES" sz="1400" dirty="0" err="1" smtClean="0"/>
              <a:t>dia</a:t>
            </a:r>
            <a:r>
              <a:rPr lang="es-ES" sz="1400" dirty="0" smtClean="0"/>
              <a:t>.</a:t>
            </a:r>
            <a:endParaRPr lang="es-ES" sz="1400" dirty="0"/>
          </a:p>
          <a:p>
            <a:pPr lvl="1">
              <a:lnSpc>
                <a:spcPct val="120000"/>
              </a:lnSpc>
            </a:pPr>
            <a:r>
              <a:rPr lang="es-ES" sz="1400" dirty="0" err="1"/>
              <a:t>Carvedilol</a:t>
            </a:r>
            <a:r>
              <a:rPr lang="es-ES" sz="1400" dirty="0"/>
              <a:t> 6.25 mg/ 12 </a:t>
            </a:r>
            <a:r>
              <a:rPr lang="es-ES" sz="1400" dirty="0" smtClean="0"/>
              <a:t>horas.</a:t>
            </a:r>
            <a:endParaRPr lang="es-ES" sz="1400" dirty="0"/>
          </a:p>
          <a:p>
            <a:pPr lvl="1">
              <a:lnSpc>
                <a:spcPct val="120000"/>
              </a:lnSpc>
            </a:pPr>
            <a:r>
              <a:rPr lang="es-ES" sz="1400" dirty="0" err="1"/>
              <a:t>Espironolactona</a:t>
            </a:r>
            <a:r>
              <a:rPr lang="es-ES" sz="1400" dirty="0"/>
              <a:t> 25 </a:t>
            </a:r>
            <a:r>
              <a:rPr lang="es-ES" sz="1400" dirty="0" smtClean="0"/>
              <a:t>mg/</a:t>
            </a:r>
            <a:r>
              <a:rPr lang="es-ES" sz="1400" dirty="0" err="1" smtClean="0"/>
              <a:t>dia</a:t>
            </a:r>
            <a:r>
              <a:rPr lang="es-ES" sz="1400" dirty="0" smtClean="0"/>
              <a:t>.</a:t>
            </a:r>
          </a:p>
          <a:p>
            <a:pPr lvl="1">
              <a:lnSpc>
                <a:spcPct val="120000"/>
              </a:lnSpc>
            </a:pPr>
            <a:r>
              <a:rPr lang="es-ES" sz="1400" dirty="0" err="1" smtClean="0"/>
              <a:t>Metformina</a:t>
            </a:r>
            <a:r>
              <a:rPr lang="es-ES" sz="1400" dirty="0" smtClean="0"/>
              <a:t> 850 : </a:t>
            </a:r>
            <a:r>
              <a:rPr lang="es-ES" sz="1400" dirty="0" err="1" smtClean="0"/>
              <a:t>meio</a:t>
            </a:r>
            <a:r>
              <a:rPr lang="es-ES" sz="1400" dirty="0" smtClean="0"/>
              <a:t> comprimido por </a:t>
            </a:r>
            <a:r>
              <a:rPr lang="es-ES" sz="1400" dirty="0" err="1" smtClean="0"/>
              <a:t>dia</a:t>
            </a:r>
            <a:r>
              <a:rPr lang="es-ES" sz="1400" dirty="0" smtClean="0"/>
              <a:t>.</a:t>
            </a:r>
            <a:endParaRPr lang="es-ES" sz="1400" dirty="0"/>
          </a:p>
          <a:p>
            <a:pPr lvl="1">
              <a:lnSpc>
                <a:spcPct val="120000"/>
              </a:lnSpc>
            </a:pPr>
            <a:r>
              <a:rPr lang="es-ES" sz="1400" dirty="0"/>
              <a:t>Medidas </a:t>
            </a:r>
            <a:r>
              <a:rPr lang="es-ES" sz="1400" dirty="0" err="1" smtClean="0"/>
              <a:t>geerais</a:t>
            </a:r>
            <a:r>
              <a:rPr lang="es-ES" sz="1400" dirty="0" smtClean="0"/>
              <a:t> </a:t>
            </a:r>
            <a:r>
              <a:rPr lang="es-ES" sz="1400" dirty="0"/>
              <a:t>(dieta, </a:t>
            </a:r>
            <a:r>
              <a:rPr lang="es-ES" sz="1400" dirty="0" err="1" smtClean="0"/>
              <a:t>exercício</a:t>
            </a:r>
            <a:r>
              <a:rPr lang="es-ES" sz="1400" dirty="0" smtClean="0"/>
              <a:t>).</a:t>
            </a:r>
          </a:p>
          <a:p>
            <a:pPr lvl="1">
              <a:lnSpc>
                <a:spcPct val="120000"/>
              </a:lnSpc>
            </a:pPr>
            <a:r>
              <a:rPr lang="pt-BR" sz="1400" dirty="0"/>
              <a:t>Controle estrito da PA e diabetes.</a:t>
            </a:r>
            <a:endParaRPr lang="es-ES" sz="1400" dirty="0"/>
          </a:p>
          <a:p>
            <a:pPr lvl="1">
              <a:lnSpc>
                <a:spcPct val="90000"/>
              </a:lnSpc>
            </a:pPr>
            <a:endParaRPr lang="es-ES" sz="2000" dirty="0"/>
          </a:p>
          <a:p>
            <a:pPr marL="57150" indent="0">
              <a:lnSpc>
                <a:spcPct val="90000"/>
              </a:lnSpc>
              <a:buNone/>
            </a:pPr>
            <a:endParaRPr lang="es-ES" dirty="0">
              <a:solidFill>
                <a:srgbClr val="CC3300"/>
              </a:solidFill>
            </a:endParaRPr>
          </a:p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>
          <a:xfrm>
            <a:off x="191344" y="5661248"/>
            <a:ext cx="11582443" cy="295162"/>
          </a:xfrm>
        </p:spPr>
        <p:txBody>
          <a:bodyPr>
            <a:normAutofit/>
          </a:bodyPr>
          <a:lstStyle/>
          <a:p>
            <a:r>
              <a:rPr lang="es-ES" sz="1200" dirty="0" smtClean="0"/>
              <a:t>Tomado del informe de alta de la paciente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146399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00125"/>
            <a:r>
              <a:rPr lang="es-ES" dirty="0"/>
              <a:t>Totalmente </a:t>
            </a:r>
            <a:r>
              <a:rPr lang="es-ES" dirty="0" err="1" smtClean="0"/>
              <a:t>correto</a:t>
            </a:r>
            <a:r>
              <a:rPr lang="es-ES" dirty="0" smtClean="0"/>
              <a:t>.</a:t>
            </a:r>
            <a:endParaRPr lang="es-ES" dirty="0"/>
          </a:p>
          <a:p>
            <a:pPr marL="1000125"/>
            <a:r>
              <a:rPr lang="es-ES" dirty="0"/>
              <a:t>Falta </a:t>
            </a:r>
            <a:r>
              <a:rPr lang="es-ES" dirty="0" err="1" smtClean="0"/>
              <a:t>uma</a:t>
            </a:r>
            <a:r>
              <a:rPr lang="es-ES" dirty="0" smtClean="0"/>
              <a:t> </a:t>
            </a:r>
            <a:r>
              <a:rPr lang="es-ES" dirty="0" err="1" smtClean="0"/>
              <a:t>estatina</a:t>
            </a:r>
            <a:r>
              <a:rPr lang="es-ES" dirty="0" smtClean="0"/>
              <a:t>.</a:t>
            </a:r>
            <a:endParaRPr lang="es-ES" dirty="0"/>
          </a:p>
          <a:p>
            <a:pPr marL="1000125"/>
            <a:r>
              <a:rPr lang="pt-BR" dirty="0"/>
              <a:t>Não conhecemos a Fração de ejeção</a:t>
            </a:r>
            <a:r>
              <a:rPr lang="es-ES" dirty="0" smtClean="0"/>
              <a:t>, sobra </a:t>
            </a:r>
            <a:r>
              <a:rPr lang="es-ES" dirty="0"/>
              <a:t>o</a:t>
            </a:r>
            <a:r>
              <a:rPr lang="es-ES" dirty="0" smtClean="0"/>
              <a:t> </a:t>
            </a:r>
            <a:r>
              <a:rPr lang="el-GR" dirty="0"/>
              <a:t>β</a:t>
            </a:r>
            <a:r>
              <a:rPr lang="es-ES" dirty="0" smtClean="0"/>
              <a:t>-bloqueante.</a:t>
            </a:r>
            <a:endParaRPr lang="es-ES" dirty="0"/>
          </a:p>
          <a:p>
            <a:pPr marL="1000125"/>
            <a:r>
              <a:rPr lang="es-ES" dirty="0" smtClean="0"/>
              <a:t>Falta </a:t>
            </a:r>
            <a:r>
              <a:rPr lang="es-ES" dirty="0"/>
              <a:t>suplemento de </a:t>
            </a:r>
            <a:r>
              <a:rPr lang="es-ES" dirty="0" err="1" smtClean="0"/>
              <a:t>potássio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C00000"/>
                </a:solidFill>
                <a:latin typeface="+mj-lt"/>
              </a:rPr>
              <a:t>Considera correto o </a:t>
            </a:r>
            <a:r>
              <a:rPr lang="pt-BR" dirty="0">
                <a:solidFill>
                  <a:srgbClr val="C00000"/>
                </a:solidFill>
                <a:latin typeface="+mj-lt"/>
              </a:rPr>
              <a:t>tratamento </a:t>
            </a:r>
            <a:r>
              <a:rPr lang="pt-BR" dirty="0" smtClean="0">
                <a:solidFill>
                  <a:srgbClr val="C00000"/>
                </a:solidFill>
                <a:latin typeface="+mj-lt"/>
              </a:rPr>
              <a:t>de </a:t>
            </a:r>
            <a:r>
              <a:rPr lang="pt-BR" dirty="0">
                <a:solidFill>
                  <a:srgbClr val="C00000"/>
                </a:solidFill>
                <a:latin typeface="+mj-lt"/>
              </a:rPr>
              <a:t>alta?</a:t>
            </a:r>
            <a:endParaRPr lang="es-ES" dirty="0">
              <a:latin typeface="+mj-lt"/>
            </a:endParaRP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Pergunta</a:t>
            </a:r>
            <a:r>
              <a:rPr lang="es-ES" dirty="0" smtClean="0"/>
              <a:t> 4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0579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b="1" dirty="0" err="1" smtClean="0"/>
              <a:t>História</a:t>
            </a:r>
            <a:r>
              <a:rPr lang="es-ES" b="1" dirty="0" smtClean="0"/>
              <a:t> </a:t>
            </a:r>
            <a:r>
              <a:rPr lang="es-ES" b="1" dirty="0"/>
              <a:t>natural </a:t>
            </a:r>
            <a:r>
              <a:rPr lang="es-ES" b="1" dirty="0" smtClean="0"/>
              <a:t>da IC</a:t>
            </a:r>
            <a:endParaRPr lang="es-ES" b="1" dirty="0"/>
          </a:p>
        </p:txBody>
      </p:sp>
      <p:pic>
        <p:nvPicPr>
          <p:cNvPr id="27651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5720" y="797162"/>
            <a:ext cx="6048671" cy="5219700"/>
          </a:xfrm>
          <a:noFill/>
          <a:ln w="28575" cap="flat">
            <a:solidFill>
              <a:srgbClr val="A4043D"/>
            </a:solidFill>
            <a:miter lim="800000"/>
            <a:headEnd type="none" w="sm" len="sm"/>
            <a:tailEnd type="none" w="sm" len="sm"/>
          </a:ln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6540503" y="6278569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s-ES"/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9628919" y="5960313"/>
            <a:ext cx="251575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ES" sz="1200" i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Jessup</a:t>
            </a:r>
            <a:r>
              <a:rPr lang="es-ES" sz="1200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. N </a:t>
            </a:r>
            <a:r>
              <a:rPr lang="es-ES" sz="1200" i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Engl</a:t>
            </a:r>
            <a:r>
              <a:rPr lang="es-ES" sz="1200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J </a:t>
            </a:r>
            <a:r>
              <a:rPr lang="es-ES" sz="1200" i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Med</a:t>
            </a:r>
            <a:r>
              <a:rPr lang="es-ES" sz="1200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2003; 348: 2007</a:t>
            </a:r>
          </a:p>
        </p:txBody>
      </p:sp>
      <p:sp>
        <p:nvSpPr>
          <p:cNvPr id="2" name="Flecha a la derecha con bandas 1"/>
          <p:cNvSpPr/>
          <p:nvPr/>
        </p:nvSpPr>
        <p:spPr>
          <a:xfrm>
            <a:off x="941920" y="1196752"/>
            <a:ext cx="2201752" cy="158417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IAM</a:t>
            </a:r>
            <a:endParaRPr lang="es-E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lecha a la derecha con bandas 8"/>
          <p:cNvSpPr/>
          <p:nvPr/>
        </p:nvSpPr>
        <p:spPr>
          <a:xfrm>
            <a:off x="941920" y="3861048"/>
            <a:ext cx="2201752" cy="1584176"/>
          </a:xfrm>
          <a:prstGeom prst="striped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HTA</a:t>
            </a:r>
            <a:endParaRPr lang="es-E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89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ChangeArrowheads="1"/>
          </p:cNvSpPr>
          <p:nvPr/>
        </p:nvSpPr>
        <p:spPr bwMode="auto">
          <a:xfrm>
            <a:off x="238084" y="285728"/>
            <a:ext cx="556988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s-ES_tradnl" sz="3200" dirty="0">
              <a:solidFill>
                <a:schemeClr val="accent1"/>
              </a:solidFill>
            </a:endParaRPr>
          </a:p>
        </p:txBody>
      </p:sp>
      <p:pic>
        <p:nvPicPr>
          <p:cNvPr id="390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928" y="888952"/>
            <a:ext cx="4642672" cy="318812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828" name="Text Box 6"/>
          <p:cNvSpPr txBox="1">
            <a:spLocks noChangeArrowheads="1"/>
          </p:cNvSpPr>
          <p:nvPr/>
        </p:nvSpPr>
        <p:spPr bwMode="auto">
          <a:xfrm>
            <a:off x="630771" y="1481138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endParaRPr lang="es-ES_tradnl" sz="2800">
              <a:solidFill>
                <a:schemeClr val="tx1"/>
              </a:solidFill>
              <a:latin typeface="Times" charset="0"/>
            </a:endParaRPr>
          </a:p>
        </p:txBody>
      </p:sp>
      <p:pic>
        <p:nvPicPr>
          <p:cNvPr id="7" name="Picture 8" descr="&#10;Caso9 (8).tif                                                  00008023Nuria 2                        B88EA581:"/>
          <p:cNvPicPr>
            <a:picLocks noChangeAspect="1" noChangeArrowheads="1"/>
          </p:cNvPicPr>
          <p:nvPr/>
        </p:nvPicPr>
        <p:blipFill>
          <a:blip r:embed="rId4" cstate="print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044" y="4149080"/>
            <a:ext cx="4045680" cy="1883294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Ecocardiograma (2 meses </a:t>
            </a:r>
            <a:r>
              <a:rPr lang="es-ES" dirty="0" err="1" smtClean="0"/>
              <a:t>depois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216024" y="1412776"/>
            <a:ext cx="5981576" cy="4592024"/>
          </a:xfrm>
        </p:spPr>
        <p:txBody>
          <a:bodyPr/>
          <a:lstStyle/>
          <a:p>
            <a:r>
              <a:rPr lang="es-ES" dirty="0" err="1" smtClean="0"/>
              <a:t>Relatório</a:t>
            </a:r>
            <a:r>
              <a:rPr lang="es-ES" dirty="0" smtClean="0"/>
              <a:t>:</a:t>
            </a:r>
          </a:p>
          <a:p>
            <a:pPr marL="1630363" lvl="2" indent="-342900" eaLnBrk="0" hangingPunct="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s-ES_tradnl" dirty="0" err="1"/>
              <a:t>Função</a:t>
            </a:r>
            <a:r>
              <a:rPr lang="es-ES_tradnl" dirty="0"/>
              <a:t> sistólica </a:t>
            </a:r>
            <a:r>
              <a:rPr lang="es-ES_tradnl" dirty="0" smtClean="0"/>
              <a:t>preservada (</a:t>
            </a:r>
            <a:r>
              <a:rPr lang="es-ES_tradnl" dirty="0"/>
              <a:t>FE 55</a:t>
            </a:r>
            <a:r>
              <a:rPr lang="es-ES_tradnl" dirty="0" smtClean="0"/>
              <a:t>%).</a:t>
            </a:r>
            <a:endParaRPr lang="es-ES_tradnl" dirty="0"/>
          </a:p>
          <a:p>
            <a:pPr marL="1630363" lvl="2" indent="-342900" eaLnBrk="0" hangingPunct="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s-ES_tradnl" dirty="0"/>
              <a:t>Hipertrofia </a:t>
            </a:r>
            <a:r>
              <a:rPr lang="es-ES_tradnl" dirty="0" smtClean="0"/>
              <a:t>VE .</a:t>
            </a:r>
            <a:endParaRPr lang="es-ES_tradnl" dirty="0"/>
          </a:p>
          <a:p>
            <a:pPr marL="1630363" lvl="2" indent="-342900" eaLnBrk="0" hangingPunct="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s-ES_tradnl" dirty="0" smtClean="0"/>
              <a:t>AE </a:t>
            </a:r>
            <a:r>
              <a:rPr lang="es-ES_tradnl" dirty="0"/>
              <a:t>dilatada </a:t>
            </a:r>
            <a:r>
              <a:rPr lang="es-ES_tradnl" sz="1600" dirty="0"/>
              <a:t>(45 mm</a:t>
            </a:r>
            <a:r>
              <a:rPr lang="es-ES_tradnl" sz="1800" dirty="0" smtClean="0"/>
              <a:t>).</a:t>
            </a:r>
            <a:endParaRPr lang="es-ES_tradnl" sz="1800" dirty="0"/>
          </a:p>
          <a:p>
            <a:pPr marL="1630363" lvl="2" indent="-342900" eaLnBrk="0" hangingPunct="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pt-BR" dirty="0"/>
              <a:t>Válvula aórtica não estruturada com insuficiência mínima</a:t>
            </a:r>
            <a:r>
              <a:rPr lang="pt-BR" dirty="0" smtClean="0"/>
              <a:t>.</a:t>
            </a:r>
          </a:p>
          <a:p>
            <a:pPr marL="1630363" lvl="2" indent="-342900" eaLnBrk="0" hangingPunct="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pt-BR" dirty="0"/>
              <a:t>Alteração da função diastólica (</a:t>
            </a:r>
            <a:r>
              <a:rPr lang="pt-BR" i="1" dirty="0"/>
              <a:t>relaxamento alterado</a:t>
            </a:r>
            <a:r>
              <a:rPr lang="pt-BR" dirty="0" smtClean="0"/>
              <a:t>)</a:t>
            </a:r>
            <a:r>
              <a:rPr lang="es-ES" dirty="0" smtClean="0"/>
              <a:t>.</a:t>
            </a:r>
            <a:endParaRPr lang="es-ES" dirty="0"/>
          </a:p>
          <a:p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167683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0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90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14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5803" y="116632"/>
            <a:ext cx="10972800" cy="604800"/>
          </a:xfrm>
        </p:spPr>
        <p:txBody>
          <a:bodyPr/>
          <a:lstStyle/>
          <a:p>
            <a:r>
              <a:rPr lang="es-ES" dirty="0" err="1" smtClean="0"/>
              <a:t>Principais</a:t>
            </a:r>
            <a:r>
              <a:rPr lang="es-ES" dirty="0" smtClean="0"/>
              <a:t> causas de </a:t>
            </a:r>
            <a:r>
              <a:rPr lang="es-ES" dirty="0" err="1" smtClean="0"/>
              <a:t>dispneia</a:t>
            </a:r>
            <a:endParaRPr lang="es-ES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8326688"/>
              </p:ext>
            </p:extLst>
          </p:nvPr>
        </p:nvGraphicFramePr>
        <p:xfrm>
          <a:off x="0" y="1016000"/>
          <a:ext cx="11582400" cy="4591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>
          <a:xfrm>
            <a:off x="479376" y="5949280"/>
            <a:ext cx="11582443" cy="295162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Lobos Bejarano JM. Guía de Actuación en Atención Primaria, </a:t>
            </a:r>
            <a:r>
              <a:rPr lang="es-ES" dirty="0" err="1" smtClean="0"/>
              <a:t>semFYC</a:t>
            </a:r>
            <a:r>
              <a:rPr lang="es-ES" dirty="0" smtClean="0"/>
              <a:t> 2010</a:t>
            </a:r>
            <a:endParaRPr lang="es-ES" dirty="0"/>
          </a:p>
        </p:txBody>
      </p:sp>
      <p:pic>
        <p:nvPicPr>
          <p:cNvPr id="7" name="Marcador de contenido 2" descr="Heart-and-lungs.jp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" r="910"/>
          <a:stretch/>
        </p:blipFill>
        <p:spPr>
          <a:xfrm>
            <a:off x="479376" y="260648"/>
            <a:ext cx="2880320" cy="2520751"/>
          </a:xfrm>
          <a:prstGeom prst="rect">
            <a:avLst/>
          </a:prstGeom>
          <a:solidFill>
            <a:srgbClr val="FFFFFF">
              <a:alpha val="50196"/>
            </a:srgbClr>
          </a:solidFill>
        </p:spPr>
      </p:pic>
      <p:sp>
        <p:nvSpPr>
          <p:cNvPr id="8" name="CuadroTexto 7"/>
          <p:cNvSpPr txBox="1"/>
          <p:nvPr/>
        </p:nvSpPr>
        <p:spPr>
          <a:xfrm>
            <a:off x="6960096" y="5229200"/>
            <a:ext cx="2160240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s-ES" sz="1400" dirty="0" smtClean="0"/>
              <a:t>TABACO, IDADE AVANÇADA</a:t>
            </a:r>
          </a:p>
          <a:p>
            <a:pPr algn="ctr"/>
            <a:r>
              <a:rPr lang="es-ES" sz="1400" dirty="0" smtClean="0"/>
              <a:t>OUTROS FATORES DE RISCO </a:t>
            </a:r>
          </a:p>
        </p:txBody>
      </p:sp>
    </p:spTree>
    <p:extLst>
      <p:ext uri="{BB962C8B-B14F-4D97-AF65-F5344CB8AC3E}">
        <p14:creationId xmlns:p14="http://schemas.microsoft.com/office/powerpoint/2010/main" val="277472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8 A4C Hipertrofia.avi">
            <a:hlinkClick r:id="" action="ppaction://media"/>
          </p:cNvPr>
          <p:cNvPicPr>
            <a:picLocks noRot="1"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430" y="2498924"/>
            <a:ext cx="5804371" cy="30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4" name="Picture 4" descr="E:\RNM HVI severa.jpg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1124744"/>
            <a:ext cx="4929909" cy="3052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31372" y="197768"/>
            <a:ext cx="1142526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s-ES_tradnl" sz="2800" dirty="0">
              <a:solidFill>
                <a:srgbClr val="CC0000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04782" y="4365104"/>
            <a:ext cx="5071138" cy="1477328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800" dirty="0" err="1">
                <a:solidFill>
                  <a:schemeClr val="tx2"/>
                </a:solidFill>
                <a:latin typeface="+mj-lt"/>
              </a:rPr>
              <a:t>Fluxo</a:t>
            </a:r>
            <a:r>
              <a:rPr lang="es-ES" sz="1800" dirty="0">
                <a:solidFill>
                  <a:schemeClr val="tx2"/>
                </a:solidFill>
                <a:latin typeface="+mj-lt"/>
              </a:rPr>
              <a:t> de </a:t>
            </a:r>
            <a:r>
              <a:rPr lang="es-ES" sz="1800" dirty="0" err="1">
                <a:solidFill>
                  <a:schemeClr val="tx2"/>
                </a:solidFill>
                <a:latin typeface="+mj-lt"/>
              </a:rPr>
              <a:t>enchimento</a:t>
            </a:r>
            <a:r>
              <a:rPr lang="es-ES" sz="1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s-ES" sz="1800" dirty="0" smtClean="0">
                <a:solidFill>
                  <a:schemeClr val="tx2"/>
                </a:solidFill>
                <a:latin typeface="+mj-lt"/>
              </a:rPr>
              <a:t>mitral </a:t>
            </a:r>
            <a:r>
              <a:rPr lang="es-ES" sz="1400" dirty="0" smtClean="0">
                <a:solidFill>
                  <a:schemeClr val="tx2"/>
                </a:solidFill>
                <a:latin typeface="+mj-lt"/>
              </a:rPr>
              <a:t>(Onda </a:t>
            </a:r>
            <a:r>
              <a:rPr lang="es-ES" sz="1400" dirty="0">
                <a:solidFill>
                  <a:schemeClr val="tx2"/>
                </a:solidFill>
                <a:latin typeface="+mj-lt"/>
              </a:rPr>
              <a:t>A &gt; </a:t>
            </a:r>
            <a:r>
              <a:rPr lang="es-ES" sz="1400" dirty="0" smtClean="0">
                <a:solidFill>
                  <a:schemeClr val="tx2"/>
                </a:solidFill>
                <a:latin typeface="+mj-lt"/>
              </a:rPr>
              <a:t>E; e’; E/e’ ratio).</a:t>
            </a:r>
            <a:endParaRPr lang="es-ES" sz="1400" dirty="0">
              <a:solidFill>
                <a:schemeClr val="tx2"/>
              </a:solidFill>
              <a:latin typeface="+mj-lt"/>
            </a:endParaRP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s-ES" sz="1800" dirty="0" err="1" smtClean="0">
                <a:solidFill>
                  <a:schemeClr val="tx2"/>
                </a:solidFill>
                <a:latin typeface="+mj-lt"/>
              </a:rPr>
              <a:t>Fluxo</a:t>
            </a:r>
            <a:r>
              <a:rPr lang="es-ES" sz="1800" dirty="0" smtClean="0">
                <a:solidFill>
                  <a:schemeClr val="tx2"/>
                </a:solidFill>
                <a:latin typeface="+mj-lt"/>
              </a:rPr>
              <a:t> venoso pulmonar.</a:t>
            </a:r>
          </a:p>
          <a:p>
            <a:pPr algn="l"/>
            <a:endParaRPr lang="es-ES" sz="1800" dirty="0" smtClean="0">
              <a:solidFill>
                <a:schemeClr val="tx1"/>
              </a:solidFill>
            </a:endParaRPr>
          </a:p>
          <a:p>
            <a:pPr algn="l"/>
            <a:endParaRPr lang="es-ES" sz="1800" dirty="0">
              <a:solidFill>
                <a:schemeClr val="tx1"/>
              </a:solidFill>
            </a:endParaRPr>
          </a:p>
          <a:p>
            <a:pPr algn="ctr"/>
            <a:r>
              <a:rPr lang="es-ES" sz="1800" b="1" dirty="0" smtClean="0">
                <a:solidFill>
                  <a:schemeClr val="accent1"/>
                </a:solidFill>
              </a:rPr>
              <a:t>Observar a </a:t>
            </a:r>
            <a:r>
              <a:rPr lang="es-ES" sz="1800" b="1" dirty="0" err="1">
                <a:solidFill>
                  <a:schemeClr val="accent1"/>
                </a:solidFill>
              </a:rPr>
              <a:t>d</a:t>
            </a:r>
            <a:r>
              <a:rPr lang="es-ES" sz="1800" b="1" dirty="0" err="1" smtClean="0">
                <a:solidFill>
                  <a:schemeClr val="accent1"/>
                </a:solidFill>
              </a:rPr>
              <a:t>isfunção</a:t>
            </a:r>
            <a:r>
              <a:rPr lang="es-ES" sz="1800" b="1" dirty="0" smtClean="0">
                <a:solidFill>
                  <a:schemeClr val="accent1"/>
                </a:solidFill>
              </a:rPr>
              <a:t> </a:t>
            </a:r>
            <a:r>
              <a:rPr lang="es-ES" sz="1800" b="1" dirty="0">
                <a:solidFill>
                  <a:schemeClr val="accent1"/>
                </a:solidFill>
              </a:rPr>
              <a:t>d</a:t>
            </a:r>
            <a:r>
              <a:rPr lang="es-ES" sz="1800" b="1" dirty="0" smtClean="0">
                <a:solidFill>
                  <a:schemeClr val="accent1"/>
                </a:solidFill>
              </a:rPr>
              <a:t>iastólica</a:t>
            </a:r>
            <a:r>
              <a:rPr lang="es-ES" sz="1800" b="1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3" name="Flecha abajo 2"/>
          <p:cNvSpPr/>
          <p:nvPr/>
        </p:nvSpPr>
        <p:spPr bwMode="auto">
          <a:xfrm>
            <a:off x="2351584" y="5013176"/>
            <a:ext cx="715216" cy="432048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4000" b="0" i="0" u="none" strike="noStrike" cap="none" normalizeH="0" baseline="0" smtClean="0">
              <a:ln>
                <a:noFill/>
              </a:ln>
              <a:solidFill>
                <a:srgbClr val="A50021"/>
              </a:solidFill>
              <a:effectLst/>
              <a:latin typeface="Arial" charset="0"/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72008" y="44624"/>
            <a:ext cx="12072664" cy="604800"/>
          </a:xfrm>
        </p:spPr>
        <p:txBody>
          <a:bodyPr/>
          <a:lstStyle/>
          <a:p>
            <a:r>
              <a:rPr lang="pt-BR" sz="2800" dirty="0"/>
              <a:t>Caracterização da insuficiência cardíaca com função sistólica preservada</a:t>
            </a:r>
            <a:r>
              <a:rPr lang="es-ES_tradnl" sz="2800" dirty="0" smtClean="0"/>
              <a:t> (IC-</a:t>
            </a:r>
            <a:r>
              <a:rPr lang="es-ES_tradnl" sz="2800" dirty="0" err="1" smtClean="0"/>
              <a:t>FSp</a:t>
            </a:r>
            <a:r>
              <a:rPr lang="es-ES_tradnl" sz="2800" dirty="0" smtClean="0"/>
              <a:t>)</a:t>
            </a:r>
            <a:endParaRPr lang="es-ES" sz="2800" dirty="0"/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6264696" y="415646"/>
            <a:ext cx="4655840" cy="3373394"/>
          </a:xfrm>
        </p:spPr>
        <p:txBody>
          <a:bodyPr/>
          <a:lstStyle/>
          <a:p>
            <a:pPr marL="571500" lvl="1" indent="0" eaLnBrk="0" hangingPunct="0">
              <a:lnSpc>
                <a:spcPct val="120000"/>
              </a:lnSpc>
              <a:buNone/>
            </a:pPr>
            <a:endParaRPr lang="es-ES_tradnl" sz="2800" b="1" dirty="0"/>
          </a:p>
          <a:p>
            <a:r>
              <a:rPr lang="es-ES" dirty="0" smtClean="0"/>
              <a:t>FE conservada.</a:t>
            </a:r>
          </a:p>
          <a:p>
            <a:r>
              <a:rPr lang="es-ES" dirty="0" smtClean="0"/>
              <a:t>Hipertrofia VE.</a:t>
            </a:r>
          </a:p>
          <a:p>
            <a:r>
              <a:rPr lang="es-ES" dirty="0" smtClean="0"/>
              <a:t>Aurícula </a:t>
            </a:r>
            <a:r>
              <a:rPr lang="es-ES" dirty="0" err="1" smtClean="0"/>
              <a:t>esquerda</a:t>
            </a:r>
            <a:r>
              <a:rPr lang="es-ES" dirty="0" smtClean="0"/>
              <a:t> dilatada.</a:t>
            </a:r>
            <a:endParaRPr lang="es-E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015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1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91344" y="159904"/>
            <a:ext cx="11751096" cy="604800"/>
          </a:xfrm>
        </p:spPr>
        <p:txBody>
          <a:bodyPr/>
          <a:lstStyle/>
          <a:p>
            <a:r>
              <a:rPr lang="pt-BR" dirty="0"/>
              <a:t>Evolução do </a:t>
            </a:r>
            <a:r>
              <a:rPr lang="pt-BR" dirty="0" smtClean="0"/>
              <a:t>caso clínico: </a:t>
            </a:r>
            <a:r>
              <a:rPr lang="pt-BR" dirty="0"/>
              <a:t>acompanhamento nos cuidados primários</a:t>
            </a:r>
            <a:endParaRPr lang="es-ES" dirty="0"/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196093"/>
              </p:ext>
            </p:extLst>
          </p:nvPr>
        </p:nvGraphicFramePr>
        <p:xfrm>
          <a:off x="983432" y="1052737"/>
          <a:ext cx="10153128" cy="5022088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4896544"/>
                <a:gridCol w="5256584"/>
              </a:tblGrid>
              <a:tr h="2797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 dirty="0" err="1" smtClean="0">
                          <a:effectLst/>
                          <a:latin typeface="+mn-lt"/>
                        </a:rPr>
                        <a:t>Tratamento</a:t>
                      </a:r>
                      <a:r>
                        <a:rPr lang="es-ES" sz="28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ES" sz="2800" dirty="0" err="1" smtClean="0">
                          <a:effectLst/>
                          <a:latin typeface="+mn-lt"/>
                        </a:rPr>
                        <a:t>na</a:t>
                      </a:r>
                      <a:r>
                        <a:rPr lang="es-ES" sz="2800" dirty="0" smtClean="0">
                          <a:effectLst/>
                          <a:latin typeface="+mn-lt"/>
                        </a:rPr>
                        <a:t> alta </a:t>
                      </a:r>
                      <a:r>
                        <a:rPr lang="es-ES" sz="2800" dirty="0" err="1" smtClean="0">
                          <a:effectLst/>
                          <a:latin typeface="+mn-lt"/>
                        </a:rPr>
                        <a:t>hospitalar</a:t>
                      </a:r>
                      <a:endParaRPr lang="es-ES" sz="2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 dirty="0" err="1" smtClean="0">
                          <a:effectLst/>
                          <a:latin typeface="+mn-lt"/>
                        </a:rPr>
                        <a:t>Tratamento</a:t>
                      </a:r>
                      <a:r>
                        <a:rPr lang="es-ES" sz="28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ES" sz="2800" dirty="0" err="1" smtClean="0">
                          <a:effectLst/>
                          <a:latin typeface="+mn-lt"/>
                        </a:rPr>
                        <a:t>em</a:t>
                      </a:r>
                      <a:r>
                        <a:rPr lang="es-ES" sz="2800" dirty="0" smtClean="0">
                          <a:effectLst/>
                          <a:latin typeface="+mn-lt"/>
                        </a:rPr>
                        <a:t> cuidados </a:t>
                      </a:r>
                      <a:r>
                        <a:rPr lang="es-ES" sz="2800" dirty="0" err="1" smtClean="0">
                          <a:effectLst/>
                          <a:latin typeface="+mn-lt"/>
                        </a:rPr>
                        <a:t>primários</a:t>
                      </a:r>
                      <a:r>
                        <a:rPr lang="es-ES" sz="2800" dirty="0" smtClean="0">
                          <a:effectLst/>
                          <a:latin typeface="+mn-lt"/>
                        </a:rPr>
                        <a:t> (médico de </a:t>
                      </a:r>
                      <a:r>
                        <a:rPr lang="es-ES" sz="2800" dirty="0" err="1" smtClean="0">
                          <a:effectLst/>
                          <a:latin typeface="+mn-lt"/>
                        </a:rPr>
                        <a:t>família</a:t>
                      </a:r>
                      <a:r>
                        <a:rPr lang="es-ES" sz="2800" dirty="0">
                          <a:effectLst/>
                          <a:latin typeface="+mn-lt"/>
                        </a:rPr>
                        <a:t>)</a:t>
                      </a:r>
                      <a:endParaRPr lang="es-ES" sz="2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89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>
                          <a:solidFill>
                            <a:srgbClr val="004586"/>
                          </a:solidFill>
                          <a:effectLst/>
                          <a:latin typeface="+mn-lt"/>
                        </a:rPr>
                        <a:t>Furosemida 40 mg (</a:t>
                      </a:r>
                      <a:r>
                        <a:rPr lang="es-ES" sz="1800" b="0" dirty="0" smtClean="0">
                          <a:solidFill>
                            <a:srgbClr val="004586"/>
                          </a:solidFill>
                          <a:effectLst/>
                          <a:latin typeface="+mn-lt"/>
                        </a:rPr>
                        <a:t>1-1-0).</a:t>
                      </a:r>
                      <a:endParaRPr lang="es-ES" sz="1800" b="0" dirty="0">
                        <a:solidFill>
                          <a:srgbClr val="00458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solidFill>
                            <a:srgbClr val="004586"/>
                          </a:solidFill>
                          <a:effectLst/>
                          <a:latin typeface="+mn-lt"/>
                        </a:rPr>
                        <a:t>Foi alterada após </a:t>
                      </a:r>
                      <a:r>
                        <a:rPr lang="pt-BR" sz="1800" dirty="0" err="1" smtClean="0">
                          <a:solidFill>
                            <a:srgbClr val="004586"/>
                          </a:solidFill>
                          <a:effectLst/>
                          <a:latin typeface="+mn-lt"/>
                        </a:rPr>
                        <a:t>euvolemia</a:t>
                      </a:r>
                      <a:r>
                        <a:rPr lang="pt-BR" sz="1800" dirty="0" smtClean="0">
                          <a:solidFill>
                            <a:srgbClr val="004586"/>
                          </a:solidFill>
                          <a:effectLst/>
                          <a:latin typeface="+mn-lt"/>
                        </a:rPr>
                        <a:t> para </a:t>
                      </a:r>
                      <a:r>
                        <a:rPr lang="pt-BR" sz="1800" dirty="0" err="1" smtClean="0">
                          <a:solidFill>
                            <a:srgbClr val="004586"/>
                          </a:solidFill>
                          <a:effectLst/>
                          <a:latin typeface="+mn-lt"/>
                        </a:rPr>
                        <a:t>torasemida</a:t>
                      </a:r>
                      <a:r>
                        <a:rPr lang="pt-BR" sz="1800" dirty="0" smtClean="0">
                          <a:solidFill>
                            <a:srgbClr val="004586"/>
                          </a:solidFill>
                          <a:effectLst/>
                          <a:latin typeface="+mn-lt"/>
                        </a:rPr>
                        <a:t> 5-10 mg / dia.</a:t>
                      </a:r>
                      <a:endParaRPr lang="es-ES" sz="1800" dirty="0">
                        <a:solidFill>
                          <a:srgbClr val="00458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7EB"/>
                    </a:solidFill>
                  </a:tcPr>
                </a:tc>
              </a:tr>
              <a:tr h="1889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 err="1">
                          <a:solidFill>
                            <a:srgbClr val="004586"/>
                          </a:solidFill>
                          <a:effectLst/>
                          <a:latin typeface="+mn-lt"/>
                        </a:rPr>
                        <a:t>Lisinopril</a:t>
                      </a:r>
                      <a:r>
                        <a:rPr lang="es-ES" sz="1800" b="0" dirty="0">
                          <a:solidFill>
                            <a:srgbClr val="004586"/>
                          </a:solidFill>
                          <a:effectLst/>
                          <a:latin typeface="+mn-lt"/>
                        </a:rPr>
                        <a:t> 20 mg/ </a:t>
                      </a:r>
                      <a:r>
                        <a:rPr lang="es-ES" sz="1800" b="0" dirty="0" smtClean="0">
                          <a:solidFill>
                            <a:srgbClr val="004586"/>
                          </a:solidFill>
                          <a:effectLst/>
                          <a:latin typeface="+mn-lt"/>
                        </a:rPr>
                        <a:t>día.</a:t>
                      </a:r>
                      <a:endParaRPr lang="es-ES" sz="1800" b="0" dirty="0">
                        <a:solidFill>
                          <a:srgbClr val="00458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err="1" smtClean="0">
                          <a:solidFill>
                            <a:srgbClr val="004586"/>
                          </a:solidFill>
                          <a:effectLst/>
                          <a:latin typeface="+mn-lt"/>
                        </a:rPr>
                        <a:t>Mantém</a:t>
                      </a:r>
                      <a:r>
                        <a:rPr lang="es-ES" sz="1800" dirty="0" smtClean="0">
                          <a:solidFill>
                            <a:srgbClr val="004586"/>
                          </a:solidFill>
                          <a:effectLst/>
                          <a:latin typeface="+mn-lt"/>
                        </a:rPr>
                        <a:t>-se.</a:t>
                      </a:r>
                      <a:endParaRPr lang="es-ES" sz="1800" dirty="0">
                        <a:solidFill>
                          <a:srgbClr val="00458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5"/>
                    </a:solidFill>
                  </a:tcPr>
                </a:tc>
              </a:tr>
              <a:tr h="1889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 err="1">
                          <a:solidFill>
                            <a:srgbClr val="004586"/>
                          </a:solidFill>
                          <a:effectLst/>
                          <a:latin typeface="+mn-lt"/>
                        </a:rPr>
                        <a:t>Carvedilol</a:t>
                      </a:r>
                      <a:r>
                        <a:rPr lang="es-ES" sz="1800" b="0" dirty="0">
                          <a:solidFill>
                            <a:srgbClr val="00458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ES" sz="1800" b="0" dirty="0" smtClean="0">
                          <a:solidFill>
                            <a:srgbClr val="004586"/>
                          </a:solidFill>
                          <a:effectLst/>
                          <a:latin typeface="+mn-lt"/>
                        </a:rPr>
                        <a:t>6,25 </a:t>
                      </a:r>
                      <a:r>
                        <a:rPr lang="es-ES" sz="1800" b="0" dirty="0">
                          <a:solidFill>
                            <a:srgbClr val="004586"/>
                          </a:solidFill>
                          <a:effectLst/>
                          <a:latin typeface="+mn-lt"/>
                        </a:rPr>
                        <a:t>mg/ 12 </a:t>
                      </a:r>
                      <a:r>
                        <a:rPr lang="es-ES" sz="1800" b="0" dirty="0" smtClean="0">
                          <a:solidFill>
                            <a:srgbClr val="004586"/>
                          </a:solidFill>
                          <a:effectLst/>
                          <a:latin typeface="+mn-lt"/>
                        </a:rPr>
                        <a:t>horas.</a:t>
                      </a:r>
                      <a:endParaRPr lang="es-ES" sz="1800" b="0" dirty="0">
                        <a:solidFill>
                          <a:srgbClr val="00458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solidFill>
                            <a:srgbClr val="004586"/>
                          </a:solidFill>
                          <a:effectLst/>
                          <a:latin typeface="+mn-lt"/>
                        </a:rPr>
                        <a:t>Foi mudado para </a:t>
                      </a:r>
                      <a:r>
                        <a:rPr lang="pt-BR" sz="1800" dirty="0" err="1" smtClean="0">
                          <a:solidFill>
                            <a:srgbClr val="004586"/>
                          </a:solidFill>
                          <a:effectLst/>
                          <a:latin typeface="+mn-lt"/>
                        </a:rPr>
                        <a:t>bisoprolol</a:t>
                      </a:r>
                      <a:r>
                        <a:rPr lang="pt-BR" sz="1800" dirty="0" smtClean="0">
                          <a:solidFill>
                            <a:srgbClr val="004586"/>
                          </a:solidFill>
                          <a:effectLst/>
                          <a:latin typeface="+mn-lt"/>
                        </a:rPr>
                        <a:t> 5 mg por dia.</a:t>
                      </a:r>
                      <a:endParaRPr lang="es-ES" sz="1800" dirty="0">
                        <a:solidFill>
                          <a:srgbClr val="00458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7EB"/>
                    </a:solidFill>
                  </a:tcPr>
                </a:tc>
              </a:tr>
              <a:tr h="1889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 err="1">
                          <a:solidFill>
                            <a:srgbClr val="004586"/>
                          </a:solidFill>
                          <a:effectLst/>
                          <a:latin typeface="+mn-lt"/>
                        </a:rPr>
                        <a:t>Espironolactona</a:t>
                      </a:r>
                      <a:r>
                        <a:rPr lang="es-ES" sz="1800" b="0" dirty="0">
                          <a:solidFill>
                            <a:srgbClr val="004586"/>
                          </a:solidFill>
                          <a:effectLst/>
                          <a:latin typeface="+mn-lt"/>
                        </a:rPr>
                        <a:t> 25 </a:t>
                      </a:r>
                      <a:r>
                        <a:rPr lang="es-ES" sz="1800" b="0" dirty="0" smtClean="0">
                          <a:solidFill>
                            <a:srgbClr val="004586"/>
                          </a:solidFill>
                          <a:effectLst/>
                          <a:latin typeface="+mn-lt"/>
                        </a:rPr>
                        <a:t>mg/día.</a:t>
                      </a:r>
                      <a:endParaRPr lang="es-ES" sz="1800" b="0" dirty="0">
                        <a:solidFill>
                          <a:srgbClr val="00458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solidFill>
                            <a:srgbClr val="004586"/>
                          </a:solidFill>
                          <a:effectLst/>
                          <a:latin typeface="+mn-lt"/>
                        </a:rPr>
                        <a:t>Foi reduzido a 12,5 mg / dia de </a:t>
                      </a:r>
                      <a:r>
                        <a:rPr lang="pt-BR" sz="1800" dirty="0" err="1" smtClean="0">
                          <a:solidFill>
                            <a:srgbClr val="004586"/>
                          </a:solidFill>
                          <a:effectLst/>
                          <a:latin typeface="+mn-lt"/>
                        </a:rPr>
                        <a:t>espironolactona</a:t>
                      </a:r>
                      <a:r>
                        <a:rPr lang="pt-BR" sz="1800" dirty="0" smtClean="0">
                          <a:solidFill>
                            <a:srgbClr val="004586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es-ES" sz="1800" dirty="0">
                        <a:solidFill>
                          <a:srgbClr val="00458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5"/>
                    </a:solidFill>
                  </a:tcPr>
                </a:tc>
              </a:tr>
              <a:tr h="1889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 err="1">
                          <a:solidFill>
                            <a:srgbClr val="004586"/>
                          </a:solidFill>
                          <a:effectLst/>
                          <a:latin typeface="+mn-lt"/>
                        </a:rPr>
                        <a:t>Metformina</a:t>
                      </a:r>
                      <a:r>
                        <a:rPr lang="es-ES" sz="1800" b="0" dirty="0">
                          <a:solidFill>
                            <a:srgbClr val="00458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ES" sz="1800" b="0" dirty="0" smtClean="0">
                          <a:solidFill>
                            <a:srgbClr val="004586"/>
                          </a:solidFill>
                          <a:effectLst/>
                          <a:latin typeface="+mn-lt"/>
                        </a:rPr>
                        <a:t>850 </a:t>
                      </a:r>
                      <a:r>
                        <a:rPr lang="es-ES" sz="1800" b="0" dirty="0">
                          <a:solidFill>
                            <a:srgbClr val="004586"/>
                          </a:solidFill>
                          <a:effectLst/>
                          <a:latin typeface="+mn-lt"/>
                        </a:rPr>
                        <a:t>(0-1/2-0</a:t>
                      </a:r>
                      <a:r>
                        <a:rPr lang="es-ES" sz="1800" b="0" dirty="0" smtClean="0">
                          <a:solidFill>
                            <a:srgbClr val="004586"/>
                          </a:solidFill>
                          <a:effectLst/>
                          <a:latin typeface="+mn-lt"/>
                        </a:rPr>
                        <a:t>).</a:t>
                      </a:r>
                      <a:endParaRPr lang="es-ES" sz="1800" b="0" dirty="0">
                        <a:solidFill>
                          <a:srgbClr val="00458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err="1" smtClean="0">
                          <a:solidFill>
                            <a:srgbClr val="004586"/>
                          </a:solidFill>
                          <a:effectLst/>
                          <a:latin typeface="+mn-lt"/>
                        </a:rPr>
                        <a:t>Mantém</a:t>
                      </a:r>
                      <a:r>
                        <a:rPr lang="es-ES" sz="1800" dirty="0" smtClean="0">
                          <a:solidFill>
                            <a:srgbClr val="004586"/>
                          </a:solidFill>
                          <a:effectLst/>
                          <a:latin typeface="+mn-lt"/>
                        </a:rPr>
                        <a:t>-se.</a:t>
                      </a:r>
                      <a:endParaRPr lang="es-ES" sz="1800" dirty="0">
                        <a:solidFill>
                          <a:srgbClr val="00458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7EB"/>
                    </a:solidFill>
                  </a:tcPr>
                </a:tc>
              </a:tr>
              <a:tr h="1889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800" b="0" dirty="0">
                        <a:solidFill>
                          <a:srgbClr val="00458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solidFill>
                            <a:srgbClr val="004586"/>
                          </a:solidFill>
                          <a:effectLst/>
                          <a:latin typeface="+mn-lt"/>
                        </a:rPr>
                        <a:t>Foi adicionado 5 mg de </a:t>
                      </a:r>
                      <a:r>
                        <a:rPr lang="pt-BR" sz="1800" dirty="0" err="1" smtClean="0">
                          <a:solidFill>
                            <a:srgbClr val="004586"/>
                          </a:solidFill>
                          <a:effectLst/>
                          <a:latin typeface="+mn-lt"/>
                        </a:rPr>
                        <a:t>amlodipina</a:t>
                      </a:r>
                      <a:r>
                        <a:rPr lang="pt-BR" sz="1800" dirty="0" smtClean="0">
                          <a:solidFill>
                            <a:srgbClr val="004586"/>
                          </a:solidFill>
                          <a:effectLst/>
                          <a:latin typeface="+mn-lt"/>
                        </a:rPr>
                        <a:t> (1-0-0).</a:t>
                      </a:r>
                      <a:endParaRPr lang="es-ES" sz="1800" dirty="0">
                        <a:solidFill>
                          <a:srgbClr val="00458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5"/>
                    </a:solidFill>
                  </a:tcPr>
                </a:tc>
              </a:tr>
              <a:tr h="1511718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800" b="0" dirty="0">
                          <a:solidFill>
                            <a:srgbClr val="004586"/>
                          </a:solidFill>
                          <a:effectLst/>
                          <a:latin typeface="+mn-lt"/>
                        </a:rPr>
                        <a:t>Medidas </a:t>
                      </a:r>
                      <a:r>
                        <a:rPr lang="es-ES" sz="1800" b="0" dirty="0" err="1" smtClean="0">
                          <a:solidFill>
                            <a:srgbClr val="004586"/>
                          </a:solidFill>
                          <a:effectLst/>
                          <a:latin typeface="+mn-lt"/>
                        </a:rPr>
                        <a:t>gerais</a:t>
                      </a:r>
                      <a:r>
                        <a:rPr lang="es-ES" sz="1800" b="0" dirty="0" smtClean="0">
                          <a:solidFill>
                            <a:srgbClr val="00458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ES" sz="1800" b="0" dirty="0">
                          <a:solidFill>
                            <a:srgbClr val="004586"/>
                          </a:solidFill>
                          <a:effectLst/>
                          <a:latin typeface="+mn-lt"/>
                        </a:rPr>
                        <a:t>(dieta, </a:t>
                      </a:r>
                      <a:r>
                        <a:rPr lang="es-ES" sz="1800" b="0" dirty="0" err="1" smtClean="0">
                          <a:solidFill>
                            <a:srgbClr val="004586"/>
                          </a:solidFill>
                          <a:effectLst/>
                          <a:latin typeface="+mn-lt"/>
                        </a:rPr>
                        <a:t>exercício</a:t>
                      </a:r>
                      <a:r>
                        <a:rPr lang="es-ES" sz="1800" b="0" dirty="0" smtClean="0">
                          <a:solidFill>
                            <a:srgbClr val="004586"/>
                          </a:solidFill>
                          <a:effectLst/>
                          <a:latin typeface="+mn-lt"/>
                        </a:rPr>
                        <a:t>).</a:t>
                      </a:r>
                      <a:endParaRPr lang="es-ES" sz="1800" b="0" dirty="0">
                        <a:solidFill>
                          <a:srgbClr val="004586"/>
                        </a:solidFill>
                        <a:effectLst/>
                        <a:latin typeface="+mn-lt"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pt-BR" sz="1800" b="0" dirty="0" smtClean="0">
                          <a:solidFill>
                            <a:srgbClr val="004586"/>
                          </a:solidFill>
                          <a:effectLst/>
                          <a:latin typeface="+mn-lt"/>
                        </a:rPr>
                        <a:t>Controle estrito da PA e diabetes.</a:t>
                      </a:r>
                      <a:endParaRPr lang="es-ES" sz="1800" b="0" dirty="0">
                        <a:solidFill>
                          <a:srgbClr val="00458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pt-BR" sz="1800" dirty="0" smtClean="0">
                          <a:solidFill>
                            <a:srgbClr val="004586"/>
                          </a:solidFill>
                          <a:effectLst/>
                          <a:latin typeface="+mn-lt"/>
                        </a:rPr>
                        <a:t>Autocontrole do peso diário para a situação da </a:t>
                      </a:r>
                      <a:r>
                        <a:rPr lang="pt-BR" sz="1800" dirty="0" err="1" smtClean="0">
                          <a:solidFill>
                            <a:srgbClr val="004586"/>
                          </a:solidFill>
                          <a:effectLst/>
                          <a:latin typeface="+mn-lt"/>
                        </a:rPr>
                        <a:t>euvolemia</a:t>
                      </a:r>
                      <a:r>
                        <a:rPr lang="pt-BR" sz="1800" dirty="0" smtClean="0">
                          <a:solidFill>
                            <a:srgbClr val="004586"/>
                          </a:solidFill>
                          <a:effectLst/>
                          <a:latin typeface="+mn-lt"/>
                        </a:rPr>
                        <a:t> (peso 'seco'), depois de cada 48 horas.</a:t>
                      </a:r>
                      <a:endParaRPr lang="es-ES" sz="1800" dirty="0">
                        <a:solidFill>
                          <a:srgbClr val="004586"/>
                        </a:solidFill>
                        <a:effectLst/>
                        <a:latin typeface="+mn-lt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pt-BR" sz="1800" dirty="0" smtClean="0">
                          <a:solidFill>
                            <a:srgbClr val="004586"/>
                          </a:solidFill>
                          <a:effectLst/>
                          <a:latin typeface="+mn-lt"/>
                        </a:rPr>
                        <a:t>Informações para paciente e familiares.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800" dirty="0" err="1" smtClean="0">
                          <a:solidFill>
                            <a:srgbClr val="004586"/>
                          </a:solidFill>
                          <a:effectLst/>
                          <a:latin typeface="+mn-lt"/>
                        </a:rPr>
                        <a:t>Otimizar</a:t>
                      </a:r>
                      <a:r>
                        <a:rPr lang="es-ES" sz="1800" dirty="0" smtClean="0">
                          <a:solidFill>
                            <a:srgbClr val="00458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ES" sz="1800" dirty="0" err="1" smtClean="0">
                          <a:solidFill>
                            <a:srgbClr val="004586"/>
                          </a:solidFill>
                          <a:effectLst/>
                          <a:latin typeface="+mn-lt"/>
                        </a:rPr>
                        <a:t>adesão</a:t>
                      </a:r>
                      <a:r>
                        <a:rPr lang="es-ES" sz="1800" dirty="0" smtClean="0">
                          <a:solidFill>
                            <a:srgbClr val="004586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pt-BR" sz="1800" dirty="0" smtClean="0">
                          <a:solidFill>
                            <a:srgbClr val="004586"/>
                          </a:solidFill>
                          <a:effectLst/>
                          <a:latin typeface="+mn-lt"/>
                        </a:rPr>
                        <a:t>Acompanhamento por cuidados</a:t>
                      </a:r>
                      <a:r>
                        <a:rPr lang="pt-BR" sz="1800" baseline="0" dirty="0" smtClean="0">
                          <a:solidFill>
                            <a:srgbClr val="004586"/>
                          </a:solidFill>
                          <a:effectLst/>
                          <a:latin typeface="+mn-lt"/>
                        </a:rPr>
                        <a:t> primários</a:t>
                      </a:r>
                      <a:r>
                        <a:rPr lang="pt-BR" sz="1800" dirty="0" smtClean="0">
                          <a:solidFill>
                            <a:srgbClr val="004586"/>
                          </a:solidFill>
                          <a:effectLst/>
                          <a:latin typeface="+mn-lt"/>
                        </a:rPr>
                        <a:t>: controle crónico (médico de família e enfermagem).</a:t>
                      </a:r>
                      <a:endParaRPr lang="es-ES" sz="1800" dirty="0">
                        <a:solidFill>
                          <a:srgbClr val="00458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7E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962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>
          <a:xfrm>
            <a:off x="-43" y="2276872"/>
            <a:ext cx="11326327" cy="3330826"/>
          </a:xfrm>
        </p:spPr>
        <p:txBody>
          <a:bodyPr/>
          <a:lstStyle/>
          <a:p>
            <a:pPr marL="1000125"/>
            <a:r>
              <a:rPr lang="pt-BR" dirty="0"/>
              <a:t>Difere </a:t>
            </a:r>
            <a:r>
              <a:rPr lang="pt-BR" dirty="0" smtClean="0"/>
              <a:t>substancialmente da IC função </a:t>
            </a:r>
            <a:r>
              <a:rPr lang="pt-BR" dirty="0"/>
              <a:t>sistólica </a:t>
            </a:r>
            <a:r>
              <a:rPr lang="pt-BR" dirty="0" smtClean="0"/>
              <a:t>reduzida (IC-</a:t>
            </a:r>
            <a:r>
              <a:rPr lang="pt-BR" dirty="0" err="1" smtClean="0"/>
              <a:t>FSr</a:t>
            </a:r>
            <a:r>
              <a:rPr lang="pt-BR" dirty="0" smtClean="0"/>
              <a:t>) e IC </a:t>
            </a:r>
            <a:r>
              <a:rPr lang="pt-BR" dirty="0"/>
              <a:t>com função sistólica preservada (</a:t>
            </a:r>
            <a:r>
              <a:rPr lang="pt-BR" dirty="0" smtClean="0"/>
              <a:t>IC-</a:t>
            </a:r>
            <a:r>
              <a:rPr lang="pt-BR" dirty="0" err="1" smtClean="0"/>
              <a:t>FSp</a:t>
            </a:r>
            <a:r>
              <a:rPr lang="pt-BR" dirty="0" smtClean="0"/>
              <a:t>).</a:t>
            </a:r>
            <a:endParaRPr lang="es-ES" dirty="0" smtClean="0"/>
          </a:p>
          <a:p>
            <a:pPr marL="1000125"/>
            <a:r>
              <a:rPr lang="pt-BR" dirty="0"/>
              <a:t>Ensaios clínicos extensivos com resultados positivos </a:t>
            </a:r>
            <a:r>
              <a:rPr lang="pt-BR" dirty="0" smtClean="0"/>
              <a:t>são feitos </a:t>
            </a:r>
            <a:r>
              <a:rPr lang="pt-BR" dirty="0"/>
              <a:t>em IC-</a:t>
            </a:r>
            <a:r>
              <a:rPr lang="pt-BR" dirty="0" err="1"/>
              <a:t>FSr</a:t>
            </a:r>
            <a:r>
              <a:rPr lang="pt-BR" dirty="0" smtClean="0"/>
              <a:t>.</a:t>
            </a:r>
          </a:p>
          <a:p>
            <a:pPr marL="1000125"/>
            <a:r>
              <a:rPr lang="pt-BR" dirty="0"/>
              <a:t>Não se sabe atualmente como </a:t>
            </a:r>
            <a:r>
              <a:rPr lang="pt-BR" dirty="0" smtClean="0"/>
              <a:t>tratar a</a:t>
            </a:r>
            <a:r>
              <a:rPr lang="es-ES" dirty="0" smtClean="0"/>
              <a:t> IC-</a:t>
            </a:r>
            <a:r>
              <a:rPr lang="es-ES" dirty="0" err="1" smtClean="0"/>
              <a:t>FSp</a:t>
            </a:r>
            <a:r>
              <a:rPr lang="es-ES" dirty="0" smtClean="0"/>
              <a:t>.</a:t>
            </a:r>
          </a:p>
          <a:p>
            <a:pPr marL="1000125"/>
            <a:r>
              <a:rPr lang="pt-BR" dirty="0"/>
              <a:t>O tratamento deve ser a síndrome clínica de insuficiência cardíaca em ambos os casos.</a:t>
            </a:r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pt-BR" dirty="0">
                <a:solidFill>
                  <a:srgbClr val="C00000"/>
                </a:solidFill>
              </a:rPr>
              <a:t>Quanto ao tratamento da insuficiência cardíaca (IC):</a:t>
            </a:r>
            <a:endParaRPr lang="es-ES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Pergunta</a:t>
            </a:r>
            <a:r>
              <a:rPr lang="es-ES" dirty="0" smtClean="0"/>
              <a:t> 5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7336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ubtítulo 5"/>
          <p:cNvSpPr txBox="1">
            <a:spLocks/>
          </p:cNvSpPr>
          <p:nvPr/>
        </p:nvSpPr>
        <p:spPr bwMode="auto">
          <a:xfrm>
            <a:off x="0" y="116639"/>
            <a:ext cx="1219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081088" indent="-363538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es-ES_tradnl" sz="3200" b="1" dirty="0">
              <a:solidFill>
                <a:srgbClr val="2C5684"/>
              </a:solidFill>
              <a:cs typeface="Arial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idx="10"/>
          </p:nvPr>
        </p:nvSpPr>
        <p:spPr>
          <a:xfrm>
            <a:off x="0" y="5344760"/>
            <a:ext cx="11712624" cy="892552"/>
          </a:xfrm>
        </p:spPr>
        <p:txBody>
          <a:bodyPr wrap="square">
            <a:noAutofit/>
          </a:bodyPr>
          <a:lstStyle/>
          <a:p>
            <a:pPr marL="542925" indent="0">
              <a:buNone/>
            </a:pPr>
            <a:r>
              <a:rPr lang="es-ES" sz="1400" dirty="0" err="1" smtClean="0"/>
              <a:t>Tabela</a:t>
            </a:r>
            <a:r>
              <a:rPr lang="es-ES" sz="1400" dirty="0" smtClean="0"/>
              <a:t> 2. Diagnóstico de </a:t>
            </a:r>
            <a:r>
              <a:rPr lang="es-ES" sz="1400" dirty="0" err="1" smtClean="0"/>
              <a:t>insuficiência</a:t>
            </a:r>
            <a:r>
              <a:rPr lang="es-ES" sz="1400" dirty="0" smtClean="0"/>
              <a:t> cardíaca: </a:t>
            </a:r>
            <a:r>
              <a:rPr lang="es-ES" sz="1400" dirty="0"/>
              <a:t>nova </a:t>
            </a:r>
            <a:r>
              <a:rPr lang="es-ES" sz="1400" dirty="0" err="1"/>
              <a:t>classificação</a:t>
            </a:r>
            <a:r>
              <a:rPr lang="es-ES" sz="1400" dirty="0"/>
              <a:t> </a:t>
            </a:r>
            <a:r>
              <a:rPr lang="es-ES" sz="1400" dirty="0" err="1" smtClean="0"/>
              <a:t>European</a:t>
            </a:r>
            <a:r>
              <a:rPr lang="es-ES" sz="1400" dirty="0" smtClean="0"/>
              <a:t> </a:t>
            </a:r>
            <a:r>
              <a:rPr lang="es-ES" sz="1400" dirty="0" err="1" smtClean="0"/>
              <a:t>Society</a:t>
            </a:r>
            <a:r>
              <a:rPr lang="es-ES" sz="1400" dirty="0" smtClean="0"/>
              <a:t> of </a:t>
            </a:r>
            <a:r>
              <a:rPr lang="es-ES" sz="1400" dirty="0" err="1" smtClean="0"/>
              <a:t>Cardiology</a:t>
            </a:r>
            <a:r>
              <a:rPr lang="es-ES" sz="1400" dirty="0" smtClean="0"/>
              <a:t> 2016.</a:t>
            </a:r>
          </a:p>
          <a:p>
            <a:pPr marL="542925" indent="0">
              <a:buNone/>
            </a:pPr>
            <a:r>
              <a:rPr lang="es-ES" sz="1400" dirty="0" smtClean="0"/>
              <a:t>AE: aurícula </a:t>
            </a:r>
            <a:r>
              <a:rPr lang="es-ES" sz="1400" dirty="0" err="1" smtClean="0"/>
              <a:t>esquerda</a:t>
            </a:r>
            <a:r>
              <a:rPr lang="es-ES" sz="1400" dirty="0" smtClean="0"/>
              <a:t>; FEVE: </a:t>
            </a:r>
            <a:r>
              <a:rPr lang="pt-BR" sz="1400" dirty="0"/>
              <a:t>fração de ejeção do ventrículo esquerdo</a:t>
            </a:r>
            <a:r>
              <a:rPr lang="pt-BR" sz="1400" dirty="0" smtClean="0"/>
              <a:t>;</a:t>
            </a:r>
          </a:p>
          <a:p>
            <a:pPr marL="542925" indent="0">
              <a:buNone/>
            </a:pPr>
            <a:r>
              <a:rPr lang="es-ES" sz="1400" dirty="0" smtClean="0"/>
              <a:t>HVE: hipertrofia do ventrículo </a:t>
            </a:r>
            <a:r>
              <a:rPr lang="es-ES" sz="1400" dirty="0" err="1" smtClean="0"/>
              <a:t>esquerdo</a:t>
            </a:r>
            <a:r>
              <a:rPr lang="es-ES" sz="1400" dirty="0" smtClean="0"/>
              <a:t>; PN: péptidos </a:t>
            </a:r>
            <a:r>
              <a:rPr lang="es-ES" sz="1400" dirty="0" err="1" smtClean="0"/>
              <a:t>natriuréticos</a:t>
            </a:r>
            <a:r>
              <a:rPr lang="es-ES" sz="1400" dirty="0" smtClean="0"/>
              <a:t>. </a:t>
            </a:r>
            <a:endParaRPr lang="es-ES" sz="1400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2"/>
          </p:nvPr>
        </p:nvSpPr>
        <p:spPr>
          <a:xfrm>
            <a:off x="418213" y="5870142"/>
            <a:ext cx="11582443" cy="295162"/>
          </a:xfrm>
        </p:spPr>
        <p:txBody>
          <a:bodyPr>
            <a:noAutofit/>
          </a:bodyPr>
          <a:lstStyle/>
          <a:p>
            <a:r>
              <a:rPr lang="es-ES" sz="1200" dirty="0" smtClean="0"/>
              <a:t>HF ESC </a:t>
            </a:r>
            <a:r>
              <a:rPr lang="es-ES" sz="1200" dirty="0" err="1" smtClean="0"/>
              <a:t>Guidelines</a:t>
            </a:r>
            <a:r>
              <a:rPr lang="es-ES" sz="1200" dirty="0" smtClean="0"/>
              <a:t>. 2016</a:t>
            </a:r>
            <a:endParaRPr lang="es-ES" sz="12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Avaliação diagnóstica abrangente: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Classificação da IC </a:t>
            </a:r>
            <a:r>
              <a:rPr lang="pt-BR" dirty="0"/>
              <a:t>e novos critérios diagnósticos</a:t>
            </a:r>
            <a:endParaRPr lang="es-ES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536817"/>
              </p:ext>
            </p:extLst>
          </p:nvPr>
        </p:nvGraphicFramePr>
        <p:xfrm>
          <a:off x="144016" y="1011695"/>
          <a:ext cx="11928648" cy="421750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82162"/>
                <a:gridCol w="2982162"/>
                <a:gridCol w="2982162"/>
                <a:gridCol w="2982162"/>
              </a:tblGrid>
              <a:tr h="507689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Tipo de </a:t>
                      </a:r>
                      <a:r>
                        <a:rPr lang="es-ES" dirty="0" err="1" smtClean="0"/>
                        <a:t>insuficiência</a:t>
                      </a:r>
                      <a:r>
                        <a:rPr lang="es-ES" baseline="0" dirty="0" smtClean="0"/>
                        <a:t> cardíaca/</a:t>
                      </a:r>
                      <a:r>
                        <a:rPr lang="es-ES" baseline="0" dirty="0" err="1" smtClean="0"/>
                        <a:t>critérios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 smtClean="0"/>
                        <a:t>Insuficiência</a:t>
                      </a:r>
                      <a:r>
                        <a:rPr lang="es-ES" dirty="0" smtClean="0"/>
                        <a:t> cardíaca </a:t>
                      </a:r>
                      <a:r>
                        <a:rPr lang="es-ES" dirty="0" err="1" smtClean="0"/>
                        <a:t>com</a:t>
                      </a:r>
                      <a:r>
                        <a:rPr lang="es-ES" dirty="0" smtClean="0"/>
                        <a:t> FE </a:t>
                      </a:r>
                      <a:r>
                        <a:rPr lang="es-ES" dirty="0" err="1" smtClean="0"/>
                        <a:t>reduzida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err="1" smtClean="0"/>
                        <a:t>Insuficiência</a:t>
                      </a:r>
                      <a:r>
                        <a:rPr lang="es-ES" dirty="0" smtClean="0"/>
                        <a:t> cardíaca </a:t>
                      </a:r>
                      <a:r>
                        <a:rPr lang="es-ES" dirty="0" err="1" smtClean="0"/>
                        <a:t>com</a:t>
                      </a:r>
                      <a:r>
                        <a:rPr lang="es-ES" dirty="0" smtClean="0"/>
                        <a:t> FE </a:t>
                      </a:r>
                      <a:r>
                        <a:rPr lang="es-ES" dirty="0" err="1" smtClean="0"/>
                        <a:t>intermédia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err="1" smtClean="0"/>
                        <a:t>Insuficiência</a:t>
                      </a:r>
                      <a:r>
                        <a:rPr lang="es-ES" dirty="0" smtClean="0"/>
                        <a:t> cardíaca </a:t>
                      </a:r>
                      <a:r>
                        <a:rPr lang="es-ES" dirty="0" err="1" smtClean="0"/>
                        <a:t>com</a:t>
                      </a:r>
                      <a:r>
                        <a:rPr lang="es-ES" dirty="0" smtClean="0"/>
                        <a:t> FE preservada</a:t>
                      </a:r>
                      <a:endParaRPr lang="es-ES" dirty="0"/>
                    </a:p>
                  </a:txBody>
                  <a:tcPr/>
                </a:tc>
              </a:tr>
              <a:tr h="507689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rgbClr val="004586"/>
                          </a:solidFill>
                        </a:rPr>
                        <a:t>1</a:t>
                      </a:r>
                      <a:endParaRPr lang="es-ES" dirty="0">
                        <a:solidFill>
                          <a:srgbClr val="00458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>
                          <a:solidFill>
                            <a:srgbClr val="004586"/>
                          </a:solidFill>
                        </a:rPr>
                        <a:t>Sintomas</a:t>
                      </a:r>
                      <a:r>
                        <a:rPr lang="es-ES" dirty="0" smtClean="0">
                          <a:solidFill>
                            <a:srgbClr val="004586"/>
                          </a:solidFill>
                        </a:rPr>
                        <a:t> e/</a:t>
                      </a:r>
                      <a:r>
                        <a:rPr lang="es-ES" dirty="0" err="1" smtClean="0">
                          <a:solidFill>
                            <a:srgbClr val="004586"/>
                          </a:solidFill>
                        </a:rPr>
                        <a:t>ou</a:t>
                      </a:r>
                      <a:r>
                        <a:rPr lang="es-ES" dirty="0" smtClean="0">
                          <a:solidFill>
                            <a:srgbClr val="004586"/>
                          </a:solidFill>
                        </a:rPr>
                        <a:t> </a:t>
                      </a:r>
                      <a:r>
                        <a:rPr lang="es-ES" dirty="0" err="1" smtClean="0">
                          <a:solidFill>
                            <a:srgbClr val="004586"/>
                          </a:solidFill>
                        </a:rPr>
                        <a:t>sinais</a:t>
                      </a:r>
                      <a:r>
                        <a:rPr lang="es-ES" dirty="0" smtClean="0">
                          <a:solidFill>
                            <a:srgbClr val="004586"/>
                          </a:solidFill>
                        </a:rPr>
                        <a:t> de </a:t>
                      </a:r>
                      <a:r>
                        <a:rPr lang="es-ES" dirty="0" err="1" smtClean="0">
                          <a:solidFill>
                            <a:srgbClr val="004586"/>
                          </a:solidFill>
                        </a:rPr>
                        <a:t>insuficiência</a:t>
                      </a:r>
                      <a:r>
                        <a:rPr lang="es-ES" baseline="0" dirty="0" smtClean="0">
                          <a:solidFill>
                            <a:srgbClr val="004586"/>
                          </a:solidFill>
                        </a:rPr>
                        <a:t> cardíaca</a:t>
                      </a:r>
                      <a:endParaRPr lang="es-ES" dirty="0">
                        <a:solidFill>
                          <a:srgbClr val="00458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>
                          <a:solidFill>
                            <a:srgbClr val="004586"/>
                          </a:solidFill>
                        </a:rPr>
                        <a:t>Sintomas</a:t>
                      </a:r>
                      <a:r>
                        <a:rPr lang="es-ES" dirty="0" smtClean="0">
                          <a:solidFill>
                            <a:srgbClr val="004586"/>
                          </a:solidFill>
                        </a:rPr>
                        <a:t> e/</a:t>
                      </a:r>
                      <a:r>
                        <a:rPr lang="es-ES" dirty="0" err="1" smtClean="0">
                          <a:solidFill>
                            <a:srgbClr val="004586"/>
                          </a:solidFill>
                        </a:rPr>
                        <a:t>ou</a:t>
                      </a:r>
                      <a:r>
                        <a:rPr lang="es-ES" dirty="0" smtClean="0">
                          <a:solidFill>
                            <a:srgbClr val="004586"/>
                          </a:solidFill>
                        </a:rPr>
                        <a:t> </a:t>
                      </a:r>
                      <a:r>
                        <a:rPr lang="es-ES" dirty="0" err="1" smtClean="0">
                          <a:solidFill>
                            <a:srgbClr val="004586"/>
                          </a:solidFill>
                        </a:rPr>
                        <a:t>sinais</a:t>
                      </a:r>
                      <a:r>
                        <a:rPr lang="es-ES" dirty="0" smtClean="0">
                          <a:solidFill>
                            <a:srgbClr val="004586"/>
                          </a:solidFill>
                        </a:rPr>
                        <a:t> de </a:t>
                      </a:r>
                      <a:r>
                        <a:rPr lang="es-ES" dirty="0" err="1" smtClean="0">
                          <a:solidFill>
                            <a:srgbClr val="004586"/>
                          </a:solidFill>
                        </a:rPr>
                        <a:t>insuficiência</a:t>
                      </a:r>
                      <a:r>
                        <a:rPr lang="es-ES" dirty="0" smtClean="0">
                          <a:solidFill>
                            <a:srgbClr val="004586"/>
                          </a:solidFill>
                        </a:rPr>
                        <a:t> cardíaca</a:t>
                      </a:r>
                      <a:endParaRPr lang="es-ES" dirty="0">
                        <a:solidFill>
                          <a:srgbClr val="00458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err="1" smtClean="0">
                          <a:solidFill>
                            <a:srgbClr val="004586"/>
                          </a:solidFill>
                        </a:rPr>
                        <a:t>Sintomas</a:t>
                      </a:r>
                      <a:r>
                        <a:rPr lang="es-ES" dirty="0" smtClean="0">
                          <a:solidFill>
                            <a:srgbClr val="004586"/>
                          </a:solidFill>
                        </a:rPr>
                        <a:t> e/</a:t>
                      </a:r>
                      <a:r>
                        <a:rPr lang="es-ES" dirty="0" err="1" smtClean="0">
                          <a:solidFill>
                            <a:srgbClr val="004586"/>
                          </a:solidFill>
                        </a:rPr>
                        <a:t>ou</a:t>
                      </a:r>
                      <a:r>
                        <a:rPr lang="es-ES" dirty="0" smtClean="0">
                          <a:solidFill>
                            <a:srgbClr val="004586"/>
                          </a:solidFill>
                        </a:rPr>
                        <a:t> </a:t>
                      </a:r>
                      <a:r>
                        <a:rPr lang="es-ES" dirty="0" err="1" smtClean="0">
                          <a:solidFill>
                            <a:srgbClr val="004586"/>
                          </a:solidFill>
                        </a:rPr>
                        <a:t>sinais</a:t>
                      </a:r>
                      <a:r>
                        <a:rPr lang="es-ES" dirty="0" smtClean="0">
                          <a:solidFill>
                            <a:srgbClr val="004586"/>
                          </a:solidFill>
                        </a:rPr>
                        <a:t> de </a:t>
                      </a:r>
                      <a:r>
                        <a:rPr lang="es-ES" dirty="0" err="1" smtClean="0">
                          <a:solidFill>
                            <a:srgbClr val="004586"/>
                          </a:solidFill>
                        </a:rPr>
                        <a:t>insuficiência</a:t>
                      </a:r>
                      <a:r>
                        <a:rPr lang="es-ES" dirty="0" smtClean="0">
                          <a:solidFill>
                            <a:srgbClr val="004586"/>
                          </a:solidFill>
                        </a:rPr>
                        <a:t> cardíaca</a:t>
                      </a:r>
                    </a:p>
                  </a:txBody>
                  <a:tcPr/>
                </a:tc>
              </a:tr>
              <a:tr h="290108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rgbClr val="004586"/>
                          </a:solidFill>
                        </a:rPr>
                        <a:t>2</a:t>
                      </a:r>
                      <a:endParaRPr lang="es-ES" dirty="0">
                        <a:solidFill>
                          <a:srgbClr val="00458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rgbClr val="004586"/>
                          </a:solidFill>
                        </a:rPr>
                        <a:t>FEVE &lt; 40%</a:t>
                      </a:r>
                      <a:endParaRPr lang="es-ES" dirty="0">
                        <a:solidFill>
                          <a:srgbClr val="00458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>
                          <a:solidFill>
                            <a:srgbClr val="004586"/>
                          </a:solidFill>
                        </a:rPr>
                        <a:t>FEVE &lt; 40-49%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>
                          <a:solidFill>
                            <a:srgbClr val="004586"/>
                          </a:solidFill>
                        </a:rPr>
                        <a:t>FEVE </a:t>
                      </a:r>
                      <a:r>
                        <a:rPr lang="es-ES" sz="1800" b="0" i="0" kern="1200" dirty="0" smtClean="0">
                          <a:solidFill>
                            <a:srgbClr val="00458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≥</a:t>
                      </a:r>
                      <a:r>
                        <a:rPr lang="es-ES" dirty="0" smtClean="0">
                          <a:solidFill>
                            <a:srgbClr val="004586"/>
                          </a:solidFill>
                        </a:rPr>
                        <a:t> 40-49%</a:t>
                      </a:r>
                    </a:p>
                  </a:txBody>
                  <a:tcPr/>
                </a:tc>
              </a:tr>
              <a:tr h="2571585">
                <a:tc>
                  <a:txBody>
                    <a:bodyPr/>
                    <a:lstStyle/>
                    <a:p>
                      <a:pPr algn="ctr"/>
                      <a:endParaRPr lang="es-ES" dirty="0" smtClean="0">
                        <a:solidFill>
                          <a:srgbClr val="004586"/>
                        </a:solidFill>
                      </a:endParaRPr>
                    </a:p>
                    <a:p>
                      <a:pPr algn="ctr"/>
                      <a:endParaRPr lang="es-ES" dirty="0" smtClean="0">
                        <a:solidFill>
                          <a:srgbClr val="004586"/>
                        </a:solidFill>
                      </a:endParaRPr>
                    </a:p>
                    <a:p>
                      <a:pPr algn="ctr"/>
                      <a:endParaRPr lang="es-ES" dirty="0" smtClean="0">
                        <a:solidFill>
                          <a:srgbClr val="004586"/>
                        </a:solidFill>
                      </a:endParaRPr>
                    </a:p>
                    <a:p>
                      <a:pPr algn="ctr"/>
                      <a:r>
                        <a:rPr lang="es-ES" dirty="0" smtClean="0">
                          <a:solidFill>
                            <a:srgbClr val="004586"/>
                          </a:solidFill>
                        </a:rPr>
                        <a:t>3</a:t>
                      </a:r>
                      <a:endParaRPr lang="es-ES" dirty="0">
                        <a:solidFill>
                          <a:srgbClr val="00458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rgbClr val="00458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dirty="0" err="1" smtClean="0">
                          <a:solidFill>
                            <a:srgbClr val="004586"/>
                          </a:solidFill>
                        </a:rPr>
                        <a:t>Níveis</a:t>
                      </a:r>
                      <a:r>
                        <a:rPr lang="es-ES" baseline="0" dirty="0" smtClean="0">
                          <a:solidFill>
                            <a:srgbClr val="004586"/>
                          </a:solidFill>
                        </a:rPr>
                        <a:t> elevados de PN.</a:t>
                      </a:r>
                    </a:p>
                    <a:p>
                      <a:pPr marL="285750" indent="-285750"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pt-BR" baseline="0" dirty="0" smtClean="0">
                          <a:solidFill>
                            <a:srgbClr val="004586"/>
                          </a:solidFill>
                        </a:rPr>
                        <a:t>Pelo menos um dos seguintes critérios:</a:t>
                      </a:r>
                      <a:endParaRPr lang="es-ES" baseline="0" dirty="0" smtClean="0">
                        <a:solidFill>
                          <a:srgbClr val="004586"/>
                        </a:solidFill>
                      </a:endParaRPr>
                    </a:p>
                    <a:p>
                      <a:pPr marL="449263" indent="-187325">
                        <a:buClr>
                          <a:srgbClr val="C00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s-ES" baseline="0" dirty="0" smtClean="0">
                          <a:solidFill>
                            <a:srgbClr val="004586"/>
                          </a:solidFill>
                        </a:rPr>
                        <a:t>Cardiopatía </a:t>
                      </a:r>
                      <a:r>
                        <a:rPr lang="es-ES" baseline="0" dirty="0" err="1" smtClean="0">
                          <a:solidFill>
                            <a:srgbClr val="004586"/>
                          </a:solidFill>
                        </a:rPr>
                        <a:t>estrutural</a:t>
                      </a:r>
                      <a:r>
                        <a:rPr lang="es-ES" baseline="0" dirty="0" smtClean="0">
                          <a:solidFill>
                            <a:srgbClr val="004586"/>
                          </a:solidFill>
                        </a:rPr>
                        <a:t> relevante (HVE e/</a:t>
                      </a:r>
                      <a:r>
                        <a:rPr lang="es-ES" baseline="0" dirty="0" err="1" smtClean="0">
                          <a:solidFill>
                            <a:srgbClr val="004586"/>
                          </a:solidFill>
                        </a:rPr>
                        <a:t>ou</a:t>
                      </a:r>
                      <a:r>
                        <a:rPr lang="es-ES" baseline="0" dirty="0" smtClean="0">
                          <a:solidFill>
                            <a:srgbClr val="004586"/>
                          </a:solidFill>
                        </a:rPr>
                        <a:t> </a:t>
                      </a:r>
                      <a:r>
                        <a:rPr lang="es-ES" baseline="0" dirty="0" err="1" smtClean="0">
                          <a:solidFill>
                            <a:srgbClr val="004586"/>
                          </a:solidFill>
                        </a:rPr>
                        <a:t>dilatação</a:t>
                      </a:r>
                      <a:r>
                        <a:rPr lang="es-ES" baseline="0" dirty="0" smtClean="0">
                          <a:solidFill>
                            <a:srgbClr val="004586"/>
                          </a:solidFill>
                        </a:rPr>
                        <a:t> de la AE)</a:t>
                      </a:r>
                    </a:p>
                    <a:p>
                      <a:pPr marL="449263" indent="-187325">
                        <a:buClr>
                          <a:srgbClr val="C00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pt-BR" baseline="0" dirty="0" smtClean="0">
                          <a:solidFill>
                            <a:srgbClr val="004586"/>
                          </a:solidFill>
                        </a:rPr>
                        <a:t>Dados de disfunção diastólica significativa.</a:t>
                      </a:r>
                      <a:endParaRPr lang="es-ES" dirty="0">
                        <a:solidFill>
                          <a:srgbClr val="00458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dirty="0" err="1" smtClean="0">
                          <a:solidFill>
                            <a:srgbClr val="004586"/>
                          </a:solidFill>
                        </a:rPr>
                        <a:t>Níveis</a:t>
                      </a:r>
                      <a:r>
                        <a:rPr lang="es-ES" baseline="0" dirty="0" smtClean="0">
                          <a:solidFill>
                            <a:srgbClr val="004586"/>
                          </a:solidFill>
                        </a:rPr>
                        <a:t> elevados de PN.</a:t>
                      </a:r>
                    </a:p>
                    <a:p>
                      <a:pPr marL="285750" indent="-285750"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pt-BR" baseline="0" dirty="0" smtClean="0">
                          <a:solidFill>
                            <a:srgbClr val="004586"/>
                          </a:solidFill>
                        </a:rPr>
                        <a:t>Pelo menos um dos seguintes critérios:</a:t>
                      </a:r>
                      <a:endParaRPr lang="es-ES" baseline="0" dirty="0" smtClean="0">
                        <a:solidFill>
                          <a:srgbClr val="004586"/>
                        </a:solidFill>
                      </a:endParaRPr>
                    </a:p>
                    <a:p>
                      <a:pPr marL="449263" indent="-187325">
                        <a:buClr>
                          <a:srgbClr val="C00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pt-BR" baseline="0" dirty="0" err="1" smtClean="0">
                          <a:solidFill>
                            <a:srgbClr val="004586"/>
                          </a:solidFill>
                        </a:rPr>
                        <a:t>Cardiopatía</a:t>
                      </a:r>
                      <a:r>
                        <a:rPr lang="pt-BR" baseline="0" dirty="0" smtClean="0">
                          <a:solidFill>
                            <a:srgbClr val="004586"/>
                          </a:solidFill>
                        </a:rPr>
                        <a:t> estrutural relevante (HVE e/ou dilatação de </a:t>
                      </a:r>
                      <a:r>
                        <a:rPr lang="pt-BR" baseline="0" dirty="0" err="1" smtClean="0">
                          <a:solidFill>
                            <a:srgbClr val="004586"/>
                          </a:solidFill>
                        </a:rPr>
                        <a:t>la</a:t>
                      </a:r>
                      <a:r>
                        <a:rPr lang="pt-BR" baseline="0" dirty="0" smtClean="0">
                          <a:solidFill>
                            <a:srgbClr val="004586"/>
                          </a:solidFill>
                        </a:rPr>
                        <a:t> AE)</a:t>
                      </a:r>
                    </a:p>
                    <a:p>
                      <a:pPr marL="449263" indent="-187325">
                        <a:buClr>
                          <a:srgbClr val="C00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pt-BR" baseline="0" dirty="0" smtClean="0">
                          <a:solidFill>
                            <a:srgbClr val="004586"/>
                          </a:solidFill>
                        </a:rPr>
                        <a:t>Dados de disfunção diastólica significativa.</a:t>
                      </a:r>
                      <a:endParaRPr lang="es-ES" dirty="0" smtClean="0">
                        <a:solidFill>
                          <a:srgbClr val="004586"/>
                        </a:solidFill>
                      </a:endParaRPr>
                    </a:p>
                    <a:p>
                      <a:endParaRPr lang="es-ES" dirty="0">
                        <a:solidFill>
                          <a:srgbClr val="00458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662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 do tratamento da insuficiência cardíaca</a:t>
            </a:r>
            <a:endParaRPr lang="es-ES" dirty="0"/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pic>
        <p:nvPicPr>
          <p:cNvPr id="20" name="Picture 9" descr="8ea4cfde8d829b1a7c27b50447a6b443brxbxp64689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48328" y="981397"/>
            <a:ext cx="2854325" cy="2087563"/>
          </a:xfrm>
          <a:prstGeom prst="rect">
            <a:avLst/>
          </a:prstGeom>
          <a:ln>
            <a:solidFill>
              <a:srgbClr val="8C043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1" name="Picture 7" descr="SHAPE FOTO ESCALER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008" y="953698"/>
            <a:ext cx="2304256" cy="2115262"/>
          </a:xfrm>
          <a:prstGeom prst="rect">
            <a:avLst/>
          </a:prstGeom>
          <a:ln>
            <a:solidFill>
              <a:srgbClr val="8C043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2" name="Picture 11" descr="6b1810b7ea69af5a0b0aaa44557239ffmd00256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6" y="3140968"/>
            <a:ext cx="2895600" cy="2092325"/>
          </a:xfrm>
          <a:prstGeom prst="rect">
            <a:avLst/>
          </a:prstGeom>
          <a:noFill/>
          <a:ln w="9525">
            <a:solidFill>
              <a:srgbClr val="8C043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069224"/>
            <a:ext cx="11582400" cy="4592024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 smtClean="0">
                <a:solidFill>
                  <a:srgbClr val="C00000"/>
                </a:solidFill>
              </a:rPr>
              <a:t>Objetivos </a:t>
            </a:r>
            <a:r>
              <a:rPr lang="es-ES" b="1" dirty="0" err="1" smtClean="0">
                <a:solidFill>
                  <a:srgbClr val="C00000"/>
                </a:solidFill>
              </a:rPr>
              <a:t>principais</a:t>
            </a:r>
            <a:r>
              <a:rPr lang="es-ES" b="1" dirty="0" smtClean="0">
                <a:solidFill>
                  <a:srgbClr val="C00000"/>
                </a:solidFill>
              </a:rPr>
              <a:t>:</a:t>
            </a:r>
          </a:p>
          <a:p>
            <a:pPr lvl="1"/>
            <a:r>
              <a:rPr lang="pt-BR" dirty="0"/>
              <a:t>Melhorar a qualidade de </a:t>
            </a:r>
            <a:r>
              <a:rPr lang="pt-BR" dirty="0" smtClean="0"/>
              <a:t>vida.</a:t>
            </a:r>
          </a:p>
          <a:p>
            <a:pPr lvl="1"/>
            <a:r>
              <a:rPr lang="es-ES" dirty="0" err="1" smtClean="0"/>
              <a:t>Prognóstico</a:t>
            </a:r>
            <a:r>
              <a:rPr lang="es-ES" dirty="0" smtClean="0"/>
              <a:t>.</a:t>
            </a:r>
            <a:endParaRPr lang="es-ES" dirty="0"/>
          </a:p>
          <a:p>
            <a:pPr lvl="1"/>
            <a:r>
              <a:rPr lang="es-ES" dirty="0"/>
              <a:t>Prevenir as </a:t>
            </a:r>
            <a:r>
              <a:rPr lang="es-ES" dirty="0" err="1" smtClean="0"/>
              <a:t>readmissões</a:t>
            </a:r>
            <a:r>
              <a:rPr lang="es-ES" dirty="0" smtClean="0"/>
              <a:t>.</a:t>
            </a:r>
          </a:p>
          <a:p>
            <a:r>
              <a:rPr lang="es-ES" b="1" dirty="0" smtClean="0">
                <a:solidFill>
                  <a:srgbClr val="C00000"/>
                </a:solidFill>
              </a:rPr>
              <a:t>Objetivos </a:t>
            </a:r>
            <a:r>
              <a:rPr lang="es-ES" b="1" dirty="0" err="1" smtClean="0">
                <a:solidFill>
                  <a:srgbClr val="C00000"/>
                </a:solidFill>
              </a:rPr>
              <a:t>intermédios</a:t>
            </a:r>
            <a:r>
              <a:rPr lang="es-ES" b="1" dirty="0" smtClean="0">
                <a:solidFill>
                  <a:srgbClr val="C00000"/>
                </a:solidFill>
              </a:rPr>
              <a:t>:</a:t>
            </a:r>
          </a:p>
          <a:p>
            <a:pPr lvl="1"/>
            <a:r>
              <a:rPr lang="es-ES" dirty="0" smtClean="0"/>
              <a:t>Controle </a:t>
            </a:r>
            <a:r>
              <a:rPr lang="es-ES" dirty="0"/>
              <a:t>de </a:t>
            </a:r>
            <a:r>
              <a:rPr lang="es-ES" dirty="0" err="1" smtClean="0"/>
              <a:t>sintomas</a:t>
            </a:r>
            <a:r>
              <a:rPr lang="es-ES" dirty="0"/>
              <a:t>. </a:t>
            </a:r>
          </a:p>
          <a:p>
            <a:pPr lvl="1"/>
            <a:r>
              <a:rPr lang="es-ES" dirty="0" err="1"/>
              <a:t>Prevenção</a:t>
            </a:r>
            <a:r>
              <a:rPr lang="es-ES" dirty="0"/>
              <a:t> de </a:t>
            </a:r>
            <a:r>
              <a:rPr lang="es-ES" dirty="0" err="1" smtClean="0"/>
              <a:t>desestabilização</a:t>
            </a:r>
            <a:r>
              <a:rPr lang="es-ES" dirty="0" smtClean="0"/>
              <a:t>.</a:t>
            </a:r>
          </a:p>
          <a:p>
            <a:pPr lvl="1"/>
            <a:r>
              <a:rPr lang="pt-BR" dirty="0"/>
              <a:t>Controle estrito da pressão </a:t>
            </a:r>
            <a:r>
              <a:rPr lang="pt-BR" dirty="0" smtClean="0"/>
              <a:t>arterial.</a:t>
            </a:r>
          </a:p>
          <a:p>
            <a:pPr lvl="1"/>
            <a:r>
              <a:rPr lang="pt-BR" dirty="0"/>
              <a:t>Gestão de acordo com o tipo de disfunção (FE</a:t>
            </a:r>
            <a:r>
              <a:rPr lang="pt-BR" dirty="0" smtClean="0"/>
              <a:t>).</a:t>
            </a:r>
            <a:endParaRPr lang="es-ES" dirty="0"/>
          </a:p>
          <a:p>
            <a:pPr lvl="1"/>
            <a:r>
              <a:rPr lang="es-ES" dirty="0"/>
              <a:t>Controle de </a:t>
            </a:r>
            <a:r>
              <a:rPr lang="es-ES" dirty="0" err="1"/>
              <a:t>frequência</a:t>
            </a:r>
            <a:r>
              <a:rPr lang="es-ES" dirty="0"/>
              <a:t> </a:t>
            </a:r>
            <a:r>
              <a:rPr lang="es-ES" dirty="0" smtClean="0"/>
              <a:t>cardíaca.</a:t>
            </a:r>
          </a:p>
          <a:p>
            <a:pPr lvl="1"/>
            <a:r>
              <a:rPr lang="pt-BR" dirty="0"/>
              <a:t>Prevenção / tratamento da anemia (multifatorial</a:t>
            </a:r>
            <a:r>
              <a:rPr lang="pt-BR" dirty="0" smtClean="0"/>
              <a:t>).</a:t>
            </a:r>
          </a:p>
          <a:p>
            <a:pPr lvl="1"/>
            <a:r>
              <a:rPr lang="pt-BR" dirty="0" smtClean="0"/>
              <a:t>Monitorizar a </a:t>
            </a:r>
            <a:r>
              <a:rPr lang="pt-BR" dirty="0"/>
              <a:t>função renal e </a:t>
            </a:r>
            <a:r>
              <a:rPr lang="pt-BR" dirty="0" smtClean="0"/>
              <a:t>os </a:t>
            </a:r>
            <a:r>
              <a:rPr lang="pt-BR" dirty="0" err="1" smtClean="0"/>
              <a:t>iões</a:t>
            </a:r>
            <a:r>
              <a:rPr lang="pt-BR" dirty="0" smtClean="0"/>
              <a:t> </a:t>
            </a:r>
            <a:r>
              <a:rPr lang="pt-BR" dirty="0"/>
              <a:t>séricos (</a:t>
            </a:r>
            <a:r>
              <a:rPr lang="pt-BR" dirty="0" smtClean="0"/>
              <a:t>K</a:t>
            </a:r>
            <a:r>
              <a:rPr lang="pt-BR" baseline="30000" dirty="0" smtClean="0"/>
              <a:t>+</a:t>
            </a:r>
            <a:r>
              <a:rPr lang="pt-BR" dirty="0" smtClean="0"/>
              <a:t>).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1192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/>
          </p:nvPr>
        </p:nvSpPr>
        <p:spPr>
          <a:xfrm>
            <a:off x="273948" y="191723"/>
            <a:ext cx="10972800" cy="604800"/>
          </a:xfrm>
          <a:noFill/>
        </p:spPr>
        <p:txBody>
          <a:bodyPr/>
          <a:lstStyle/>
          <a:p>
            <a:pPr defTabSz="762000"/>
            <a:r>
              <a:rPr lang="es-ES" dirty="0"/>
              <a:t> </a:t>
            </a:r>
            <a:r>
              <a:rPr lang="es-ES" dirty="0" err="1"/>
              <a:t>Tratamento</a:t>
            </a:r>
            <a:r>
              <a:rPr lang="es-ES" dirty="0"/>
              <a:t> </a:t>
            </a:r>
            <a:r>
              <a:rPr lang="es-ES" dirty="0" smtClean="0"/>
              <a:t>da </a:t>
            </a:r>
            <a:r>
              <a:rPr lang="es-ES" dirty="0" err="1"/>
              <a:t>insuficiência</a:t>
            </a:r>
            <a:r>
              <a:rPr lang="es-ES" dirty="0"/>
              <a:t> cardíaca</a:t>
            </a:r>
            <a:endParaRPr lang="es-ES" sz="3200" b="1" dirty="0"/>
          </a:p>
        </p:txBody>
      </p:sp>
      <p:pic>
        <p:nvPicPr>
          <p:cNvPr id="92162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6180" y="662000"/>
            <a:ext cx="2349500" cy="1692275"/>
          </a:xfrm>
          <a:noFill/>
        </p:spPr>
      </p:pic>
      <p:pic>
        <p:nvPicPr>
          <p:cNvPr id="92169" name="Picture 1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88288" y="766402"/>
            <a:ext cx="2775238" cy="1739035"/>
          </a:xfrm>
          <a:noFill/>
        </p:spPr>
      </p:pic>
      <p:sp>
        <p:nvSpPr>
          <p:cNvPr id="92163" name="Text Box 4"/>
          <p:cNvSpPr txBox="1">
            <a:spLocks noChangeArrowheads="1"/>
          </p:cNvSpPr>
          <p:nvPr/>
        </p:nvSpPr>
        <p:spPr bwMode="auto">
          <a:xfrm>
            <a:off x="6532033" y="8404231"/>
            <a:ext cx="22794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s-ES_tradnl" sz="12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2164" name="Text Box 5"/>
          <p:cNvSpPr txBox="1">
            <a:spLocks noChangeArrowheads="1"/>
          </p:cNvSpPr>
          <p:nvPr/>
        </p:nvSpPr>
        <p:spPr bwMode="auto">
          <a:xfrm>
            <a:off x="211668" y="4822831"/>
            <a:ext cx="44435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s-ES_tradnl" sz="1200">
                <a:solidFill>
                  <a:schemeClr val="tx1"/>
                </a:solidFill>
              </a:rPr>
              <a:t>      </a:t>
            </a:r>
          </a:p>
        </p:txBody>
      </p:sp>
      <p:sp>
        <p:nvSpPr>
          <p:cNvPr id="344070" name="Rectangle 6"/>
          <p:cNvSpPr>
            <a:spLocks noChangeArrowheads="1"/>
          </p:cNvSpPr>
          <p:nvPr/>
        </p:nvSpPr>
        <p:spPr bwMode="auto">
          <a:xfrm>
            <a:off x="1087903" y="4154977"/>
            <a:ext cx="4823884" cy="120032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457200" indent="-457200" algn="l" eaLnBrk="0" hangingPunct="0">
              <a:buFontTx/>
              <a:buAutoNum type="arabicPeriod"/>
            </a:pPr>
            <a:r>
              <a:rPr lang="es-ES_tradnl" b="1" dirty="0">
                <a:solidFill>
                  <a:schemeClr val="bg1"/>
                </a:solidFill>
              </a:rPr>
              <a:t>Diuréticos / nitratos </a:t>
            </a:r>
            <a:r>
              <a:rPr lang="es-ES_tradnl" b="1" dirty="0" smtClean="0">
                <a:solidFill>
                  <a:schemeClr val="bg1"/>
                </a:solidFill>
              </a:rPr>
              <a:t> (DPN).</a:t>
            </a:r>
            <a:endParaRPr lang="es-ES_tradnl" b="1" dirty="0">
              <a:solidFill>
                <a:schemeClr val="bg1"/>
              </a:solidFill>
            </a:endParaRPr>
          </a:p>
          <a:p>
            <a:pPr marL="457200" indent="-457200" algn="l" eaLnBrk="0" hangingPunct="0">
              <a:buFontTx/>
              <a:buAutoNum type="arabicPeriod"/>
            </a:pPr>
            <a:r>
              <a:rPr lang="es-ES_tradnl" b="1" dirty="0">
                <a:solidFill>
                  <a:schemeClr val="bg1"/>
                </a:solidFill>
              </a:rPr>
              <a:t>Betabloqueantes </a:t>
            </a:r>
            <a:r>
              <a:rPr lang="es-ES_tradnl" b="1" dirty="0" err="1" smtClean="0">
                <a:solidFill>
                  <a:schemeClr val="bg1"/>
                </a:solidFill>
              </a:rPr>
              <a:t>ou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verapamilo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smtClean="0">
                <a:solidFill>
                  <a:schemeClr val="bg1"/>
                </a:solidFill>
              </a:rPr>
              <a:t>. </a:t>
            </a:r>
            <a:endParaRPr lang="es-ES_tradnl" b="1" dirty="0">
              <a:solidFill>
                <a:schemeClr val="bg1"/>
              </a:solidFill>
            </a:endParaRPr>
          </a:p>
          <a:p>
            <a:pPr marL="457200" indent="-457200" algn="l" eaLnBrk="0" hangingPunct="0">
              <a:buFontTx/>
              <a:buAutoNum type="arabicPeriod"/>
            </a:pPr>
            <a:r>
              <a:rPr lang="es-ES_tradnl" b="1" dirty="0">
                <a:solidFill>
                  <a:schemeClr val="bg1"/>
                </a:solidFill>
              </a:rPr>
              <a:t>IECAS </a:t>
            </a:r>
            <a:r>
              <a:rPr lang="es-ES_tradnl" b="1" dirty="0" err="1" smtClean="0">
                <a:solidFill>
                  <a:schemeClr val="bg1"/>
                </a:solidFill>
              </a:rPr>
              <a:t>ou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>
                <a:solidFill>
                  <a:schemeClr val="bg1"/>
                </a:solidFill>
              </a:rPr>
              <a:t>ARA-II (</a:t>
            </a:r>
            <a:r>
              <a:rPr lang="es-ES_tradnl" b="1" dirty="0" smtClean="0">
                <a:solidFill>
                  <a:schemeClr val="bg1"/>
                </a:solidFill>
              </a:rPr>
              <a:t>se </a:t>
            </a:r>
            <a:r>
              <a:rPr lang="es-ES_tradnl" b="1" dirty="0">
                <a:solidFill>
                  <a:schemeClr val="bg1"/>
                </a:solidFill>
              </a:rPr>
              <a:t>HTA </a:t>
            </a:r>
            <a:r>
              <a:rPr lang="es-ES_tradnl" b="1" dirty="0" smtClean="0">
                <a:solidFill>
                  <a:schemeClr val="bg1"/>
                </a:solidFill>
              </a:rPr>
              <a:t>e/</a:t>
            </a:r>
            <a:r>
              <a:rPr lang="es-ES_tradnl" b="1" dirty="0" err="1" smtClean="0">
                <a:solidFill>
                  <a:schemeClr val="bg1"/>
                </a:solidFill>
              </a:rPr>
              <a:t>ou</a:t>
            </a:r>
            <a:r>
              <a:rPr lang="es-ES_tradnl" b="1" dirty="0" smtClean="0">
                <a:solidFill>
                  <a:schemeClr val="bg1"/>
                </a:solidFill>
              </a:rPr>
              <a:t> HVE).</a:t>
            </a:r>
            <a:endParaRPr lang="es-ES_tradnl" b="1" dirty="0">
              <a:solidFill>
                <a:schemeClr val="bg1"/>
              </a:solidFill>
            </a:endParaRPr>
          </a:p>
          <a:p>
            <a:pPr marL="457200" indent="-457200" algn="l" eaLnBrk="0" hangingPunct="0">
              <a:buFontTx/>
              <a:buAutoNum type="arabicPeriod"/>
            </a:pPr>
            <a:r>
              <a:rPr lang="es-ES_tradnl" b="1" dirty="0">
                <a:solidFill>
                  <a:schemeClr val="bg1"/>
                </a:solidFill>
              </a:rPr>
              <a:t>Recuperar /</a:t>
            </a:r>
            <a:r>
              <a:rPr lang="es-ES_tradnl" b="1" dirty="0" err="1" smtClean="0">
                <a:solidFill>
                  <a:schemeClr val="bg1"/>
                </a:solidFill>
              </a:rPr>
              <a:t>manter</a:t>
            </a:r>
            <a:r>
              <a:rPr lang="es-ES_tradnl" b="1" dirty="0" smtClean="0">
                <a:solidFill>
                  <a:schemeClr val="bg1"/>
                </a:solidFill>
              </a:rPr>
              <a:t>  </a:t>
            </a:r>
            <a:r>
              <a:rPr lang="es-ES_tradnl" b="1" dirty="0">
                <a:solidFill>
                  <a:schemeClr val="bg1"/>
                </a:solidFill>
              </a:rPr>
              <a:t>ritmo </a:t>
            </a:r>
            <a:r>
              <a:rPr lang="es-ES_tradnl" b="1" dirty="0" err="1" smtClean="0">
                <a:solidFill>
                  <a:schemeClr val="bg1"/>
                </a:solidFill>
              </a:rPr>
              <a:t>sinusal</a:t>
            </a:r>
            <a:r>
              <a:rPr lang="es-ES_tradnl" b="1" dirty="0" smtClean="0">
                <a:solidFill>
                  <a:schemeClr val="bg1"/>
                </a:solidFill>
              </a:rPr>
              <a:t>.  </a:t>
            </a:r>
            <a:endParaRPr lang="es-ES_tradnl" b="1" dirty="0">
              <a:solidFill>
                <a:schemeClr val="bg1"/>
              </a:solidFill>
            </a:endParaRPr>
          </a:p>
        </p:txBody>
      </p:sp>
      <p:sp>
        <p:nvSpPr>
          <p:cNvPr id="92166" name="Rectangle 7"/>
          <p:cNvSpPr>
            <a:spLocks noChangeArrowheads="1"/>
          </p:cNvSpPr>
          <p:nvPr/>
        </p:nvSpPr>
        <p:spPr bwMode="auto">
          <a:xfrm>
            <a:off x="6512667" y="4256167"/>
            <a:ext cx="5031317" cy="147478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457200" indent="-457200" algn="l" eaLnBrk="0" hangingPunct="0">
              <a:buFontTx/>
              <a:buAutoNum type="arabicPeriod"/>
            </a:pPr>
            <a:r>
              <a:rPr lang="es-ES_tradnl" sz="1800" b="1" dirty="0">
                <a:solidFill>
                  <a:schemeClr val="bg1"/>
                </a:solidFill>
              </a:rPr>
              <a:t>Diuréticos </a:t>
            </a:r>
            <a:r>
              <a:rPr lang="es-ES_tradnl" sz="1800" b="1" dirty="0" smtClean="0">
                <a:solidFill>
                  <a:schemeClr val="bg1"/>
                </a:solidFill>
              </a:rPr>
              <a:t>.</a:t>
            </a:r>
            <a:endParaRPr lang="es-ES_tradnl" sz="1800" b="1" dirty="0">
              <a:solidFill>
                <a:schemeClr val="bg1"/>
              </a:solidFill>
            </a:endParaRPr>
          </a:p>
          <a:p>
            <a:pPr marL="457200" indent="-457200" algn="l" eaLnBrk="0" hangingPunct="0">
              <a:buFontTx/>
              <a:buAutoNum type="arabicPeriod"/>
            </a:pPr>
            <a:r>
              <a:rPr lang="es-ES_tradnl" sz="1800" b="1" dirty="0">
                <a:solidFill>
                  <a:schemeClr val="bg1"/>
                </a:solidFill>
              </a:rPr>
              <a:t>IECAS (ARA-II</a:t>
            </a:r>
            <a:r>
              <a:rPr lang="es-ES_tradnl" sz="1800" b="1" dirty="0" smtClean="0">
                <a:solidFill>
                  <a:schemeClr val="bg1"/>
                </a:solidFill>
              </a:rPr>
              <a:t>).</a:t>
            </a:r>
            <a:endParaRPr lang="es-ES_tradnl" sz="1800" b="1" dirty="0">
              <a:solidFill>
                <a:schemeClr val="bg1"/>
              </a:solidFill>
            </a:endParaRPr>
          </a:p>
          <a:p>
            <a:pPr marL="457200" indent="-457200" algn="l" eaLnBrk="0" hangingPunct="0">
              <a:buFontTx/>
              <a:buAutoNum type="arabicPeriod"/>
            </a:pPr>
            <a:r>
              <a:rPr lang="es-ES_tradnl" sz="1800" b="1" dirty="0" smtClean="0">
                <a:solidFill>
                  <a:schemeClr val="bg1"/>
                </a:solidFill>
              </a:rPr>
              <a:t>Betabloqueantes.</a:t>
            </a:r>
            <a:endParaRPr lang="es-ES_tradnl" sz="1800" b="1" dirty="0">
              <a:solidFill>
                <a:schemeClr val="bg1"/>
              </a:solidFill>
            </a:endParaRPr>
          </a:p>
          <a:p>
            <a:pPr marL="457200" indent="-457200" algn="l" eaLnBrk="0" hangingPunct="0">
              <a:buFontTx/>
              <a:buAutoNum type="arabicPeriod"/>
            </a:pPr>
            <a:r>
              <a:rPr lang="es-ES_tradnl" sz="1800" b="1" dirty="0" err="1" smtClean="0">
                <a:solidFill>
                  <a:schemeClr val="bg1"/>
                </a:solidFill>
              </a:rPr>
              <a:t>Antialdosterónicos</a:t>
            </a:r>
            <a:r>
              <a:rPr lang="es-ES_tradnl" sz="1800" b="1" dirty="0" smtClean="0">
                <a:solidFill>
                  <a:schemeClr val="bg1"/>
                </a:solidFill>
              </a:rPr>
              <a:t>.</a:t>
            </a:r>
            <a:endParaRPr lang="es-ES_tradnl" sz="1800" b="1" dirty="0">
              <a:solidFill>
                <a:schemeClr val="bg1"/>
              </a:solidFill>
            </a:endParaRPr>
          </a:p>
          <a:p>
            <a:pPr marL="457200" indent="-457200" algn="l" eaLnBrk="0" hangingPunct="0">
              <a:buFontTx/>
              <a:buAutoNum type="arabicPeriod"/>
            </a:pPr>
            <a:r>
              <a:rPr lang="es-ES_tradnl" sz="1800" b="1" dirty="0">
                <a:solidFill>
                  <a:schemeClr val="bg1"/>
                </a:solidFill>
              </a:rPr>
              <a:t>Digital (FA</a:t>
            </a:r>
            <a:r>
              <a:rPr lang="es-ES_tradnl" sz="1800" b="1" dirty="0" smtClean="0">
                <a:solidFill>
                  <a:schemeClr val="bg1"/>
                </a:solidFill>
              </a:rPr>
              <a:t>).</a:t>
            </a:r>
            <a:endParaRPr lang="es-ES_tradnl" sz="1800" b="1" dirty="0">
              <a:solidFill>
                <a:schemeClr val="bg1"/>
              </a:solidFill>
            </a:endParaRPr>
          </a:p>
        </p:txBody>
      </p:sp>
      <p:sp>
        <p:nvSpPr>
          <p:cNvPr id="344072" name="Text Box 8"/>
          <p:cNvSpPr txBox="1">
            <a:spLocks noChangeArrowheads="1"/>
          </p:cNvSpPr>
          <p:nvPr/>
        </p:nvSpPr>
        <p:spPr bwMode="auto">
          <a:xfrm>
            <a:off x="1076937" y="5485663"/>
            <a:ext cx="48013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ES" sz="1800" b="1" dirty="0" err="1">
                <a:solidFill>
                  <a:schemeClr val="accent1"/>
                </a:solidFill>
              </a:rPr>
              <a:t>Ausência</a:t>
            </a:r>
            <a:r>
              <a:rPr lang="es-ES" sz="1800" b="1" dirty="0">
                <a:solidFill>
                  <a:schemeClr val="accent1"/>
                </a:solidFill>
              </a:rPr>
              <a:t> </a:t>
            </a:r>
            <a:r>
              <a:rPr lang="es-ES" sz="1800" b="1" dirty="0" err="1">
                <a:solidFill>
                  <a:schemeClr val="accent1"/>
                </a:solidFill>
              </a:rPr>
              <a:t>estudos</a:t>
            </a:r>
            <a:r>
              <a:rPr lang="es-ES" sz="1800" b="1" dirty="0">
                <a:solidFill>
                  <a:schemeClr val="accent1"/>
                </a:solidFill>
              </a:rPr>
              <a:t> </a:t>
            </a:r>
            <a:r>
              <a:rPr lang="es-ES" sz="1800" b="1" dirty="0" err="1">
                <a:solidFill>
                  <a:schemeClr val="accent1"/>
                </a:solidFill>
              </a:rPr>
              <a:t>morbimortalidade</a:t>
            </a:r>
            <a:r>
              <a:rPr lang="es-ES" sz="1800" b="1" dirty="0">
                <a:solidFill>
                  <a:schemeClr val="accent1"/>
                </a:solidFill>
              </a:rPr>
              <a:t> 	</a:t>
            </a:r>
          </a:p>
          <a:p>
            <a:r>
              <a:rPr lang="es-ES" sz="1800" b="1" dirty="0">
                <a:solidFill>
                  <a:schemeClr val="accent1"/>
                </a:solidFill>
              </a:rPr>
              <a:t>CHARM-</a:t>
            </a:r>
            <a:r>
              <a:rPr lang="es-ES" sz="1800" b="1" dirty="0" err="1">
                <a:solidFill>
                  <a:schemeClr val="accent1"/>
                </a:solidFill>
              </a:rPr>
              <a:t>preserv</a:t>
            </a:r>
            <a:r>
              <a:rPr lang="es-ES" sz="1800" b="1" dirty="0">
                <a:solidFill>
                  <a:schemeClr val="accent1"/>
                </a:solidFill>
              </a:rPr>
              <a:t>-&gt; red </a:t>
            </a:r>
            <a:r>
              <a:rPr lang="es-ES" sz="1800" b="1" dirty="0" err="1">
                <a:solidFill>
                  <a:schemeClr val="accent1"/>
                </a:solidFill>
              </a:rPr>
              <a:t>hospitalização</a:t>
            </a:r>
            <a:endParaRPr lang="es-ES" sz="1800" b="1" dirty="0">
              <a:solidFill>
                <a:schemeClr val="accent1"/>
              </a:solidFill>
            </a:endParaRPr>
          </a:p>
        </p:txBody>
      </p:sp>
      <p:sp>
        <p:nvSpPr>
          <p:cNvPr id="344073" name="AutoShape 9"/>
          <p:cNvSpPr>
            <a:spLocks noChangeArrowheads="1"/>
          </p:cNvSpPr>
          <p:nvPr/>
        </p:nvSpPr>
        <p:spPr bwMode="auto">
          <a:xfrm>
            <a:off x="273948" y="5292930"/>
            <a:ext cx="416985" cy="672836"/>
          </a:xfrm>
          <a:prstGeom prst="curvedRightArrow">
            <a:avLst>
              <a:gd name="adj1" fmla="val 67665"/>
              <a:gd name="adj2" fmla="val 135330"/>
              <a:gd name="adj3" fmla="val 60462"/>
            </a:avLst>
          </a:prstGeom>
          <a:solidFill>
            <a:schemeClr val="tx2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endParaRPr lang="es-ES_tradnl"/>
          </a:p>
        </p:txBody>
      </p:sp>
      <p:sp>
        <p:nvSpPr>
          <p:cNvPr id="344077" name="Rectangle 13"/>
          <p:cNvSpPr>
            <a:spLocks noChangeArrowheads="1"/>
          </p:cNvSpPr>
          <p:nvPr/>
        </p:nvSpPr>
        <p:spPr bwMode="auto">
          <a:xfrm>
            <a:off x="1679512" y="2708920"/>
            <a:ext cx="3405717" cy="406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s-ES" sz="2000" b="1" dirty="0">
                <a:solidFill>
                  <a:schemeClr val="accent1"/>
                </a:solidFill>
                <a:cs typeface="+mn-cs"/>
              </a:rPr>
              <a:t>FE &gt; </a:t>
            </a:r>
            <a:r>
              <a:rPr lang="es-ES" sz="2000" b="1" dirty="0" smtClean="0">
                <a:solidFill>
                  <a:schemeClr val="accent1"/>
                </a:solidFill>
                <a:cs typeface="+mn-cs"/>
              </a:rPr>
              <a:t>50%</a:t>
            </a:r>
            <a:endParaRPr lang="es-ES" sz="2000" b="1" dirty="0">
              <a:solidFill>
                <a:schemeClr val="accent1"/>
              </a:solidFill>
              <a:cs typeface="+mn-cs"/>
            </a:endParaRPr>
          </a:p>
        </p:txBody>
      </p:sp>
      <p:sp>
        <p:nvSpPr>
          <p:cNvPr id="344078" name="Rectangle 14"/>
          <p:cNvSpPr>
            <a:spLocks noChangeArrowheads="1"/>
          </p:cNvSpPr>
          <p:nvPr/>
        </p:nvSpPr>
        <p:spPr bwMode="auto">
          <a:xfrm>
            <a:off x="6758519" y="2747963"/>
            <a:ext cx="3405716" cy="406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s-ES" sz="2000" b="1" dirty="0">
                <a:solidFill>
                  <a:schemeClr val="accent1"/>
                </a:solidFill>
                <a:cs typeface="+mn-cs"/>
              </a:rPr>
              <a:t>FE </a:t>
            </a:r>
            <a:r>
              <a:rPr lang="es-ES" sz="2000" b="1" dirty="0" smtClean="0">
                <a:solidFill>
                  <a:schemeClr val="accent1"/>
                </a:solidFill>
                <a:cs typeface="+mn-cs"/>
              </a:rPr>
              <a:t>deprimida </a:t>
            </a:r>
            <a:r>
              <a:rPr lang="es-ES" sz="2000" b="1" dirty="0" err="1" smtClean="0">
                <a:solidFill>
                  <a:schemeClr val="accent1"/>
                </a:solidFill>
                <a:cs typeface="+mn-cs"/>
              </a:rPr>
              <a:t>ou</a:t>
            </a:r>
            <a:r>
              <a:rPr lang="es-ES" sz="2000" b="1" dirty="0" smtClean="0">
                <a:solidFill>
                  <a:schemeClr val="accent1"/>
                </a:solidFill>
                <a:cs typeface="+mn-cs"/>
              </a:rPr>
              <a:t> </a:t>
            </a:r>
            <a:r>
              <a:rPr lang="es-ES" sz="2000" b="1" dirty="0" err="1" smtClean="0">
                <a:solidFill>
                  <a:schemeClr val="accent1"/>
                </a:solidFill>
                <a:cs typeface="+mn-cs"/>
              </a:rPr>
              <a:t>reduzida</a:t>
            </a:r>
            <a:endParaRPr lang="es-ES" sz="2000" b="1" dirty="0">
              <a:solidFill>
                <a:schemeClr val="accent1"/>
              </a:solidFill>
              <a:cs typeface="+mn-cs"/>
            </a:endParaRPr>
          </a:p>
        </p:txBody>
      </p:sp>
      <p:sp>
        <p:nvSpPr>
          <p:cNvPr id="2" name="Flecha abajo 1"/>
          <p:cNvSpPr/>
          <p:nvPr/>
        </p:nvSpPr>
        <p:spPr>
          <a:xfrm>
            <a:off x="8311917" y="3291468"/>
            <a:ext cx="298919" cy="900037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Flecha abajo 20"/>
          <p:cNvSpPr/>
          <p:nvPr/>
        </p:nvSpPr>
        <p:spPr>
          <a:xfrm>
            <a:off x="3316849" y="3211847"/>
            <a:ext cx="298919" cy="900037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Flecha abajo 21"/>
          <p:cNvSpPr/>
          <p:nvPr/>
        </p:nvSpPr>
        <p:spPr>
          <a:xfrm rot="2400000">
            <a:off x="4035575" y="711441"/>
            <a:ext cx="298919" cy="2141213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Flecha abajo 23"/>
          <p:cNvSpPr/>
          <p:nvPr/>
        </p:nvSpPr>
        <p:spPr>
          <a:xfrm rot="18892414">
            <a:off x="7363140" y="562701"/>
            <a:ext cx="298919" cy="2380041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1679512" y="3135673"/>
            <a:ext cx="3386276" cy="707886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ES" sz="2000" dirty="0" err="1">
                <a:solidFill>
                  <a:schemeClr val="accent1"/>
                </a:solidFill>
                <a:latin typeface="+mj-lt"/>
              </a:rPr>
              <a:t>Disfunção</a:t>
            </a:r>
            <a:r>
              <a:rPr lang="es-ES" sz="2000" dirty="0">
                <a:solidFill>
                  <a:schemeClr val="accent1"/>
                </a:solidFill>
                <a:latin typeface="+mj-lt"/>
              </a:rPr>
              <a:t> diastólica </a:t>
            </a:r>
            <a:r>
              <a:rPr lang="es-ES" sz="2000" dirty="0" smtClean="0">
                <a:solidFill>
                  <a:schemeClr val="accent1"/>
                </a:solidFill>
                <a:latin typeface="+mj-lt"/>
              </a:rPr>
              <a:t>(FE </a:t>
            </a:r>
            <a:r>
              <a:rPr lang="es-ES" sz="2000" i="1" dirty="0" smtClean="0">
                <a:solidFill>
                  <a:schemeClr val="accent1"/>
                </a:solidFill>
                <a:latin typeface="+mj-lt"/>
              </a:rPr>
              <a:t>preservada)</a:t>
            </a:r>
            <a:endParaRPr lang="es-ES" sz="2000" i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6777959" y="3175556"/>
            <a:ext cx="3386276" cy="40011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s-ES" sz="2000" dirty="0" err="1">
                <a:solidFill>
                  <a:schemeClr val="accent1"/>
                </a:solidFill>
                <a:latin typeface="+mj-lt"/>
              </a:rPr>
              <a:t>Disfunção</a:t>
            </a:r>
            <a:r>
              <a:rPr lang="es-ES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s-ES" sz="2000" dirty="0" smtClean="0">
                <a:solidFill>
                  <a:schemeClr val="accent1"/>
                </a:solidFill>
                <a:latin typeface="+mj-lt"/>
              </a:rPr>
              <a:t>sistólica </a:t>
            </a:r>
            <a:endParaRPr lang="es-ES" sz="2000" i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-72002" y="6309529"/>
            <a:ext cx="11582443" cy="295162"/>
          </a:xfrm>
        </p:spPr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28" name="18 Marcador de texto"/>
          <p:cNvSpPr txBox="1">
            <a:spLocks/>
          </p:cNvSpPr>
          <p:nvPr/>
        </p:nvSpPr>
        <p:spPr>
          <a:xfrm>
            <a:off x="6342584" y="5786809"/>
            <a:ext cx="4536504" cy="2951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i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i="0" dirty="0" smtClean="0">
                <a:solidFill>
                  <a:srgbClr val="C00000"/>
                </a:solidFill>
              </a:rPr>
              <a:t>    </a:t>
            </a:r>
            <a:r>
              <a:rPr lang="es-ES" sz="2400" b="1" i="0" dirty="0">
                <a:solidFill>
                  <a:srgbClr val="C00000"/>
                </a:solidFill>
              </a:rPr>
              <a:t>Terapia </a:t>
            </a:r>
            <a:r>
              <a:rPr lang="es-ES" sz="2400" b="1" i="0" dirty="0" err="1">
                <a:solidFill>
                  <a:srgbClr val="C00000"/>
                </a:solidFill>
              </a:rPr>
              <a:t>baseada</a:t>
            </a:r>
            <a:r>
              <a:rPr lang="es-ES" sz="2400" b="1" i="0" dirty="0">
                <a:solidFill>
                  <a:srgbClr val="C00000"/>
                </a:solidFill>
              </a:rPr>
              <a:t> </a:t>
            </a:r>
            <a:r>
              <a:rPr lang="es-ES" sz="2400" b="1" i="0" dirty="0" err="1">
                <a:solidFill>
                  <a:srgbClr val="C00000"/>
                </a:solidFill>
              </a:rPr>
              <a:t>em</a:t>
            </a:r>
            <a:r>
              <a:rPr lang="es-ES" sz="2400" b="1" i="0" dirty="0">
                <a:solidFill>
                  <a:srgbClr val="C00000"/>
                </a:solidFill>
              </a:rPr>
              <a:t> </a:t>
            </a:r>
            <a:r>
              <a:rPr lang="es-ES" sz="2400" b="1" i="0" dirty="0" err="1">
                <a:solidFill>
                  <a:srgbClr val="C00000"/>
                </a:solidFill>
              </a:rPr>
              <a:t>evidências</a:t>
            </a:r>
            <a:endParaRPr lang="es-ES" sz="2400" b="1" i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4105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44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4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44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44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44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70" grpId="0" animBg="1"/>
      <p:bldP spid="92166" grpId="0" animBg="1"/>
      <p:bldP spid="344072" grpId="0"/>
      <p:bldP spid="344073" grpId="0" animBg="1"/>
      <p:bldP spid="344077" grpId="0" animBg="1"/>
      <p:bldP spid="344078" grpId="0" animBg="1"/>
      <p:bldP spid="2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-43" y="6158174"/>
            <a:ext cx="11582443" cy="295162"/>
          </a:xfrm>
        </p:spPr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32" name="31 Título"/>
          <p:cNvSpPr>
            <a:spLocks noGrp="1"/>
          </p:cNvSpPr>
          <p:nvPr>
            <p:ph type="title"/>
          </p:nvPr>
        </p:nvSpPr>
        <p:spPr>
          <a:xfrm>
            <a:off x="591720" y="117047"/>
            <a:ext cx="10972800" cy="900000"/>
          </a:xfrm>
        </p:spPr>
        <p:txBody>
          <a:bodyPr/>
          <a:lstStyle/>
          <a:p>
            <a:r>
              <a:rPr lang="pt-BR" dirty="0"/>
              <a:t>Insuficiência </a:t>
            </a:r>
            <a:r>
              <a:rPr lang="pt-BR" dirty="0" smtClean="0"/>
              <a:t>cardiaca </a:t>
            </a:r>
            <a:r>
              <a:rPr lang="pt-BR" dirty="0"/>
              <a:t>Fração de ejeção </a:t>
            </a:r>
            <a:r>
              <a:rPr lang="pt-BR" dirty="0" smtClean="0"/>
              <a:t>preservada </a:t>
            </a:r>
            <a:r>
              <a:rPr lang="es-ES" dirty="0" smtClean="0">
                <a:solidFill>
                  <a:srgbClr val="004586"/>
                </a:solidFill>
              </a:rPr>
              <a:t>(IC-</a:t>
            </a:r>
            <a:r>
              <a:rPr lang="es-ES" dirty="0" err="1" smtClean="0">
                <a:solidFill>
                  <a:srgbClr val="004586"/>
                </a:solidFill>
              </a:rPr>
              <a:t>FSp</a:t>
            </a:r>
            <a:r>
              <a:rPr lang="es-ES" dirty="0" smtClean="0">
                <a:solidFill>
                  <a:srgbClr val="004586"/>
                </a:solidFill>
              </a:rPr>
              <a:t>) </a:t>
            </a:r>
            <a:br>
              <a:rPr lang="es-ES" dirty="0" smtClean="0">
                <a:solidFill>
                  <a:srgbClr val="004586"/>
                </a:solidFill>
              </a:rPr>
            </a:br>
            <a:r>
              <a:rPr lang="es-ES" dirty="0" err="1" smtClean="0">
                <a:solidFill>
                  <a:srgbClr val="004586"/>
                </a:solidFill>
              </a:rPr>
              <a:t>Tratamento</a:t>
            </a:r>
            <a:r>
              <a:rPr lang="es-ES" dirty="0" smtClean="0">
                <a:solidFill>
                  <a:srgbClr val="004586"/>
                </a:solidFill>
              </a:rPr>
              <a:t> </a:t>
            </a:r>
            <a:r>
              <a:rPr lang="es-ES" dirty="0" err="1" smtClean="0">
                <a:solidFill>
                  <a:srgbClr val="004586"/>
                </a:solidFill>
              </a:rPr>
              <a:t>atual</a:t>
            </a:r>
            <a:endParaRPr lang="es-ES" dirty="0">
              <a:solidFill>
                <a:srgbClr val="004586"/>
              </a:solidFill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4079776" y="1484375"/>
            <a:ext cx="3673730" cy="4652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IC </a:t>
            </a:r>
            <a:r>
              <a:rPr lang="es-ES" sz="2400" b="1" dirty="0">
                <a:solidFill>
                  <a:schemeClr val="bg1"/>
                </a:solidFill>
              </a:rPr>
              <a:t>clínica </a:t>
            </a:r>
            <a:r>
              <a:rPr lang="es-ES" sz="2400" b="1" dirty="0" smtClean="0">
                <a:solidFill>
                  <a:schemeClr val="bg1"/>
                </a:solidFill>
              </a:rPr>
              <a:t>e FE </a:t>
            </a:r>
            <a:r>
              <a:rPr lang="es-ES" sz="2400" b="1" dirty="0">
                <a:solidFill>
                  <a:schemeClr val="bg1"/>
                </a:solidFill>
              </a:rPr>
              <a:t>&gt; </a:t>
            </a:r>
            <a:r>
              <a:rPr lang="es-ES" sz="2400" b="1" dirty="0" smtClean="0">
                <a:solidFill>
                  <a:schemeClr val="bg1"/>
                </a:solidFill>
              </a:rPr>
              <a:t>0,50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648120" y="2249041"/>
            <a:ext cx="238315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sz="2400" dirty="0">
                <a:solidFill>
                  <a:schemeClr val="accent1"/>
                </a:solidFill>
              </a:rPr>
              <a:t>Medidas </a:t>
            </a:r>
            <a:r>
              <a:rPr lang="es-ES" sz="2400" dirty="0" err="1" smtClean="0">
                <a:solidFill>
                  <a:schemeClr val="accent1"/>
                </a:solidFill>
              </a:rPr>
              <a:t>generais</a:t>
            </a:r>
            <a:endParaRPr lang="es-ES" sz="2400" dirty="0">
              <a:solidFill>
                <a:schemeClr val="accent1"/>
              </a:solidFill>
            </a:endParaRPr>
          </a:p>
        </p:txBody>
      </p:sp>
      <p:sp>
        <p:nvSpPr>
          <p:cNvPr id="36" name="Text Box 20"/>
          <p:cNvSpPr txBox="1">
            <a:spLocks noChangeArrowheads="1"/>
          </p:cNvSpPr>
          <p:nvPr/>
        </p:nvSpPr>
        <p:spPr bwMode="auto">
          <a:xfrm>
            <a:off x="8865982" y="1862783"/>
            <a:ext cx="2716418" cy="1067766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>
            <a:lvl1pPr marL="190500" indent="-190500" eaLnBrk="0" hangingPunct="0"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A5002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indent="-342900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S" sz="2000" b="1" dirty="0" err="1">
                <a:solidFill>
                  <a:schemeClr val="accent1"/>
                </a:solidFill>
                <a:latin typeface="+mj-lt"/>
              </a:rPr>
              <a:t>Restrição</a:t>
            </a:r>
            <a:r>
              <a:rPr lang="es-ES" sz="2000" b="1" dirty="0">
                <a:solidFill>
                  <a:schemeClr val="accent1"/>
                </a:solidFill>
                <a:latin typeface="+mj-lt"/>
              </a:rPr>
              <a:t> de </a:t>
            </a:r>
            <a:r>
              <a:rPr lang="es-ES" sz="2000" b="1" dirty="0" err="1">
                <a:solidFill>
                  <a:schemeClr val="accent1"/>
                </a:solidFill>
                <a:latin typeface="+mj-lt"/>
              </a:rPr>
              <a:t>sódio</a:t>
            </a:r>
            <a:r>
              <a:rPr lang="es-ES" sz="2000" b="1" dirty="0" smtClean="0">
                <a:solidFill>
                  <a:schemeClr val="accent1"/>
                </a:solidFill>
                <a:latin typeface="+mj-lt"/>
              </a:rPr>
              <a:t>.</a:t>
            </a:r>
          </a:p>
          <a:p>
            <a:pPr marL="342900" indent="-342900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S" sz="2000" b="1" dirty="0" smtClean="0">
                <a:solidFill>
                  <a:schemeClr val="accent1"/>
                </a:solidFill>
                <a:latin typeface="+mj-lt"/>
              </a:rPr>
              <a:t>Controle de peso.</a:t>
            </a:r>
            <a:endParaRPr lang="es-ES" sz="2000" b="1" dirty="0">
              <a:solidFill>
                <a:schemeClr val="accent1"/>
              </a:solidFill>
              <a:latin typeface="+mj-lt"/>
            </a:endParaRPr>
          </a:p>
          <a:p>
            <a:pPr marL="342900" indent="-342900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S" sz="2000" b="1" dirty="0">
                <a:solidFill>
                  <a:schemeClr val="accent1"/>
                </a:solidFill>
                <a:latin typeface="+mj-lt"/>
              </a:rPr>
              <a:t>Eliminar </a:t>
            </a:r>
            <a:r>
              <a:rPr lang="es-ES" sz="2000" b="1" dirty="0" err="1">
                <a:solidFill>
                  <a:schemeClr val="accent1"/>
                </a:solidFill>
                <a:latin typeface="+mj-lt"/>
              </a:rPr>
              <a:t>álcool</a:t>
            </a:r>
            <a:r>
              <a:rPr lang="es-ES" sz="2000" b="1" dirty="0" smtClean="0">
                <a:solidFill>
                  <a:schemeClr val="accent1"/>
                </a:solidFill>
                <a:latin typeface="+mj-lt"/>
              </a:rPr>
              <a:t>.</a:t>
            </a:r>
          </a:p>
          <a:p>
            <a:pPr marL="342900" indent="-342900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S" sz="2000" b="1" dirty="0" smtClean="0">
                <a:solidFill>
                  <a:schemeClr val="accent1"/>
                </a:solidFill>
                <a:latin typeface="+mj-lt"/>
              </a:rPr>
              <a:t>Evitar AINE.</a:t>
            </a:r>
            <a:endParaRPr lang="es-ES" sz="2000" b="1" dirty="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8" name="Conector recto de flecha 7"/>
          <p:cNvCxnSpPr>
            <a:stCxn id="3" idx="2"/>
            <a:endCxn id="5" idx="0"/>
          </p:cNvCxnSpPr>
          <p:nvPr/>
        </p:nvCxnSpPr>
        <p:spPr>
          <a:xfrm flipH="1">
            <a:off x="5839697" y="1949636"/>
            <a:ext cx="76944" cy="2994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ángulo 41"/>
          <p:cNvSpPr/>
          <p:nvPr/>
        </p:nvSpPr>
        <p:spPr>
          <a:xfrm>
            <a:off x="1415481" y="3453470"/>
            <a:ext cx="201622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2400" dirty="0" err="1">
                <a:solidFill>
                  <a:schemeClr val="tx2"/>
                </a:solidFill>
              </a:rPr>
              <a:t>Retenção</a:t>
            </a:r>
            <a:r>
              <a:rPr lang="es-ES" sz="2400" dirty="0">
                <a:solidFill>
                  <a:schemeClr val="tx2"/>
                </a:solidFill>
              </a:rPr>
              <a:t> de </a:t>
            </a:r>
            <a:r>
              <a:rPr lang="es-ES" sz="2400" dirty="0" smtClean="0">
                <a:solidFill>
                  <a:schemeClr val="tx2"/>
                </a:solidFill>
              </a:rPr>
              <a:t>Líquidos</a:t>
            </a:r>
            <a:endParaRPr lang="es-ES" sz="2400" dirty="0">
              <a:solidFill>
                <a:schemeClr val="tx2"/>
              </a:solidFill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4908528" y="3476261"/>
            <a:ext cx="201622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2400" dirty="0" smtClean="0">
                <a:solidFill>
                  <a:schemeClr val="tx2"/>
                </a:solidFill>
              </a:rPr>
              <a:t>HVE</a:t>
            </a:r>
            <a:endParaRPr lang="es-ES" sz="2400" dirty="0">
              <a:solidFill>
                <a:schemeClr val="tx2"/>
              </a:solidFill>
            </a:endParaRPr>
          </a:p>
        </p:txBody>
      </p:sp>
      <p:sp>
        <p:nvSpPr>
          <p:cNvPr id="44" name="Rectángulo 43"/>
          <p:cNvSpPr/>
          <p:nvPr/>
        </p:nvSpPr>
        <p:spPr>
          <a:xfrm>
            <a:off x="7778095" y="3444777"/>
            <a:ext cx="201622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2400" dirty="0" smtClean="0">
                <a:solidFill>
                  <a:schemeClr val="tx2"/>
                </a:solidFill>
              </a:rPr>
              <a:t>Taquicardia FA</a:t>
            </a:r>
            <a:endParaRPr lang="es-ES" sz="2400" dirty="0">
              <a:solidFill>
                <a:schemeClr val="tx2"/>
              </a:solidFill>
            </a:endParaRPr>
          </a:p>
        </p:txBody>
      </p:sp>
      <p:sp>
        <p:nvSpPr>
          <p:cNvPr id="10" name="Flecha a la derecha con bandas 9"/>
          <p:cNvSpPr/>
          <p:nvPr/>
        </p:nvSpPr>
        <p:spPr>
          <a:xfrm>
            <a:off x="7685879" y="2089066"/>
            <a:ext cx="868541" cy="648494"/>
          </a:xfrm>
          <a:prstGeom prst="stripedRightArrow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redondeado 11"/>
          <p:cNvSpPr/>
          <p:nvPr/>
        </p:nvSpPr>
        <p:spPr>
          <a:xfrm>
            <a:off x="1307468" y="4831000"/>
            <a:ext cx="2232249" cy="7166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Diuréticos</a:t>
            </a:r>
          </a:p>
          <a:p>
            <a:pPr algn="ctr"/>
            <a:r>
              <a:rPr lang="es-ES" sz="2400" dirty="0" smtClean="0"/>
              <a:t>Nitratos</a:t>
            </a:r>
            <a:endParaRPr lang="es-ES" sz="2400" dirty="0"/>
          </a:p>
        </p:txBody>
      </p:sp>
      <p:sp>
        <p:nvSpPr>
          <p:cNvPr id="49" name="Rectángulo redondeado 48"/>
          <p:cNvSpPr/>
          <p:nvPr/>
        </p:nvSpPr>
        <p:spPr>
          <a:xfrm>
            <a:off x="4810012" y="4834716"/>
            <a:ext cx="2232249" cy="7166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IECA</a:t>
            </a:r>
          </a:p>
          <a:p>
            <a:pPr algn="ctr"/>
            <a:r>
              <a:rPr lang="es-ES" sz="2400" dirty="0" smtClean="0"/>
              <a:t>ARAII</a:t>
            </a:r>
            <a:endParaRPr lang="es-ES" sz="2400" dirty="0"/>
          </a:p>
        </p:txBody>
      </p:sp>
      <p:sp>
        <p:nvSpPr>
          <p:cNvPr id="50" name="Rectángulo redondeado 49"/>
          <p:cNvSpPr/>
          <p:nvPr/>
        </p:nvSpPr>
        <p:spPr>
          <a:xfrm>
            <a:off x="7685879" y="4812104"/>
            <a:ext cx="2232249" cy="7166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s-ES" sz="2400" b="1" dirty="0">
                <a:solidFill>
                  <a:schemeClr val="bg1"/>
                </a:solidFill>
                <a:sym typeface="Symbol" charset="0"/>
              </a:rPr>
              <a:t>-</a:t>
            </a:r>
            <a:r>
              <a:rPr lang="es-ES" sz="2400" b="1" dirty="0" smtClean="0">
                <a:solidFill>
                  <a:schemeClr val="bg1"/>
                </a:solidFill>
                <a:sym typeface="Symbol" charset="0"/>
              </a:rPr>
              <a:t>bloqueantes</a:t>
            </a:r>
            <a:endParaRPr lang="es-ES" sz="2400" b="1" dirty="0">
              <a:solidFill>
                <a:schemeClr val="bg1"/>
              </a:solidFill>
              <a:sym typeface="Symbol" charset="0"/>
            </a:endParaRPr>
          </a:p>
          <a:p>
            <a:pPr algn="ctr">
              <a:lnSpc>
                <a:spcPct val="80000"/>
              </a:lnSpc>
            </a:pPr>
            <a:r>
              <a:rPr lang="es-ES" sz="2400" b="1" dirty="0">
                <a:solidFill>
                  <a:schemeClr val="bg1"/>
                </a:solidFill>
                <a:sym typeface="Symbol" charset="0"/>
              </a:rPr>
              <a:t>Ca++ </a:t>
            </a:r>
            <a:r>
              <a:rPr lang="es-ES" sz="2400" b="1" dirty="0" err="1">
                <a:solidFill>
                  <a:schemeClr val="bg1"/>
                </a:solidFill>
                <a:sym typeface="Symbol" charset="0"/>
              </a:rPr>
              <a:t>bradicard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51" name="Rectángulo 50"/>
          <p:cNvSpPr/>
          <p:nvPr/>
        </p:nvSpPr>
        <p:spPr>
          <a:xfrm>
            <a:off x="10572798" y="3444777"/>
            <a:ext cx="1029267" cy="461665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2400" dirty="0" smtClean="0">
                <a:solidFill>
                  <a:schemeClr val="accent1"/>
                </a:solidFill>
              </a:rPr>
              <a:t>ACO</a:t>
            </a:r>
            <a:endParaRPr lang="es-ES" sz="2400" dirty="0">
              <a:solidFill>
                <a:schemeClr val="accent1"/>
              </a:solidFill>
            </a:endParaRPr>
          </a:p>
        </p:txBody>
      </p:sp>
      <p:cxnSp>
        <p:nvCxnSpPr>
          <p:cNvPr id="14" name="Conector angular 13"/>
          <p:cNvCxnSpPr>
            <a:stCxn id="5" idx="2"/>
            <a:endCxn id="42" idx="0"/>
          </p:cNvCxnSpPr>
          <p:nvPr/>
        </p:nvCxnSpPr>
        <p:spPr>
          <a:xfrm rot="5400000">
            <a:off x="3760263" y="1374036"/>
            <a:ext cx="742764" cy="3416104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angular 15"/>
          <p:cNvCxnSpPr>
            <a:stCxn id="5" idx="2"/>
            <a:endCxn id="43" idx="0"/>
          </p:cNvCxnSpPr>
          <p:nvPr/>
        </p:nvCxnSpPr>
        <p:spPr>
          <a:xfrm rot="16200000" flipH="1">
            <a:off x="5495391" y="3055011"/>
            <a:ext cx="765555" cy="76943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angular 17"/>
          <p:cNvCxnSpPr>
            <a:stCxn id="5" idx="2"/>
            <a:endCxn id="44" idx="0"/>
          </p:cNvCxnSpPr>
          <p:nvPr/>
        </p:nvCxnSpPr>
        <p:spPr>
          <a:xfrm rot="16200000" flipH="1">
            <a:off x="6945917" y="1604486"/>
            <a:ext cx="734071" cy="2946510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angular 20"/>
          <p:cNvCxnSpPr>
            <a:stCxn id="5" idx="2"/>
            <a:endCxn id="51" idx="0"/>
          </p:cNvCxnSpPr>
          <p:nvPr/>
        </p:nvCxnSpPr>
        <p:spPr>
          <a:xfrm rot="16200000" flipH="1">
            <a:off x="8096529" y="453873"/>
            <a:ext cx="734071" cy="5247735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angular 22"/>
          <p:cNvCxnSpPr>
            <a:stCxn id="51" idx="2"/>
            <a:endCxn id="50" idx="3"/>
          </p:cNvCxnSpPr>
          <p:nvPr/>
        </p:nvCxnSpPr>
        <p:spPr>
          <a:xfrm rot="5400000">
            <a:off x="9870782" y="3953788"/>
            <a:ext cx="1263997" cy="1169304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>
            <a:stCxn id="44" idx="2"/>
            <a:endCxn id="50" idx="0"/>
          </p:cNvCxnSpPr>
          <p:nvPr/>
        </p:nvCxnSpPr>
        <p:spPr>
          <a:xfrm>
            <a:off x="8786207" y="3906442"/>
            <a:ext cx="15797" cy="9056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/>
          <p:cNvCxnSpPr>
            <a:stCxn id="43" idx="2"/>
            <a:endCxn id="49" idx="0"/>
          </p:cNvCxnSpPr>
          <p:nvPr/>
        </p:nvCxnSpPr>
        <p:spPr>
          <a:xfrm>
            <a:off x="5916640" y="3937926"/>
            <a:ext cx="9497" cy="8967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/>
          <p:cNvCxnSpPr>
            <a:stCxn id="42" idx="2"/>
            <a:endCxn id="12" idx="0"/>
          </p:cNvCxnSpPr>
          <p:nvPr/>
        </p:nvCxnSpPr>
        <p:spPr>
          <a:xfrm>
            <a:off x="2423593" y="4284467"/>
            <a:ext cx="0" cy="54653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42419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304778" y="5767744"/>
            <a:ext cx="11582443" cy="295162"/>
          </a:xfrm>
        </p:spPr>
        <p:txBody>
          <a:bodyPr>
            <a:normAutofit lnSpcReduction="10000"/>
          </a:bodyPr>
          <a:lstStyle/>
          <a:p>
            <a:r>
              <a:rPr lang="es-ES" dirty="0" err="1" smtClean="0"/>
              <a:t>Diretrizes</a:t>
            </a:r>
            <a:r>
              <a:rPr lang="es-ES" dirty="0" smtClean="0"/>
              <a:t> </a:t>
            </a:r>
            <a:r>
              <a:rPr lang="es-ES" dirty="0"/>
              <a:t>IC ESC 2016. </a:t>
            </a:r>
            <a:r>
              <a:rPr lang="es-ES" dirty="0" err="1"/>
              <a:t>European</a:t>
            </a:r>
            <a:r>
              <a:rPr lang="es-ES" dirty="0"/>
              <a:t> </a:t>
            </a:r>
            <a:r>
              <a:rPr lang="es-ES" dirty="0" err="1"/>
              <a:t>Heart</a:t>
            </a:r>
            <a:r>
              <a:rPr lang="es-ES" dirty="0"/>
              <a:t> </a:t>
            </a:r>
            <a:r>
              <a:rPr lang="es-ES" dirty="0" err="1"/>
              <a:t>Journal</a:t>
            </a:r>
            <a:r>
              <a:rPr lang="es-ES" dirty="0"/>
              <a:t> doi:10.1093/</a:t>
            </a:r>
            <a:r>
              <a:rPr lang="es-ES" dirty="0" err="1"/>
              <a:t>eurheartj</a:t>
            </a:r>
            <a:r>
              <a:rPr lang="es-ES" dirty="0"/>
              <a:t>/ehw128 </a:t>
            </a:r>
          </a:p>
        </p:txBody>
      </p:sp>
      <p:sp>
        <p:nvSpPr>
          <p:cNvPr id="82946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>
                <a:latin typeface="Verdana" charset="0"/>
                <a:ea typeface="Verdana" charset="0"/>
                <a:cs typeface="Verdana" charset="0"/>
              </a:rPr>
              <a:t>Diretrizes para o diagnóstico e tratamento da insuficiência cardíaca aguda e </a:t>
            </a:r>
            <a:r>
              <a:rPr lang="pt-BR" sz="2400" dirty="0" smtClean="0">
                <a:latin typeface="Verdana" charset="0"/>
                <a:ea typeface="Verdana" charset="0"/>
                <a:cs typeface="Verdana" charset="0"/>
              </a:rPr>
              <a:t>crónica </a:t>
            </a:r>
            <a:r>
              <a:rPr lang="pt-BR" sz="2400" dirty="0">
                <a:latin typeface="Verdana" charset="0"/>
                <a:ea typeface="Verdana" charset="0"/>
                <a:cs typeface="Verdana" charset="0"/>
              </a:rPr>
              <a:t>com </a:t>
            </a:r>
            <a:r>
              <a:rPr lang="pt-BR" sz="2400" dirty="0" err="1">
                <a:latin typeface="Verdana" charset="0"/>
                <a:ea typeface="Verdana" charset="0"/>
                <a:cs typeface="Verdana" charset="0"/>
              </a:rPr>
              <a:t>Fereducida</a:t>
            </a:r>
            <a:r>
              <a:rPr lang="es-ES" sz="2400" dirty="0" smtClean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s-ES" sz="2400" dirty="0" smtClean="0">
                <a:solidFill>
                  <a:schemeClr val="tx2"/>
                </a:solidFill>
                <a:latin typeface="Verdana" charset="0"/>
                <a:ea typeface="Verdana" charset="0"/>
                <a:cs typeface="Verdana" charset="0"/>
              </a:rPr>
              <a:t>[IC-</a:t>
            </a:r>
            <a:r>
              <a:rPr lang="es-ES" sz="2400" dirty="0" err="1" smtClean="0">
                <a:solidFill>
                  <a:schemeClr val="tx2"/>
                </a:solidFill>
                <a:latin typeface="Verdana" charset="0"/>
                <a:ea typeface="Verdana" charset="0"/>
                <a:cs typeface="Verdana" charset="0"/>
              </a:rPr>
              <a:t>FEr</a:t>
            </a:r>
            <a:r>
              <a:rPr lang="es-ES" sz="2400" dirty="0" smtClean="0">
                <a:solidFill>
                  <a:schemeClr val="tx2"/>
                </a:solidFill>
                <a:latin typeface="Verdana" charset="0"/>
                <a:ea typeface="Verdana" charset="0"/>
                <a:cs typeface="Verdana" charset="0"/>
              </a:rPr>
              <a:t>] </a:t>
            </a:r>
            <a:r>
              <a:rPr lang="es-ES" sz="2400" dirty="0" smtClean="0">
                <a:latin typeface="Verdana" charset="0"/>
                <a:ea typeface="Verdana" charset="0"/>
                <a:cs typeface="Verdana" charset="0"/>
              </a:rPr>
              <a:t>(</a:t>
            </a:r>
            <a:r>
              <a:rPr lang="es-ES" sz="2400" dirty="0" smtClean="0">
                <a:solidFill>
                  <a:schemeClr val="tx2"/>
                </a:solidFill>
                <a:latin typeface="Verdana" charset="0"/>
                <a:ea typeface="Verdana" charset="0"/>
                <a:cs typeface="Verdana" charset="0"/>
              </a:rPr>
              <a:t>ESC, 2016</a:t>
            </a:r>
            <a:r>
              <a:rPr lang="es-ES" sz="2400" dirty="0" smtClean="0">
                <a:latin typeface="Verdana" charset="0"/>
                <a:ea typeface="Verdana" charset="0"/>
                <a:cs typeface="Verdana" charset="0"/>
              </a:rPr>
              <a:t>)</a:t>
            </a:r>
            <a:endParaRPr lang="es-ES" sz="2400" dirty="0" smtClean="0">
              <a:solidFill>
                <a:schemeClr val="tx2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807968" y="2434757"/>
            <a:ext cx="6055568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tx2"/>
                </a:solidFill>
                <a:latin typeface="+mj-lt"/>
                <a:ea typeface="Segoe UI Emoji" panose="020B0502040204020203" pitchFamily="34" charset="0"/>
                <a:cs typeface="Verdana" charset="0"/>
              </a:rPr>
              <a:t>IECA</a:t>
            </a:r>
            <a:r>
              <a:rPr lang="es-ES" sz="2400" b="1" dirty="0" smtClean="0">
                <a:solidFill>
                  <a:schemeClr val="accent1"/>
                </a:solidFill>
                <a:latin typeface="+mj-lt"/>
                <a:ea typeface="Segoe UI Emoji" panose="020B0502040204020203" pitchFamily="34" charset="0"/>
                <a:cs typeface="Verdana" charset="0"/>
              </a:rPr>
              <a:t> (</a:t>
            </a:r>
            <a:r>
              <a:rPr lang="es-ES" sz="2400" b="1" dirty="0" err="1" smtClean="0">
                <a:solidFill>
                  <a:schemeClr val="accent1"/>
                </a:solidFill>
                <a:latin typeface="+mj-lt"/>
                <a:ea typeface="Segoe UI Emoji" panose="020B0502040204020203" pitchFamily="34" charset="0"/>
                <a:cs typeface="Verdana" charset="0"/>
              </a:rPr>
              <a:t>ou</a:t>
            </a:r>
            <a:r>
              <a:rPr lang="es-ES" sz="2400" b="1" dirty="0" smtClean="0">
                <a:solidFill>
                  <a:schemeClr val="accent1"/>
                </a:solidFill>
                <a:latin typeface="+mj-lt"/>
                <a:ea typeface="Segoe UI Emoji" panose="020B0502040204020203" pitchFamily="34" charset="0"/>
                <a:cs typeface="Verdana" charset="0"/>
              </a:rPr>
              <a:t> </a:t>
            </a:r>
            <a:r>
              <a:rPr lang="es-ES" sz="2400" b="1" dirty="0" smtClean="0">
                <a:solidFill>
                  <a:schemeClr val="tx2"/>
                </a:solidFill>
                <a:latin typeface="+mj-lt"/>
                <a:ea typeface="Segoe UI Emoji" panose="020B0502040204020203" pitchFamily="34" charset="0"/>
                <a:cs typeface="Verdana" charset="0"/>
              </a:rPr>
              <a:t>ARA-II</a:t>
            </a:r>
            <a:r>
              <a:rPr lang="es-ES" sz="2400" b="1" dirty="0" smtClean="0">
                <a:solidFill>
                  <a:schemeClr val="accent1"/>
                </a:solidFill>
                <a:latin typeface="+mj-lt"/>
                <a:ea typeface="Segoe UI Emoji" panose="020B0502040204020203" pitchFamily="34" charset="0"/>
                <a:cs typeface="Verdana" charset="0"/>
              </a:rPr>
              <a:t> se o IECA </a:t>
            </a:r>
            <a:r>
              <a:rPr lang="es-ES" sz="2400" b="1" dirty="0" err="1" smtClean="0">
                <a:solidFill>
                  <a:schemeClr val="accent1"/>
                </a:solidFill>
                <a:latin typeface="+mj-lt"/>
                <a:ea typeface="Segoe UI Emoji" panose="020B0502040204020203" pitchFamily="34" charset="0"/>
                <a:cs typeface="Verdana" charset="0"/>
              </a:rPr>
              <a:t>não</a:t>
            </a:r>
            <a:r>
              <a:rPr lang="es-ES" sz="2400" b="1" dirty="0" smtClean="0">
                <a:solidFill>
                  <a:schemeClr val="accent1"/>
                </a:solidFill>
                <a:latin typeface="+mj-lt"/>
                <a:ea typeface="Segoe UI Emoji" panose="020B0502040204020203" pitchFamily="34" charset="0"/>
                <a:cs typeface="Verdana" charset="0"/>
              </a:rPr>
              <a:t> é tolerado) </a:t>
            </a:r>
          </a:p>
          <a:p>
            <a:pPr algn="ctr"/>
            <a:r>
              <a:rPr lang="es-ES" sz="2400" b="1" dirty="0" smtClean="0">
                <a:solidFill>
                  <a:schemeClr val="accent1"/>
                </a:solidFill>
                <a:latin typeface="+mj-lt"/>
                <a:ea typeface="Segoe UI Emoji" panose="020B0502040204020203" pitchFamily="34" charset="0"/>
                <a:cs typeface="Verdana" charset="0"/>
              </a:rPr>
              <a:t>para todos os pacientes </a:t>
            </a:r>
            <a:r>
              <a:rPr lang="es-ES" sz="2400" b="1" dirty="0" err="1" smtClean="0">
                <a:solidFill>
                  <a:schemeClr val="accent1"/>
                </a:solidFill>
                <a:latin typeface="+mj-lt"/>
                <a:ea typeface="Segoe UI Emoji" panose="020B0502040204020203" pitchFamily="34" charset="0"/>
                <a:cs typeface="Verdana" charset="0"/>
              </a:rPr>
              <a:t>com</a:t>
            </a:r>
            <a:r>
              <a:rPr lang="es-ES" sz="2400" b="1" dirty="0" smtClean="0">
                <a:solidFill>
                  <a:schemeClr val="accent1"/>
                </a:solidFill>
                <a:latin typeface="+mj-lt"/>
                <a:ea typeface="Segoe UI Emoji" panose="020B0502040204020203" pitchFamily="34" charset="0"/>
                <a:cs typeface="Verdana" charset="0"/>
              </a:rPr>
              <a:t> FE ≤ 40%</a:t>
            </a:r>
            <a:endParaRPr lang="es-ES" sz="2400" b="1" dirty="0">
              <a:solidFill>
                <a:schemeClr val="accent1"/>
              </a:solidFill>
              <a:latin typeface="+mj-lt"/>
              <a:ea typeface="Segoe UI Emoji" panose="020B0502040204020203" pitchFamily="34" charset="0"/>
              <a:cs typeface="Verdana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807968" y="3428063"/>
            <a:ext cx="6055568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tx2"/>
                </a:solidFill>
                <a:latin typeface="+mj-lt"/>
                <a:ea typeface="Segoe UI Emoji" panose="020B0502040204020203" pitchFamily="34" charset="0"/>
                <a:cs typeface="Verdana" charset="0"/>
              </a:rPr>
              <a:t>Betabloqueante</a:t>
            </a:r>
            <a:r>
              <a:rPr lang="es-ES" sz="2400" b="1" dirty="0" smtClean="0">
                <a:solidFill>
                  <a:schemeClr val="accent1"/>
                </a:solidFill>
                <a:latin typeface="+mj-lt"/>
                <a:ea typeface="Segoe UI Emoji" panose="020B0502040204020203" pitchFamily="34" charset="0"/>
                <a:cs typeface="Verdana" charset="0"/>
              </a:rPr>
              <a:t> (</a:t>
            </a:r>
            <a:r>
              <a:rPr lang="es-ES" sz="2400" b="1" dirty="0" err="1" smtClean="0">
                <a:solidFill>
                  <a:schemeClr val="accent1"/>
                </a:solidFill>
                <a:latin typeface="+mj-lt"/>
                <a:ea typeface="Segoe UI Emoji" panose="020B0502040204020203" pitchFamily="34" charset="0"/>
                <a:cs typeface="Verdana" charset="0"/>
              </a:rPr>
              <a:t>além</a:t>
            </a:r>
            <a:r>
              <a:rPr lang="es-ES" sz="2400" b="1" dirty="0">
                <a:solidFill>
                  <a:schemeClr val="accent1"/>
                </a:solidFill>
                <a:latin typeface="+mj-lt"/>
                <a:ea typeface="Segoe UI Emoji" panose="020B0502040204020203" pitchFamily="34" charset="0"/>
                <a:cs typeface="Verdana" charset="0"/>
              </a:rPr>
              <a:t> </a:t>
            </a:r>
            <a:r>
              <a:rPr lang="es-ES" sz="2400" b="1" dirty="0" smtClean="0">
                <a:solidFill>
                  <a:schemeClr val="accent1"/>
                </a:solidFill>
                <a:latin typeface="+mj-lt"/>
                <a:ea typeface="Segoe UI Emoji" panose="020B0502040204020203" pitchFamily="34" charset="0"/>
                <a:cs typeface="Verdana" charset="0"/>
              </a:rPr>
              <a:t>de IECA </a:t>
            </a:r>
            <a:r>
              <a:rPr lang="es-ES" sz="2400" b="1" dirty="0" err="1" smtClean="0">
                <a:solidFill>
                  <a:schemeClr val="accent1"/>
                </a:solidFill>
                <a:latin typeface="+mj-lt"/>
                <a:ea typeface="Segoe UI Emoji" panose="020B0502040204020203" pitchFamily="34" charset="0"/>
                <a:cs typeface="Verdana" charset="0"/>
              </a:rPr>
              <a:t>ou</a:t>
            </a:r>
            <a:r>
              <a:rPr lang="es-ES" sz="2400" b="1" dirty="0" smtClean="0">
                <a:solidFill>
                  <a:schemeClr val="accent1"/>
                </a:solidFill>
                <a:latin typeface="+mj-lt"/>
                <a:ea typeface="Segoe UI Emoji" panose="020B0502040204020203" pitchFamily="34" charset="0"/>
                <a:cs typeface="Verdana" charset="0"/>
              </a:rPr>
              <a:t> ARA-II)</a:t>
            </a:r>
          </a:p>
          <a:p>
            <a:pPr algn="ctr"/>
            <a:r>
              <a:rPr lang="es-ES" sz="2400" b="1" dirty="0">
                <a:solidFill>
                  <a:schemeClr val="accent1"/>
                </a:solidFill>
                <a:latin typeface="+mj-lt"/>
                <a:ea typeface="Segoe UI Emoji" panose="020B0502040204020203" pitchFamily="34" charset="0"/>
                <a:cs typeface="Verdana" charset="0"/>
              </a:rPr>
              <a:t>p</a:t>
            </a:r>
            <a:r>
              <a:rPr lang="es-ES" sz="2400" b="1" dirty="0" smtClean="0">
                <a:solidFill>
                  <a:schemeClr val="accent1"/>
                </a:solidFill>
                <a:latin typeface="+mj-lt"/>
                <a:ea typeface="Segoe UI Emoji" panose="020B0502040204020203" pitchFamily="34" charset="0"/>
                <a:cs typeface="Verdana" charset="0"/>
              </a:rPr>
              <a:t>ara todos os pacientes </a:t>
            </a:r>
            <a:r>
              <a:rPr lang="es-ES" sz="2400" b="1" dirty="0" err="1" smtClean="0">
                <a:solidFill>
                  <a:schemeClr val="accent1"/>
                </a:solidFill>
                <a:latin typeface="+mj-lt"/>
                <a:ea typeface="Segoe UI Emoji" panose="020B0502040204020203" pitchFamily="34" charset="0"/>
                <a:cs typeface="Verdana" charset="0"/>
              </a:rPr>
              <a:t>com</a:t>
            </a:r>
            <a:r>
              <a:rPr lang="es-ES" sz="2400" b="1" dirty="0" smtClean="0">
                <a:solidFill>
                  <a:schemeClr val="accent1"/>
                </a:solidFill>
                <a:latin typeface="+mj-lt"/>
                <a:ea typeface="Segoe UI Emoji" panose="020B0502040204020203" pitchFamily="34" charset="0"/>
                <a:cs typeface="Verdana" charset="0"/>
              </a:rPr>
              <a:t> FE ≤ 40%</a:t>
            </a:r>
            <a:endParaRPr lang="es-ES" sz="2400" b="1" dirty="0">
              <a:solidFill>
                <a:schemeClr val="accent1"/>
              </a:solidFill>
              <a:latin typeface="+mj-lt"/>
              <a:ea typeface="Segoe UI Emoji" panose="020B0502040204020203" pitchFamily="34" charset="0"/>
              <a:cs typeface="Verdana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807968" y="4405106"/>
            <a:ext cx="6055568" cy="120032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 err="1" smtClean="0">
                <a:solidFill>
                  <a:schemeClr val="tx2"/>
                </a:solidFill>
                <a:latin typeface="+mj-lt"/>
                <a:ea typeface="Segoe UI Emoji" panose="020B0502040204020203" pitchFamily="34" charset="0"/>
                <a:cs typeface="Verdana" charset="0"/>
              </a:rPr>
              <a:t>Antialdosterónicos</a:t>
            </a:r>
            <a:r>
              <a:rPr lang="es-ES" sz="2400" b="1" dirty="0" smtClean="0">
                <a:solidFill>
                  <a:schemeClr val="tx2"/>
                </a:solidFill>
                <a:latin typeface="+mj-lt"/>
                <a:ea typeface="Segoe UI Emoji" panose="020B0502040204020203" pitchFamily="34" charset="0"/>
                <a:cs typeface="Verdana" charset="0"/>
              </a:rPr>
              <a:t> </a:t>
            </a:r>
            <a:r>
              <a:rPr lang="pt-BR" sz="2400" b="1" dirty="0">
                <a:solidFill>
                  <a:schemeClr val="accent1"/>
                </a:solidFill>
                <a:latin typeface="+mj-lt"/>
                <a:ea typeface="Segoe UI Emoji" panose="020B0502040204020203" pitchFamily="34" charset="0"/>
                <a:cs typeface="Verdana" charset="0"/>
              </a:rPr>
              <a:t>para todos os pacientes que permanecem sintomáticos apesar dos </a:t>
            </a:r>
            <a:r>
              <a:rPr lang="pt-BR" sz="2400" b="1" dirty="0" smtClean="0">
                <a:solidFill>
                  <a:schemeClr val="accent1"/>
                </a:solidFill>
                <a:latin typeface="+mj-lt"/>
                <a:ea typeface="Segoe UI Emoji" panose="020B0502040204020203" pitchFamily="34" charset="0"/>
                <a:cs typeface="Verdana" charset="0"/>
              </a:rPr>
              <a:t>anteriores</a:t>
            </a:r>
            <a:endParaRPr lang="es-ES" sz="2400" b="1" dirty="0">
              <a:solidFill>
                <a:schemeClr val="accent1"/>
              </a:solidFill>
              <a:latin typeface="+mj-lt"/>
              <a:ea typeface="Segoe UI Emoji" panose="020B0502040204020203" pitchFamily="34" charset="0"/>
              <a:cs typeface="Verdana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783651" y="1073059"/>
            <a:ext cx="6079885" cy="120032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+mj-lt"/>
                <a:ea typeface="Segoe UI Emoji" panose="020B0502040204020203" pitchFamily="34" charset="0"/>
                <a:cs typeface="Verdana" charset="0"/>
              </a:rPr>
              <a:t>Tratamento farmacológico potencialmente indicado para todos os pacientes </a:t>
            </a:r>
            <a:r>
              <a:rPr lang="pt-BR" sz="2400" b="1" dirty="0" smtClean="0">
                <a:solidFill>
                  <a:schemeClr val="bg1"/>
                </a:solidFill>
                <a:latin typeface="+mj-lt"/>
                <a:ea typeface="Segoe UI Emoji" panose="020B0502040204020203" pitchFamily="34" charset="0"/>
                <a:cs typeface="Verdana" charset="0"/>
              </a:rPr>
              <a:t>com </a:t>
            </a:r>
            <a:r>
              <a:rPr lang="es-ES" sz="2400" b="1" dirty="0" smtClean="0">
                <a:solidFill>
                  <a:schemeClr val="bg1"/>
                </a:solidFill>
                <a:latin typeface="+mj-lt"/>
                <a:ea typeface="Segoe UI Emoji" panose="020B0502040204020203" pitchFamily="34" charset="0"/>
                <a:cs typeface="Verdana" charset="0"/>
              </a:rPr>
              <a:t>IC-</a:t>
            </a:r>
            <a:r>
              <a:rPr lang="es-ES" sz="2400" b="1" dirty="0" err="1" smtClean="0">
                <a:solidFill>
                  <a:schemeClr val="bg1"/>
                </a:solidFill>
                <a:latin typeface="+mj-lt"/>
                <a:ea typeface="Segoe UI Emoji" panose="020B0502040204020203" pitchFamily="34" charset="0"/>
                <a:cs typeface="Verdana" charset="0"/>
              </a:rPr>
              <a:t>FEreducida</a:t>
            </a:r>
            <a:endParaRPr lang="es-ES" sz="2400" b="1" dirty="0">
              <a:solidFill>
                <a:schemeClr val="bg1"/>
              </a:solidFill>
              <a:latin typeface="+mj-lt"/>
              <a:ea typeface="Segoe UI Emoji" panose="020B0502040204020203" pitchFamily="34" charset="0"/>
              <a:cs typeface="Verdana" charset="0"/>
            </a:endParaRPr>
          </a:p>
        </p:txBody>
      </p:sp>
      <p:graphicFrame>
        <p:nvGraphicFramePr>
          <p:cNvPr id="11" name="Marcador de conteni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2633991"/>
              </p:ext>
            </p:extLst>
          </p:nvPr>
        </p:nvGraphicFramePr>
        <p:xfrm>
          <a:off x="167659" y="980728"/>
          <a:ext cx="5448290" cy="4765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1362"/>
                <a:gridCol w="814851"/>
                <a:gridCol w="672077"/>
              </a:tblGrid>
              <a:tr h="300579">
                <a:tc>
                  <a:txBody>
                    <a:bodyPr/>
                    <a:lstStyle/>
                    <a:p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Recomendações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 smtClean="0"/>
                        <a:t>Classe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 smtClean="0"/>
                        <a:t>Nível</a:t>
                      </a:r>
                      <a:endParaRPr lang="es-ES" dirty="0"/>
                    </a:p>
                  </a:txBody>
                  <a:tcPr/>
                </a:tc>
              </a:tr>
              <a:tr h="1077076"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chemeClr val="accent1"/>
                          </a:solidFill>
                        </a:rPr>
                        <a:t>Recomenda-se um IECA combinado com um </a:t>
                      </a:r>
                      <a:r>
                        <a:rPr lang="el-GR" sz="1600" b="1" dirty="0" smtClean="0">
                          <a:solidFill>
                            <a:schemeClr val="accent1"/>
                          </a:solidFill>
                        </a:rPr>
                        <a:t>β</a:t>
                      </a:r>
                      <a:r>
                        <a:rPr lang="es-ES" sz="1600" b="1" dirty="0" smtClean="0">
                          <a:solidFill>
                            <a:schemeClr val="accent1"/>
                          </a:solidFill>
                        </a:rPr>
                        <a:t>-</a:t>
                      </a:r>
                      <a:r>
                        <a:rPr lang="pt-BR" sz="1600" b="1" dirty="0" smtClean="0">
                          <a:solidFill>
                            <a:schemeClr val="accent1"/>
                          </a:solidFill>
                        </a:rPr>
                        <a:t>bloqueante para pacientes sintomáticos com IC-</a:t>
                      </a:r>
                      <a:r>
                        <a:rPr lang="pt-BR" sz="1600" b="1" dirty="0" err="1" smtClean="0">
                          <a:solidFill>
                            <a:schemeClr val="accent1"/>
                          </a:solidFill>
                        </a:rPr>
                        <a:t>FEr</a:t>
                      </a:r>
                      <a:r>
                        <a:rPr lang="pt-BR" sz="1600" b="1" dirty="0" smtClean="0">
                          <a:solidFill>
                            <a:schemeClr val="accent1"/>
                          </a:solidFill>
                        </a:rPr>
                        <a:t> para reduzir o risco de internamento por IC e morte</a:t>
                      </a:r>
                      <a:endParaRPr lang="es-ES" sz="1600" b="1" dirty="0" smtClean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</a:t>
                      </a:r>
                      <a:endParaRPr lang="es-ES" sz="2400" b="1" dirty="0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endParaRPr lang="es-ES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1063111"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chemeClr val="accent1"/>
                          </a:solidFill>
                        </a:rPr>
                        <a:t>Recomenda-se um β-bloqueante combinado</a:t>
                      </a:r>
                      <a:r>
                        <a:rPr lang="pt-BR" sz="1600" b="1" baseline="0" dirty="0" smtClean="0">
                          <a:solidFill>
                            <a:schemeClr val="accent1"/>
                          </a:solidFill>
                        </a:rPr>
                        <a:t> com um IECA</a:t>
                      </a:r>
                      <a:r>
                        <a:rPr lang="pt-BR" sz="1600" b="1" dirty="0" smtClean="0">
                          <a:solidFill>
                            <a:schemeClr val="accent1"/>
                          </a:solidFill>
                        </a:rPr>
                        <a:t> para pacientes sintomáticos com IC-</a:t>
                      </a:r>
                      <a:r>
                        <a:rPr lang="pt-BR" sz="1600" b="1" dirty="0" err="1" smtClean="0">
                          <a:solidFill>
                            <a:schemeClr val="accent1"/>
                          </a:solidFill>
                        </a:rPr>
                        <a:t>FEr</a:t>
                      </a:r>
                      <a:r>
                        <a:rPr lang="pt-BR" sz="1600" b="1" dirty="0" smtClean="0">
                          <a:solidFill>
                            <a:schemeClr val="accent1"/>
                          </a:solidFill>
                        </a:rPr>
                        <a:t> para reduzir o risco de internamento por IC e morte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</a:t>
                      </a:r>
                      <a:endParaRPr lang="es-ES" sz="2400" b="1" dirty="0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endParaRPr lang="es-ES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1260899"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chemeClr val="accent1"/>
                          </a:solidFill>
                        </a:rPr>
                        <a:t>Recomenda-se administrar</a:t>
                      </a:r>
                      <a:r>
                        <a:rPr lang="pt-BR" sz="1600" b="1" baseline="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pt-BR" sz="1600" b="1" dirty="0" smtClean="0">
                          <a:solidFill>
                            <a:schemeClr val="accent1"/>
                          </a:solidFill>
                        </a:rPr>
                        <a:t>um ARM aos pacientes</a:t>
                      </a:r>
                      <a:r>
                        <a:rPr lang="pt-BR" sz="1600" b="1" baseline="0" dirty="0" smtClean="0">
                          <a:solidFill>
                            <a:schemeClr val="accent1"/>
                          </a:solidFill>
                        </a:rPr>
                        <a:t> com IC-</a:t>
                      </a:r>
                      <a:r>
                        <a:rPr lang="pt-BR" sz="1600" b="1" baseline="0" dirty="0" err="1" smtClean="0">
                          <a:solidFill>
                            <a:schemeClr val="accent1"/>
                          </a:solidFill>
                        </a:rPr>
                        <a:t>Fer</a:t>
                      </a:r>
                      <a:r>
                        <a:rPr lang="pt-BR" sz="1600" b="1" baseline="0" dirty="0" smtClean="0">
                          <a:solidFill>
                            <a:schemeClr val="accent1"/>
                          </a:solidFill>
                        </a:rPr>
                        <a:t> que permanecem sintomáticos apesar do tratamento com um</a:t>
                      </a:r>
                      <a:r>
                        <a:rPr lang="pt-BR" sz="1600" b="1" dirty="0" smtClean="0">
                          <a:solidFill>
                            <a:schemeClr val="accent1"/>
                          </a:solidFill>
                        </a:rPr>
                        <a:t> IECA e um β-bloqueante para reduzir o risco de internamento por IC e morte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</a:t>
                      </a:r>
                      <a:endParaRPr lang="es-ES" sz="2400" b="1" dirty="0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endParaRPr lang="es-ES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776496">
                <a:tc gridSpan="3">
                  <a:txBody>
                    <a:bodyPr/>
                    <a:lstStyle/>
                    <a:p>
                      <a:r>
                        <a:rPr lang="es-ES" sz="1400" i="1" dirty="0" smtClean="0">
                          <a:solidFill>
                            <a:schemeClr val="accent1"/>
                          </a:solidFill>
                        </a:rPr>
                        <a:t>ARM: antagonista do</a:t>
                      </a:r>
                      <a:r>
                        <a:rPr lang="es-ES" sz="1400" i="1" baseline="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s-ES" sz="1400" i="1" dirty="0" smtClean="0">
                          <a:solidFill>
                            <a:schemeClr val="accent1"/>
                          </a:solidFill>
                        </a:rPr>
                        <a:t>receptor de </a:t>
                      </a:r>
                      <a:r>
                        <a:rPr lang="es-ES" sz="1400" i="1" dirty="0" err="1" smtClean="0">
                          <a:solidFill>
                            <a:schemeClr val="accent1"/>
                          </a:solidFill>
                        </a:rPr>
                        <a:t>mineralcortidoides</a:t>
                      </a:r>
                      <a:r>
                        <a:rPr lang="es-ES" sz="1400" i="1" dirty="0" smtClean="0">
                          <a:solidFill>
                            <a:schemeClr val="accent1"/>
                          </a:solidFill>
                        </a:rPr>
                        <a:t>; IC: </a:t>
                      </a:r>
                      <a:r>
                        <a:rPr lang="es-ES" sz="1400" i="1" dirty="0" err="1" smtClean="0">
                          <a:solidFill>
                            <a:schemeClr val="accent1"/>
                          </a:solidFill>
                        </a:rPr>
                        <a:t>insuficiência</a:t>
                      </a:r>
                      <a:r>
                        <a:rPr lang="es-ES" sz="1400" i="1" dirty="0" smtClean="0">
                          <a:solidFill>
                            <a:schemeClr val="accent1"/>
                          </a:solidFill>
                        </a:rPr>
                        <a:t> cardíaca;&lt;IC-</a:t>
                      </a:r>
                      <a:r>
                        <a:rPr lang="es-ES" sz="1400" i="1" dirty="0" err="1" smtClean="0">
                          <a:solidFill>
                            <a:schemeClr val="accent1"/>
                          </a:solidFill>
                        </a:rPr>
                        <a:t>FEr</a:t>
                      </a:r>
                      <a:r>
                        <a:rPr lang="es-ES" sz="1400" i="1" dirty="0" smtClean="0">
                          <a:solidFill>
                            <a:schemeClr val="accent1"/>
                          </a:solidFill>
                        </a:rPr>
                        <a:t>: </a:t>
                      </a:r>
                      <a:r>
                        <a:rPr lang="pt-BR" sz="1400" i="1" dirty="0" smtClean="0">
                          <a:solidFill>
                            <a:schemeClr val="accent1"/>
                          </a:solidFill>
                        </a:rPr>
                        <a:t>insuficiência cardíaca com fração de ejeção reduzida</a:t>
                      </a:r>
                      <a:r>
                        <a:rPr lang="es-ES" sz="1400" i="1" dirty="0" smtClean="0">
                          <a:solidFill>
                            <a:schemeClr val="accent1"/>
                          </a:solidFill>
                        </a:rPr>
                        <a:t>; IECA: </a:t>
                      </a:r>
                      <a:r>
                        <a:rPr lang="pt-BR" sz="1400" i="1" dirty="0" smtClean="0">
                          <a:solidFill>
                            <a:schemeClr val="accent1"/>
                          </a:solidFill>
                        </a:rPr>
                        <a:t>inibidor da enzima de conversão da angiotensina</a:t>
                      </a:r>
                      <a:r>
                        <a:rPr lang="es-ES" sz="1400" i="1" dirty="0" smtClean="0">
                          <a:solidFill>
                            <a:schemeClr val="accent1"/>
                          </a:solidFill>
                        </a:rPr>
                        <a:t>; NYHA: </a:t>
                      </a:r>
                      <a:r>
                        <a:rPr lang="es-ES" sz="1400" i="1" dirty="0" err="1" smtClean="0">
                          <a:solidFill>
                            <a:schemeClr val="accent1"/>
                          </a:solidFill>
                        </a:rPr>
                        <a:t>classe</a:t>
                      </a:r>
                      <a:r>
                        <a:rPr lang="es-ES" sz="1400" i="1" dirty="0" smtClean="0">
                          <a:solidFill>
                            <a:schemeClr val="accent1"/>
                          </a:solidFill>
                        </a:rPr>
                        <a:t> funcional da New York </a:t>
                      </a:r>
                      <a:r>
                        <a:rPr lang="es-ES" sz="1400" i="1" dirty="0" err="1" smtClean="0">
                          <a:solidFill>
                            <a:schemeClr val="accent1"/>
                          </a:solidFill>
                        </a:rPr>
                        <a:t>Heart</a:t>
                      </a:r>
                      <a:r>
                        <a:rPr lang="es-ES" sz="1400" i="1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s-ES" sz="1400" i="1" dirty="0" err="1" smtClean="0">
                          <a:solidFill>
                            <a:schemeClr val="accent1"/>
                          </a:solidFill>
                        </a:rPr>
                        <a:t>Association</a:t>
                      </a:r>
                      <a:endParaRPr lang="es-ES" sz="1400" i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81769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3"/>
          </p:nvPr>
        </p:nvSpPr>
        <p:spPr>
          <a:xfrm>
            <a:off x="-1381987" y="5805264"/>
            <a:ext cx="13454651" cy="576064"/>
          </a:xfrm>
        </p:spPr>
        <p:txBody>
          <a:bodyPr>
            <a:normAutofit/>
          </a:bodyPr>
          <a:lstStyle/>
          <a:p>
            <a:r>
              <a:rPr lang="es-ES_tradnl" sz="1200" dirty="0"/>
              <a:t> </a:t>
            </a:r>
            <a:r>
              <a:rPr lang="es-ES_tradnl" sz="1200" dirty="0" err="1" smtClean="0"/>
              <a:t>Guias</a:t>
            </a:r>
            <a:r>
              <a:rPr lang="es-ES_tradnl" sz="1200" dirty="0" smtClean="0"/>
              <a:t> ESC 2016 </a:t>
            </a:r>
            <a:r>
              <a:rPr lang="es-ES_tradnl" sz="1200" dirty="0" err="1" smtClean="0"/>
              <a:t>em</a:t>
            </a:r>
            <a:r>
              <a:rPr lang="es-ES_tradnl" sz="1200" dirty="0" smtClean="0"/>
              <a:t> </a:t>
            </a:r>
            <a:r>
              <a:rPr lang="es-ES_tradnl" sz="1200" dirty="0" err="1" smtClean="0"/>
              <a:t>Insuficiência</a:t>
            </a:r>
            <a:r>
              <a:rPr lang="es-ES_tradnl" sz="1200" dirty="0" smtClean="0"/>
              <a:t> Cardíaca. </a:t>
            </a:r>
          </a:p>
          <a:p>
            <a:r>
              <a:rPr lang="es-ES" sz="1200" dirty="0" err="1" smtClean="0"/>
              <a:t>Rev</a:t>
            </a:r>
            <a:r>
              <a:rPr lang="es-ES" sz="1200" dirty="0" smtClean="0"/>
              <a:t> </a:t>
            </a:r>
            <a:r>
              <a:rPr lang="es-ES" sz="1200" dirty="0" err="1"/>
              <a:t>Esp</a:t>
            </a:r>
            <a:r>
              <a:rPr lang="es-ES" sz="1200" dirty="0"/>
              <a:t> </a:t>
            </a:r>
            <a:r>
              <a:rPr lang="es-ES" sz="1200" dirty="0" err="1"/>
              <a:t>Cardiol</a:t>
            </a:r>
            <a:r>
              <a:rPr lang="es-ES" sz="1200" dirty="0"/>
              <a:t>. 2016;69(12):1167.e1-e85</a:t>
            </a:r>
          </a:p>
          <a:p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Tratamento de </a:t>
            </a:r>
            <a:r>
              <a:rPr lang="pt-BR" dirty="0" smtClean="0"/>
              <a:t>IC </a:t>
            </a:r>
            <a:r>
              <a:rPr lang="pt-BR" dirty="0"/>
              <a:t>com FE reduzida. Guias</a:t>
            </a:r>
            <a:r>
              <a:rPr lang="es-ES" dirty="0" smtClean="0"/>
              <a:t> ESC 2016</a:t>
            </a:r>
            <a:endParaRPr lang="es-ES" dirty="0"/>
          </a:p>
        </p:txBody>
      </p:sp>
      <p:grpSp>
        <p:nvGrpSpPr>
          <p:cNvPr id="4" name="Agrupar 3"/>
          <p:cNvGrpSpPr/>
          <p:nvPr/>
        </p:nvGrpSpPr>
        <p:grpSpPr>
          <a:xfrm>
            <a:off x="441362" y="887089"/>
            <a:ext cx="5555176" cy="5206207"/>
            <a:chOff x="447675" y="1222375"/>
            <a:chExt cx="5555176" cy="5133975"/>
          </a:xfrm>
        </p:grpSpPr>
        <p:sp>
          <p:nvSpPr>
            <p:cNvPr id="5" name="Rectángulo 256"/>
            <p:cNvSpPr>
              <a:spLocks noChangeArrowheads="1"/>
            </p:cNvSpPr>
            <p:nvPr/>
          </p:nvSpPr>
          <p:spPr bwMode="auto">
            <a:xfrm>
              <a:off x="447675" y="1222375"/>
              <a:ext cx="5555176" cy="5133975"/>
            </a:xfrm>
            <a:prstGeom prst="rect">
              <a:avLst/>
            </a:prstGeom>
            <a:solidFill>
              <a:srgbClr val="D9D9D9"/>
            </a:solidFill>
            <a:ln w="9525">
              <a:solidFill>
                <a:srgbClr val="F5C04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defTabSz="914400" eaLnBrk="1" hangingPunct="1"/>
              <a:endParaRPr lang="es-ES">
                <a:solidFill>
                  <a:srgbClr val="FFFFFF"/>
                </a:solidFill>
              </a:endParaRPr>
            </a:p>
          </p:txBody>
        </p:sp>
        <p:cxnSp>
          <p:nvCxnSpPr>
            <p:cNvPr id="6" name="Conector recto de flecha 79"/>
            <p:cNvCxnSpPr>
              <a:cxnSpLocks noChangeShapeType="1"/>
            </p:cNvCxnSpPr>
            <p:nvPr/>
          </p:nvCxnSpPr>
          <p:spPr bwMode="auto">
            <a:xfrm>
              <a:off x="3752850" y="3354388"/>
              <a:ext cx="1784350" cy="0"/>
            </a:xfrm>
            <a:prstGeom prst="straightConnector1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Conector recto 266"/>
            <p:cNvCxnSpPr>
              <a:cxnSpLocks noChangeShapeType="1"/>
            </p:cNvCxnSpPr>
            <p:nvPr/>
          </p:nvCxnSpPr>
          <p:spPr bwMode="auto">
            <a:xfrm>
              <a:off x="3170769" y="3459163"/>
              <a:ext cx="0" cy="325437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Rectángulo redondeado 261"/>
            <p:cNvSpPr>
              <a:spLocks noChangeArrowheads="1"/>
            </p:cNvSpPr>
            <p:nvPr/>
          </p:nvSpPr>
          <p:spPr bwMode="auto">
            <a:xfrm>
              <a:off x="1824039" y="2217738"/>
              <a:ext cx="1998662" cy="25876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14400" eaLnBrk="1" hangingPunct="1"/>
              <a:endParaRPr lang="es-ES_tradnl" sz="1000">
                <a:solidFill>
                  <a:srgbClr val="FFFFFF"/>
                </a:solidFill>
              </a:endParaRPr>
            </a:p>
          </p:txBody>
        </p:sp>
        <p:sp>
          <p:nvSpPr>
            <p:cNvPr id="9" name="Rectángulo redondeado 253"/>
            <p:cNvSpPr>
              <a:spLocks noChangeArrowheads="1"/>
            </p:cNvSpPr>
            <p:nvPr/>
          </p:nvSpPr>
          <p:spPr bwMode="auto">
            <a:xfrm>
              <a:off x="1227138" y="4889500"/>
              <a:ext cx="4183062" cy="26035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14400" eaLnBrk="1" hangingPunct="1"/>
              <a:endParaRPr lang="es-ES_tradnl" sz="1000">
                <a:solidFill>
                  <a:srgbClr val="FFFFFF"/>
                </a:solidFill>
              </a:endParaRPr>
            </a:p>
          </p:txBody>
        </p:sp>
        <p:sp>
          <p:nvSpPr>
            <p:cNvPr id="10" name="object 37"/>
            <p:cNvSpPr/>
            <p:nvPr/>
          </p:nvSpPr>
          <p:spPr>
            <a:xfrm>
              <a:off x="1824038" y="1700213"/>
              <a:ext cx="2822575" cy="376237"/>
            </a:xfrm>
            <a:custGeom>
              <a:avLst/>
              <a:gdLst/>
              <a:ahLst/>
              <a:cxnLst/>
              <a:rect l="l" t="t" r="r" b="b"/>
              <a:pathLst>
                <a:path w="2822575" h="375919">
                  <a:moveTo>
                    <a:pt x="2716568" y="0"/>
                  </a:moveTo>
                  <a:lnTo>
                    <a:pt x="105841" y="0"/>
                  </a:lnTo>
                  <a:lnTo>
                    <a:pt x="64647" y="8317"/>
                  </a:lnTo>
                  <a:lnTo>
                    <a:pt x="31003" y="30999"/>
                  </a:lnTo>
                  <a:lnTo>
                    <a:pt x="8318" y="64642"/>
                  </a:lnTo>
                  <a:lnTo>
                    <a:pt x="0" y="105841"/>
                  </a:lnTo>
                  <a:lnTo>
                    <a:pt x="0" y="270002"/>
                  </a:lnTo>
                  <a:lnTo>
                    <a:pt x="8318" y="311201"/>
                  </a:lnTo>
                  <a:lnTo>
                    <a:pt x="31003" y="344844"/>
                  </a:lnTo>
                  <a:lnTo>
                    <a:pt x="64647" y="367526"/>
                  </a:lnTo>
                  <a:lnTo>
                    <a:pt x="105841" y="375843"/>
                  </a:lnTo>
                  <a:lnTo>
                    <a:pt x="2716568" y="375843"/>
                  </a:lnTo>
                  <a:lnTo>
                    <a:pt x="2757765" y="367526"/>
                  </a:lnTo>
                  <a:lnTo>
                    <a:pt x="2791404" y="344844"/>
                  </a:lnTo>
                  <a:lnTo>
                    <a:pt x="2814082" y="311201"/>
                  </a:lnTo>
                  <a:lnTo>
                    <a:pt x="2822397" y="270002"/>
                  </a:lnTo>
                  <a:lnTo>
                    <a:pt x="2822397" y="105841"/>
                  </a:lnTo>
                  <a:lnTo>
                    <a:pt x="2814082" y="64642"/>
                  </a:lnTo>
                  <a:lnTo>
                    <a:pt x="2791404" y="30999"/>
                  </a:lnTo>
                  <a:lnTo>
                    <a:pt x="2757765" y="8317"/>
                  </a:lnTo>
                  <a:lnTo>
                    <a:pt x="2716568" y="0"/>
                  </a:lnTo>
                  <a:close/>
                </a:path>
              </a:pathLst>
            </a:custGeom>
            <a:solidFill>
              <a:srgbClr val="00A2A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sz="1000">
                <a:ea typeface="Calibri" charset="0"/>
                <a:cs typeface="Calibri" charset="0"/>
              </a:endParaRPr>
            </a:p>
          </p:txBody>
        </p:sp>
        <p:sp>
          <p:nvSpPr>
            <p:cNvPr id="11" name="object 46"/>
            <p:cNvSpPr>
              <a:spLocks/>
            </p:cNvSpPr>
            <p:nvPr/>
          </p:nvSpPr>
          <p:spPr bwMode="auto">
            <a:xfrm>
              <a:off x="1824038" y="2646363"/>
              <a:ext cx="2822575" cy="374650"/>
            </a:xfrm>
            <a:custGeom>
              <a:avLst/>
              <a:gdLst>
                <a:gd name="T0" fmla="*/ 2716568 w 2822575"/>
                <a:gd name="T1" fmla="*/ 0 h 375919"/>
                <a:gd name="T2" fmla="*/ 105841 w 2822575"/>
                <a:gd name="T3" fmla="*/ 0 h 375919"/>
                <a:gd name="T4" fmla="*/ 64647 w 2822575"/>
                <a:gd name="T5" fmla="*/ 8205 h 375919"/>
                <a:gd name="T6" fmla="*/ 31003 w 2822575"/>
                <a:gd name="T7" fmla="*/ 30582 h 375919"/>
                <a:gd name="T8" fmla="*/ 8318 w 2822575"/>
                <a:gd name="T9" fmla="*/ 63774 h 375919"/>
                <a:gd name="T10" fmla="*/ 0 w 2822575"/>
                <a:gd name="T11" fmla="*/ 104419 h 375919"/>
                <a:gd name="T12" fmla="*/ 0 w 2822575"/>
                <a:gd name="T13" fmla="*/ 266376 h 375919"/>
                <a:gd name="T14" fmla="*/ 8318 w 2822575"/>
                <a:gd name="T15" fmla="*/ 307020 h 375919"/>
                <a:gd name="T16" fmla="*/ 31003 w 2822575"/>
                <a:gd name="T17" fmla="*/ 340212 h 375919"/>
                <a:gd name="T18" fmla="*/ 64647 w 2822575"/>
                <a:gd name="T19" fmla="*/ 362589 h 375919"/>
                <a:gd name="T20" fmla="*/ 105841 w 2822575"/>
                <a:gd name="T21" fmla="*/ 370794 h 375919"/>
                <a:gd name="T22" fmla="*/ 2716568 w 2822575"/>
                <a:gd name="T23" fmla="*/ 370794 h 375919"/>
                <a:gd name="T24" fmla="*/ 2757765 w 2822575"/>
                <a:gd name="T25" fmla="*/ 362589 h 375919"/>
                <a:gd name="T26" fmla="*/ 2791404 w 2822575"/>
                <a:gd name="T27" fmla="*/ 340212 h 375919"/>
                <a:gd name="T28" fmla="*/ 2814082 w 2822575"/>
                <a:gd name="T29" fmla="*/ 307020 h 375919"/>
                <a:gd name="T30" fmla="*/ 2822397 w 2822575"/>
                <a:gd name="T31" fmla="*/ 266376 h 375919"/>
                <a:gd name="T32" fmla="*/ 2822397 w 2822575"/>
                <a:gd name="T33" fmla="*/ 104419 h 375919"/>
                <a:gd name="T34" fmla="*/ 2814082 w 2822575"/>
                <a:gd name="T35" fmla="*/ 63774 h 375919"/>
                <a:gd name="T36" fmla="*/ 2791404 w 2822575"/>
                <a:gd name="T37" fmla="*/ 30582 h 375919"/>
                <a:gd name="T38" fmla="*/ 2757765 w 2822575"/>
                <a:gd name="T39" fmla="*/ 8205 h 375919"/>
                <a:gd name="T40" fmla="*/ 2716568 w 2822575"/>
                <a:gd name="T41" fmla="*/ 0 h 3759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822575" h="375919">
                  <a:moveTo>
                    <a:pt x="2716568" y="0"/>
                  </a:moveTo>
                  <a:lnTo>
                    <a:pt x="105841" y="0"/>
                  </a:lnTo>
                  <a:lnTo>
                    <a:pt x="64647" y="8317"/>
                  </a:lnTo>
                  <a:lnTo>
                    <a:pt x="31003" y="30999"/>
                  </a:lnTo>
                  <a:lnTo>
                    <a:pt x="8318" y="64642"/>
                  </a:lnTo>
                  <a:lnTo>
                    <a:pt x="0" y="105841"/>
                  </a:lnTo>
                  <a:lnTo>
                    <a:pt x="0" y="270002"/>
                  </a:lnTo>
                  <a:lnTo>
                    <a:pt x="8318" y="311201"/>
                  </a:lnTo>
                  <a:lnTo>
                    <a:pt x="31003" y="344844"/>
                  </a:lnTo>
                  <a:lnTo>
                    <a:pt x="64647" y="367526"/>
                  </a:lnTo>
                  <a:lnTo>
                    <a:pt x="105841" y="375843"/>
                  </a:lnTo>
                  <a:lnTo>
                    <a:pt x="2716568" y="375843"/>
                  </a:lnTo>
                  <a:lnTo>
                    <a:pt x="2757765" y="367526"/>
                  </a:lnTo>
                  <a:lnTo>
                    <a:pt x="2791404" y="344844"/>
                  </a:lnTo>
                  <a:lnTo>
                    <a:pt x="2814082" y="311201"/>
                  </a:lnTo>
                  <a:lnTo>
                    <a:pt x="2822397" y="270002"/>
                  </a:lnTo>
                  <a:lnTo>
                    <a:pt x="2822397" y="105841"/>
                  </a:lnTo>
                  <a:lnTo>
                    <a:pt x="2814082" y="64642"/>
                  </a:lnTo>
                  <a:lnTo>
                    <a:pt x="2791404" y="30999"/>
                  </a:lnTo>
                  <a:lnTo>
                    <a:pt x="2757765" y="8317"/>
                  </a:lnTo>
                  <a:lnTo>
                    <a:pt x="2716568" y="0"/>
                  </a:lnTo>
                  <a:close/>
                </a:path>
              </a:pathLst>
            </a:custGeom>
            <a:solidFill>
              <a:srgbClr val="00A6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2" name="object 47"/>
            <p:cNvSpPr/>
            <p:nvPr/>
          </p:nvSpPr>
          <p:spPr>
            <a:xfrm>
              <a:off x="1824038" y="2646363"/>
              <a:ext cx="2822575" cy="374650"/>
            </a:xfrm>
            <a:custGeom>
              <a:avLst/>
              <a:gdLst/>
              <a:ahLst/>
              <a:cxnLst/>
              <a:rect l="l" t="t" r="r" b="b"/>
              <a:pathLst>
                <a:path w="2822575" h="375919">
                  <a:moveTo>
                    <a:pt x="2716568" y="375843"/>
                  </a:moveTo>
                  <a:lnTo>
                    <a:pt x="105841" y="375843"/>
                  </a:lnTo>
                  <a:lnTo>
                    <a:pt x="64647" y="367526"/>
                  </a:lnTo>
                  <a:lnTo>
                    <a:pt x="31003" y="344844"/>
                  </a:lnTo>
                  <a:lnTo>
                    <a:pt x="8318" y="311201"/>
                  </a:lnTo>
                  <a:lnTo>
                    <a:pt x="0" y="270002"/>
                  </a:lnTo>
                  <a:lnTo>
                    <a:pt x="0" y="105841"/>
                  </a:lnTo>
                  <a:lnTo>
                    <a:pt x="8318" y="64642"/>
                  </a:lnTo>
                  <a:lnTo>
                    <a:pt x="31003" y="30999"/>
                  </a:lnTo>
                  <a:lnTo>
                    <a:pt x="64647" y="8317"/>
                  </a:lnTo>
                  <a:lnTo>
                    <a:pt x="105841" y="0"/>
                  </a:lnTo>
                  <a:lnTo>
                    <a:pt x="2716568" y="0"/>
                  </a:lnTo>
                  <a:lnTo>
                    <a:pt x="2757765" y="8317"/>
                  </a:lnTo>
                  <a:lnTo>
                    <a:pt x="2791404" y="30999"/>
                  </a:lnTo>
                  <a:lnTo>
                    <a:pt x="2814082" y="64642"/>
                  </a:lnTo>
                  <a:lnTo>
                    <a:pt x="2822397" y="105841"/>
                  </a:lnTo>
                  <a:lnTo>
                    <a:pt x="2822397" y="270002"/>
                  </a:lnTo>
                  <a:lnTo>
                    <a:pt x="2814082" y="311201"/>
                  </a:lnTo>
                  <a:lnTo>
                    <a:pt x="2791404" y="344844"/>
                  </a:lnTo>
                  <a:lnTo>
                    <a:pt x="2757765" y="367526"/>
                  </a:lnTo>
                  <a:lnTo>
                    <a:pt x="2716568" y="375843"/>
                  </a:lnTo>
                  <a:close/>
                </a:path>
              </a:pathLst>
            </a:custGeom>
            <a:solidFill>
              <a:srgbClr val="00A2A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sz="1000">
                <a:ea typeface="Calibri" charset="0"/>
                <a:cs typeface="Calibri" charset="0"/>
              </a:endParaRPr>
            </a:p>
          </p:txBody>
        </p:sp>
        <p:sp>
          <p:nvSpPr>
            <p:cNvPr id="13" name="object 63"/>
            <p:cNvSpPr/>
            <p:nvPr/>
          </p:nvSpPr>
          <p:spPr>
            <a:xfrm>
              <a:off x="588963" y="1454150"/>
              <a:ext cx="260350" cy="4840288"/>
            </a:xfrm>
            <a:custGeom>
              <a:avLst/>
              <a:gdLst/>
              <a:ahLst/>
              <a:cxnLst/>
              <a:rect l="l" t="t" r="r" b="b"/>
              <a:pathLst>
                <a:path w="318134" h="5914390">
                  <a:moveTo>
                    <a:pt x="236918" y="0"/>
                  </a:moveTo>
                  <a:lnTo>
                    <a:pt x="80632" y="0"/>
                  </a:lnTo>
                  <a:lnTo>
                    <a:pt x="49243" y="7425"/>
                  </a:lnTo>
                  <a:lnTo>
                    <a:pt x="23614" y="27676"/>
                  </a:lnTo>
                  <a:lnTo>
                    <a:pt x="6335" y="57714"/>
                  </a:lnTo>
                  <a:lnTo>
                    <a:pt x="0" y="94500"/>
                  </a:lnTo>
                  <a:lnTo>
                    <a:pt x="0" y="5819457"/>
                  </a:lnTo>
                  <a:lnTo>
                    <a:pt x="6335" y="5856238"/>
                  </a:lnTo>
                  <a:lnTo>
                    <a:pt x="23614" y="5886276"/>
                  </a:lnTo>
                  <a:lnTo>
                    <a:pt x="49243" y="5906530"/>
                  </a:lnTo>
                  <a:lnTo>
                    <a:pt x="80632" y="5913958"/>
                  </a:lnTo>
                  <a:lnTo>
                    <a:pt x="236918" y="5913958"/>
                  </a:lnTo>
                  <a:lnTo>
                    <a:pt x="268292" y="5906530"/>
                  </a:lnTo>
                  <a:lnTo>
                    <a:pt x="293914" y="5886276"/>
                  </a:lnTo>
                  <a:lnTo>
                    <a:pt x="311190" y="5856238"/>
                  </a:lnTo>
                  <a:lnTo>
                    <a:pt x="317525" y="5819457"/>
                  </a:lnTo>
                  <a:lnTo>
                    <a:pt x="317525" y="94500"/>
                  </a:lnTo>
                  <a:lnTo>
                    <a:pt x="311190" y="57714"/>
                  </a:lnTo>
                  <a:lnTo>
                    <a:pt x="293914" y="27676"/>
                  </a:lnTo>
                  <a:lnTo>
                    <a:pt x="268292" y="7425"/>
                  </a:lnTo>
                  <a:lnTo>
                    <a:pt x="236918" y="0"/>
                  </a:lnTo>
                  <a:close/>
                </a:path>
              </a:pathLst>
            </a:custGeom>
            <a:solidFill>
              <a:srgbClr val="00A2A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sz="1000">
                <a:ea typeface="Calibri" charset="0"/>
                <a:cs typeface="Calibri" charset="0"/>
              </a:endParaRPr>
            </a:p>
          </p:txBody>
        </p:sp>
        <p:sp>
          <p:nvSpPr>
            <p:cNvPr id="14" name="object 75"/>
            <p:cNvSpPr>
              <a:spLocks/>
            </p:cNvSpPr>
            <p:nvPr/>
          </p:nvSpPr>
          <p:spPr bwMode="auto">
            <a:xfrm>
              <a:off x="1225550" y="3802063"/>
              <a:ext cx="1012825" cy="493712"/>
            </a:xfrm>
            <a:custGeom>
              <a:avLst/>
              <a:gdLst>
                <a:gd name="T0" fmla="*/ 827643 w 1058545"/>
                <a:gd name="T1" fmla="*/ 0 h 494029"/>
                <a:gd name="T2" fmla="*/ 59403 w 1058545"/>
                <a:gd name="T3" fmla="*/ 0 h 494029"/>
                <a:gd name="T4" fmla="*/ 36276 w 1058545"/>
                <a:gd name="T5" fmla="*/ 7017 h 494029"/>
                <a:gd name="T6" fmla="*/ 17396 w 1058545"/>
                <a:gd name="T7" fmla="*/ 26163 h 494029"/>
                <a:gd name="T8" fmla="*/ 4667 w 1058545"/>
                <a:gd name="T9" fmla="*/ 54563 h 494029"/>
                <a:gd name="T10" fmla="*/ 0 w 1058545"/>
                <a:gd name="T11" fmla="*/ 89345 h 494029"/>
                <a:gd name="T12" fmla="*/ 0 w 1058545"/>
                <a:gd name="T13" fmla="*/ 403306 h 494029"/>
                <a:gd name="T14" fmla="*/ 4667 w 1058545"/>
                <a:gd name="T15" fmla="*/ 438081 h 494029"/>
                <a:gd name="T16" fmla="*/ 17396 w 1058545"/>
                <a:gd name="T17" fmla="*/ 466479 h 494029"/>
                <a:gd name="T18" fmla="*/ 36276 w 1058545"/>
                <a:gd name="T19" fmla="*/ 485628 h 494029"/>
                <a:gd name="T20" fmla="*/ 59403 w 1058545"/>
                <a:gd name="T21" fmla="*/ 492648 h 494029"/>
                <a:gd name="T22" fmla="*/ 827643 w 1058545"/>
                <a:gd name="T23" fmla="*/ 492648 h 494029"/>
                <a:gd name="T24" fmla="*/ 850765 w 1058545"/>
                <a:gd name="T25" fmla="*/ 485628 h 494029"/>
                <a:gd name="T26" fmla="*/ 869647 w 1058545"/>
                <a:gd name="T27" fmla="*/ 466479 h 494029"/>
                <a:gd name="T28" fmla="*/ 882378 w 1058545"/>
                <a:gd name="T29" fmla="*/ 438081 h 494029"/>
                <a:gd name="T30" fmla="*/ 887048 w 1058545"/>
                <a:gd name="T31" fmla="*/ 403306 h 494029"/>
                <a:gd name="T32" fmla="*/ 887048 w 1058545"/>
                <a:gd name="T33" fmla="*/ 89345 h 494029"/>
                <a:gd name="T34" fmla="*/ 882378 w 1058545"/>
                <a:gd name="T35" fmla="*/ 54563 h 494029"/>
                <a:gd name="T36" fmla="*/ 869647 w 1058545"/>
                <a:gd name="T37" fmla="*/ 26163 h 494029"/>
                <a:gd name="T38" fmla="*/ 850765 w 1058545"/>
                <a:gd name="T39" fmla="*/ 7017 h 494029"/>
                <a:gd name="T40" fmla="*/ 827643 w 1058545"/>
                <a:gd name="T41" fmla="*/ 0 h 4940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58545" h="494029">
                  <a:moveTo>
                    <a:pt x="987513" y="0"/>
                  </a:moveTo>
                  <a:lnTo>
                    <a:pt x="70878" y="0"/>
                  </a:lnTo>
                  <a:lnTo>
                    <a:pt x="43285" y="7037"/>
                  </a:lnTo>
                  <a:lnTo>
                    <a:pt x="20756" y="26231"/>
                  </a:lnTo>
                  <a:lnTo>
                    <a:pt x="5568" y="54703"/>
                  </a:lnTo>
                  <a:lnTo>
                    <a:pt x="0" y="89573"/>
                  </a:lnTo>
                  <a:lnTo>
                    <a:pt x="0" y="404342"/>
                  </a:lnTo>
                  <a:lnTo>
                    <a:pt x="5568" y="439207"/>
                  </a:lnTo>
                  <a:lnTo>
                    <a:pt x="20756" y="467679"/>
                  </a:lnTo>
                  <a:lnTo>
                    <a:pt x="43285" y="486876"/>
                  </a:lnTo>
                  <a:lnTo>
                    <a:pt x="70878" y="493915"/>
                  </a:lnTo>
                  <a:lnTo>
                    <a:pt x="987513" y="493915"/>
                  </a:lnTo>
                  <a:lnTo>
                    <a:pt x="1015101" y="486876"/>
                  </a:lnTo>
                  <a:lnTo>
                    <a:pt x="1037631" y="467679"/>
                  </a:lnTo>
                  <a:lnTo>
                    <a:pt x="1052822" y="439207"/>
                  </a:lnTo>
                  <a:lnTo>
                    <a:pt x="1058392" y="404342"/>
                  </a:lnTo>
                  <a:lnTo>
                    <a:pt x="1058392" y="89573"/>
                  </a:lnTo>
                  <a:lnTo>
                    <a:pt x="1052822" y="54703"/>
                  </a:lnTo>
                  <a:lnTo>
                    <a:pt x="1037631" y="26231"/>
                  </a:lnTo>
                  <a:lnTo>
                    <a:pt x="1015101" y="7037"/>
                  </a:lnTo>
                  <a:lnTo>
                    <a:pt x="9875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5" name="object 80"/>
            <p:cNvSpPr>
              <a:spLocks/>
            </p:cNvSpPr>
            <p:nvPr/>
          </p:nvSpPr>
          <p:spPr bwMode="auto">
            <a:xfrm>
              <a:off x="2347913" y="3802063"/>
              <a:ext cx="1433512" cy="493712"/>
            </a:xfrm>
            <a:custGeom>
              <a:avLst/>
              <a:gdLst>
                <a:gd name="T0" fmla="*/ 1400347 w 1411604"/>
                <a:gd name="T1" fmla="*/ 0 h 494029"/>
                <a:gd name="T2" fmla="*/ 100519 w 1411604"/>
                <a:gd name="T3" fmla="*/ 0 h 494029"/>
                <a:gd name="T4" fmla="*/ 61393 w 1411604"/>
                <a:gd name="T5" fmla="*/ 7017 h 494029"/>
                <a:gd name="T6" fmla="*/ 29441 w 1411604"/>
                <a:gd name="T7" fmla="*/ 26163 h 494029"/>
                <a:gd name="T8" fmla="*/ 7899 w 1411604"/>
                <a:gd name="T9" fmla="*/ 54563 h 494029"/>
                <a:gd name="T10" fmla="*/ 0 w 1411604"/>
                <a:gd name="T11" fmla="*/ 89345 h 494029"/>
                <a:gd name="T12" fmla="*/ 0 w 1411604"/>
                <a:gd name="T13" fmla="*/ 403306 h 494029"/>
                <a:gd name="T14" fmla="*/ 7899 w 1411604"/>
                <a:gd name="T15" fmla="*/ 438081 h 494029"/>
                <a:gd name="T16" fmla="*/ 29441 w 1411604"/>
                <a:gd name="T17" fmla="*/ 466479 h 494029"/>
                <a:gd name="T18" fmla="*/ 61393 w 1411604"/>
                <a:gd name="T19" fmla="*/ 485628 h 494029"/>
                <a:gd name="T20" fmla="*/ 100519 w 1411604"/>
                <a:gd name="T21" fmla="*/ 492648 h 494029"/>
                <a:gd name="T22" fmla="*/ 1400347 w 1411604"/>
                <a:gd name="T23" fmla="*/ 492648 h 494029"/>
                <a:gd name="T24" fmla="*/ 1439466 w 1411604"/>
                <a:gd name="T25" fmla="*/ 485628 h 494029"/>
                <a:gd name="T26" fmla="*/ 1471412 w 1411604"/>
                <a:gd name="T27" fmla="*/ 466479 h 494029"/>
                <a:gd name="T28" fmla="*/ 1492952 w 1411604"/>
                <a:gd name="T29" fmla="*/ 438081 h 494029"/>
                <a:gd name="T30" fmla="*/ 1500851 w 1411604"/>
                <a:gd name="T31" fmla="*/ 403306 h 494029"/>
                <a:gd name="T32" fmla="*/ 1500851 w 1411604"/>
                <a:gd name="T33" fmla="*/ 89345 h 494029"/>
                <a:gd name="T34" fmla="*/ 1492952 w 1411604"/>
                <a:gd name="T35" fmla="*/ 54563 h 494029"/>
                <a:gd name="T36" fmla="*/ 1471412 w 1411604"/>
                <a:gd name="T37" fmla="*/ 26163 h 494029"/>
                <a:gd name="T38" fmla="*/ 1439466 w 1411604"/>
                <a:gd name="T39" fmla="*/ 7017 h 494029"/>
                <a:gd name="T40" fmla="*/ 1400347 w 1411604"/>
                <a:gd name="T41" fmla="*/ 0 h 4940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411604" h="494029">
                  <a:moveTo>
                    <a:pt x="1316685" y="0"/>
                  </a:moveTo>
                  <a:lnTo>
                    <a:pt x="94513" y="0"/>
                  </a:lnTo>
                  <a:lnTo>
                    <a:pt x="57725" y="7037"/>
                  </a:lnTo>
                  <a:lnTo>
                    <a:pt x="27682" y="26231"/>
                  </a:lnTo>
                  <a:lnTo>
                    <a:pt x="7427" y="54703"/>
                  </a:lnTo>
                  <a:lnTo>
                    <a:pt x="0" y="89573"/>
                  </a:lnTo>
                  <a:lnTo>
                    <a:pt x="0" y="404342"/>
                  </a:lnTo>
                  <a:lnTo>
                    <a:pt x="7427" y="439207"/>
                  </a:lnTo>
                  <a:lnTo>
                    <a:pt x="27682" y="467679"/>
                  </a:lnTo>
                  <a:lnTo>
                    <a:pt x="57725" y="486876"/>
                  </a:lnTo>
                  <a:lnTo>
                    <a:pt x="94513" y="493915"/>
                  </a:lnTo>
                  <a:lnTo>
                    <a:pt x="1316685" y="493915"/>
                  </a:lnTo>
                  <a:lnTo>
                    <a:pt x="1353466" y="486876"/>
                  </a:lnTo>
                  <a:lnTo>
                    <a:pt x="1383504" y="467679"/>
                  </a:lnTo>
                  <a:lnTo>
                    <a:pt x="1403758" y="439207"/>
                  </a:lnTo>
                  <a:lnTo>
                    <a:pt x="1411185" y="404342"/>
                  </a:lnTo>
                  <a:lnTo>
                    <a:pt x="1411185" y="89573"/>
                  </a:lnTo>
                  <a:lnTo>
                    <a:pt x="1403758" y="54703"/>
                  </a:lnTo>
                  <a:lnTo>
                    <a:pt x="1383504" y="26231"/>
                  </a:lnTo>
                  <a:lnTo>
                    <a:pt x="1353466" y="7037"/>
                  </a:lnTo>
                  <a:lnTo>
                    <a:pt x="13166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6" name="object 86"/>
            <p:cNvSpPr>
              <a:spLocks/>
            </p:cNvSpPr>
            <p:nvPr/>
          </p:nvSpPr>
          <p:spPr bwMode="auto">
            <a:xfrm>
              <a:off x="3870325" y="3802063"/>
              <a:ext cx="1552575" cy="493712"/>
            </a:xfrm>
            <a:custGeom>
              <a:avLst/>
              <a:gdLst>
                <a:gd name="T0" fmla="*/ 1457794 w 1552575"/>
                <a:gd name="T1" fmla="*/ 0 h 494029"/>
                <a:gd name="T2" fmla="*/ 94487 w 1552575"/>
                <a:gd name="T3" fmla="*/ 0 h 494029"/>
                <a:gd name="T4" fmla="*/ 57708 w 1552575"/>
                <a:gd name="T5" fmla="*/ 7017 h 494029"/>
                <a:gd name="T6" fmla="*/ 27674 w 1552575"/>
                <a:gd name="T7" fmla="*/ 26163 h 494029"/>
                <a:gd name="T8" fmla="*/ 7425 w 1552575"/>
                <a:gd name="T9" fmla="*/ 54563 h 494029"/>
                <a:gd name="T10" fmla="*/ 0 w 1552575"/>
                <a:gd name="T11" fmla="*/ 89345 h 494029"/>
                <a:gd name="T12" fmla="*/ 0 w 1552575"/>
                <a:gd name="T13" fmla="*/ 403306 h 494029"/>
                <a:gd name="T14" fmla="*/ 7425 w 1552575"/>
                <a:gd name="T15" fmla="*/ 438081 h 494029"/>
                <a:gd name="T16" fmla="*/ 27674 w 1552575"/>
                <a:gd name="T17" fmla="*/ 466479 h 494029"/>
                <a:gd name="T18" fmla="*/ 57708 w 1552575"/>
                <a:gd name="T19" fmla="*/ 485628 h 494029"/>
                <a:gd name="T20" fmla="*/ 94487 w 1552575"/>
                <a:gd name="T21" fmla="*/ 492648 h 494029"/>
                <a:gd name="T22" fmla="*/ 1457794 w 1552575"/>
                <a:gd name="T23" fmla="*/ 492648 h 494029"/>
                <a:gd name="T24" fmla="*/ 1494571 w 1552575"/>
                <a:gd name="T25" fmla="*/ 485628 h 494029"/>
                <a:gd name="T26" fmla="*/ 1524601 w 1552575"/>
                <a:gd name="T27" fmla="*/ 466479 h 494029"/>
                <a:gd name="T28" fmla="*/ 1544846 w 1552575"/>
                <a:gd name="T29" fmla="*/ 438081 h 494029"/>
                <a:gd name="T30" fmla="*/ 1552270 w 1552575"/>
                <a:gd name="T31" fmla="*/ 403306 h 494029"/>
                <a:gd name="T32" fmla="*/ 1552270 w 1552575"/>
                <a:gd name="T33" fmla="*/ 89345 h 494029"/>
                <a:gd name="T34" fmla="*/ 1544846 w 1552575"/>
                <a:gd name="T35" fmla="*/ 54563 h 494029"/>
                <a:gd name="T36" fmla="*/ 1524601 w 1552575"/>
                <a:gd name="T37" fmla="*/ 26163 h 494029"/>
                <a:gd name="T38" fmla="*/ 1494571 w 1552575"/>
                <a:gd name="T39" fmla="*/ 7017 h 494029"/>
                <a:gd name="T40" fmla="*/ 1457794 w 1552575"/>
                <a:gd name="T41" fmla="*/ 0 h 4940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552575" h="494029">
                  <a:moveTo>
                    <a:pt x="1457794" y="0"/>
                  </a:moveTo>
                  <a:lnTo>
                    <a:pt x="94487" y="0"/>
                  </a:lnTo>
                  <a:lnTo>
                    <a:pt x="57708" y="7037"/>
                  </a:lnTo>
                  <a:lnTo>
                    <a:pt x="27674" y="26231"/>
                  </a:lnTo>
                  <a:lnTo>
                    <a:pt x="7425" y="54703"/>
                  </a:lnTo>
                  <a:lnTo>
                    <a:pt x="0" y="89573"/>
                  </a:lnTo>
                  <a:lnTo>
                    <a:pt x="0" y="404342"/>
                  </a:lnTo>
                  <a:lnTo>
                    <a:pt x="7425" y="439207"/>
                  </a:lnTo>
                  <a:lnTo>
                    <a:pt x="27674" y="467679"/>
                  </a:lnTo>
                  <a:lnTo>
                    <a:pt x="57708" y="486876"/>
                  </a:lnTo>
                  <a:lnTo>
                    <a:pt x="94487" y="493915"/>
                  </a:lnTo>
                  <a:lnTo>
                    <a:pt x="1457794" y="493915"/>
                  </a:lnTo>
                  <a:lnTo>
                    <a:pt x="1494571" y="486876"/>
                  </a:lnTo>
                  <a:lnTo>
                    <a:pt x="1524601" y="467679"/>
                  </a:lnTo>
                  <a:lnTo>
                    <a:pt x="1544846" y="439207"/>
                  </a:lnTo>
                  <a:lnTo>
                    <a:pt x="1552270" y="404342"/>
                  </a:lnTo>
                  <a:lnTo>
                    <a:pt x="1552270" y="89573"/>
                  </a:lnTo>
                  <a:lnTo>
                    <a:pt x="1544846" y="54703"/>
                  </a:lnTo>
                  <a:lnTo>
                    <a:pt x="1524601" y="26231"/>
                  </a:lnTo>
                  <a:lnTo>
                    <a:pt x="1494571" y="7037"/>
                  </a:lnTo>
                  <a:lnTo>
                    <a:pt x="14577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7" name="object 89"/>
            <p:cNvSpPr/>
            <p:nvPr/>
          </p:nvSpPr>
          <p:spPr>
            <a:xfrm>
              <a:off x="1225550" y="4448175"/>
              <a:ext cx="1017588" cy="352425"/>
            </a:xfrm>
            <a:custGeom>
              <a:avLst/>
              <a:gdLst/>
              <a:ahLst/>
              <a:cxnLst/>
              <a:rect l="l" t="t" r="r" b="b"/>
              <a:pathLst>
                <a:path w="1058545" h="353060">
                  <a:moveTo>
                    <a:pt x="987513" y="0"/>
                  </a:moveTo>
                  <a:lnTo>
                    <a:pt x="70878" y="0"/>
                  </a:lnTo>
                  <a:lnTo>
                    <a:pt x="43285" y="7037"/>
                  </a:lnTo>
                  <a:lnTo>
                    <a:pt x="20756" y="26231"/>
                  </a:lnTo>
                  <a:lnTo>
                    <a:pt x="5568" y="54703"/>
                  </a:lnTo>
                  <a:lnTo>
                    <a:pt x="0" y="89573"/>
                  </a:lnTo>
                  <a:lnTo>
                    <a:pt x="0" y="263220"/>
                  </a:lnTo>
                  <a:lnTo>
                    <a:pt x="5568" y="298082"/>
                  </a:lnTo>
                  <a:lnTo>
                    <a:pt x="20756" y="326550"/>
                  </a:lnTo>
                  <a:lnTo>
                    <a:pt x="43285" y="345743"/>
                  </a:lnTo>
                  <a:lnTo>
                    <a:pt x="70878" y="352780"/>
                  </a:lnTo>
                  <a:lnTo>
                    <a:pt x="987513" y="352780"/>
                  </a:lnTo>
                  <a:lnTo>
                    <a:pt x="1015101" y="345743"/>
                  </a:lnTo>
                  <a:lnTo>
                    <a:pt x="1037631" y="326550"/>
                  </a:lnTo>
                  <a:lnTo>
                    <a:pt x="1052822" y="298082"/>
                  </a:lnTo>
                  <a:lnTo>
                    <a:pt x="1058392" y="263220"/>
                  </a:lnTo>
                  <a:lnTo>
                    <a:pt x="1058392" y="89573"/>
                  </a:lnTo>
                  <a:lnTo>
                    <a:pt x="1052822" y="54703"/>
                  </a:lnTo>
                  <a:lnTo>
                    <a:pt x="1037631" y="26231"/>
                  </a:lnTo>
                  <a:lnTo>
                    <a:pt x="1015101" y="7037"/>
                  </a:lnTo>
                  <a:lnTo>
                    <a:pt x="987513" y="0"/>
                  </a:lnTo>
                  <a:close/>
                </a:path>
              </a:pathLst>
            </a:custGeom>
            <a:solidFill>
              <a:srgbClr val="00A2A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sz="1000">
                <a:ea typeface="Calibri" charset="0"/>
                <a:cs typeface="Calibri" charset="0"/>
              </a:endParaRPr>
            </a:p>
          </p:txBody>
        </p:sp>
        <p:sp>
          <p:nvSpPr>
            <p:cNvPr id="18" name="object 93"/>
            <p:cNvSpPr/>
            <p:nvPr/>
          </p:nvSpPr>
          <p:spPr>
            <a:xfrm>
              <a:off x="2338388" y="4448175"/>
              <a:ext cx="1443037" cy="352425"/>
            </a:xfrm>
            <a:custGeom>
              <a:avLst/>
              <a:gdLst/>
              <a:ahLst/>
              <a:cxnLst/>
              <a:rect l="l" t="t" r="r" b="b"/>
              <a:pathLst>
                <a:path w="1411604" h="353060">
                  <a:moveTo>
                    <a:pt x="1316685" y="0"/>
                  </a:moveTo>
                  <a:lnTo>
                    <a:pt x="94513" y="0"/>
                  </a:lnTo>
                  <a:lnTo>
                    <a:pt x="57725" y="7037"/>
                  </a:lnTo>
                  <a:lnTo>
                    <a:pt x="27682" y="26231"/>
                  </a:lnTo>
                  <a:lnTo>
                    <a:pt x="7427" y="54703"/>
                  </a:lnTo>
                  <a:lnTo>
                    <a:pt x="0" y="89573"/>
                  </a:lnTo>
                  <a:lnTo>
                    <a:pt x="0" y="263220"/>
                  </a:lnTo>
                  <a:lnTo>
                    <a:pt x="7427" y="298082"/>
                  </a:lnTo>
                  <a:lnTo>
                    <a:pt x="27682" y="326550"/>
                  </a:lnTo>
                  <a:lnTo>
                    <a:pt x="57725" y="345743"/>
                  </a:lnTo>
                  <a:lnTo>
                    <a:pt x="94513" y="352780"/>
                  </a:lnTo>
                  <a:lnTo>
                    <a:pt x="1316685" y="352780"/>
                  </a:lnTo>
                  <a:lnTo>
                    <a:pt x="1353466" y="345743"/>
                  </a:lnTo>
                  <a:lnTo>
                    <a:pt x="1383504" y="326550"/>
                  </a:lnTo>
                  <a:lnTo>
                    <a:pt x="1403758" y="298082"/>
                  </a:lnTo>
                  <a:lnTo>
                    <a:pt x="1411185" y="263220"/>
                  </a:lnTo>
                  <a:lnTo>
                    <a:pt x="1411185" y="89573"/>
                  </a:lnTo>
                  <a:lnTo>
                    <a:pt x="1403758" y="54703"/>
                  </a:lnTo>
                  <a:lnTo>
                    <a:pt x="1383504" y="26231"/>
                  </a:lnTo>
                  <a:lnTo>
                    <a:pt x="1353466" y="7037"/>
                  </a:lnTo>
                  <a:lnTo>
                    <a:pt x="1316685" y="0"/>
                  </a:lnTo>
                  <a:close/>
                </a:path>
              </a:pathLst>
            </a:custGeom>
            <a:solidFill>
              <a:srgbClr val="00A2A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sz="1100" dirty="0">
                <a:ea typeface="Calibri" charset="0"/>
                <a:cs typeface="Calibri" charset="0"/>
              </a:endParaRPr>
            </a:p>
          </p:txBody>
        </p:sp>
        <p:sp>
          <p:nvSpPr>
            <p:cNvPr id="19" name="object 96"/>
            <p:cNvSpPr>
              <a:spLocks/>
            </p:cNvSpPr>
            <p:nvPr/>
          </p:nvSpPr>
          <p:spPr bwMode="auto">
            <a:xfrm>
              <a:off x="4257674" y="4448175"/>
              <a:ext cx="1165225" cy="352425"/>
            </a:xfrm>
            <a:custGeom>
              <a:avLst/>
              <a:gdLst>
                <a:gd name="T0" fmla="*/ 1457794 w 1552575"/>
                <a:gd name="T1" fmla="*/ 0 h 353060"/>
                <a:gd name="T2" fmla="*/ 94487 w 1552575"/>
                <a:gd name="T3" fmla="*/ 0 h 353060"/>
                <a:gd name="T4" fmla="*/ 57708 w 1552575"/>
                <a:gd name="T5" fmla="*/ 6985 h 353060"/>
                <a:gd name="T6" fmla="*/ 27674 w 1552575"/>
                <a:gd name="T7" fmla="*/ 26043 h 353060"/>
                <a:gd name="T8" fmla="*/ 7425 w 1552575"/>
                <a:gd name="T9" fmla="*/ 54311 h 353060"/>
                <a:gd name="T10" fmla="*/ 0 w 1552575"/>
                <a:gd name="T11" fmla="*/ 88930 h 353060"/>
                <a:gd name="T12" fmla="*/ 0 w 1552575"/>
                <a:gd name="T13" fmla="*/ 261331 h 353060"/>
                <a:gd name="T14" fmla="*/ 7425 w 1552575"/>
                <a:gd name="T15" fmla="*/ 295944 h 353060"/>
                <a:gd name="T16" fmla="*/ 27674 w 1552575"/>
                <a:gd name="T17" fmla="*/ 324208 h 353060"/>
                <a:gd name="T18" fmla="*/ 57708 w 1552575"/>
                <a:gd name="T19" fmla="*/ 343262 h 353060"/>
                <a:gd name="T20" fmla="*/ 94487 w 1552575"/>
                <a:gd name="T21" fmla="*/ 350250 h 353060"/>
                <a:gd name="T22" fmla="*/ 1457794 w 1552575"/>
                <a:gd name="T23" fmla="*/ 350250 h 353060"/>
                <a:gd name="T24" fmla="*/ 1494571 w 1552575"/>
                <a:gd name="T25" fmla="*/ 343262 h 353060"/>
                <a:gd name="T26" fmla="*/ 1524601 w 1552575"/>
                <a:gd name="T27" fmla="*/ 324208 h 353060"/>
                <a:gd name="T28" fmla="*/ 1544846 w 1552575"/>
                <a:gd name="T29" fmla="*/ 295944 h 353060"/>
                <a:gd name="T30" fmla="*/ 1552270 w 1552575"/>
                <a:gd name="T31" fmla="*/ 261331 h 353060"/>
                <a:gd name="T32" fmla="*/ 1552270 w 1552575"/>
                <a:gd name="T33" fmla="*/ 88930 h 353060"/>
                <a:gd name="T34" fmla="*/ 1544846 w 1552575"/>
                <a:gd name="T35" fmla="*/ 54311 h 353060"/>
                <a:gd name="T36" fmla="*/ 1524601 w 1552575"/>
                <a:gd name="T37" fmla="*/ 26043 h 353060"/>
                <a:gd name="T38" fmla="*/ 1494571 w 1552575"/>
                <a:gd name="T39" fmla="*/ 6985 h 353060"/>
                <a:gd name="T40" fmla="*/ 1457794 w 1552575"/>
                <a:gd name="T41" fmla="*/ 0 h 35306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552575" h="353060">
                  <a:moveTo>
                    <a:pt x="1457794" y="0"/>
                  </a:moveTo>
                  <a:lnTo>
                    <a:pt x="94487" y="0"/>
                  </a:lnTo>
                  <a:lnTo>
                    <a:pt x="57708" y="7037"/>
                  </a:lnTo>
                  <a:lnTo>
                    <a:pt x="27674" y="26231"/>
                  </a:lnTo>
                  <a:lnTo>
                    <a:pt x="7425" y="54703"/>
                  </a:lnTo>
                  <a:lnTo>
                    <a:pt x="0" y="89573"/>
                  </a:lnTo>
                  <a:lnTo>
                    <a:pt x="0" y="263220"/>
                  </a:lnTo>
                  <a:lnTo>
                    <a:pt x="7425" y="298082"/>
                  </a:lnTo>
                  <a:lnTo>
                    <a:pt x="27674" y="326550"/>
                  </a:lnTo>
                  <a:lnTo>
                    <a:pt x="57708" y="345743"/>
                  </a:lnTo>
                  <a:lnTo>
                    <a:pt x="94487" y="352780"/>
                  </a:lnTo>
                  <a:lnTo>
                    <a:pt x="1457794" y="352780"/>
                  </a:lnTo>
                  <a:lnTo>
                    <a:pt x="1494571" y="345743"/>
                  </a:lnTo>
                  <a:lnTo>
                    <a:pt x="1524601" y="326550"/>
                  </a:lnTo>
                  <a:lnTo>
                    <a:pt x="1544846" y="298082"/>
                  </a:lnTo>
                  <a:lnTo>
                    <a:pt x="1552270" y="263220"/>
                  </a:lnTo>
                  <a:lnTo>
                    <a:pt x="1552270" y="89573"/>
                  </a:lnTo>
                  <a:lnTo>
                    <a:pt x="1544846" y="54703"/>
                  </a:lnTo>
                  <a:lnTo>
                    <a:pt x="1524601" y="26231"/>
                  </a:lnTo>
                  <a:lnTo>
                    <a:pt x="1494571" y="7037"/>
                  </a:lnTo>
                  <a:lnTo>
                    <a:pt x="1457794" y="0"/>
                  </a:lnTo>
                  <a:close/>
                </a:path>
              </a:pathLst>
            </a:custGeom>
            <a:solidFill>
              <a:srgbClr val="F5C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0" name="object 97"/>
            <p:cNvSpPr>
              <a:spLocks/>
            </p:cNvSpPr>
            <p:nvPr/>
          </p:nvSpPr>
          <p:spPr bwMode="auto">
            <a:xfrm>
              <a:off x="3230563" y="4445528"/>
              <a:ext cx="917038" cy="352425"/>
            </a:xfrm>
            <a:custGeom>
              <a:avLst/>
              <a:gdLst>
                <a:gd name="T0" fmla="*/ 608661 w 705485"/>
                <a:gd name="T1" fmla="*/ 0 h 353060"/>
                <a:gd name="T2" fmla="*/ 0 w 705485"/>
                <a:gd name="T3" fmla="*/ 0 h 353060"/>
                <a:gd name="T4" fmla="*/ 0 w 705485"/>
                <a:gd name="T5" fmla="*/ 350250 h 353060"/>
                <a:gd name="T6" fmla="*/ 608661 w 705485"/>
                <a:gd name="T7" fmla="*/ 350250 h 353060"/>
                <a:gd name="T8" fmla="*/ 645310 w 705485"/>
                <a:gd name="T9" fmla="*/ 343265 h 353060"/>
                <a:gd name="T10" fmla="*/ 675240 w 705485"/>
                <a:gd name="T11" fmla="*/ 324219 h 353060"/>
                <a:gd name="T12" fmla="*/ 695420 w 705485"/>
                <a:gd name="T13" fmla="*/ 295960 h 353060"/>
                <a:gd name="T14" fmla="*/ 702821 w 705485"/>
                <a:gd name="T15" fmla="*/ 261343 h 353060"/>
                <a:gd name="T16" fmla="*/ 702821 w 705485"/>
                <a:gd name="T17" fmla="*/ 88930 h 353060"/>
                <a:gd name="T18" fmla="*/ 695420 w 705485"/>
                <a:gd name="T19" fmla="*/ 54316 h 353060"/>
                <a:gd name="T20" fmla="*/ 675240 w 705485"/>
                <a:gd name="T21" fmla="*/ 26048 h 353060"/>
                <a:gd name="T22" fmla="*/ 645310 w 705485"/>
                <a:gd name="T23" fmla="*/ 6987 h 353060"/>
                <a:gd name="T24" fmla="*/ 608661 w 705485"/>
                <a:gd name="T25" fmla="*/ 0 h 3530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05485" h="353060">
                  <a:moveTo>
                    <a:pt x="610857" y="0"/>
                  </a:moveTo>
                  <a:lnTo>
                    <a:pt x="0" y="0"/>
                  </a:lnTo>
                  <a:lnTo>
                    <a:pt x="0" y="352780"/>
                  </a:lnTo>
                  <a:lnTo>
                    <a:pt x="610857" y="352780"/>
                  </a:lnTo>
                  <a:lnTo>
                    <a:pt x="647638" y="345746"/>
                  </a:lnTo>
                  <a:lnTo>
                    <a:pt x="677676" y="326561"/>
                  </a:lnTo>
                  <a:lnTo>
                    <a:pt x="697930" y="298098"/>
                  </a:lnTo>
                  <a:lnTo>
                    <a:pt x="705357" y="263232"/>
                  </a:lnTo>
                  <a:lnTo>
                    <a:pt x="705357" y="89573"/>
                  </a:lnTo>
                  <a:lnTo>
                    <a:pt x="697930" y="54708"/>
                  </a:lnTo>
                  <a:lnTo>
                    <a:pt x="677676" y="26236"/>
                  </a:lnTo>
                  <a:lnTo>
                    <a:pt x="647638" y="7039"/>
                  </a:lnTo>
                  <a:lnTo>
                    <a:pt x="610857" y="0"/>
                  </a:lnTo>
                  <a:close/>
                </a:path>
              </a:pathLst>
            </a:custGeom>
            <a:solidFill>
              <a:srgbClr val="F5C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1" name="object 99"/>
            <p:cNvSpPr/>
            <p:nvPr/>
          </p:nvSpPr>
          <p:spPr>
            <a:xfrm>
              <a:off x="4918075" y="1717675"/>
              <a:ext cx="123825" cy="123825"/>
            </a:xfrm>
            <a:custGeom>
              <a:avLst/>
              <a:gdLst/>
              <a:ahLst/>
              <a:cxnLst/>
              <a:rect l="l" t="t" r="r" b="b"/>
              <a:pathLst>
                <a:path w="124460" h="124459">
                  <a:moveTo>
                    <a:pt x="124460" y="124458"/>
                  </a:moveTo>
                  <a:lnTo>
                    <a:pt x="0" y="124458"/>
                  </a:lnTo>
                  <a:lnTo>
                    <a:pt x="0" y="0"/>
                  </a:lnTo>
                  <a:lnTo>
                    <a:pt x="124460" y="0"/>
                  </a:lnTo>
                  <a:lnTo>
                    <a:pt x="124460" y="124458"/>
                  </a:lnTo>
                  <a:close/>
                </a:path>
              </a:pathLst>
            </a:custGeom>
            <a:solidFill>
              <a:srgbClr val="00A2A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sz="1000">
                <a:ea typeface="Calibri" charset="0"/>
                <a:cs typeface="Calibri" charset="0"/>
              </a:endParaRPr>
            </a:p>
          </p:txBody>
        </p:sp>
        <p:sp>
          <p:nvSpPr>
            <p:cNvPr id="22" name="object 100"/>
            <p:cNvSpPr>
              <a:spLocks/>
            </p:cNvSpPr>
            <p:nvPr/>
          </p:nvSpPr>
          <p:spPr bwMode="auto">
            <a:xfrm>
              <a:off x="4918075" y="1936750"/>
              <a:ext cx="123825" cy="125413"/>
            </a:xfrm>
            <a:custGeom>
              <a:avLst/>
              <a:gdLst>
                <a:gd name="T0" fmla="*/ 0 w 124460"/>
                <a:gd name="T1" fmla="*/ 128317 h 124459"/>
                <a:gd name="T2" fmla="*/ 121939 w 124460"/>
                <a:gd name="T3" fmla="*/ 128317 h 124459"/>
                <a:gd name="T4" fmla="*/ 121939 w 124460"/>
                <a:gd name="T5" fmla="*/ 0 h 124459"/>
                <a:gd name="T6" fmla="*/ 0 w 124460"/>
                <a:gd name="T7" fmla="*/ 0 h 124459"/>
                <a:gd name="T8" fmla="*/ 0 w 124460"/>
                <a:gd name="T9" fmla="*/ 128317 h 1244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4460" h="124459">
                  <a:moveTo>
                    <a:pt x="0" y="124458"/>
                  </a:moveTo>
                  <a:lnTo>
                    <a:pt x="124460" y="124458"/>
                  </a:lnTo>
                  <a:lnTo>
                    <a:pt x="124460" y="0"/>
                  </a:lnTo>
                  <a:lnTo>
                    <a:pt x="0" y="0"/>
                  </a:lnTo>
                  <a:lnTo>
                    <a:pt x="0" y="124458"/>
                  </a:lnTo>
                  <a:close/>
                </a:path>
              </a:pathLst>
            </a:custGeom>
            <a:solidFill>
              <a:srgbClr val="F5C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3" name="object 101"/>
            <p:cNvSpPr>
              <a:spLocks/>
            </p:cNvSpPr>
            <p:nvPr/>
          </p:nvSpPr>
          <p:spPr bwMode="auto">
            <a:xfrm>
              <a:off x="5008563" y="1773238"/>
              <a:ext cx="123825" cy="125412"/>
            </a:xfrm>
            <a:custGeom>
              <a:avLst/>
              <a:gdLst>
                <a:gd name="T0" fmla="*/ 121939 w 124460"/>
                <a:gd name="T1" fmla="*/ 128314 h 124459"/>
                <a:gd name="T2" fmla="*/ 0 w 124460"/>
                <a:gd name="T3" fmla="*/ 128314 h 124459"/>
                <a:gd name="T4" fmla="*/ 0 w 124460"/>
                <a:gd name="T5" fmla="*/ 0 h 124459"/>
                <a:gd name="T6" fmla="*/ 121939 w 124460"/>
                <a:gd name="T7" fmla="*/ 0 h 124459"/>
                <a:gd name="T8" fmla="*/ 121939 w 124460"/>
                <a:gd name="T9" fmla="*/ 128314 h 1244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4460" h="124459">
                  <a:moveTo>
                    <a:pt x="124460" y="124458"/>
                  </a:moveTo>
                  <a:lnTo>
                    <a:pt x="0" y="124458"/>
                  </a:lnTo>
                  <a:lnTo>
                    <a:pt x="0" y="0"/>
                  </a:lnTo>
                  <a:lnTo>
                    <a:pt x="124460" y="0"/>
                  </a:lnTo>
                  <a:lnTo>
                    <a:pt x="124460" y="124458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1887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4" name="object 103"/>
            <p:cNvSpPr txBox="1">
              <a:spLocks noChangeArrowheads="1"/>
            </p:cNvSpPr>
            <p:nvPr/>
          </p:nvSpPr>
          <p:spPr bwMode="auto">
            <a:xfrm>
              <a:off x="5108575" y="1714099"/>
              <a:ext cx="560388" cy="141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s-ES" sz="1100" dirty="0">
                  <a:solidFill>
                    <a:srgbClr val="231F20"/>
                  </a:solidFill>
                </a:rPr>
                <a:t>Clase </a:t>
              </a:r>
              <a:r>
                <a:rPr lang="es-ES" sz="1100" dirty="0" smtClean="0">
                  <a:solidFill>
                    <a:srgbClr val="231F20"/>
                  </a:solidFill>
                </a:rPr>
                <a:t>I</a:t>
              </a:r>
              <a:endParaRPr lang="es-ES" sz="1100" dirty="0"/>
            </a:p>
          </p:txBody>
        </p:sp>
        <p:sp>
          <p:nvSpPr>
            <p:cNvPr id="25" name="object 104"/>
            <p:cNvSpPr txBox="1">
              <a:spLocks noChangeArrowheads="1"/>
            </p:cNvSpPr>
            <p:nvPr/>
          </p:nvSpPr>
          <p:spPr bwMode="auto">
            <a:xfrm>
              <a:off x="1697032" y="1744761"/>
              <a:ext cx="3043237" cy="263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indent="28575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s-ES" sz="1100" b="1" dirty="0" err="1" smtClean="0">
                  <a:solidFill>
                    <a:srgbClr val="FFFFFF"/>
                  </a:solidFill>
                </a:rPr>
                <a:t>Tratamento</a:t>
              </a:r>
              <a:r>
                <a:rPr lang="es-ES" sz="1100" b="1" dirty="0" smtClean="0">
                  <a:solidFill>
                    <a:srgbClr val="FFFFFF"/>
                  </a:solidFill>
                </a:rPr>
                <a:t> </a:t>
              </a:r>
              <a:r>
                <a:rPr lang="es-ES" sz="1100" b="1" dirty="0" err="1" smtClean="0">
                  <a:solidFill>
                    <a:srgbClr val="FFFFFF"/>
                  </a:solidFill>
                </a:rPr>
                <a:t>com</a:t>
              </a:r>
              <a:r>
                <a:rPr lang="es-ES" sz="1100" b="1" dirty="0" smtClean="0">
                  <a:solidFill>
                    <a:srgbClr val="FFFFFF"/>
                  </a:solidFill>
                </a:rPr>
                <a:t> </a:t>
              </a:r>
              <a:r>
                <a:rPr lang="es-ES" sz="1100" b="1" dirty="0" err="1">
                  <a:solidFill>
                    <a:srgbClr val="FFFFFF"/>
                  </a:solidFill>
                </a:rPr>
                <a:t>IECA</a:t>
              </a:r>
              <a:r>
                <a:rPr lang="es-ES" sz="1100" b="1" baseline="33000" dirty="0" err="1">
                  <a:solidFill>
                    <a:srgbClr val="FFFFFF"/>
                  </a:solidFill>
                </a:rPr>
                <a:t>c</a:t>
              </a:r>
              <a:r>
                <a:rPr lang="es-ES" sz="1100" b="1" baseline="33000" dirty="0">
                  <a:solidFill>
                    <a:srgbClr val="FFFFFF"/>
                  </a:solidFill>
                </a:rPr>
                <a:t> </a:t>
              </a:r>
              <a:r>
                <a:rPr lang="es-ES" sz="1100" b="1" dirty="0">
                  <a:solidFill>
                    <a:srgbClr val="FFFFFF"/>
                  </a:solidFill>
                </a:rPr>
                <a:t>e</a:t>
              </a:r>
              <a:r>
                <a:rPr lang="es-ES" sz="1100" b="1" dirty="0" smtClean="0">
                  <a:solidFill>
                    <a:srgbClr val="FFFFFF"/>
                  </a:solidFill>
                </a:rPr>
                <a:t> </a:t>
              </a:r>
              <a:r>
                <a:rPr lang="el-GR" sz="1100" b="1" dirty="0" smtClean="0">
                  <a:solidFill>
                    <a:srgbClr val="FFFFFF"/>
                  </a:solidFill>
                </a:rPr>
                <a:t>β</a:t>
              </a:r>
              <a:r>
                <a:rPr lang="es-ES" sz="1100" b="1" dirty="0" smtClean="0">
                  <a:solidFill>
                    <a:srgbClr val="FFFFFF"/>
                  </a:solidFill>
                </a:rPr>
                <a:t>-bloqueante </a:t>
              </a:r>
            </a:p>
            <a:p>
              <a:pPr>
                <a:lnSpc>
                  <a:spcPct val="80000"/>
                </a:lnSpc>
              </a:pPr>
              <a:r>
                <a:rPr lang="pt-BR" sz="1000" dirty="0">
                  <a:solidFill>
                    <a:srgbClr val="FFFFFF"/>
                  </a:solidFill>
                </a:rPr>
                <a:t>aumentar </a:t>
              </a:r>
              <a:r>
                <a:rPr lang="pt-BR" sz="1000" dirty="0" smtClean="0">
                  <a:solidFill>
                    <a:srgbClr val="FFFFFF"/>
                  </a:solidFill>
                </a:rPr>
                <a:t>até </a:t>
              </a:r>
              <a:r>
                <a:rPr lang="pt-BR" sz="1000" dirty="0">
                  <a:solidFill>
                    <a:srgbClr val="FFFFFF"/>
                  </a:solidFill>
                </a:rPr>
                <a:t>dose máxima com base em evidências</a:t>
              </a:r>
              <a:endParaRPr lang="es-ES" sz="1000" dirty="0"/>
            </a:p>
          </p:txBody>
        </p:sp>
        <p:sp>
          <p:nvSpPr>
            <p:cNvPr id="26" name="object 105"/>
            <p:cNvSpPr txBox="1">
              <a:spLocks noChangeArrowheads="1"/>
            </p:cNvSpPr>
            <p:nvPr/>
          </p:nvSpPr>
          <p:spPr bwMode="auto">
            <a:xfrm>
              <a:off x="1301747" y="3877204"/>
              <a:ext cx="91969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80963" indent="-8255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s-ES" sz="1100" dirty="0">
                  <a:solidFill>
                    <a:srgbClr val="595959"/>
                  </a:solidFill>
                </a:rPr>
                <a:t>Tolera </a:t>
              </a:r>
              <a:r>
                <a:rPr lang="es-ES" sz="1100" dirty="0" err="1" smtClean="0">
                  <a:solidFill>
                    <a:srgbClr val="595959"/>
                  </a:solidFill>
                </a:rPr>
                <a:t>um</a:t>
              </a:r>
              <a:r>
                <a:rPr lang="es-ES" sz="1100" dirty="0" smtClean="0">
                  <a:solidFill>
                    <a:srgbClr val="595959"/>
                  </a:solidFill>
                </a:rPr>
                <a:t> </a:t>
              </a:r>
              <a:r>
                <a:rPr lang="es-ES" sz="1100" dirty="0">
                  <a:solidFill>
                    <a:srgbClr val="595959"/>
                  </a:solidFill>
                </a:rPr>
                <a:t>IECA  (</a:t>
              </a:r>
              <a:r>
                <a:rPr lang="es-ES" sz="1100" dirty="0" err="1" smtClean="0">
                  <a:solidFill>
                    <a:srgbClr val="595959"/>
                  </a:solidFill>
                </a:rPr>
                <a:t>ou</a:t>
              </a:r>
              <a:r>
                <a:rPr lang="es-ES" sz="1100" dirty="0" smtClean="0">
                  <a:solidFill>
                    <a:srgbClr val="595959"/>
                  </a:solidFill>
                </a:rPr>
                <a:t> ARA</a:t>
              </a:r>
              <a:r>
                <a:rPr lang="es-ES" sz="1100" dirty="0" smtClean="0">
                  <a:solidFill>
                    <a:srgbClr val="FF0000"/>
                  </a:solidFill>
                </a:rPr>
                <a:t>-</a:t>
              </a:r>
              <a:r>
                <a:rPr lang="es-ES" sz="1100" dirty="0" smtClean="0">
                  <a:solidFill>
                    <a:srgbClr val="595959"/>
                  </a:solidFill>
                </a:rPr>
                <a:t>II)</a:t>
              </a:r>
              <a:r>
                <a:rPr lang="es-ES" sz="1100" baseline="30000" dirty="0" err="1" smtClean="0">
                  <a:solidFill>
                    <a:srgbClr val="595959"/>
                  </a:solidFill>
                </a:rPr>
                <a:t>f,g</a:t>
              </a:r>
              <a:endParaRPr lang="es-ES" sz="1100" baseline="30000" dirty="0">
                <a:solidFill>
                  <a:srgbClr val="595959"/>
                </a:solidFill>
              </a:endParaRPr>
            </a:p>
          </p:txBody>
        </p:sp>
        <p:sp>
          <p:nvSpPr>
            <p:cNvPr id="27" name="object 106"/>
            <p:cNvSpPr txBox="1">
              <a:spLocks noChangeArrowheads="1"/>
            </p:cNvSpPr>
            <p:nvPr/>
          </p:nvSpPr>
          <p:spPr bwMode="auto">
            <a:xfrm>
              <a:off x="2371196" y="3894138"/>
              <a:ext cx="137318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200025" indent="-200025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algn="ctr"/>
              <a:r>
                <a:rPr lang="es-ES" sz="1100" dirty="0">
                  <a:solidFill>
                    <a:srgbClr val="595959"/>
                  </a:solidFill>
                </a:rPr>
                <a:t>Ritmo </a:t>
              </a:r>
              <a:r>
                <a:rPr lang="es-ES" sz="1100" dirty="0" err="1" smtClean="0">
                  <a:solidFill>
                    <a:srgbClr val="595959"/>
                  </a:solidFill>
                </a:rPr>
                <a:t>sinusal</a:t>
              </a:r>
              <a:endParaRPr lang="es-ES" sz="1100" dirty="0">
                <a:solidFill>
                  <a:srgbClr val="595959"/>
                </a:solidFill>
              </a:endParaRPr>
            </a:p>
            <a:p>
              <a:pPr algn="ctr"/>
              <a:r>
                <a:rPr lang="es-ES" sz="1100" dirty="0" err="1" smtClean="0">
                  <a:solidFill>
                    <a:srgbClr val="595959"/>
                  </a:solidFill>
                </a:rPr>
                <a:t>duração</a:t>
              </a:r>
              <a:r>
                <a:rPr lang="es-ES" sz="1100" dirty="0" smtClean="0">
                  <a:solidFill>
                    <a:srgbClr val="595959"/>
                  </a:solidFill>
                </a:rPr>
                <a:t>  </a:t>
              </a:r>
              <a:r>
                <a:rPr lang="es-ES" sz="1100" dirty="0">
                  <a:solidFill>
                    <a:srgbClr val="595959"/>
                  </a:solidFill>
                </a:rPr>
                <a:t>QRS ≥ 130 ms</a:t>
              </a:r>
            </a:p>
          </p:txBody>
        </p:sp>
        <p:sp>
          <p:nvSpPr>
            <p:cNvPr id="28" name="object 107"/>
            <p:cNvSpPr txBox="1">
              <a:spLocks noChangeArrowheads="1"/>
            </p:cNvSpPr>
            <p:nvPr/>
          </p:nvSpPr>
          <p:spPr bwMode="auto">
            <a:xfrm>
              <a:off x="3971925" y="3894138"/>
              <a:ext cx="135731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65088" indent="-66675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algn="ctr"/>
              <a:r>
                <a:rPr lang="es-ES" sz="1100" dirty="0">
                  <a:solidFill>
                    <a:srgbClr val="595959"/>
                  </a:solidFill>
                </a:rPr>
                <a:t>Ritmo </a:t>
              </a:r>
              <a:r>
                <a:rPr lang="es-ES" sz="1100" dirty="0" err="1" smtClean="0">
                  <a:solidFill>
                    <a:srgbClr val="595959"/>
                  </a:solidFill>
                </a:rPr>
                <a:t>sinusal</a:t>
              </a:r>
              <a:r>
                <a:rPr lang="es-ES" sz="1100" dirty="0" smtClean="0">
                  <a:solidFill>
                    <a:srgbClr val="595959"/>
                  </a:solidFill>
                </a:rPr>
                <a:t>,  </a:t>
              </a:r>
              <a:r>
                <a:rPr lang="es-ES" sz="1100" dirty="0">
                  <a:solidFill>
                    <a:srgbClr val="595959"/>
                  </a:solidFill>
                </a:rPr>
                <a:t/>
              </a:r>
              <a:br>
                <a:rPr lang="es-ES" sz="1100" dirty="0">
                  <a:solidFill>
                    <a:srgbClr val="595959"/>
                  </a:solidFill>
                </a:rPr>
              </a:br>
              <a:r>
                <a:rPr lang="es-ES" sz="1100" dirty="0">
                  <a:solidFill>
                    <a:srgbClr val="595959"/>
                  </a:solidFill>
                </a:rPr>
                <a:t>FC ≥ 70 </a:t>
              </a:r>
              <a:r>
                <a:rPr lang="es-ES" sz="1100" dirty="0" err="1">
                  <a:solidFill>
                    <a:srgbClr val="595959"/>
                  </a:solidFill>
                </a:rPr>
                <a:t>lpm</a:t>
              </a:r>
              <a:endParaRPr lang="es-ES" sz="1100" dirty="0">
                <a:solidFill>
                  <a:srgbClr val="595959"/>
                </a:solidFill>
              </a:endParaRPr>
            </a:p>
          </p:txBody>
        </p:sp>
        <p:sp>
          <p:nvSpPr>
            <p:cNvPr id="29" name="object 108"/>
            <p:cNvSpPr txBox="1">
              <a:spLocks noChangeArrowheads="1"/>
            </p:cNvSpPr>
            <p:nvPr/>
          </p:nvSpPr>
          <p:spPr bwMode="auto">
            <a:xfrm>
              <a:off x="1269473" y="4445528"/>
              <a:ext cx="89270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133350" indent="-134938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marL="1588" indent="-3175" algn="ctr"/>
              <a:r>
                <a:rPr lang="es-ES" sz="1100" dirty="0" smtClean="0">
                  <a:solidFill>
                    <a:srgbClr val="FFFFFF"/>
                  </a:solidFill>
                </a:rPr>
                <a:t>Substituir IECA por INRA</a:t>
              </a:r>
              <a:endParaRPr lang="es-ES" sz="1100" dirty="0"/>
            </a:p>
          </p:txBody>
        </p:sp>
        <p:sp>
          <p:nvSpPr>
            <p:cNvPr id="30" name="object 109"/>
            <p:cNvSpPr txBox="1">
              <a:spLocks noChangeArrowheads="1"/>
            </p:cNvSpPr>
            <p:nvPr/>
          </p:nvSpPr>
          <p:spPr bwMode="auto">
            <a:xfrm>
              <a:off x="2370143" y="4546600"/>
              <a:ext cx="1787520" cy="166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s-ES" sz="1100" dirty="0" err="1" smtClean="0">
                  <a:solidFill>
                    <a:srgbClr val="FFFFFF"/>
                  </a:solidFill>
                </a:rPr>
                <a:t>Avaliar</a:t>
              </a:r>
              <a:r>
                <a:rPr lang="es-ES" sz="1100" dirty="0" smtClean="0">
                  <a:solidFill>
                    <a:srgbClr val="FFFFFF"/>
                  </a:solidFill>
                </a:rPr>
                <a:t> a </a:t>
              </a:r>
              <a:r>
                <a:rPr lang="es-ES" sz="1100" dirty="0" err="1" smtClean="0">
                  <a:solidFill>
                    <a:srgbClr val="FFFFFF"/>
                  </a:solidFill>
                </a:rPr>
                <a:t>neces</a:t>
              </a:r>
              <a:r>
                <a:rPr lang="es-ES" sz="1100" dirty="0" err="1" smtClean="0">
                  <a:solidFill>
                    <a:srgbClr val="231F20"/>
                  </a:solidFill>
                </a:rPr>
                <a:t>sidade</a:t>
              </a:r>
              <a:r>
                <a:rPr lang="es-ES" sz="1100" dirty="0" smtClean="0">
                  <a:solidFill>
                    <a:srgbClr val="231F20"/>
                  </a:solidFill>
                </a:rPr>
                <a:t> </a:t>
              </a:r>
              <a:r>
                <a:rPr lang="es-ES" sz="1100" dirty="0">
                  <a:solidFill>
                    <a:srgbClr val="231F20"/>
                  </a:solidFill>
                </a:rPr>
                <a:t>de </a:t>
              </a:r>
              <a:r>
                <a:rPr lang="es-ES" sz="1100" dirty="0" err="1">
                  <a:solidFill>
                    <a:srgbClr val="231F20"/>
                  </a:solidFill>
                </a:rPr>
                <a:t>TRC</a:t>
              </a:r>
              <a:r>
                <a:rPr lang="es-ES" sz="1100" baseline="33000" dirty="0" err="1">
                  <a:solidFill>
                    <a:srgbClr val="231F20"/>
                  </a:solidFill>
                </a:rPr>
                <a:t>i,j</a:t>
              </a:r>
              <a:endParaRPr lang="es-ES" sz="1100" baseline="33000" dirty="0"/>
            </a:p>
          </p:txBody>
        </p:sp>
        <p:sp>
          <p:nvSpPr>
            <p:cNvPr id="31" name="object 110"/>
            <p:cNvSpPr txBox="1">
              <a:spLocks noChangeArrowheads="1"/>
            </p:cNvSpPr>
            <p:nvPr/>
          </p:nvSpPr>
          <p:spPr bwMode="auto">
            <a:xfrm>
              <a:off x="4486277" y="4546600"/>
              <a:ext cx="63658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s-ES" sz="1100" dirty="0" err="1">
                  <a:solidFill>
                    <a:srgbClr val="231F20"/>
                  </a:solidFill>
                </a:rPr>
                <a:t>Ivabradina</a:t>
              </a:r>
              <a:endParaRPr lang="es-ES" sz="1100" dirty="0"/>
            </a:p>
          </p:txBody>
        </p:sp>
        <p:sp>
          <p:nvSpPr>
            <p:cNvPr id="32" name="object 111"/>
            <p:cNvSpPr txBox="1">
              <a:spLocks noChangeArrowheads="1"/>
            </p:cNvSpPr>
            <p:nvPr/>
          </p:nvSpPr>
          <p:spPr bwMode="auto">
            <a:xfrm>
              <a:off x="1311808" y="4936066"/>
              <a:ext cx="4140727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pt-BR" sz="1100" dirty="0">
                  <a:solidFill>
                    <a:srgbClr val="595959"/>
                  </a:solidFill>
                  <a:cs typeface="Calibri" charset="0"/>
                </a:rPr>
                <a:t>Estes tratamentos podem ser combinados quando indicado</a:t>
              </a:r>
              <a:endParaRPr lang="es-ES" sz="1100" dirty="0">
                <a:solidFill>
                  <a:srgbClr val="595959"/>
                </a:solidFill>
                <a:cs typeface="Calibri" charset="0"/>
              </a:endParaRPr>
            </a:p>
          </p:txBody>
        </p:sp>
        <p:sp>
          <p:nvSpPr>
            <p:cNvPr id="33" name="object 115"/>
            <p:cNvSpPr txBox="1"/>
            <p:nvPr/>
          </p:nvSpPr>
          <p:spPr>
            <a:xfrm>
              <a:off x="3932238" y="2208213"/>
              <a:ext cx="241300" cy="169277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a typeface="Calibri" charset="0"/>
                  <a:cs typeface="Calibri" charset="0"/>
                </a:rPr>
                <a:t>N</a:t>
              </a:r>
              <a:r>
                <a:rPr lang="es-ES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a typeface="Calibri" charset="0"/>
                  <a:cs typeface="Calibri" charset="0"/>
                </a:rPr>
                <a:t>ã</a:t>
              </a:r>
              <a:r>
                <a:rPr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a typeface="Calibri" charset="0"/>
                  <a:cs typeface="Calibri" charset="0"/>
                </a:rPr>
                <a:t>o</a:t>
              </a:r>
              <a:endParaRPr sz="11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charset="0"/>
                <a:cs typeface="Calibri" charset="0"/>
              </a:endParaRPr>
            </a:p>
          </p:txBody>
        </p:sp>
        <p:sp>
          <p:nvSpPr>
            <p:cNvPr id="34" name="object 116"/>
            <p:cNvSpPr txBox="1"/>
            <p:nvPr/>
          </p:nvSpPr>
          <p:spPr>
            <a:xfrm>
              <a:off x="3951288" y="3175000"/>
              <a:ext cx="306387" cy="169277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a typeface="Calibri" charset="0"/>
                  <a:cs typeface="Calibri" charset="0"/>
                </a:rPr>
                <a:t>N</a:t>
              </a:r>
              <a:r>
                <a:rPr lang="es-ES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a typeface="Calibri" charset="0"/>
                  <a:cs typeface="Calibri" charset="0"/>
                </a:rPr>
                <a:t>ã</a:t>
              </a:r>
              <a:r>
                <a:rPr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a typeface="Calibri" charset="0"/>
                  <a:cs typeface="Calibri" charset="0"/>
                </a:rPr>
                <a:t>o</a:t>
              </a:r>
              <a:endParaRPr sz="11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charset="0"/>
                <a:cs typeface="Calibri" charset="0"/>
              </a:endParaRPr>
            </a:p>
          </p:txBody>
        </p:sp>
        <p:sp>
          <p:nvSpPr>
            <p:cNvPr id="35" name="object 117"/>
            <p:cNvSpPr txBox="1"/>
            <p:nvPr/>
          </p:nvSpPr>
          <p:spPr>
            <a:xfrm>
              <a:off x="4649788" y="5555191"/>
              <a:ext cx="307974" cy="16692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a typeface="Calibri" charset="0"/>
                  <a:cs typeface="Calibri" charset="0"/>
                </a:rPr>
                <a:t>N</a:t>
              </a:r>
              <a:r>
                <a:rPr lang="es-ES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a typeface="Calibri" charset="0"/>
                  <a:cs typeface="Calibri" charset="0"/>
                </a:rPr>
                <a:t>ã</a:t>
              </a:r>
              <a:r>
                <a:rPr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a typeface="Calibri" charset="0"/>
                  <a:cs typeface="Calibri" charset="0"/>
                </a:rPr>
                <a:t>o</a:t>
              </a:r>
              <a:endParaRPr sz="11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charset="0"/>
                <a:cs typeface="Calibri" charset="0"/>
              </a:endParaRPr>
            </a:p>
          </p:txBody>
        </p:sp>
        <p:sp>
          <p:nvSpPr>
            <p:cNvPr id="36" name="object 118"/>
            <p:cNvSpPr txBox="1">
              <a:spLocks noChangeArrowheads="1"/>
            </p:cNvSpPr>
            <p:nvPr/>
          </p:nvSpPr>
          <p:spPr bwMode="auto">
            <a:xfrm>
              <a:off x="1914525" y="2675466"/>
              <a:ext cx="2674946" cy="303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algn="ctr"/>
              <a:r>
                <a:rPr lang="es-ES" sz="1100" b="1" dirty="0" smtClean="0">
                  <a:solidFill>
                    <a:srgbClr val="FFFFFF"/>
                  </a:solidFill>
                </a:rPr>
                <a:t>Adicionar </a:t>
              </a:r>
              <a:r>
                <a:rPr lang="es-ES" sz="1100" b="1" dirty="0" err="1" smtClean="0">
                  <a:solidFill>
                    <a:srgbClr val="FFFFFF"/>
                  </a:solidFill>
                </a:rPr>
                <a:t>um</a:t>
              </a:r>
              <a:r>
                <a:rPr lang="es-ES" sz="1100" b="1" dirty="0" smtClean="0">
                  <a:solidFill>
                    <a:srgbClr val="FFFFFF"/>
                  </a:solidFill>
                </a:rPr>
                <a:t> </a:t>
              </a:r>
              <a:r>
                <a:rPr lang="es-ES" sz="1100" b="1" dirty="0" err="1" smtClean="0">
                  <a:solidFill>
                    <a:srgbClr val="FFFFFF"/>
                  </a:solidFill>
                </a:rPr>
                <a:t>ARM</a:t>
              </a:r>
              <a:r>
                <a:rPr lang="es-ES" sz="1100" b="1" baseline="33000" dirty="0" err="1" smtClean="0">
                  <a:solidFill>
                    <a:srgbClr val="FFFFFF"/>
                  </a:solidFill>
                </a:rPr>
                <a:t>d,e</a:t>
              </a:r>
              <a:endParaRPr lang="es-ES" sz="1100" b="1" baseline="33000" dirty="0"/>
            </a:p>
            <a:p>
              <a:pPr algn="ctr"/>
              <a:r>
                <a:rPr lang="es-ES" sz="900" dirty="0" smtClean="0">
                  <a:solidFill>
                    <a:srgbClr val="FFFFFF"/>
                  </a:solidFill>
                </a:rPr>
                <a:t>(</a:t>
              </a:r>
              <a:r>
                <a:rPr lang="pt-BR" sz="900" dirty="0">
                  <a:solidFill>
                    <a:srgbClr val="FFFFFF"/>
                  </a:solidFill>
                </a:rPr>
                <a:t>aumentar até dose máxima com base em </a:t>
              </a:r>
              <a:r>
                <a:rPr lang="pt-BR" sz="900" dirty="0" smtClean="0">
                  <a:solidFill>
                    <a:srgbClr val="FFFFFF"/>
                  </a:solidFill>
                </a:rPr>
                <a:t>evidências</a:t>
              </a:r>
              <a:r>
                <a:rPr lang="es-ES" sz="900" dirty="0" smtClean="0">
                  <a:solidFill>
                    <a:srgbClr val="FFFFFF"/>
                  </a:solidFill>
                </a:rPr>
                <a:t>)</a:t>
              </a:r>
              <a:endParaRPr lang="es-ES" sz="900" dirty="0"/>
            </a:p>
          </p:txBody>
        </p:sp>
        <p:sp>
          <p:nvSpPr>
            <p:cNvPr id="37" name="object 119"/>
            <p:cNvSpPr txBox="1">
              <a:spLocks noChangeArrowheads="1"/>
            </p:cNvSpPr>
            <p:nvPr/>
          </p:nvSpPr>
          <p:spPr bwMode="auto">
            <a:xfrm>
              <a:off x="1789112" y="2257954"/>
              <a:ext cx="2043641" cy="166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109538" indent="-109538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algn="ctr"/>
              <a:r>
                <a:rPr lang="es-ES" sz="1100" dirty="0" smtClean="0">
                  <a:solidFill>
                    <a:srgbClr val="595959"/>
                  </a:solidFill>
                </a:rPr>
                <a:t>Continua </a:t>
              </a:r>
              <a:r>
                <a:rPr lang="es-ES" sz="1100" dirty="0">
                  <a:solidFill>
                    <a:srgbClr val="595959"/>
                  </a:solidFill>
                </a:rPr>
                <a:t>sintomático  </a:t>
              </a:r>
              <a:r>
                <a:rPr lang="es-ES" sz="1100" dirty="0" smtClean="0">
                  <a:solidFill>
                    <a:srgbClr val="595959"/>
                  </a:solidFill>
                </a:rPr>
                <a:t>e FEVE </a:t>
              </a:r>
              <a:r>
                <a:rPr lang="es-ES" sz="1100" dirty="0">
                  <a:solidFill>
                    <a:srgbClr val="595959"/>
                  </a:solidFill>
                </a:rPr>
                <a:t>≤ 35%</a:t>
              </a:r>
            </a:p>
          </p:txBody>
        </p:sp>
        <p:sp>
          <p:nvSpPr>
            <p:cNvPr id="38" name="object 121"/>
            <p:cNvSpPr txBox="1">
              <a:spLocks noChangeArrowheads="1"/>
            </p:cNvSpPr>
            <p:nvPr/>
          </p:nvSpPr>
          <p:spPr bwMode="auto">
            <a:xfrm>
              <a:off x="1662122" y="5551433"/>
              <a:ext cx="227531" cy="166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s-ES" sz="1100" dirty="0" smtClean="0">
                  <a:solidFill>
                    <a:srgbClr val="595959"/>
                  </a:solidFill>
                </a:rPr>
                <a:t>Sim</a:t>
              </a:r>
              <a:endParaRPr lang="es-ES" sz="1100" dirty="0">
                <a:solidFill>
                  <a:srgbClr val="595959"/>
                </a:solidFill>
              </a:endParaRPr>
            </a:p>
          </p:txBody>
        </p:sp>
        <p:sp>
          <p:nvSpPr>
            <p:cNvPr id="39" name="object 122"/>
            <p:cNvSpPr txBox="1"/>
            <p:nvPr/>
          </p:nvSpPr>
          <p:spPr>
            <a:xfrm>
              <a:off x="619720" y="1762953"/>
              <a:ext cx="169277" cy="4157979"/>
            </a:xfrm>
            <a:prstGeom prst="rect">
              <a:avLst/>
            </a:prstGeom>
          </p:spPr>
          <p:txBody>
            <a:bodyPr vert="vert270" lIns="0" tIns="3175" rIns="0" bIns="0">
              <a:spAutoFit/>
            </a:bodyPr>
            <a:lstStyle/>
            <a:p>
              <a:pPr marL="12700" algn="ctr">
                <a:spcBef>
                  <a:spcPts val="25"/>
                </a:spcBef>
                <a:defRPr/>
              </a:pPr>
              <a:r>
                <a:rPr sz="1100" dirty="0">
                  <a:solidFill>
                    <a:srgbClr val="FFFFFF"/>
                  </a:solidFill>
                  <a:ea typeface="Calibri" charset="0"/>
                  <a:cs typeface="Calibri" charset="0"/>
                </a:rPr>
                <a:t>Diuréticos para aliviar los síntomas y signos de congestión</a:t>
              </a:r>
              <a:endParaRPr sz="1100" dirty="0">
                <a:ea typeface="Calibri" charset="0"/>
                <a:cs typeface="Calibri" charset="0"/>
              </a:endParaRPr>
            </a:p>
          </p:txBody>
        </p:sp>
        <p:sp>
          <p:nvSpPr>
            <p:cNvPr id="40" name="object 118"/>
            <p:cNvSpPr txBox="1">
              <a:spLocks noChangeArrowheads="1"/>
            </p:cNvSpPr>
            <p:nvPr/>
          </p:nvSpPr>
          <p:spPr bwMode="auto">
            <a:xfrm>
              <a:off x="2581797" y="2463799"/>
              <a:ext cx="582612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algn="ctr"/>
              <a:r>
                <a:rPr lang="es-ES" sz="1100" dirty="0" smtClean="0">
                  <a:solidFill>
                    <a:srgbClr val="595959"/>
                  </a:solidFill>
                </a:rPr>
                <a:t>Sim</a:t>
              </a:r>
              <a:endParaRPr lang="es-ES" sz="1100" dirty="0">
                <a:solidFill>
                  <a:srgbClr val="595959"/>
                </a:solidFill>
              </a:endParaRPr>
            </a:p>
          </p:txBody>
        </p:sp>
        <p:sp>
          <p:nvSpPr>
            <p:cNvPr id="41" name="object 118"/>
            <p:cNvSpPr txBox="1">
              <a:spLocks noChangeArrowheads="1"/>
            </p:cNvSpPr>
            <p:nvPr/>
          </p:nvSpPr>
          <p:spPr bwMode="auto">
            <a:xfrm>
              <a:off x="2743209" y="3036888"/>
              <a:ext cx="24553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algn="ctr"/>
              <a:r>
                <a:rPr lang="es-ES" sz="1100" dirty="0" smtClean="0">
                  <a:solidFill>
                    <a:srgbClr val="595959"/>
                  </a:solidFill>
                </a:rPr>
                <a:t>Sim</a:t>
              </a:r>
              <a:endParaRPr lang="es-ES" sz="1100" dirty="0">
                <a:solidFill>
                  <a:srgbClr val="595959"/>
                </a:solidFill>
              </a:endParaRPr>
            </a:p>
          </p:txBody>
        </p:sp>
        <p:sp>
          <p:nvSpPr>
            <p:cNvPr id="42" name="object 118"/>
            <p:cNvSpPr txBox="1">
              <a:spLocks noChangeArrowheads="1"/>
            </p:cNvSpPr>
            <p:nvPr/>
          </p:nvSpPr>
          <p:spPr bwMode="auto">
            <a:xfrm>
              <a:off x="2709871" y="3468688"/>
              <a:ext cx="30427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algn="ctr"/>
              <a:r>
                <a:rPr lang="es-ES" sz="1100" dirty="0" smtClean="0">
                  <a:solidFill>
                    <a:srgbClr val="595959"/>
                  </a:solidFill>
                </a:rPr>
                <a:t>Sim</a:t>
              </a:r>
              <a:endParaRPr lang="es-ES" sz="1100" dirty="0">
                <a:solidFill>
                  <a:srgbClr val="595959"/>
                </a:solidFill>
              </a:endParaRPr>
            </a:p>
          </p:txBody>
        </p:sp>
        <p:cxnSp>
          <p:nvCxnSpPr>
            <p:cNvPr id="43" name="Conector recto 251"/>
            <p:cNvCxnSpPr>
              <a:cxnSpLocks noChangeShapeType="1"/>
            </p:cNvCxnSpPr>
            <p:nvPr/>
          </p:nvCxnSpPr>
          <p:spPr bwMode="auto">
            <a:xfrm>
              <a:off x="3219450" y="1547813"/>
              <a:ext cx="0" cy="136525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4" name="Rectángulo redondeado 254"/>
            <p:cNvSpPr>
              <a:spLocks noChangeArrowheads="1"/>
            </p:cNvSpPr>
            <p:nvPr/>
          </p:nvSpPr>
          <p:spPr bwMode="auto">
            <a:xfrm>
              <a:off x="1824039" y="3216275"/>
              <a:ext cx="1998662" cy="26035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14400" eaLnBrk="1" hangingPunct="1"/>
              <a:endParaRPr lang="es-ES_tradnl" sz="1000">
                <a:solidFill>
                  <a:srgbClr val="FFFFFF"/>
                </a:solidFill>
              </a:endParaRPr>
            </a:p>
          </p:txBody>
        </p:sp>
        <p:sp>
          <p:nvSpPr>
            <p:cNvPr id="45" name="object 119"/>
            <p:cNvSpPr txBox="1">
              <a:spLocks noChangeArrowheads="1"/>
            </p:cNvSpPr>
            <p:nvPr/>
          </p:nvSpPr>
          <p:spPr bwMode="auto">
            <a:xfrm>
              <a:off x="1824039" y="3262841"/>
              <a:ext cx="1999190" cy="333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109538" indent="-109538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algn="ctr"/>
              <a:r>
                <a:rPr lang="es-ES" sz="1100" dirty="0" smtClean="0">
                  <a:solidFill>
                    <a:srgbClr val="595959"/>
                  </a:solidFill>
                </a:rPr>
                <a:t>Continua </a:t>
              </a:r>
              <a:r>
                <a:rPr lang="es-ES" sz="1100" dirty="0">
                  <a:solidFill>
                    <a:srgbClr val="595959"/>
                  </a:solidFill>
                </a:rPr>
                <a:t>sintomático  </a:t>
              </a:r>
              <a:r>
                <a:rPr lang="es-ES" sz="1100" dirty="0" smtClean="0">
                  <a:solidFill>
                    <a:srgbClr val="595959"/>
                  </a:solidFill>
                </a:rPr>
                <a:t>e  </a:t>
              </a:r>
              <a:r>
                <a:rPr lang="es-ES" sz="1100" dirty="0">
                  <a:solidFill>
                    <a:srgbClr val="595959"/>
                  </a:solidFill>
                </a:rPr>
                <a:t>FEVI ≤ 35%</a:t>
              </a:r>
            </a:p>
          </p:txBody>
        </p:sp>
        <p:sp>
          <p:nvSpPr>
            <p:cNvPr id="46" name="object 63"/>
            <p:cNvSpPr/>
            <p:nvPr/>
          </p:nvSpPr>
          <p:spPr>
            <a:xfrm>
              <a:off x="876300" y="1454150"/>
              <a:ext cx="261938" cy="4840288"/>
            </a:xfrm>
            <a:custGeom>
              <a:avLst/>
              <a:gdLst/>
              <a:ahLst/>
              <a:cxnLst/>
              <a:rect l="l" t="t" r="r" b="b"/>
              <a:pathLst>
                <a:path w="318134" h="5914390">
                  <a:moveTo>
                    <a:pt x="236918" y="0"/>
                  </a:moveTo>
                  <a:lnTo>
                    <a:pt x="80632" y="0"/>
                  </a:lnTo>
                  <a:lnTo>
                    <a:pt x="49243" y="7425"/>
                  </a:lnTo>
                  <a:lnTo>
                    <a:pt x="23614" y="27676"/>
                  </a:lnTo>
                  <a:lnTo>
                    <a:pt x="6335" y="57714"/>
                  </a:lnTo>
                  <a:lnTo>
                    <a:pt x="0" y="94500"/>
                  </a:lnTo>
                  <a:lnTo>
                    <a:pt x="0" y="5819457"/>
                  </a:lnTo>
                  <a:lnTo>
                    <a:pt x="6335" y="5856238"/>
                  </a:lnTo>
                  <a:lnTo>
                    <a:pt x="23614" y="5886276"/>
                  </a:lnTo>
                  <a:lnTo>
                    <a:pt x="49243" y="5906530"/>
                  </a:lnTo>
                  <a:lnTo>
                    <a:pt x="80632" y="5913958"/>
                  </a:lnTo>
                  <a:lnTo>
                    <a:pt x="236918" y="5913958"/>
                  </a:lnTo>
                  <a:lnTo>
                    <a:pt x="268292" y="5906530"/>
                  </a:lnTo>
                  <a:lnTo>
                    <a:pt x="293914" y="5886276"/>
                  </a:lnTo>
                  <a:lnTo>
                    <a:pt x="311190" y="5856238"/>
                  </a:lnTo>
                  <a:lnTo>
                    <a:pt x="317525" y="5819457"/>
                  </a:lnTo>
                  <a:lnTo>
                    <a:pt x="317525" y="94500"/>
                  </a:lnTo>
                  <a:lnTo>
                    <a:pt x="311190" y="57714"/>
                  </a:lnTo>
                  <a:lnTo>
                    <a:pt x="293914" y="27676"/>
                  </a:lnTo>
                  <a:lnTo>
                    <a:pt x="268292" y="7425"/>
                  </a:lnTo>
                  <a:lnTo>
                    <a:pt x="236918" y="0"/>
                  </a:lnTo>
                  <a:close/>
                </a:path>
              </a:pathLst>
            </a:custGeom>
            <a:solidFill>
              <a:srgbClr val="00A2A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sz="1000">
                <a:ea typeface="Calibri" charset="0"/>
                <a:cs typeface="Calibri" charset="0"/>
              </a:endParaRPr>
            </a:p>
          </p:txBody>
        </p:sp>
        <p:sp>
          <p:nvSpPr>
            <p:cNvPr id="47" name="object 123"/>
            <p:cNvSpPr txBox="1"/>
            <p:nvPr/>
          </p:nvSpPr>
          <p:spPr>
            <a:xfrm>
              <a:off x="921826" y="1454150"/>
              <a:ext cx="169277" cy="4682390"/>
            </a:xfrm>
            <a:prstGeom prst="rect">
              <a:avLst/>
            </a:prstGeom>
          </p:spPr>
          <p:txBody>
            <a:bodyPr vert="vert270" wrap="square" lIns="0" tIns="3175" rIns="0" bIns="0">
              <a:spAutoFit/>
            </a:bodyPr>
            <a:lstStyle/>
            <a:p>
              <a:pPr marL="12700">
                <a:spcBef>
                  <a:spcPts val="25"/>
                </a:spcBef>
                <a:defRPr/>
              </a:pPr>
              <a:r>
                <a:rPr sz="1100" dirty="0">
                  <a:solidFill>
                    <a:srgbClr val="FFFFFF"/>
                  </a:solidFill>
                  <a:ea typeface="Calibri" charset="0"/>
                  <a:cs typeface="Calibri" charset="0"/>
                </a:rPr>
                <a:t>Si la FEVI ≤ 35% a pesar de</a:t>
              </a:r>
              <a:r>
                <a:rPr sz="1100" spc="-45" dirty="0">
                  <a:solidFill>
                    <a:srgbClr val="FFFFFF"/>
                  </a:solidFill>
                  <a:ea typeface="Calibri" charset="0"/>
                  <a:cs typeface="Calibri" charset="0"/>
                </a:rPr>
                <a:t> </a:t>
              </a:r>
              <a:r>
                <a:rPr sz="1100" dirty="0">
                  <a:solidFill>
                    <a:srgbClr val="FFFFFF"/>
                  </a:solidFill>
                  <a:ea typeface="Calibri" charset="0"/>
                  <a:cs typeface="Calibri" charset="0"/>
                </a:rPr>
                <a:t>TMO o en caso de historia de</a:t>
              </a:r>
              <a:r>
                <a:rPr sz="1100" spc="-45" dirty="0">
                  <a:solidFill>
                    <a:srgbClr val="FFFFFF"/>
                  </a:solidFill>
                  <a:ea typeface="Calibri" charset="0"/>
                  <a:cs typeface="Calibri" charset="0"/>
                </a:rPr>
                <a:t> </a:t>
              </a:r>
              <a:r>
                <a:rPr sz="1100" dirty="0">
                  <a:solidFill>
                    <a:srgbClr val="FFFFFF"/>
                  </a:solidFill>
                  <a:ea typeface="Calibri" charset="0"/>
                  <a:cs typeface="Calibri" charset="0"/>
                </a:rPr>
                <a:t>TV/F</a:t>
              </a:r>
              <a:r>
                <a:rPr sz="1100" spc="-105" dirty="0">
                  <a:solidFill>
                    <a:srgbClr val="FFFFFF"/>
                  </a:solidFill>
                  <a:ea typeface="Calibri" charset="0"/>
                  <a:cs typeface="Calibri" charset="0"/>
                </a:rPr>
                <a:t>V</a:t>
              </a:r>
              <a:r>
                <a:rPr sz="1100" dirty="0">
                  <a:solidFill>
                    <a:srgbClr val="FFFFFF"/>
                  </a:solidFill>
                  <a:ea typeface="Calibri" charset="0"/>
                  <a:cs typeface="Calibri" charset="0"/>
                </a:rPr>
                <a:t>,</a:t>
              </a:r>
              <a:r>
                <a:rPr sz="1100" spc="-45" dirty="0">
                  <a:solidFill>
                    <a:srgbClr val="FFFFFF"/>
                  </a:solidFill>
                  <a:ea typeface="Calibri" charset="0"/>
                  <a:cs typeface="Calibri" charset="0"/>
                </a:rPr>
                <a:t> </a:t>
              </a:r>
              <a:r>
                <a:rPr sz="1100" dirty="0">
                  <a:solidFill>
                    <a:srgbClr val="FFFFFF"/>
                  </a:solidFill>
                  <a:ea typeface="Calibri" charset="0"/>
                  <a:cs typeface="Calibri" charset="0"/>
                </a:rPr>
                <a:t>implante un DAI</a:t>
              </a:r>
              <a:endParaRPr sz="1100" dirty="0">
                <a:ea typeface="Calibri" charset="0"/>
                <a:cs typeface="Calibri" charset="0"/>
              </a:endParaRPr>
            </a:p>
          </p:txBody>
        </p:sp>
        <p:sp>
          <p:nvSpPr>
            <p:cNvPr id="48" name="Rectángulo redondeado 260"/>
            <p:cNvSpPr>
              <a:spLocks noChangeArrowheads="1"/>
            </p:cNvSpPr>
            <p:nvPr/>
          </p:nvSpPr>
          <p:spPr bwMode="auto">
            <a:xfrm>
              <a:off x="2027238" y="1304925"/>
              <a:ext cx="2079625" cy="25876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14400" eaLnBrk="1" hangingPunct="1"/>
              <a:endParaRPr lang="es-ES_tradnl" sz="1000">
                <a:solidFill>
                  <a:srgbClr val="FFFFFF"/>
                </a:solidFill>
              </a:endParaRPr>
            </a:p>
          </p:txBody>
        </p:sp>
        <p:sp>
          <p:nvSpPr>
            <p:cNvPr id="49" name="object 102"/>
            <p:cNvSpPr txBox="1">
              <a:spLocks noChangeArrowheads="1"/>
            </p:cNvSpPr>
            <p:nvPr/>
          </p:nvSpPr>
          <p:spPr bwMode="auto">
            <a:xfrm>
              <a:off x="2101314" y="1341966"/>
              <a:ext cx="2046287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s-ES" sz="1100" dirty="0">
                  <a:solidFill>
                    <a:srgbClr val="595959"/>
                  </a:solidFill>
                  <a:cs typeface="Calibri" charset="0"/>
                </a:rPr>
                <a:t>Paciente </a:t>
              </a:r>
              <a:r>
                <a:rPr lang="es-ES" sz="1100" dirty="0" err="1" smtClean="0">
                  <a:solidFill>
                    <a:srgbClr val="595959"/>
                  </a:solidFill>
                  <a:cs typeface="Calibri" charset="0"/>
                </a:rPr>
                <a:t>com</a:t>
              </a:r>
              <a:r>
                <a:rPr lang="es-ES" sz="1100" dirty="0" smtClean="0">
                  <a:solidFill>
                    <a:srgbClr val="595959"/>
                  </a:solidFill>
                  <a:cs typeface="Calibri" charset="0"/>
                </a:rPr>
                <a:t> </a:t>
              </a:r>
              <a:r>
                <a:rPr lang="es-ES" sz="1100" dirty="0">
                  <a:solidFill>
                    <a:srgbClr val="595959"/>
                  </a:solidFill>
                  <a:cs typeface="Calibri" charset="0"/>
                </a:rPr>
                <a:t>IC-</a:t>
              </a:r>
              <a:r>
                <a:rPr lang="es-ES" sz="1100" dirty="0" err="1">
                  <a:solidFill>
                    <a:srgbClr val="595959"/>
                  </a:solidFill>
                  <a:cs typeface="Calibri" charset="0"/>
                </a:rPr>
                <a:t>FEr</a:t>
              </a:r>
              <a:r>
                <a:rPr lang="es-ES" sz="1100" baseline="30000" dirty="0" err="1">
                  <a:solidFill>
                    <a:srgbClr val="595959"/>
                  </a:solidFill>
                  <a:cs typeface="Calibri" charset="0"/>
                </a:rPr>
                <a:t>a</a:t>
              </a:r>
              <a:r>
                <a:rPr lang="es-ES" sz="1100" dirty="0">
                  <a:solidFill>
                    <a:srgbClr val="595959"/>
                  </a:solidFill>
                  <a:cs typeface="Calibri" charset="0"/>
                </a:rPr>
                <a:t> </a:t>
              </a:r>
              <a:r>
                <a:rPr lang="es-ES" sz="1100" dirty="0" err="1">
                  <a:solidFill>
                    <a:srgbClr val="595959"/>
                  </a:solidFill>
                  <a:cs typeface="Calibri" charset="0"/>
                </a:rPr>
                <a:t>sintomática</a:t>
              </a:r>
              <a:r>
                <a:rPr lang="es-ES" sz="1100" baseline="30000" dirty="0" err="1">
                  <a:solidFill>
                    <a:srgbClr val="595959"/>
                  </a:solidFill>
                  <a:cs typeface="Calibri" charset="0"/>
                </a:rPr>
                <a:t>b</a:t>
              </a:r>
              <a:endParaRPr lang="es-ES" sz="1100" baseline="30000" dirty="0">
                <a:solidFill>
                  <a:srgbClr val="595959"/>
                </a:solidFill>
                <a:cs typeface="Calibri" charset="0"/>
              </a:endParaRPr>
            </a:p>
          </p:txBody>
        </p:sp>
        <p:sp>
          <p:nvSpPr>
            <p:cNvPr id="50" name="Rectángulo redondeado 262"/>
            <p:cNvSpPr>
              <a:spLocks noChangeArrowheads="1"/>
            </p:cNvSpPr>
            <p:nvPr/>
          </p:nvSpPr>
          <p:spPr bwMode="auto">
            <a:xfrm>
              <a:off x="1227138" y="5295900"/>
              <a:ext cx="4183062" cy="25876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14400" eaLnBrk="1" hangingPunct="1"/>
              <a:endParaRPr lang="es-ES_tradnl" sz="1000">
                <a:solidFill>
                  <a:srgbClr val="FFFFFF"/>
                </a:solidFill>
              </a:endParaRPr>
            </a:p>
          </p:txBody>
        </p:sp>
        <p:sp>
          <p:nvSpPr>
            <p:cNvPr id="51" name="object 112"/>
            <p:cNvSpPr txBox="1">
              <a:spLocks noChangeArrowheads="1"/>
            </p:cNvSpPr>
            <p:nvPr/>
          </p:nvSpPr>
          <p:spPr bwMode="auto">
            <a:xfrm>
              <a:off x="2379663" y="5339821"/>
              <a:ext cx="177800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algn="ctr"/>
              <a:r>
                <a:rPr lang="es-ES" sz="1100" dirty="0" err="1">
                  <a:solidFill>
                    <a:srgbClr val="595959"/>
                  </a:solidFill>
                  <a:cs typeface="Calibri" charset="0"/>
                </a:rPr>
                <a:t>Sintomas</a:t>
              </a:r>
              <a:r>
                <a:rPr lang="es-ES" sz="1100" dirty="0">
                  <a:solidFill>
                    <a:srgbClr val="595959"/>
                  </a:solidFill>
                  <a:cs typeface="Calibri" charset="0"/>
                </a:rPr>
                <a:t> resistentes</a:t>
              </a:r>
            </a:p>
          </p:txBody>
        </p:sp>
        <p:cxnSp>
          <p:nvCxnSpPr>
            <p:cNvPr id="52" name="Conector recto 263"/>
            <p:cNvCxnSpPr>
              <a:cxnSpLocks noChangeShapeType="1"/>
            </p:cNvCxnSpPr>
            <p:nvPr/>
          </p:nvCxnSpPr>
          <p:spPr bwMode="auto">
            <a:xfrm>
              <a:off x="3219450" y="2071688"/>
              <a:ext cx="0" cy="138112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" name="Conector recto 264"/>
            <p:cNvCxnSpPr>
              <a:cxnSpLocks noChangeShapeType="1"/>
            </p:cNvCxnSpPr>
            <p:nvPr/>
          </p:nvCxnSpPr>
          <p:spPr bwMode="auto">
            <a:xfrm>
              <a:off x="3230563" y="2466975"/>
              <a:ext cx="0" cy="191502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" name="Conector recto 265"/>
            <p:cNvCxnSpPr>
              <a:cxnSpLocks noChangeShapeType="1"/>
            </p:cNvCxnSpPr>
            <p:nvPr/>
          </p:nvCxnSpPr>
          <p:spPr bwMode="auto">
            <a:xfrm>
              <a:off x="3187703" y="3021013"/>
              <a:ext cx="4763" cy="195262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Conector recto 273"/>
            <p:cNvCxnSpPr>
              <a:cxnSpLocks noChangeShapeType="1"/>
            </p:cNvCxnSpPr>
            <p:nvPr/>
          </p:nvCxnSpPr>
          <p:spPr bwMode="auto">
            <a:xfrm>
              <a:off x="1776413" y="3648075"/>
              <a:ext cx="0" cy="136525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" name="Conector recto 277"/>
            <p:cNvCxnSpPr>
              <a:cxnSpLocks noChangeShapeType="1"/>
            </p:cNvCxnSpPr>
            <p:nvPr/>
          </p:nvCxnSpPr>
          <p:spPr bwMode="auto">
            <a:xfrm>
              <a:off x="4637088" y="3648075"/>
              <a:ext cx="0" cy="136525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" name="Conector recto 29705"/>
            <p:cNvCxnSpPr>
              <a:cxnSpLocks noChangeShapeType="1"/>
            </p:cNvCxnSpPr>
            <p:nvPr/>
          </p:nvCxnSpPr>
          <p:spPr bwMode="auto">
            <a:xfrm>
              <a:off x="1768475" y="3643313"/>
              <a:ext cx="2881313" cy="0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Conector recto 265"/>
            <p:cNvCxnSpPr>
              <a:cxnSpLocks noChangeShapeType="1"/>
            </p:cNvCxnSpPr>
            <p:nvPr/>
          </p:nvCxnSpPr>
          <p:spPr bwMode="auto">
            <a:xfrm>
              <a:off x="1757363" y="4291013"/>
              <a:ext cx="0" cy="138112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" name="Conector recto 265"/>
            <p:cNvCxnSpPr>
              <a:cxnSpLocks noChangeShapeType="1"/>
            </p:cNvCxnSpPr>
            <p:nvPr/>
          </p:nvCxnSpPr>
          <p:spPr bwMode="auto">
            <a:xfrm>
              <a:off x="3078163" y="4291013"/>
              <a:ext cx="0" cy="138112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" name="Conector recto 265"/>
            <p:cNvCxnSpPr>
              <a:cxnSpLocks noChangeShapeType="1"/>
            </p:cNvCxnSpPr>
            <p:nvPr/>
          </p:nvCxnSpPr>
          <p:spPr bwMode="auto">
            <a:xfrm>
              <a:off x="4648200" y="4291013"/>
              <a:ext cx="0" cy="138112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" name="Conector recto 265"/>
            <p:cNvCxnSpPr>
              <a:cxnSpLocks noChangeShapeType="1"/>
            </p:cNvCxnSpPr>
            <p:nvPr/>
          </p:nvCxnSpPr>
          <p:spPr bwMode="auto">
            <a:xfrm>
              <a:off x="3078163" y="5143500"/>
              <a:ext cx="0" cy="1381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" name="Conector recto 265"/>
            <p:cNvCxnSpPr>
              <a:cxnSpLocks noChangeShapeType="1"/>
            </p:cNvCxnSpPr>
            <p:nvPr/>
          </p:nvCxnSpPr>
          <p:spPr bwMode="auto">
            <a:xfrm>
              <a:off x="2011363" y="5561013"/>
              <a:ext cx="0" cy="138112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" name="Conector recto 265"/>
            <p:cNvCxnSpPr>
              <a:cxnSpLocks noChangeShapeType="1"/>
            </p:cNvCxnSpPr>
            <p:nvPr/>
          </p:nvCxnSpPr>
          <p:spPr bwMode="auto">
            <a:xfrm>
              <a:off x="4511675" y="5561013"/>
              <a:ext cx="0" cy="138112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4" name="Rectángulo redondeado 70"/>
            <p:cNvSpPr>
              <a:spLocks noChangeArrowheads="1"/>
            </p:cNvSpPr>
            <p:nvPr/>
          </p:nvSpPr>
          <p:spPr bwMode="auto">
            <a:xfrm>
              <a:off x="1227138" y="5730875"/>
              <a:ext cx="2286513" cy="54768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14400" eaLnBrk="1" hangingPunct="1"/>
              <a:endParaRPr lang="es-ES_tradnl" sz="1000">
                <a:solidFill>
                  <a:srgbClr val="FFFFFF"/>
                </a:solidFill>
              </a:endParaRPr>
            </a:p>
          </p:txBody>
        </p:sp>
        <p:sp>
          <p:nvSpPr>
            <p:cNvPr id="65" name="object 113"/>
            <p:cNvSpPr txBox="1">
              <a:spLocks noChangeArrowheads="1"/>
            </p:cNvSpPr>
            <p:nvPr/>
          </p:nvSpPr>
          <p:spPr bwMode="auto">
            <a:xfrm>
              <a:off x="1225550" y="5759439"/>
              <a:ext cx="2288101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indent="-1588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algn="ctr"/>
              <a:r>
                <a:rPr lang="es-ES" sz="1100" dirty="0" smtClean="0">
                  <a:solidFill>
                    <a:srgbClr val="595959"/>
                  </a:solidFill>
                </a:rPr>
                <a:t>Considerar a </a:t>
              </a:r>
              <a:r>
                <a:rPr lang="es-ES" sz="1100" dirty="0" err="1" smtClean="0">
                  <a:solidFill>
                    <a:srgbClr val="595959"/>
                  </a:solidFill>
                </a:rPr>
                <a:t>administração</a:t>
              </a:r>
              <a:r>
                <a:rPr lang="es-ES" sz="1100" dirty="0" smtClean="0">
                  <a:solidFill>
                    <a:srgbClr val="595959"/>
                  </a:solidFill>
                </a:rPr>
                <a:t> </a:t>
              </a:r>
              <a:r>
                <a:rPr lang="es-ES" sz="1100" dirty="0">
                  <a:solidFill>
                    <a:srgbClr val="595959"/>
                  </a:solidFill>
                </a:rPr>
                <a:t>de </a:t>
              </a:r>
              <a:r>
                <a:rPr lang="es-ES" sz="1100" dirty="0" err="1">
                  <a:solidFill>
                    <a:srgbClr val="595959"/>
                  </a:solidFill>
                </a:rPr>
                <a:t>digoxina</a:t>
              </a:r>
              <a:r>
                <a:rPr lang="es-ES" sz="1100" dirty="0">
                  <a:solidFill>
                    <a:srgbClr val="595959"/>
                  </a:solidFill>
                </a:rPr>
                <a:t>, H-ISDN </a:t>
              </a:r>
              <a:r>
                <a:rPr lang="es-ES" sz="1100" dirty="0" err="1" smtClean="0">
                  <a:solidFill>
                    <a:srgbClr val="595959"/>
                  </a:solidFill>
                </a:rPr>
                <a:t>ou</a:t>
              </a:r>
              <a:r>
                <a:rPr lang="es-ES" sz="1100" dirty="0" smtClean="0">
                  <a:solidFill>
                    <a:srgbClr val="595959"/>
                  </a:solidFill>
                </a:rPr>
                <a:t> </a:t>
              </a:r>
              <a:r>
                <a:rPr lang="es-ES" sz="1100" dirty="0">
                  <a:solidFill>
                    <a:srgbClr val="595959"/>
                  </a:solidFill>
                </a:rPr>
                <a:t>DAVI, </a:t>
              </a:r>
              <a:endParaRPr lang="es-ES" sz="1100" dirty="0" smtClean="0">
                <a:solidFill>
                  <a:srgbClr val="595959"/>
                </a:solidFill>
              </a:endParaRPr>
            </a:p>
            <a:p>
              <a:pPr algn="ctr"/>
              <a:r>
                <a:rPr lang="es-ES" sz="1100" dirty="0" smtClean="0">
                  <a:solidFill>
                    <a:srgbClr val="595959"/>
                  </a:solidFill>
                </a:rPr>
                <a:t> </a:t>
              </a:r>
              <a:r>
                <a:rPr lang="es-ES" sz="1100" dirty="0" err="1" smtClean="0">
                  <a:solidFill>
                    <a:srgbClr val="595959"/>
                  </a:solidFill>
                </a:rPr>
                <a:t>ou</a:t>
              </a:r>
              <a:r>
                <a:rPr lang="es-ES" sz="1100" dirty="0" smtClean="0">
                  <a:solidFill>
                    <a:srgbClr val="595959"/>
                  </a:solidFill>
                </a:rPr>
                <a:t> </a:t>
              </a:r>
              <a:r>
                <a:rPr lang="es-ES" sz="1100" dirty="0">
                  <a:solidFill>
                    <a:srgbClr val="595959"/>
                  </a:solidFill>
                </a:rPr>
                <a:t>trasplante </a:t>
              </a:r>
              <a:r>
                <a:rPr lang="es-ES" sz="1100" dirty="0" smtClean="0">
                  <a:solidFill>
                    <a:srgbClr val="595959"/>
                  </a:solidFill>
                </a:rPr>
                <a:t>cardíaco</a:t>
              </a:r>
              <a:endParaRPr lang="es-ES" sz="1100" dirty="0">
                <a:solidFill>
                  <a:srgbClr val="595959"/>
                </a:solidFill>
              </a:endParaRPr>
            </a:p>
          </p:txBody>
        </p:sp>
        <p:sp>
          <p:nvSpPr>
            <p:cNvPr id="66" name="Rectángulo redondeado 71"/>
            <p:cNvSpPr>
              <a:spLocks noChangeArrowheads="1"/>
            </p:cNvSpPr>
            <p:nvPr/>
          </p:nvSpPr>
          <p:spPr bwMode="auto">
            <a:xfrm>
              <a:off x="3595655" y="5730875"/>
              <a:ext cx="2305597" cy="54768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14400" eaLnBrk="1" hangingPunct="1"/>
              <a:endParaRPr lang="es-ES_tradnl" sz="1000">
                <a:solidFill>
                  <a:srgbClr val="FFFFFF"/>
                </a:solidFill>
              </a:endParaRPr>
            </a:p>
          </p:txBody>
        </p:sp>
        <p:sp>
          <p:nvSpPr>
            <p:cNvPr id="67" name="object 114"/>
            <p:cNvSpPr txBox="1">
              <a:spLocks noChangeArrowheads="1"/>
            </p:cNvSpPr>
            <p:nvPr/>
          </p:nvSpPr>
          <p:spPr bwMode="auto">
            <a:xfrm>
              <a:off x="3710514" y="5766854"/>
              <a:ext cx="2106067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algn="ctr"/>
              <a:r>
                <a:rPr lang="pt-BR" sz="1100" dirty="0">
                  <a:solidFill>
                    <a:srgbClr val="595959"/>
                  </a:solidFill>
                </a:rPr>
                <a:t>Não são necessárias medidas adicionais. Considere reduzir a dose de diuréticos</a:t>
              </a:r>
              <a:endParaRPr lang="es-ES" sz="1100" dirty="0">
                <a:solidFill>
                  <a:srgbClr val="595959"/>
                </a:solidFill>
              </a:endParaRPr>
            </a:p>
          </p:txBody>
        </p:sp>
        <p:cxnSp>
          <p:nvCxnSpPr>
            <p:cNvPr id="68" name="Conector recto de flecha 6"/>
            <p:cNvCxnSpPr>
              <a:cxnSpLocks noChangeShapeType="1"/>
            </p:cNvCxnSpPr>
            <p:nvPr/>
          </p:nvCxnSpPr>
          <p:spPr bwMode="auto">
            <a:xfrm>
              <a:off x="3827463" y="2395538"/>
              <a:ext cx="1698625" cy="0"/>
            </a:xfrm>
            <a:prstGeom prst="straightConnector1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" name="Conector recto de flecha 80"/>
            <p:cNvCxnSpPr>
              <a:cxnSpLocks noChangeShapeType="1"/>
            </p:cNvCxnSpPr>
            <p:nvPr/>
          </p:nvCxnSpPr>
          <p:spPr bwMode="auto">
            <a:xfrm>
              <a:off x="5576888" y="2371725"/>
              <a:ext cx="0" cy="3319463"/>
            </a:xfrm>
            <a:prstGeom prst="straightConnector1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0" name="Rectángulo 69"/>
          <p:cNvSpPr/>
          <p:nvPr/>
        </p:nvSpPr>
        <p:spPr>
          <a:xfrm>
            <a:off x="6960096" y="548680"/>
            <a:ext cx="3888432" cy="5642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pPr>
              <a:spcBef>
                <a:spcPts val="75"/>
              </a:spcBef>
            </a:pPr>
            <a:r>
              <a:rPr lang="es-ES" sz="1400" baseline="32000" dirty="0" err="1"/>
              <a:t>a</a:t>
            </a:r>
            <a:r>
              <a:rPr lang="es-ES" sz="1400" dirty="0" err="1"/>
              <a:t>IC-FEr</a:t>
            </a:r>
            <a:r>
              <a:rPr lang="es-ES" sz="1400" dirty="0"/>
              <a:t>: FEVI &lt; 40%.</a:t>
            </a:r>
          </a:p>
          <a:p>
            <a:pPr>
              <a:spcBef>
                <a:spcPts val="125"/>
              </a:spcBef>
            </a:pPr>
            <a:r>
              <a:rPr lang="es-ES" sz="1400" baseline="32000" dirty="0" err="1"/>
              <a:t>b</a:t>
            </a:r>
            <a:r>
              <a:rPr lang="es-ES" sz="1400" dirty="0" err="1"/>
              <a:t>Sintomático</a:t>
            </a:r>
            <a:r>
              <a:rPr lang="es-ES" sz="1400" dirty="0"/>
              <a:t>: NYHA II-IV.</a:t>
            </a:r>
          </a:p>
          <a:p>
            <a:pPr>
              <a:spcBef>
                <a:spcPts val="138"/>
              </a:spcBef>
            </a:pPr>
            <a:r>
              <a:rPr lang="es-ES" sz="1400" baseline="32000" dirty="0" smtClean="0"/>
              <a:t>c</a:t>
            </a:r>
            <a:r>
              <a:rPr lang="pt-BR" sz="1400" dirty="0" smtClean="0"/>
              <a:t>Em </a:t>
            </a:r>
            <a:r>
              <a:rPr lang="pt-BR" sz="1400" dirty="0"/>
              <a:t>caso de intolerância ou </a:t>
            </a:r>
            <a:r>
              <a:rPr lang="pt-BR" sz="1400" dirty="0" err="1"/>
              <a:t>contra-indicação</a:t>
            </a:r>
            <a:r>
              <a:rPr lang="pt-BR" sz="1400" dirty="0"/>
              <a:t> aos inibidores da ECA, use um ARA-II.</a:t>
            </a:r>
            <a:r>
              <a:rPr lang="es-ES" sz="1400" dirty="0" smtClean="0"/>
              <a:t> </a:t>
            </a:r>
          </a:p>
          <a:p>
            <a:pPr>
              <a:spcBef>
                <a:spcPts val="138"/>
              </a:spcBef>
            </a:pPr>
            <a:r>
              <a:rPr lang="es-ES" sz="1400" baseline="32000" dirty="0" smtClean="0"/>
              <a:t>d</a:t>
            </a:r>
            <a:r>
              <a:rPr lang="pt-BR" sz="1400" dirty="0" smtClean="0"/>
              <a:t>Em </a:t>
            </a:r>
            <a:r>
              <a:rPr lang="pt-BR" sz="1400" dirty="0"/>
              <a:t>caso de intolerância ou </a:t>
            </a:r>
            <a:r>
              <a:rPr lang="pt-BR" sz="1400" dirty="0" err="1"/>
              <a:t>contra-indicação</a:t>
            </a:r>
            <a:r>
              <a:rPr lang="pt-BR" sz="1400" dirty="0"/>
              <a:t> aos </a:t>
            </a:r>
            <a:r>
              <a:rPr lang="pt-BR" sz="1400" dirty="0" smtClean="0"/>
              <a:t>ARM, </a:t>
            </a:r>
            <a:r>
              <a:rPr lang="pt-BR" sz="1400" dirty="0"/>
              <a:t>use um ARA-II. </a:t>
            </a:r>
          </a:p>
          <a:p>
            <a:pPr>
              <a:spcBef>
                <a:spcPts val="75"/>
              </a:spcBef>
            </a:pPr>
            <a:r>
              <a:rPr lang="es-ES" sz="1400" baseline="32000" dirty="0" smtClean="0"/>
              <a:t>e</a:t>
            </a:r>
            <a:r>
              <a:rPr lang="pt-BR" sz="1400" dirty="0" smtClean="0"/>
              <a:t>Com </a:t>
            </a:r>
            <a:r>
              <a:rPr lang="pt-BR" sz="1400" dirty="0"/>
              <a:t>admissão hospitalar </a:t>
            </a:r>
            <a:r>
              <a:rPr lang="pt-BR" sz="1400" dirty="0" smtClean="0"/>
              <a:t>por IC </a:t>
            </a:r>
            <a:r>
              <a:rPr lang="pt-BR" sz="1400" dirty="0"/>
              <a:t>nos últimos 6 meses ou com </a:t>
            </a:r>
            <a:r>
              <a:rPr lang="pt-BR" sz="1400" dirty="0" err="1" smtClean="0"/>
              <a:t>péptidos</a:t>
            </a:r>
            <a:r>
              <a:rPr lang="pt-BR" sz="1400" dirty="0" smtClean="0"/>
              <a:t> natriuréticos elevados</a:t>
            </a:r>
            <a:r>
              <a:rPr lang="es-ES" sz="1400" dirty="0" smtClean="0"/>
              <a:t> </a:t>
            </a:r>
            <a:r>
              <a:rPr lang="es-ES" sz="1400" dirty="0"/>
              <a:t>(BNP &gt; 250 </a:t>
            </a:r>
            <a:r>
              <a:rPr lang="es-ES" sz="1400" dirty="0" err="1"/>
              <a:t>pg</a:t>
            </a:r>
            <a:r>
              <a:rPr lang="es-ES" sz="1400" dirty="0"/>
              <a:t>/ml </a:t>
            </a:r>
            <a:r>
              <a:rPr lang="es-ES" sz="1400" dirty="0" err="1" smtClean="0"/>
              <a:t>ou</a:t>
            </a:r>
            <a:r>
              <a:rPr lang="es-ES" sz="1400" dirty="0" smtClean="0"/>
              <a:t> </a:t>
            </a:r>
            <a:r>
              <a:rPr lang="es-ES" sz="1400" dirty="0"/>
              <a:t>NT-</a:t>
            </a:r>
            <a:r>
              <a:rPr lang="es-ES" sz="1400" dirty="0" err="1"/>
              <a:t>proBNP</a:t>
            </a:r>
            <a:r>
              <a:rPr lang="es-ES" sz="1400" dirty="0"/>
              <a:t> &gt; 500 </a:t>
            </a:r>
            <a:r>
              <a:rPr lang="es-ES" sz="1400" dirty="0" err="1"/>
              <a:t>pg</a:t>
            </a:r>
            <a:r>
              <a:rPr lang="es-ES" sz="1400" dirty="0"/>
              <a:t>/ml </a:t>
            </a:r>
            <a:r>
              <a:rPr lang="es-ES" sz="1400" dirty="0" err="1" smtClean="0"/>
              <a:t>em</a:t>
            </a:r>
            <a:r>
              <a:rPr lang="es-ES" sz="1400" dirty="0" smtClean="0"/>
              <a:t> </a:t>
            </a:r>
            <a:r>
              <a:rPr lang="es-ES" sz="1400" dirty="0" err="1" smtClean="0"/>
              <a:t>homens</a:t>
            </a:r>
            <a:r>
              <a:rPr lang="es-ES" sz="1400" dirty="0" smtClean="0"/>
              <a:t> e </a:t>
            </a:r>
            <a:r>
              <a:rPr lang="es-ES" sz="1400" dirty="0"/>
              <a:t>750 </a:t>
            </a:r>
            <a:r>
              <a:rPr lang="es-ES" sz="1400" dirty="0" err="1"/>
              <a:t>pg</a:t>
            </a:r>
            <a:r>
              <a:rPr lang="es-ES" sz="1400" dirty="0"/>
              <a:t>/ml </a:t>
            </a:r>
            <a:r>
              <a:rPr lang="es-ES" sz="1400" dirty="0" err="1" smtClean="0"/>
              <a:t>em</a:t>
            </a:r>
            <a:r>
              <a:rPr lang="es-ES" sz="1400" dirty="0" smtClean="0"/>
              <a:t> </a:t>
            </a:r>
            <a:r>
              <a:rPr lang="es-ES" sz="1400" dirty="0" err="1" smtClean="0"/>
              <a:t>mulheres</a:t>
            </a:r>
            <a:r>
              <a:rPr lang="es-ES" sz="1400" dirty="0"/>
              <a:t>).</a:t>
            </a:r>
          </a:p>
          <a:p>
            <a:pPr>
              <a:spcBef>
                <a:spcPts val="75"/>
              </a:spcBef>
            </a:pPr>
            <a:r>
              <a:rPr lang="es-ES" sz="1400" baseline="32000" dirty="0" err="1" smtClean="0"/>
              <a:t>f</a:t>
            </a:r>
            <a:r>
              <a:rPr lang="es-ES" sz="1400" dirty="0" err="1" smtClean="0"/>
              <a:t>Com</a:t>
            </a:r>
            <a:r>
              <a:rPr lang="es-ES" sz="1400" dirty="0" smtClean="0"/>
              <a:t> </a:t>
            </a:r>
            <a:r>
              <a:rPr lang="es-ES" sz="1400" dirty="0"/>
              <a:t>péptidos </a:t>
            </a:r>
            <a:r>
              <a:rPr lang="es-ES" sz="1400" dirty="0" err="1"/>
              <a:t>natriuréticos</a:t>
            </a:r>
            <a:r>
              <a:rPr lang="es-ES" sz="1400" dirty="0"/>
              <a:t> plasmáticos elevados (BNP ≥ 150 </a:t>
            </a:r>
            <a:r>
              <a:rPr lang="es-ES" sz="1400" dirty="0" err="1"/>
              <a:t>pg</a:t>
            </a:r>
            <a:r>
              <a:rPr lang="es-ES" sz="1400" dirty="0"/>
              <a:t>/ml </a:t>
            </a:r>
            <a:r>
              <a:rPr lang="es-ES" sz="1400" dirty="0" err="1" smtClean="0"/>
              <a:t>ou</a:t>
            </a:r>
            <a:r>
              <a:rPr lang="es-ES" sz="1400" dirty="0" smtClean="0"/>
              <a:t> </a:t>
            </a:r>
            <a:r>
              <a:rPr lang="es-ES" sz="1400" dirty="0"/>
              <a:t>NT-</a:t>
            </a:r>
            <a:r>
              <a:rPr lang="es-ES" sz="1400" dirty="0" err="1"/>
              <a:t>proBNP</a:t>
            </a:r>
            <a:r>
              <a:rPr lang="es-ES" sz="1400" dirty="0"/>
              <a:t> plasmático ≥ 600 </a:t>
            </a:r>
            <a:r>
              <a:rPr lang="es-ES" sz="1400" dirty="0" err="1"/>
              <a:t>pg</a:t>
            </a:r>
            <a:r>
              <a:rPr lang="es-ES" sz="1400" dirty="0"/>
              <a:t>/ml</a:t>
            </a:r>
            <a:r>
              <a:rPr lang="es-ES" sz="1400" dirty="0" smtClean="0"/>
              <a:t>) o </a:t>
            </a:r>
            <a:r>
              <a:rPr lang="es-ES" sz="1400" dirty="0" err="1" smtClean="0"/>
              <a:t>com</a:t>
            </a:r>
            <a:r>
              <a:rPr lang="es-ES" sz="1400" dirty="0" smtClean="0"/>
              <a:t> </a:t>
            </a:r>
            <a:r>
              <a:rPr lang="es-ES" sz="1400" dirty="0" err="1"/>
              <a:t>admissão</a:t>
            </a:r>
            <a:r>
              <a:rPr lang="es-ES" sz="1400" dirty="0"/>
              <a:t> </a:t>
            </a:r>
            <a:r>
              <a:rPr lang="es-ES" sz="1400" dirty="0" err="1"/>
              <a:t>hospitalar</a:t>
            </a:r>
            <a:r>
              <a:rPr lang="es-ES" sz="1400" dirty="0"/>
              <a:t> </a:t>
            </a:r>
            <a:r>
              <a:rPr lang="es-ES" sz="1400" dirty="0" smtClean="0"/>
              <a:t>por </a:t>
            </a:r>
            <a:r>
              <a:rPr lang="es-ES" sz="1400" dirty="0"/>
              <a:t>IC </a:t>
            </a:r>
            <a:r>
              <a:rPr lang="es-ES" sz="1400" dirty="0" smtClean="0"/>
              <a:t>nos últimos </a:t>
            </a:r>
            <a:r>
              <a:rPr lang="es-ES" sz="1400" dirty="0"/>
              <a:t>12 meses </a:t>
            </a:r>
            <a:r>
              <a:rPr lang="es-ES" sz="1400" dirty="0" err="1" smtClean="0"/>
              <a:t>com</a:t>
            </a:r>
            <a:r>
              <a:rPr lang="es-ES" sz="1400" dirty="0" smtClean="0"/>
              <a:t> </a:t>
            </a:r>
            <a:r>
              <a:rPr lang="es-ES" sz="1400" dirty="0"/>
              <a:t>BNP plasmático ≥ 100 </a:t>
            </a:r>
            <a:r>
              <a:rPr lang="es-ES" sz="1400" dirty="0" err="1"/>
              <a:t>pg</a:t>
            </a:r>
            <a:r>
              <a:rPr lang="es-ES" sz="1400" dirty="0"/>
              <a:t>/ml </a:t>
            </a:r>
            <a:r>
              <a:rPr lang="es-ES" sz="1400" dirty="0" err="1" smtClean="0"/>
              <a:t>ou</a:t>
            </a:r>
            <a:r>
              <a:rPr lang="es-ES" sz="1400" dirty="0" smtClean="0"/>
              <a:t> </a:t>
            </a:r>
            <a:r>
              <a:rPr lang="es-ES" sz="1400" dirty="0"/>
              <a:t>NT-</a:t>
            </a:r>
            <a:r>
              <a:rPr lang="es-ES" sz="1400" dirty="0" err="1"/>
              <a:t>proBNP</a:t>
            </a:r>
            <a:r>
              <a:rPr lang="es-ES" sz="1400" dirty="0"/>
              <a:t> plasmático ≥ 400 </a:t>
            </a:r>
            <a:r>
              <a:rPr lang="es-ES" sz="1400" dirty="0" err="1"/>
              <a:t>pg</a:t>
            </a:r>
            <a:r>
              <a:rPr lang="es-ES" sz="1400" dirty="0"/>
              <a:t>/ml.  </a:t>
            </a:r>
            <a:br>
              <a:rPr lang="es-ES" sz="1400" dirty="0"/>
            </a:br>
            <a:r>
              <a:rPr lang="es-ES" sz="1400" baseline="32000" dirty="0" smtClean="0"/>
              <a:t>g</a:t>
            </a:r>
            <a:r>
              <a:rPr lang="pt-BR" sz="1400" dirty="0" smtClean="0"/>
              <a:t>Em </a:t>
            </a:r>
            <a:r>
              <a:rPr lang="pt-BR" sz="1400" dirty="0"/>
              <a:t>doses equivalentes a </a:t>
            </a:r>
            <a:r>
              <a:rPr lang="pt-BR" sz="1400" dirty="0" err="1" smtClean="0"/>
              <a:t>enalapril</a:t>
            </a:r>
            <a:r>
              <a:rPr lang="pt-BR" sz="1400" dirty="0" smtClean="0"/>
              <a:t> </a:t>
            </a:r>
            <a:r>
              <a:rPr lang="es-ES" sz="1400" dirty="0" smtClean="0"/>
              <a:t>10 </a:t>
            </a:r>
            <a:r>
              <a:rPr lang="es-ES" sz="1400" dirty="0"/>
              <a:t>mg/12 h.  </a:t>
            </a:r>
            <a:br>
              <a:rPr lang="es-ES" sz="1400" dirty="0"/>
            </a:br>
            <a:r>
              <a:rPr lang="es-ES" sz="1400" baseline="32000" dirty="0" err="1" smtClean="0"/>
              <a:t>h</a:t>
            </a:r>
            <a:r>
              <a:rPr lang="es-ES" sz="1400" dirty="0" err="1" smtClean="0"/>
              <a:t>Com</a:t>
            </a:r>
            <a:r>
              <a:rPr lang="es-ES" sz="1400" dirty="0" smtClean="0"/>
              <a:t> </a:t>
            </a:r>
            <a:r>
              <a:rPr lang="es-ES" sz="1400" dirty="0" err="1" smtClean="0"/>
              <a:t>uma</a:t>
            </a:r>
            <a:r>
              <a:rPr lang="es-ES" sz="1400" dirty="0" smtClean="0"/>
              <a:t> </a:t>
            </a:r>
            <a:r>
              <a:rPr lang="es-ES" sz="1400" dirty="0" err="1" smtClean="0"/>
              <a:t>admissão</a:t>
            </a:r>
            <a:r>
              <a:rPr lang="es-ES" sz="1400" dirty="0" smtClean="0"/>
              <a:t> por </a:t>
            </a:r>
            <a:r>
              <a:rPr lang="es-ES" sz="1400" dirty="0"/>
              <a:t>IC </a:t>
            </a:r>
            <a:r>
              <a:rPr lang="es-ES" sz="1400" dirty="0" smtClean="0"/>
              <a:t>no ano anterior.</a:t>
            </a:r>
            <a:endParaRPr lang="es-ES" sz="1400" dirty="0"/>
          </a:p>
          <a:p>
            <a:pPr>
              <a:spcBef>
                <a:spcPts val="88"/>
              </a:spcBef>
            </a:pPr>
            <a:r>
              <a:rPr lang="es-ES" sz="1400" baseline="32000" dirty="0" err="1" smtClean="0"/>
              <a:t>i</a:t>
            </a:r>
            <a:r>
              <a:rPr lang="es-ES" sz="1400" dirty="0" err="1"/>
              <a:t>A</a:t>
            </a:r>
            <a:r>
              <a:rPr lang="es-ES" sz="1400" dirty="0" smtClean="0"/>
              <a:t> </a:t>
            </a:r>
            <a:r>
              <a:rPr lang="es-ES" sz="1400" dirty="0"/>
              <a:t>TRC está recomendada </a:t>
            </a:r>
            <a:r>
              <a:rPr lang="es-ES" sz="1400" dirty="0" smtClean="0"/>
              <a:t>se </a:t>
            </a:r>
            <a:r>
              <a:rPr lang="es-ES" sz="1400" dirty="0"/>
              <a:t>QRS ≥ 130 ms </a:t>
            </a:r>
            <a:r>
              <a:rPr lang="es-ES" sz="1400" dirty="0" smtClean="0"/>
              <a:t>e </a:t>
            </a:r>
            <a:r>
              <a:rPr lang="es-ES" sz="1400" dirty="0"/>
              <a:t>BRI (</a:t>
            </a:r>
            <a:r>
              <a:rPr lang="es-ES" sz="1400" dirty="0" err="1" smtClean="0"/>
              <a:t>em</a:t>
            </a:r>
            <a:r>
              <a:rPr lang="es-ES" sz="1400" dirty="0" smtClean="0"/>
              <a:t> </a:t>
            </a:r>
            <a:r>
              <a:rPr lang="es-ES" sz="1400" dirty="0"/>
              <a:t>ritmo </a:t>
            </a:r>
            <a:r>
              <a:rPr lang="es-ES" sz="1400" dirty="0" err="1"/>
              <a:t>sinusal</a:t>
            </a:r>
            <a:r>
              <a:rPr lang="es-ES" sz="1400" dirty="0"/>
              <a:t>).</a:t>
            </a:r>
          </a:p>
          <a:p>
            <a:pPr>
              <a:spcBef>
                <a:spcPts val="50"/>
              </a:spcBef>
            </a:pPr>
            <a:r>
              <a:rPr lang="es-ES" sz="1400" baseline="32000" dirty="0" err="1" smtClean="0"/>
              <a:t>j</a:t>
            </a:r>
            <a:r>
              <a:rPr lang="es-ES" sz="1400" dirty="0" err="1" smtClean="0"/>
              <a:t>Deve</a:t>
            </a:r>
            <a:r>
              <a:rPr lang="es-ES" sz="1400" dirty="0" smtClean="0"/>
              <a:t>-se considerar a </a:t>
            </a:r>
            <a:r>
              <a:rPr lang="es-ES" sz="1400" dirty="0"/>
              <a:t>TRC </a:t>
            </a:r>
            <a:r>
              <a:rPr lang="es-ES" sz="1400" dirty="0" smtClean="0"/>
              <a:t>se </a:t>
            </a:r>
            <a:r>
              <a:rPr lang="es-ES" sz="1400" dirty="0"/>
              <a:t>QRS ≥ 130 ms </a:t>
            </a:r>
            <a:r>
              <a:rPr lang="es-ES" sz="1400" dirty="0" err="1" smtClean="0"/>
              <a:t>sem</a:t>
            </a:r>
            <a:r>
              <a:rPr lang="es-ES" sz="1400" dirty="0" smtClean="0"/>
              <a:t> </a:t>
            </a:r>
            <a:r>
              <a:rPr lang="es-ES" sz="1400" dirty="0"/>
              <a:t>BRI (</a:t>
            </a:r>
            <a:r>
              <a:rPr lang="es-ES" sz="1400" dirty="0" err="1" smtClean="0"/>
              <a:t>em</a:t>
            </a:r>
            <a:r>
              <a:rPr lang="es-ES" sz="1400" dirty="0" smtClean="0"/>
              <a:t> </a:t>
            </a:r>
            <a:r>
              <a:rPr lang="es-ES" sz="1400" dirty="0"/>
              <a:t>ritmo </a:t>
            </a:r>
            <a:r>
              <a:rPr lang="es-ES" sz="1400" dirty="0" err="1"/>
              <a:t>sinusal</a:t>
            </a:r>
            <a:r>
              <a:rPr lang="es-ES" sz="1400" dirty="0"/>
              <a:t>) </a:t>
            </a:r>
            <a:r>
              <a:rPr lang="es-ES" sz="1400" dirty="0" err="1" smtClean="0"/>
              <a:t>ou</a:t>
            </a:r>
            <a:r>
              <a:rPr lang="es-ES" sz="1400" dirty="0" smtClean="0"/>
              <a:t> </a:t>
            </a:r>
            <a:r>
              <a:rPr lang="es-ES" sz="1400" dirty="0" err="1" smtClean="0"/>
              <a:t>em</a:t>
            </a:r>
            <a:r>
              <a:rPr lang="es-ES" sz="1400" dirty="0" smtClean="0"/>
              <a:t> </a:t>
            </a:r>
            <a:r>
              <a:rPr lang="es-ES" sz="1400" dirty="0"/>
              <a:t>pacientes </a:t>
            </a:r>
            <a:r>
              <a:rPr lang="es-ES" sz="1400" dirty="0" err="1" smtClean="0"/>
              <a:t>com</a:t>
            </a:r>
            <a:r>
              <a:rPr lang="es-ES" sz="1400" dirty="0" smtClean="0"/>
              <a:t> </a:t>
            </a:r>
            <a:r>
              <a:rPr lang="es-ES" sz="1400" dirty="0"/>
              <a:t>FA </a:t>
            </a:r>
            <a:r>
              <a:rPr lang="es-ES" sz="1400" dirty="0" err="1" smtClean="0"/>
              <a:t>sempre</a:t>
            </a:r>
            <a:r>
              <a:rPr lang="es-ES" sz="1400" dirty="0" smtClean="0"/>
              <a:t> </a:t>
            </a:r>
            <a:r>
              <a:rPr lang="es-ES" sz="1400" dirty="0"/>
              <a:t>que se </a:t>
            </a:r>
            <a:r>
              <a:rPr lang="es-ES" sz="1400" dirty="0" err="1" smtClean="0"/>
              <a:t>disponha</a:t>
            </a:r>
            <a:r>
              <a:rPr lang="es-ES" sz="1400" dirty="0" smtClean="0"/>
              <a:t> </a:t>
            </a:r>
            <a:r>
              <a:rPr lang="es-ES" sz="1400" dirty="0"/>
              <a:t>de captura </a:t>
            </a:r>
            <a:r>
              <a:rPr lang="es-ES" sz="1400" dirty="0" err="1"/>
              <a:t>biventricular</a:t>
            </a:r>
            <a:r>
              <a:rPr lang="es-ES" sz="1400" dirty="0"/>
              <a:t> (</a:t>
            </a:r>
            <a:r>
              <a:rPr lang="es-ES" sz="1400" dirty="0" err="1"/>
              <a:t>decisão</a:t>
            </a:r>
            <a:r>
              <a:rPr lang="es-ES" sz="1400" dirty="0"/>
              <a:t> individual). </a:t>
            </a:r>
          </a:p>
        </p:txBody>
      </p:sp>
    </p:spTree>
    <p:extLst>
      <p:ext uri="{BB962C8B-B14F-4D97-AF65-F5344CB8AC3E}">
        <p14:creationId xmlns:p14="http://schemas.microsoft.com/office/powerpoint/2010/main" val="298655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10" name="AutoShape 2"/>
          <p:cNvSpPr>
            <a:spLocks noChangeArrowheads="1"/>
          </p:cNvSpPr>
          <p:nvPr/>
        </p:nvSpPr>
        <p:spPr bwMode="auto">
          <a:xfrm>
            <a:off x="8002954" y="722893"/>
            <a:ext cx="1981478" cy="5082371"/>
          </a:xfrm>
          <a:prstGeom prst="downArrow">
            <a:avLst>
              <a:gd name="adj1" fmla="val 50000"/>
              <a:gd name="adj2" fmla="val 147577"/>
            </a:avLst>
          </a:prstGeom>
          <a:solidFill>
            <a:schemeClr val="accent1"/>
          </a:solidFill>
          <a:ln w="9525">
            <a:solidFill>
              <a:srgbClr val="D97A33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l" eaLnBrk="0" hangingPunct="0">
              <a:defRPr/>
            </a:pPr>
            <a:endParaRPr lang="es-ES" sz="2000" b="1">
              <a:solidFill>
                <a:schemeClr val="tx2">
                  <a:lumMod val="75000"/>
                </a:schemeClr>
              </a:solidFill>
              <a:latin typeface="+mj-lt"/>
              <a:ea typeface="Verdana" charset="0"/>
              <a:cs typeface="Verdana" charset="0"/>
            </a:endParaRPr>
          </a:p>
        </p:txBody>
      </p:sp>
      <p:sp>
        <p:nvSpPr>
          <p:cNvPr id="939011" name="Rectangle 3"/>
          <p:cNvSpPr>
            <a:spLocks noChangeArrowheads="1"/>
          </p:cNvSpPr>
          <p:nvPr/>
        </p:nvSpPr>
        <p:spPr bwMode="auto">
          <a:xfrm>
            <a:off x="6781806" y="879475"/>
            <a:ext cx="4786802" cy="326107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s-ES" sz="2000" dirty="0">
                <a:solidFill>
                  <a:srgbClr val="C00000"/>
                </a:solidFill>
                <a:latin typeface="+mj-lt"/>
                <a:ea typeface="Verdana" charset="0"/>
                <a:cs typeface="Verdana" charset="0"/>
              </a:rPr>
              <a:t>IECAS </a:t>
            </a:r>
            <a:r>
              <a:rPr lang="es-ES" sz="2000" dirty="0" smtClean="0">
                <a:solidFill>
                  <a:srgbClr val="C00000"/>
                </a:solidFill>
                <a:latin typeface="+mj-lt"/>
                <a:ea typeface="Verdana" charset="0"/>
                <a:cs typeface="Verdana" charset="0"/>
              </a:rPr>
              <a:t>(</a:t>
            </a:r>
            <a:r>
              <a:rPr lang="es-ES" sz="2000" dirty="0">
                <a:solidFill>
                  <a:srgbClr val="C00000"/>
                </a:solidFill>
                <a:latin typeface="+mj-lt"/>
                <a:ea typeface="Verdana" charset="0"/>
                <a:cs typeface="Verdana" charset="0"/>
              </a:rPr>
              <a:t>ARA-II </a:t>
            </a:r>
            <a:r>
              <a:rPr lang="es-ES" sz="2000" dirty="0" smtClean="0">
                <a:solidFill>
                  <a:srgbClr val="C00000"/>
                </a:solidFill>
                <a:latin typeface="+mj-lt"/>
                <a:ea typeface="Verdana" charset="0"/>
                <a:cs typeface="Verdana" charset="0"/>
              </a:rPr>
              <a:t>se </a:t>
            </a:r>
            <a:r>
              <a:rPr lang="es-ES" sz="2000" dirty="0" err="1" smtClean="0">
                <a:solidFill>
                  <a:srgbClr val="C00000"/>
                </a:solidFill>
                <a:latin typeface="+mj-lt"/>
                <a:ea typeface="Verdana" charset="0"/>
                <a:cs typeface="Verdana" charset="0"/>
              </a:rPr>
              <a:t>intolerância</a:t>
            </a:r>
            <a:r>
              <a:rPr lang="es-ES" sz="2000" dirty="0">
                <a:solidFill>
                  <a:srgbClr val="C00000"/>
                </a:solidFill>
                <a:latin typeface="+mj-lt"/>
                <a:ea typeface="Verdana" charset="0"/>
                <a:cs typeface="Verdana" charset="0"/>
              </a:rPr>
              <a:t>)</a:t>
            </a:r>
          </a:p>
        </p:txBody>
      </p:sp>
      <p:sp>
        <p:nvSpPr>
          <p:cNvPr id="939012" name="Rectangle 4"/>
          <p:cNvSpPr>
            <a:spLocks noChangeArrowheads="1"/>
          </p:cNvSpPr>
          <p:nvPr/>
        </p:nvSpPr>
        <p:spPr bwMode="auto">
          <a:xfrm>
            <a:off x="6784367" y="1439472"/>
            <a:ext cx="4784241" cy="706437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s-ES" sz="2000" dirty="0">
                <a:solidFill>
                  <a:srgbClr val="C00000"/>
                </a:solidFill>
                <a:latin typeface="+mj-lt"/>
                <a:ea typeface="Verdana" charset="0"/>
                <a:cs typeface="Verdana" charset="0"/>
              </a:rPr>
              <a:t>BETABLOQUEANTES</a:t>
            </a:r>
          </a:p>
          <a:p>
            <a:pPr algn="ctr">
              <a:defRPr/>
            </a:pPr>
            <a:r>
              <a:rPr lang="es-ES" sz="2000" dirty="0" err="1">
                <a:solidFill>
                  <a:srgbClr val="C00000"/>
                </a:solidFill>
                <a:latin typeface="+mj-lt"/>
                <a:ea typeface="Verdana" charset="0"/>
                <a:cs typeface="Verdana" charset="0"/>
              </a:rPr>
              <a:t>C</a:t>
            </a:r>
            <a:r>
              <a:rPr lang="es-ES" sz="2000" dirty="0" err="1" smtClean="0">
                <a:solidFill>
                  <a:srgbClr val="C00000"/>
                </a:solidFill>
                <a:latin typeface="+mj-lt"/>
                <a:ea typeface="Verdana" charset="0"/>
                <a:cs typeface="Verdana" charset="0"/>
              </a:rPr>
              <a:t>arvedilol</a:t>
            </a:r>
            <a:r>
              <a:rPr lang="es-ES" sz="2000" dirty="0">
                <a:solidFill>
                  <a:srgbClr val="C00000"/>
                </a:solidFill>
                <a:latin typeface="+mj-lt"/>
                <a:ea typeface="Verdana" charset="0"/>
                <a:cs typeface="Verdana" charset="0"/>
              </a:rPr>
              <a:t>, </a:t>
            </a:r>
            <a:r>
              <a:rPr lang="es-ES" sz="2000" dirty="0" err="1">
                <a:solidFill>
                  <a:srgbClr val="C00000"/>
                </a:solidFill>
                <a:latin typeface="+mj-lt"/>
                <a:ea typeface="Verdana" charset="0"/>
                <a:cs typeface="Verdana" charset="0"/>
              </a:rPr>
              <a:t>bisoprolol</a:t>
            </a:r>
            <a:r>
              <a:rPr lang="es-ES" sz="2000" dirty="0">
                <a:solidFill>
                  <a:srgbClr val="C00000"/>
                </a:solidFill>
                <a:latin typeface="+mj-lt"/>
                <a:ea typeface="Verdana" charset="0"/>
                <a:cs typeface="Verdana" charset="0"/>
              </a:rPr>
              <a:t>, </a:t>
            </a:r>
            <a:r>
              <a:rPr lang="es-ES" sz="2000" dirty="0" err="1">
                <a:solidFill>
                  <a:srgbClr val="C00000"/>
                </a:solidFill>
                <a:latin typeface="+mj-lt"/>
                <a:ea typeface="Verdana" charset="0"/>
                <a:cs typeface="Verdana" charset="0"/>
              </a:rPr>
              <a:t>nevibolol</a:t>
            </a:r>
            <a:r>
              <a:rPr lang="es-ES" sz="2000" dirty="0" smtClean="0">
                <a:solidFill>
                  <a:srgbClr val="C00000"/>
                </a:solidFill>
                <a:latin typeface="+mj-lt"/>
                <a:ea typeface="Verdana" charset="0"/>
                <a:cs typeface="Verdana" charset="0"/>
              </a:rPr>
              <a:t>…</a:t>
            </a:r>
            <a:endParaRPr lang="es-ES" sz="2000" dirty="0">
              <a:solidFill>
                <a:srgbClr val="C00000"/>
              </a:solidFill>
              <a:latin typeface="+mj-lt"/>
              <a:ea typeface="Verdana" charset="0"/>
              <a:cs typeface="Verdana" charset="0"/>
            </a:endParaRPr>
          </a:p>
        </p:txBody>
      </p:sp>
      <p:sp>
        <p:nvSpPr>
          <p:cNvPr id="939013" name="Rectangle 5"/>
          <p:cNvSpPr>
            <a:spLocks noChangeArrowheads="1"/>
          </p:cNvSpPr>
          <p:nvPr/>
        </p:nvSpPr>
        <p:spPr bwMode="auto">
          <a:xfrm>
            <a:off x="6768075" y="2305059"/>
            <a:ext cx="4830317" cy="366579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lvl="0" algn="ctr">
              <a:defRPr/>
            </a:pPr>
            <a:r>
              <a:rPr lang="es-ES" sz="2000" dirty="0" err="1">
                <a:solidFill>
                  <a:srgbClr val="C00000"/>
                </a:solidFill>
                <a:latin typeface="+mj-lt"/>
                <a:ea typeface="Verdana" charset="0"/>
                <a:cs typeface="Verdana" charset="0"/>
              </a:rPr>
              <a:t>Antialdosterónicos</a:t>
            </a:r>
            <a:endParaRPr lang="es-ES" sz="2000" dirty="0">
              <a:solidFill>
                <a:srgbClr val="C00000"/>
              </a:solidFill>
              <a:latin typeface="+mj-lt"/>
              <a:ea typeface="Verdana" charset="0"/>
              <a:cs typeface="Verdana" charset="0"/>
            </a:endParaRPr>
          </a:p>
        </p:txBody>
      </p:sp>
      <p:sp>
        <p:nvSpPr>
          <p:cNvPr id="939014" name="Rectangle 6"/>
          <p:cNvSpPr>
            <a:spLocks noChangeArrowheads="1"/>
          </p:cNvSpPr>
          <p:nvPr/>
        </p:nvSpPr>
        <p:spPr bwMode="auto">
          <a:xfrm>
            <a:off x="6765208" y="2987532"/>
            <a:ext cx="4803400" cy="168337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s-ES" sz="2000" dirty="0" smtClean="0">
                <a:solidFill>
                  <a:srgbClr val="C00000"/>
                </a:solidFill>
                <a:latin typeface="+mj-lt"/>
                <a:ea typeface="Verdana" charset="0"/>
                <a:cs typeface="Verdana" charset="0"/>
              </a:rPr>
              <a:t>Se </a:t>
            </a:r>
            <a:r>
              <a:rPr lang="es-ES" sz="2000" dirty="0" err="1" smtClean="0">
                <a:solidFill>
                  <a:srgbClr val="C00000"/>
                </a:solidFill>
                <a:latin typeface="+mj-lt"/>
                <a:ea typeface="Verdana" charset="0"/>
                <a:cs typeface="Verdana" charset="0"/>
              </a:rPr>
              <a:t>persistem</a:t>
            </a:r>
            <a:r>
              <a:rPr lang="es-ES" sz="2000" dirty="0" smtClean="0">
                <a:solidFill>
                  <a:srgbClr val="C00000"/>
                </a:solidFill>
                <a:latin typeface="+mj-lt"/>
                <a:ea typeface="Verdana" charset="0"/>
                <a:cs typeface="Verdana" charset="0"/>
              </a:rPr>
              <a:t> </a:t>
            </a:r>
            <a:r>
              <a:rPr lang="es-ES" sz="2000" dirty="0" err="1" smtClean="0">
                <a:solidFill>
                  <a:srgbClr val="C00000"/>
                </a:solidFill>
                <a:latin typeface="+mj-lt"/>
                <a:ea typeface="Verdana" charset="0"/>
                <a:cs typeface="Verdana" charset="0"/>
              </a:rPr>
              <a:t>sintomas</a:t>
            </a:r>
            <a:r>
              <a:rPr lang="es-ES" sz="2000" dirty="0" smtClean="0">
                <a:solidFill>
                  <a:srgbClr val="C00000"/>
                </a:solidFill>
                <a:latin typeface="+mj-lt"/>
                <a:ea typeface="Verdana" charset="0"/>
                <a:cs typeface="Verdana" charset="0"/>
              </a:rPr>
              <a:t>, </a:t>
            </a:r>
            <a:r>
              <a:rPr lang="es-ES" sz="2000" dirty="0" err="1" smtClean="0">
                <a:solidFill>
                  <a:srgbClr val="C00000"/>
                </a:solidFill>
                <a:latin typeface="+mj-lt"/>
                <a:ea typeface="Verdana" charset="0"/>
                <a:cs typeface="Verdana" charset="0"/>
              </a:rPr>
              <a:t>avaliar</a:t>
            </a:r>
            <a:r>
              <a:rPr lang="es-ES" sz="2000" dirty="0" smtClean="0">
                <a:solidFill>
                  <a:srgbClr val="C00000"/>
                </a:solidFill>
                <a:latin typeface="+mj-lt"/>
                <a:ea typeface="Verdana" charset="0"/>
                <a:cs typeface="Verdana" charset="0"/>
              </a:rPr>
              <a:t>:</a:t>
            </a:r>
          </a:p>
          <a:p>
            <a:pPr algn="ctr">
              <a:defRPr/>
            </a:pPr>
            <a:r>
              <a:rPr lang="es-ES" sz="2000" dirty="0" smtClean="0">
                <a:solidFill>
                  <a:srgbClr val="C00000"/>
                </a:solidFill>
                <a:latin typeface="+mj-lt"/>
                <a:ea typeface="Verdana" charset="0"/>
                <a:cs typeface="Verdana" charset="0"/>
              </a:rPr>
              <a:t>Consulta de </a:t>
            </a:r>
            <a:r>
              <a:rPr lang="es-ES" sz="2000" dirty="0" err="1" smtClean="0">
                <a:solidFill>
                  <a:srgbClr val="C00000"/>
                </a:solidFill>
                <a:latin typeface="+mj-lt"/>
                <a:ea typeface="Verdana" charset="0"/>
                <a:cs typeface="Verdana" charset="0"/>
              </a:rPr>
              <a:t>Serviço</a:t>
            </a:r>
            <a:r>
              <a:rPr lang="es-ES" sz="2000" dirty="0" smtClean="0">
                <a:solidFill>
                  <a:srgbClr val="C00000"/>
                </a:solidFill>
                <a:latin typeface="+mj-lt"/>
                <a:ea typeface="Verdana" charset="0"/>
                <a:cs typeface="Verdana" charset="0"/>
              </a:rPr>
              <a:t> Especializado</a:t>
            </a:r>
          </a:p>
          <a:p>
            <a:pPr algn="ctr">
              <a:defRPr/>
            </a:pPr>
            <a:r>
              <a:rPr lang="es-ES" sz="2000" dirty="0" smtClean="0">
                <a:solidFill>
                  <a:srgbClr val="C00000"/>
                </a:solidFill>
                <a:latin typeface="+mj-lt"/>
                <a:ea typeface="Verdana" charset="0"/>
                <a:cs typeface="Verdana" charset="0"/>
              </a:rPr>
              <a:t>ARNI (</a:t>
            </a:r>
            <a:r>
              <a:rPr lang="es-ES" sz="2000" dirty="0" err="1" smtClean="0">
                <a:solidFill>
                  <a:srgbClr val="C00000"/>
                </a:solidFill>
                <a:latin typeface="+mj-lt"/>
                <a:ea typeface="Verdana" charset="0"/>
                <a:cs typeface="Verdana" charset="0"/>
              </a:rPr>
              <a:t>Sacubitril-valsartan</a:t>
            </a:r>
            <a:r>
              <a:rPr lang="es-ES" sz="2000" dirty="0" smtClean="0">
                <a:solidFill>
                  <a:srgbClr val="C00000"/>
                </a:solidFill>
                <a:latin typeface="+mj-lt"/>
                <a:ea typeface="Verdana" charset="0"/>
                <a:cs typeface="Verdana" charset="0"/>
              </a:rPr>
              <a:t>)</a:t>
            </a:r>
          </a:p>
          <a:p>
            <a:pPr algn="ctr">
              <a:defRPr/>
            </a:pPr>
            <a:r>
              <a:rPr lang="es-ES" sz="2000" dirty="0" err="1" smtClean="0">
                <a:solidFill>
                  <a:srgbClr val="C00000"/>
                </a:solidFill>
                <a:latin typeface="+mj-lt"/>
                <a:ea typeface="Verdana" charset="0"/>
                <a:cs typeface="Verdana" charset="0"/>
              </a:rPr>
              <a:t>Ivabradina</a:t>
            </a:r>
            <a:r>
              <a:rPr lang="es-ES" sz="2000" dirty="0" smtClean="0">
                <a:solidFill>
                  <a:srgbClr val="C00000"/>
                </a:solidFill>
                <a:latin typeface="+mj-lt"/>
                <a:ea typeface="Verdana" charset="0"/>
                <a:cs typeface="Verdana" charset="0"/>
              </a:rPr>
              <a:t> (</a:t>
            </a:r>
            <a:r>
              <a:rPr lang="es-ES" sz="2000" dirty="0" err="1" smtClean="0">
                <a:solidFill>
                  <a:srgbClr val="C00000"/>
                </a:solidFill>
                <a:latin typeface="+mj-lt"/>
                <a:ea typeface="Verdana" charset="0"/>
                <a:cs typeface="Verdana" charset="0"/>
              </a:rPr>
              <a:t>em</a:t>
            </a:r>
            <a:r>
              <a:rPr lang="es-ES" sz="2000" dirty="0" smtClean="0">
                <a:solidFill>
                  <a:srgbClr val="C00000"/>
                </a:solidFill>
                <a:latin typeface="+mj-lt"/>
                <a:ea typeface="Verdana" charset="0"/>
                <a:cs typeface="Verdana" charset="0"/>
              </a:rPr>
              <a:t> RS, FC &gt; 70x´)</a:t>
            </a:r>
          </a:p>
          <a:p>
            <a:pPr algn="ctr">
              <a:defRPr/>
            </a:pPr>
            <a:r>
              <a:rPr lang="es-ES" sz="2000" dirty="0" err="1">
                <a:solidFill>
                  <a:srgbClr val="C00000"/>
                </a:solidFill>
                <a:latin typeface="+mj-lt"/>
                <a:ea typeface="Verdana" charset="0"/>
                <a:cs typeface="Verdana" charset="0"/>
              </a:rPr>
              <a:t>Resincronização</a:t>
            </a:r>
            <a:r>
              <a:rPr lang="es-ES" sz="2000" dirty="0">
                <a:solidFill>
                  <a:srgbClr val="C00000"/>
                </a:solidFill>
                <a:latin typeface="+mj-lt"/>
                <a:ea typeface="Verdana" charset="0"/>
                <a:cs typeface="Verdana" charset="0"/>
              </a:rPr>
              <a:t> </a:t>
            </a:r>
            <a:r>
              <a:rPr lang="es-ES" sz="2000" dirty="0" smtClean="0">
                <a:solidFill>
                  <a:srgbClr val="C00000"/>
                </a:solidFill>
                <a:latin typeface="+mj-lt"/>
                <a:ea typeface="Verdana" charset="0"/>
                <a:cs typeface="Verdana" charset="0"/>
              </a:rPr>
              <a:t>(BCRI); </a:t>
            </a:r>
            <a:r>
              <a:rPr lang="es-ES" sz="2000" dirty="0" err="1" smtClean="0">
                <a:solidFill>
                  <a:srgbClr val="C00000"/>
                </a:solidFill>
                <a:latin typeface="+mj-lt"/>
                <a:ea typeface="Verdana" charset="0"/>
                <a:cs typeface="Verdana" charset="0"/>
              </a:rPr>
              <a:t>outros</a:t>
            </a:r>
            <a:r>
              <a:rPr lang="es-ES" sz="2000" dirty="0" smtClean="0">
                <a:solidFill>
                  <a:srgbClr val="C00000"/>
                </a:solidFill>
                <a:latin typeface="+mj-lt"/>
                <a:ea typeface="Verdana" charset="0"/>
                <a:cs typeface="Verdana" charset="0"/>
              </a:rPr>
              <a:t>.</a:t>
            </a:r>
            <a:endParaRPr lang="es-ES" sz="2000" dirty="0">
              <a:solidFill>
                <a:srgbClr val="C00000"/>
              </a:solidFill>
              <a:latin typeface="+mj-lt"/>
              <a:ea typeface="Verdana" charset="0"/>
              <a:cs typeface="Verdana" charset="0"/>
            </a:endParaRPr>
          </a:p>
        </p:txBody>
      </p:sp>
      <p:sp>
        <p:nvSpPr>
          <p:cNvPr id="939015" name="AutoShape 7"/>
          <p:cNvSpPr>
            <a:spLocks noChangeArrowheads="1"/>
          </p:cNvSpPr>
          <p:nvPr/>
        </p:nvSpPr>
        <p:spPr bwMode="auto">
          <a:xfrm>
            <a:off x="2094796" y="744345"/>
            <a:ext cx="1957164" cy="5060919"/>
          </a:xfrm>
          <a:prstGeom prst="downArrow">
            <a:avLst>
              <a:gd name="adj1" fmla="val 50000"/>
              <a:gd name="adj2" fmla="val 147794"/>
            </a:avLst>
          </a:prstGeom>
          <a:solidFill>
            <a:schemeClr val="tx2"/>
          </a:solidFill>
          <a:ln w="9525">
            <a:solidFill>
              <a:srgbClr val="D97A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es-ES" sz="2000" b="1">
              <a:solidFill>
                <a:schemeClr val="tx2">
                  <a:lumMod val="75000"/>
                </a:schemeClr>
              </a:solidFill>
              <a:latin typeface="+mj-lt"/>
              <a:ea typeface="Verdana" charset="0"/>
              <a:cs typeface="Verdana" charset="0"/>
            </a:endParaRPr>
          </a:p>
        </p:txBody>
      </p:sp>
      <p:sp>
        <p:nvSpPr>
          <p:cNvPr id="939016" name="Rectangle 8"/>
          <p:cNvSpPr>
            <a:spLocks noChangeArrowheads="1"/>
          </p:cNvSpPr>
          <p:nvPr/>
        </p:nvSpPr>
        <p:spPr bwMode="auto">
          <a:xfrm>
            <a:off x="724491" y="936421"/>
            <a:ext cx="5134932" cy="1011238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s-ES" sz="2000" dirty="0">
                <a:solidFill>
                  <a:schemeClr val="accent1"/>
                </a:solidFill>
                <a:latin typeface="+mj-lt"/>
                <a:ea typeface="Verdana" charset="0"/>
                <a:cs typeface="Verdana" charset="0"/>
              </a:rPr>
              <a:t>Medidas </a:t>
            </a:r>
            <a:r>
              <a:rPr lang="es-ES" sz="2000" dirty="0" smtClean="0">
                <a:solidFill>
                  <a:schemeClr val="accent1"/>
                </a:solidFill>
                <a:latin typeface="+mj-lt"/>
                <a:ea typeface="Verdana" charset="0"/>
                <a:cs typeface="Verdana" charset="0"/>
              </a:rPr>
              <a:t>Gerais</a:t>
            </a:r>
            <a:endParaRPr lang="es-ES" sz="2000" dirty="0">
              <a:solidFill>
                <a:schemeClr val="accent1"/>
              </a:solidFill>
              <a:latin typeface="+mj-lt"/>
              <a:ea typeface="Verdana" charset="0"/>
              <a:cs typeface="Verdana" charset="0"/>
            </a:endParaRPr>
          </a:p>
          <a:p>
            <a:pPr algn="ctr">
              <a:defRPr/>
            </a:pPr>
            <a:r>
              <a:rPr lang="es-ES" sz="2000" dirty="0" err="1" smtClean="0">
                <a:solidFill>
                  <a:schemeClr val="accent1"/>
                </a:solidFill>
                <a:latin typeface="+mj-lt"/>
                <a:ea typeface="Verdana" charset="0"/>
                <a:cs typeface="Verdana" charset="0"/>
              </a:rPr>
              <a:t>Educação</a:t>
            </a:r>
            <a:r>
              <a:rPr lang="es-ES" sz="2000" dirty="0" smtClean="0">
                <a:solidFill>
                  <a:schemeClr val="accent1"/>
                </a:solidFill>
                <a:latin typeface="+mj-lt"/>
                <a:ea typeface="Verdana" charset="0"/>
                <a:cs typeface="Verdana" charset="0"/>
              </a:rPr>
              <a:t> </a:t>
            </a:r>
            <a:r>
              <a:rPr lang="es-ES" sz="2000" dirty="0">
                <a:solidFill>
                  <a:schemeClr val="accent1"/>
                </a:solidFill>
                <a:latin typeface="+mj-lt"/>
                <a:ea typeface="Verdana" charset="0"/>
                <a:cs typeface="Verdana" charset="0"/>
              </a:rPr>
              <a:t>paciente</a:t>
            </a:r>
          </a:p>
          <a:p>
            <a:pPr algn="ctr">
              <a:defRPr/>
            </a:pPr>
            <a:r>
              <a:rPr lang="es-ES" sz="2000" dirty="0" err="1" smtClean="0">
                <a:solidFill>
                  <a:schemeClr val="accent1"/>
                </a:solidFill>
                <a:latin typeface="+mj-lt"/>
                <a:ea typeface="Verdana" charset="0"/>
                <a:cs typeface="Verdana" charset="0"/>
              </a:rPr>
              <a:t>Ingestão</a:t>
            </a:r>
            <a:r>
              <a:rPr lang="es-ES" sz="2000" dirty="0" smtClean="0">
                <a:solidFill>
                  <a:schemeClr val="accent1"/>
                </a:solidFill>
                <a:latin typeface="+mj-lt"/>
                <a:ea typeface="Verdana" charset="0"/>
                <a:cs typeface="Verdana" charset="0"/>
              </a:rPr>
              <a:t> </a:t>
            </a:r>
            <a:r>
              <a:rPr lang="es-ES" sz="2000" dirty="0">
                <a:solidFill>
                  <a:schemeClr val="accent1"/>
                </a:solidFill>
                <a:latin typeface="+mj-lt"/>
                <a:ea typeface="Verdana" charset="0"/>
                <a:cs typeface="Verdana" charset="0"/>
              </a:rPr>
              <a:t>de </a:t>
            </a:r>
            <a:r>
              <a:rPr lang="es-ES" sz="2000" dirty="0" err="1">
                <a:solidFill>
                  <a:schemeClr val="accent1"/>
                </a:solidFill>
                <a:latin typeface="+mj-lt"/>
                <a:ea typeface="Verdana" charset="0"/>
                <a:cs typeface="Verdana" charset="0"/>
              </a:rPr>
              <a:t>sódio</a:t>
            </a:r>
            <a:r>
              <a:rPr lang="es-ES" sz="2000" dirty="0">
                <a:solidFill>
                  <a:schemeClr val="accent1"/>
                </a:solidFill>
                <a:latin typeface="+mj-lt"/>
                <a:ea typeface="Verdana" charset="0"/>
                <a:cs typeface="Verdana" charset="0"/>
              </a:rPr>
              <a:t>. </a:t>
            </a:r>
            <a:r>
              <a:rPr lang="es-ES" sz="2000" dirty="0" err="1" smtClean="0">
                <a:solidFill>
                  <a:schemeClr val="accent1"/>
                </a:solidFill>
                <a:latin typeface="+mj-lt"/>
                <a:ea typeface="Verdana" charset="0"/>
                <a:cs typeface="Verdana" charset="0"/>
              </a:rPr>
              <a:t>Exercício</a:t>
            </a:r>
            <a:r>
              <a:rPr lang="es-ES" sz="2000" dirty="0">
                <a:solidFill>
                  <a:schemeClr val="accent1"/>
                </a:solidFill>
                <a:latin typeface="+mj-lt"/>
                <a:ea typeface="Verdana" charset="0"/>
                <a:cs typeface="Verdana" charset="0"/>
              </a:rPr>
              <a:t>. </a:t>
            </a:r>
          </a:p>
        </p:txBody>
      </p:sp>
      <p:sp>
        <p:nvSpPr>
          <p:cNvPr id="939017" name="Rectangle 9"/>
          <p:cNvSpPr>
            <a:spLocks noChangeArrowheads="1"/>
          </p:cNvSpPr>
          <p:nvPr/>
        </p:nvSpPr>
        <p:spPr bwMode="auto">
          <a:xfrm>
            <a:off x="709947" y="2139735"/>
            <a:ext cx="5065818" cy="682473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s-ES" sz="2000" dirty="0" smtClean="0">
                <a:solidFill>
                  <a:schemeClr val="accent1"/>
                </a:solidFill>
                <a:latin typeface="+mj-lt"/>
                <a:ea typeface="Verdana" charset="0"/>
                <a:cs typeface="Verdana" charset="0"/>
              </a:rPr>
              <a:t>DIURÉTICOS </a:t>
            </a:r>
            <a:r>
              <a:rPr lang="es-ES" sz="2000" smtClean="0">
                <a:solidFill>
                  <a:schemeClr val="accent1"/>
                </a:solidFill>
                <a:latin typeface="+mj-lt"/>
                <a:ea typeface="Verdana" charset="0"/>
                <a:cs typeface="Verdana" charset="0"/>
              </a:rPr>
              <a:t>DE ANSA </a:t>
            </a:r>
            <a:r>
              <a:rPr lang="es-ES" sz="2000" dirty="0" smtClean="0">
                <a:solidFill>
                  <a:schemeClr val="accent1"/>
                </a:solidFill>
                <a:latin typeface="+mj-lt"/>
                <a:ea typeface="Verdana" charset="0"/>
                <a:cs typeface="Verdana" charset="0"/>
              </a:rPr>
              <a:t>&gt;&gt;&gt;&gt;   </a:t>
            </a:r>
            <a:r>
              <a:rPr lang="es-ES" sz="2000" dirty="0">
                <a:solidFill>
                  <a:schemeClr val="accent1"/>
                </a:solidFill>
                <a:latin typeface="+mj-lt"/>
                <a:ea typeface="Verdana" charset="0"/>
                <a:cs typeface="Verdana" charset="0"/>
              </a:rPr>
              <a:t>TIAZIDAS</a:t>
            </a:r>
          </a:p>
          <a:p>
            <a:pPr algn="ctr">
              <a:defRPr/>
            </a:pPr>
            <a:r>
              <a:rPr lang="es-ES" sz="2000" dirty="0" err="1">
                <a:solidFill>
                  <a:schemeClr val="accent1"/>
                </a:solidFill>
                <a:latin typeface="+mj-lt"/>
                <a:ea typeface="Verdana" charset="0"/>
                <a:cs typeface="Verdana" charset="0"/>
              </a:rPr>
              <a:t>Possíveis</a:t>
            </a:r>
            <a:r>
              <a:rPr lang="es-ES" sz="2000" dirty="0">
                <a:solidFill>
                  <a:schemeClr val="accent1"/>
                </a:solidFill>
                <a:latin typeface="+mj-lt"/>
                <a:ea typeface="Verdana" charset="0"/>
                <a:cs typeface="Verdana" charset="0"/>
              </a:rPr>
              <a:t> </a:t>
            </a:r>
            <a:r>
              <a:rPr lang="es-ES" sz="2000" dirty="0" err="1">
                <a:solidFill>
                  <a:schemeClr val="accent1"/>
                </a:solidFill>
                <a:latin typeface="+mj-lt"/>
                <a:ea typeface="Verdana" charset="0"/>
                <a:cs typeface="Verdana" charset="0"/>
              </a:rPr>
              <a:t>combinações</a:t>
            </a:r>
            <a:endParaRPr lang="es-ES" sz="2000" dirty="0">
              <a:solidFill>
                <a:schemeClr val="accent1"/>
              </a:solidFill>
              <a:latin typeface="+mj-lt"/>
              <a:ea typeface="Verdana" charset="0"/>
              <a:cs typeface="Verdana" charset="0"/>
            </a:endParaRPr>
          </a:p>
        </p:txBody>
      </p:sp>
      <p:sp>
        <p:nvSpPr>
          <p:cNvPr id="939018" name="Rectangle 10"/>
          <p:cNvSpPr>
            <a:spLocks noChangeArrowheads="1"/>
          </p:cNvSpPr>
          <p:nvPr/>
        </p:nvSpPr>
        <p:spPr bwMode="auto">
          <a:xfrm>
            <a:off x="724491" y="3609782"/>
            <a:ext cx="5063259" cy="1100145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s-ES" sz="2000" dirty="0" err="1" smtClean="0">
                <a:solidFill>
                  <a:schemeClr val="accent1"/>
                </a:solidFill>
                <a:latin typeface="+mj-lt"/>
                <a:ea typeface="Verdana" charset="0"/>
                <a:cs typeface="Verdana" charset="0"/>
              </a:rPr>
              <a:t>Digoxina</a:t>
            </a:r>
            <a:endParaRPr lang="es-ES" sz="2000" dirty="0">
              <a:solidFill>
                <a:schemeClr val="accent1"/>
              </a:solidFill>
              <a:latin typeface="+mj-lt"/>
              <a:ea typeface="Verdana" charset="0"/>
              <a:cs typeface="Verdana" charset="0"/>
            </a:endParaRPr>
          </a:p>
          <a:p>
            <a:pPr algn="ctr">
              <a:defRPr/>
            </a:pPr>
            <a:r>
              <a:rPr lang="es-ES" sz="2000" dirty="0" err="1" smtClean="0">
                <a:solidFill>
                  <a:schemeClr val="accent1"/>
                </a:solidFill>
                <a:latin typeface="+mj-lt"/>
                <a:ea typeface="Verdana" charset="0"/>
                <a:cs typeface="Verdana" charset="0"/>
              </a:rPr>
              <a:t>Em</a:t>
            </a:r>
            <a:r>
              <a:rPr lang="es-ES" sz="2000" dirty="0" smtClean="0">
                <a:solidFill>
                  <a:schemeClr val="accent1"/>
                </a:solidFill>
                <a:latin typeface="+mj-lt"/>
                <a:ea typeface="Verdana" charset="0"/>
                <a:cs typeface="Verdana" charset="0"/>
              </a:rPr>
              <a:t> </a:t>
            </a:r>
            <a:r>
              <a:rPr lang="es-ES" sz="2000" dirty="0">
                <a:solidFill>
                  <a:schemeClr val="accent1"/>
                </a:solidFill>
                <a:latin typeface="+mj-lt"/>
                <a:ea typeface="Verdana" charset="0"/>
                <a:cs typeface="Verdana" charset="0"/>
              </a:rPr>
              <a:t>pacientes </a:t>
            </a:r>
            <a:r>
              <a:rPr lang="es-ES" sz="2000" dirty="0" err="1" smtClean="0">
                <a:solidFill>
                  <a:schemeClr val="accent1"/>
                </a:solidFill>
                <a:latin typeface="+mj-lt"/>
                <a:ea typeface="Verdana" charset="0"/>
                <a:cs typeface="Verdana" charset="0"/>
              </a:rPr>
              <a:t>com</a:t>
            </a:r>
            <a:r>
              <a:rPr lang="es-ES" sz="2000" dirty="0" smtClean="0">
                <a:solidFill>
                  <a:schemeClr val="accent1"/>
                </a:solidFill>
                <a:latin typeface="+mj-lt"/>
                <a:ea typeface="Verdana" charset="0"/>
                <a:cs typeface="Verdana" charset="0"/>
              </a:rPr>
              <a:t> </a:t>
            </a:r>
            <a:r>
              <a:rPr lang="es-ES" sz="2000" dirty="0" err="1" smtClean="0">
                <a:solidFill>
                  <a:schemeClr val="accent1"/>
                </a:solidFill>
                <a:latin typeface="+mj-lt"/>
                <a:ea typeface="Verdana" charset="0"/>
                <a:cs typeface="Verdana" charset="0"/>
              </a:rPr>
              <a:t>A.Fib</a:t>
            </a:r>
            <a:r>
              <a:rPr lang="es-ES" sz="2000" dirty="0" smtClean="0">
                <a:solidFill>
                  <a:schemeClr val="accent1"/>
                </a:solidFill>
                <a:latin typeface="+mj-lt"/>
                <a:ea typeface="Verdana" charset="0"/>
                <a:cs typeface="Verdana" charset="0"/>
              </a:rPr>
              <a:t> </a:t>
            </a:r>
            <a:r>
              <a:rPr lang="es-ES" sz="2000" dirty="0">
                <a:solidFill>
                  <a:schemeClr val="accent1"/>
                </a:solidFill>
                <a:latin typeface="+mj-lt"/>
                <a:ea typeface="Verdana" charset="0"/>
                <a:cs typeface="Verdana" charset="0"/>
              </a:rPr>
              <a:t>(+ ACO)</a:t>
            </a:r>
          </a:p>
          <a:p>
            <a:pPr algn="ctr">
              <a:defRPr/>
            </a:pPr>
            <a:r>
              <a:rPr lang="es-ES" sz="2000" dirty="0" err="1" smtClean="0">
                <a:solidFill>
                  <a:schemeClr val="accent1"/>
                </a:solidFill>
                <a:latin typeface="+mj-lt"/>
                <a:ea typeface="Verdana" charset="0"/>
                <a:cs typeface="Verdana" charset="0"/>
              </a:rPr>
              <a:t>Em</a:t>
            </a:r>
            <a:r>
              <a:rPr lang="es-ES" sz="2000" dirty="0" smtClean="0">
                <a:solidFill>
                  <a:schemeClr val="accent1"/>
                </a:solidFill>
                <a:latin typeface="+mj-lt"/>
                <a:ea typeface="Verdana" charset="0"/>
                <a:cs typeface="Verdana" charset="0"/>
              </a:rPr>
              <a:t> RS (DIG Trial)</a:t>
            </a:r>
            <a:endParaRPr lang="es-ES" sz="2000" dirty="0">
              <a:solidFill>
                <a:schemeClr val="accent1"/>
              </a:solidFill>
              <a:latin typeface="+mj-lt"/>
              <a:ea typeface="Verdana" charset="0"/>
              <a:cs typeface="Verdana" charset="0"/>
            </a:endParaRPr>
          </a:p>
        </p:txBody>
      </p:sp>
      <p:sp>
        <p:nvSpPr>
          <p:cNvPr id="939021" name="Text Box 13"/>
          <p:cNvSpPr txBox="1">
            <a:spLocks noChangeArrowheads="1"/>
          </p:cNvSpPr>
          <p:nvPr/>
        </p:nvSpPr>
        <p:spPr bwMode="auto">
          <a:xfrm>
            <a:off x="5698658" y="5271871"/>
            <a:ext cx="22340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defRPr/>
            </a:pPr>
            <a:endParaRPr lang="es-ES" sz="2000" b="1">
              <a:solidFill>
                <a:schemeClr val="tx2">
                  <a:lumMod val="75000"/>
                </a:schemeClr>
              </a:solidFill>
              <a:latin typeface="+mj-lt"/>
              <a:ea typeface="Verdana" charset="0"/>
              <a:cs typeface="Verdana" charset="0"/>
            </a:endParaRPr>
          </a:p>
        </p:txBody>
      </p:sp>
      <p:sp>
        <p:nvSpPr>
          <p:cNvPr id="939022" name="Rectangle 14"/>
          <p:cNvSpPr>
            <a:spLocks noChangeArrowheads="1"/>
          </p:cNvSpPr>
          <p:nvPr/>
        </p:nvSpPr>
        <p:spPr bwMode="auto">
          <a:xfrm>
            <a:off x="191344" y="5162255"/>
            <a:ext cx="11739615" cy="847998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s-ES" dirty="0" err="1" smtClean="0">
                <a:solidFill>
                  <a:srgbClr val="C00000"/>
                </a:solidFill>
                <a:latin typeface="+mj-lt"/>
                <a:ea typeface="Verdana" charset="0"/>
                <a:cs typeface="Verdana" charset="0"/>
              </a:rPr>
              <a:t>Tratamento</a:t>
            </a:r>
            <a:r>
              <a:rPr lang="es-ES" dirty="0" smtClean="0">
                <a:solidFill>
                  <a:srgbClr val="C00000"/>
                </a:solidFill>
                <a:latin typeface="+mj-lt"/>
                <a:ea typeface="Verdana" charset="0"/>
                <a:cs typeface="Verdana" charset="0"/>
              </a:rPr>
              <a:t> </a:t>
            </a:r>
            <a:r>
              <a:rPr lang="es-ES" dirty="0">
                <a:solidFill>
                  <a:srgbClr val="C00000"/>
                </a:solidFill>
                <a:latin typeface="+mj-lt"/>
                <a:ea typeface="Verdana" charset="0"/>
                <a:cs typeface="Verdana" charset="0"/>
              </a:rPr>
              <a:t>individualizado: </a:t>
            </a:r>
            <a:r>
              <a:rPr lang="es-ES" dirty="0" err="1">
                <a:solidFill>
                  <a:schemeClr val="accent1"/>
                </a:solidFill>
                <a:latin typeface="+mj-lt"/>
                <a:ea typeface="Verdana" charset="0"/>
                <a:cs typeface="Verdana" charset="0"/>
              </a:rPr>
              <a:t>tolerância</a:t>
            </a:r>
            <a:r>
              <a:rPr lang="es-ES" dirty="0">
                <a:solidFill>
                  <a:schemeClr val="accent1"/>
                </a:solidFill>
                <a:latin typeface="+mj-lt"/>
                <a:ea typeface="Verdana" charset="0"/>
                <a:cs typeface="Verdana" charset="0"/>
              </a:rPr>
              <a:t>, </a:t>
            </a:r>
            <a:r>
              <a:rPr lang="es-ES" dirty="0" err="1" smtClean="0">
                <a:solidFill>
                  <a:schemeClr val="accent1"/>
                </a:solidFill>
                <a:latin typeface="+mj-lt"/>
                <a:ea typeface="Verdana" charset="0"/>
                <a:cs typeface="Verdana" charset="0"/>
              </a:rPr>
              <a:t>comorbidade</a:t>
            </a:r>
            <a:r>
              <a:rPr lang="es-ES" dirty="0" smtClean="0">
                <a:solidFill>
                  <a:schemeClr val="accent1"/>
                </a:solidFill>
                <a:latin typeface="+mj-lt"/>
                <a:ea typeface="Verdana" charset="0"/>
                <a:cs typeface="Verdana" charset="0"/>
              </a:rPr>
              <a:t> (</a:t>
            </a:r>
            <a:r>
              <a:rPr lang="es-ES" dirty="0">
                <a:solidFill>
                  <a:schemeClr val="accent1"/>
                </a:solidFill>
                <a:latin typeface="+mj-lt"/>
                <a:ea typeface="Verdana" charset="0"/>
                <a:cs typeface="Verdana" charset="0"/>
              </a:rPr>
              <a:t>isquemia, FA, HTA, </a:t>
            </a:r>
            <a:r>
              <a:rPr lang="es-ES" dirty="0" smtClean="0">
                <a:solidFill>
                  <a:schemeClr val="accent1"/>
                </a:solidFill>
                <a:latin typeface="+mj-lt"/>
                <a:ea typeface="Verdana" charset="0"/>
                <a:cs typeface="Verdana" charset="0"/>
              </a:rPr>
              <a:t>DRC).</a:t>
            </a:r>
            <a:endParaRPr lang="es-ES" dirty="0">
              <a:solidFill>
                <a:schemeClr val="accent1"/>
              </a:solidFill>
              <a:latin typeface="+mj-lt"/>
              <a:ea typeface="Verdana" charset="0"/>
              <a:cs typeface="Verdana" charset="0"/>
            </a:endParaRPr>
          </a:p>
          <a:p>
            <a:pPr>
              <a:defRPr/>
            </a:pPr>
            <a:r>
              <a:rPr lang="es-ES" dirty="0" err="1">
                <a:solidFill>
                  <a:srgbClr val="C00000"/>
                </a:solidFill>
                <a:latin typeface="+mj-lt"/>
                <a:ea typeface="Verdana" charset="0"/>
                <a:cs typeface="Verdana" charset="0"/>
              </a:rPr>
              <a:t>Tratamentos</a:t>
            </a:r>
            <a:r>
              <a:rPr lang="es-ES" dirty="0">
                <a:solidFill>
                  <a:srgbClr val="C00000"/>
                </a:solidFill>
                <a:latin typeface="+mj-lt"/>
                <a:ea typeface="Verdana" charset="0"/>
                <a:cs typeface="Verdana" charset="0"/>
              </a:rPr>
              <a:t> </a:t>
            </a:r>
            <a:r>
              <a:rPr lang="es-ES" dirty="0" smtClean="0">
                <a:solidFill>
                  <a:srgbClr val="C00000"/>
                </a:solidFill>
                <a:latin typeface="+mj-lt"/>
                <a:ea typeface="Verdana" charset="0"/>
                <a:cs typeface="Verdana" charset="0"/>
              </a:rPr>
              <a:t>auxiliares: </a:t>
            </a:r>
            <a:r>
              <a:rPr lang="es-ES" dirty="0">
                <a:solidFill>
                  <a:schemeClr val="accent1"/>
                </a:solidFill>
                <a:latin typeface="+mj-lt"/>
                <a:ea typeface="Verdana" charset="0"/>
                <a:cs typeface="Verdana" charset="0"/>
              </a:rPr>
              <a:t>nitratos </a:t>
            </a:r>
            <a:r>
              <a:rPr lang="es-ES" dirty="0" smtClean="0">
                <a:solidFill>
                  <a:schemeClr val="accent1"/>
                </a:solidFill>
                <a:latin typeface="+mj-lt"/>
                <a:ea typeface="Verdana" charset="0"/>
                <a:cs typeface="Verdana" charset="0"/>
              </a:rPr>
              <a:t>(angina, </a:t>
            </a:r>
            <a:r>
              <a:rPr lang="es-ES" dirty="0" err="1" smtClean="0">
                <a:solidFill>
                  <a:schemeClr val="accent1"/>
                </a:solidFill>
                <a:latin typeface="+mj-lt"/>
                <a:ea typeface="Verdana" charset="0"/>
                <a:cs typeface="Verdana" charset="0"/>
              </a:rPr>
              <a:t>dispnéia</a:t>
            </a:r>
            <a:r>
              <a:rPr lang="es-ES" dirty="0" smtClean="0">
                <a:solidFill>
                  <a:schemeClr val="accent1"/>
                </a:solidFill>
                <a:latin typeface="+mj-lt"/>
                <a:ea typeface="Verdana" charset="0"/>
                <a:cs typeface="Verdana" charset="0"/>
              </a:rPr>
              <a:t> </a:t>
            </a:r>
            <a:r>
              <a:rPr lang="es-ES" dirty="0">
                <a:solidFill>
                  <a:schemeClr val="accent1"/>
                </a:solidFill>
                <a:latin typeface="+mj-lt"/>
                <a:ea typeface="Verdana" charset="0"/>
                <a:cs typeface="Verdana" charset="0"/>
              </a:rPr>
              <a:t>p</a:t>
            </a:r>
            <a:r>
              <a:rPr lang="es-ES" dirty="0" smtClean="0">
                <a:solidFill>
                  <a:schemeClr val="accent1"/>
                </a:solidFill>
                <a:latin typeface="+mj-lt"/>
                <a:ea typeface="Verdana" charset="0"/>
                <a:cs typeface="Verdana" charset="0"/>
              </a:rPr>
              <a:t>aroxística </a:t>
            </a:r>
            <a:r>
              <a:rPr lang="es-ES" dirty="0" err="1" smtClean="0">
                <a:solidFill>
                  <a:schemeClr val="accent1"/>
                </a:solidFill>
                <a:latin typeface="+mj-lt"/>
                <a:ea typeface="Verdana" charset="0"/>
                <a:cs typeface="Verdana" charset="0"/>
              </a:rPr>
              <a:t>noturna</a:t>
            </a:r>
            <a:r>
              <a:rPr lang="es-ES" dirty="0" smtClean="0">
                <a:solidFill>
                  <a:schemeClr val="accent1"/>
                </a:solidFill>
                <a:latin typeface="+mj-lt"/>
                <a:ea typeface="Verdana" charset="0"/>
                <a:cs typeface="Verdana" charset="0"/>
              </a:rPr>
              <a:t>/</a:t>
            </a:r>
            <a:r>
              <a:rPr lang="es-ES" dirty="0" err="1" smtClean="0">
                <a:solidFill>
                  <a:schemeClr val="accent1"/>
                </a:solidFill>
                <a:latin typeface="+mj-lt"/>
                <a:ea typeface="Verdana" charset="0"/>
                <a:cs typeface="Verdana" charset="0"/>
              </a:rPr>
              <a:t>ortopnéia</a:t>
            </a:r>
            <a:r>
              <a:rPr lang="es-ES" dirty="0" smtClean="0">
                <a:solidFill>
                  <a:schemeClr val="accent1"/>
                </a:solidFill>
                <a:latin typeface="+mj-lt"/>
                <a:ea typeface="Verdana" charset="0"/>
                <a:cs typeface="Verdana" charset="0"/>
              </a:rPr>
              <a:t>), </a:t>
            </a:r>
            <a:r>
              <a:rPr lang="es-ES" dirty="0" err="1" smtClean="0">
                <a:solidFill>
                  <a:schemeClr val="accent1"/>
                </a:solidFill>
                <a:latin typeface="+mj-lt"/>
                <a:ea typeface="Verdana" charset="0"/>
                <a:cs typeface="Verdana" charset="0"/>
              </a:rPr>
              <a:t>amlodipina</a:t>
            </a:r>
            <a:r>
              <a:rPr lang="es-ES" dirty="0" smtClean="0">
                <a:solidFill>
                  <a:schemeClr val="accent1"/>
                </a:solidFill>
                <a:latin typeface="+mj-lt"/>
                <a:ea typeface="Verdana" charset="0"/>
                <a:cs typeface="Verdana" charset="0"/>
              </a:rPr>
              <a:t> (angina </a:t>
            </a:r>
            <a:r>
              <a:rPr lang="es-ES" dirty="0" err="1" smtClean="0">
                <a:solidFill>
                  <a:schemeClr val="accent1"/>
                </a:solidFill>
                <a:latin typeface="+mj-lt"/>
                <a:ea typeface="Verdana" charset="0"/>
                <a:cs typeface="Verdana" charset="0"/>
              </a:rPr>
              <a:t>ou</a:t>
            </a:r>
            <a:r>
              <a:rPr lang="es-ES" dirty="0" smtClean="0">
                <a:solidFill>
                  <a:schemeClr val="accent1"/>
                </a:solidFill>
                <a:latin typeface="+mj-lt"/>
                <a:ea typeface="Verdana" charset="0"/>
                <a:cs typeface="Verdana" charset="0"/>
              </a:rPr>
              <a:t> </a:t>
            </a:r>
            <a:r>
              <a:rPr lang="es-ES" dirty="0">
                <a:solidFill>
                  <a:schemeClr val="accent1"/>
                </a:solidFill>
                <a:latin typeface="+mj-lt"/>
                <a:ea typeface="Verdana" charset="0"/>
                <a:cs typeface="Verdana" charset="0"/>
              </a:rPr>
              <a:t>HTA</a:t>
            </a:r>
            <a:r>
              <a:rPr lang="es-ES" dirty="0" smtClean="0">
                <a:solidFill>
                  <a:schemeClr val="accent1"/>
                </a:solidFill>
                <a:latin typeface="+mj-lt"/>
                <a:ea typeface="Verdana" charset="0"/>
                <a:cs typeface="Verdana" charset="0"/>
              </a:rPr>
              <a:t>).</a:t>
            </a:r>
            <a:endParaRPr lang="es-ES" dirty="0">
              <a:solidFill>
                <a:schemeClr val="accent1"/>
              </a:solidFill>
              <a:latin typeface="+mj-lt"/>
              <a:ea typeface="Verdana" charset="0"/>
              <a:cs typeface="Verdana" charset="0"/>
            </a:endParaRPr>
          </a:p>
          <a:p>
            <a:pPr>
              <a:defRPr/>
            </a:pPr>
            <a:r>
              <a:rPr lang="pt-BR" dirty="0">
                <a:solidFill>
                  <a:srgbClr val="C00000"/>
                </a:solidFill>
                <a:latin typeface="+mj-lt"/>
                <a:ea typeface="Verdana" charset="0"/>
                <a:cs typeface="Verdana" charset="0"/>
              </a:rPr>
              <a:t>Consulte o Serviço especializado (por exemplo, unidade IC) se o paciente persistir sintomático apesar do tratamento correto.</a:t>
            </a:r>
            <a:endParaRPr lang="es-ES" dirty="0">
              <a:solidFill>
                <a:srgbClr val="C00000"/>
              </a:solidFill>
              <a:latin typeface="+mj-lt"/>
              <a:ea typeface="Verdana" charset="0"/>
              <a:cs typeface="Verdana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79376" y="-171400"/>
            <a:ext cx="5386917" cy="906115"/>
          </a:xfrm>
        </p:spPr>
        <p:txBody>
          <a:bodyPr/>
          <a:lstStyle/>
          <a:p>
            <a:r>
              <a:rPr lang="es-ES" dirty="0" err="1" smtClean="0"/>
              <a:t>Melhoria</a:t>
            </a:r>
            <a:r>
              <a:rPr lang="es-ES" dirty="0" smtClean="0"/>
              <a:t> sintomática.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0"/>
          </p:nvPr>
        </p:nvSpPr>
        <p:spPr>
          <a:xfrm>
            <a:off x="6192012" y="-171400"/>
            <a:ext cx="5386917" cy="906115"/>
          </a:xfrm>
        </p:spPr>
        <p:txBody>
          <a:bodyPr/>
          <a:lstStyle/>
          <a:p>
            <a:r>
              <a:rPr lang="es-ES" dirty="0" err="1" smtClean="0"/>
              <a:t>Melhoria</a:t>
            </a:r>
            <a:r>
              <a:rPr lang="es-ES" dirty="0" smtClean="0"/>
              <a:t> </a:t>
            </a:r>
            <a:r>
              <a:rPr lang="es-ES" dirty="0" err="1" smtClean="0"/>
              <a:t>pronóstica</a:t>
            </a:r>
            <a:r>
              <a:rPr lang="es-ES" dirty="0" smtClean="0"/>
              <a:t> </a:t>
            </a:r>
            <a:r>
              <a:rPr lang="es-ES" dirty="0" err="1" smtClean="0"/>
              <a:t>estabilidade</a:t>
            </a:r>
            <a:r>
              <a:rPr lang="es-ES" dirty="0" smtClean="0"/>
              <a:t> clínica.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953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90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9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39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390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39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39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390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39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39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390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39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39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390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39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39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390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39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39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390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39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39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390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39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39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390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39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39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39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39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39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9010" grpId="0" animBg="1"/>
      <p:bldP spid="939011" grpId="0" animBg="1"/>
      <p:bldP spid="939012" grpId="0" animBg="1"/>
      <p:bldP spid="939013" grpId="0" animBg="1"/>
      <p:bldP spid="939014" grpId="0" animBg="1"/>
      <p:bldP spid="939015" grpId="0" animBg="1"/>
      <p:bldP spid="939016" grpId="0" animBg="1"/>
      <p:bldP spid="939017" grpId="0" animBg="1"/>
      <p:bldP spid="939018" grpId="0" animBg="1"/>
      <p:bldP spid="9390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Caso clínico “</a:t>
            </a:r>
            <a:r>
              <a:rPr lang="es-ES" dirty="0" err="1" smtClean="0"/>
              <a:t>Mulher</a:t>
            </a:r>
            <a:r>
              <a:rPr lang="es-ES" dirty="0" smtClean="0"/>
              <a:t> </a:t>
            </a:r>
            <a:r>
              <a:rPr lang="es-ES" dirty="0" err="1" smtClean="0"/>
              <a:t>idosa</a:t>
            </a:r>
            <a:r>
              <a:rPr lang="es-ES" dirty="0" smtClean="0"/>
              <a:t> </a:t>
            </a:r>
            <a:r>
              <a:rPr lang="es-ES" dirty="0" err="1" smtClean="0"/>
              <a:t>com</a:t>
            </a:r>
            <a:r>
              <a:rPr lang="es-ES" dirty="0" smtClean="0"/>
              <a:t> </a:t>
            </a:r>
            <a:r>
              <a:rPr lang="es-ES" dirty="0" err="1" smtClean="0"/>
              <a:t>dispnéia</a:t>
            </a:r>
            <a:r>
              <a:rPr lang="es-ES" dirty="0" smtClean="0"/>
              <a:t>” (I)</a:t>
            </a:r>
            <a:endParaRPr lang="es-E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0" y="836712"/>
            <a:ext cx="11582400" cy="4592024"/>
          </a:xfrm>
        </p:spPr>
        <p:txBody>
          <a:bodyPr>
            <a:noAutofit/>
          </a:bodyPr>
          <a:lstStyle/>
          <a:p>
            <a:pPr fontAlgn="t"/>
            <a:r>
              <a:rPr lang="es-ES" dirty="0" smtClean="0"/>
              <a:t>Luisa</a:t>
            </a:r>
            <a:r>
              <a:rPr lang="es-ES" dirty="0"/>
              <a:t>, </a:t>
            </a:r>
            <a:r>
              <a:rPr lang="es-ES" dirty="0" smtClean="0">
                <a:solidFill>
                  <a:schemeClr val="tx2"/>
                </a:solidFill>
              </a:rPr>
              <a:t>83 anos.</a:t>
            </a:r>
          </a:p>
          <a:p>
            <a:pPr fontAlgn="t"/>
            <a:r>
              <a:rPr lang="es-ES" dirty="0" smtClean="0">
                <a:solidFill>
                  <a:schemeClr val="tx2"/>
                </a:solidFill>
              </a:rPr>
              <a:t>Antecedentes </a:t>
            </a:r>
            <a:r>
              <a:rPr lang="es-ES" dirty="0" err="1">
                <a:solidFill>
                  <a:schemeClr val="tx2"/>
                </a:solidFill>
              </a:rPr>
              <a:t>pessoais</a:t>
            </a:r>
            <a:r>
              <a:rPr lang="es-ES" dirty="0">
                <a:solidFill>
                  <a:schemeClr val="tx2"/>
                </a:solidFill>
              </a:rPr>
              <a:t>:</a:t>
            </a:r>
            <a:endParaRPr lang="es-ES" dirty="0" smtClean="0"/>
          </a:p>
          <a:p>
            <a:pPr lvl="1"/>
            <a:r>
              <a:rPr lang="es-ES" sz="2400" dirty="0" smtClean="0">
                <a:solidFill>
                  <a:schemeClr val="tx2"/>
                </a:solidFill>
              </a:rPr>
              <a:t>HTA</a:t>
            </a:r>
            <a:r>
              <a:rPr lang="es-ES" sz="2400" dirty="0" smtClean="0"/>
              <a:t>  (</a:t>
            </a:r>
            <a:r>
              <a:rPr lang="es-ES" sz="2400" dirty="0" err="1" smtClean="0"/>
              <a:t>Hipertensão</a:t>
            </a:r>
            <a:r>
              <a:rPr lang="es-ES" sz="2400" dirty="0" smtClean="0"/>
              <a:t> arterial) de </a:t>
            </a:r>
            <a:r>
              <a:rPr lang="es-ES" sz="2400" dirty="0"/>
              <a:t>longa </a:t>
            </a:r>
            <a:r>
              <a:rPr lang="es-ES" sz="2400" dirty="0" err="1"/>
              <a:t>evolução</a:t>
            </a:r>
            <a:r>
              <a:rPr lang="es-ES" sz="2400" dirty="0"/>
              <a:t>.  </a:t>
            </a:r>
            <a:endParaRPr lang="es-ES" sz="2400" dirty="0" smtClean="0"/>
          </a:p>
          <a:p>
            <a:pPr lvl="2"/>
            <a:r>
              <a:rPr lang="pt-BR" sz="2400" dirty="0"/>
              <a:t>Controle </a:t>
            </a:r>
            <a:r>
              <a:rPr lang="pt-BR" sz="2400" dirty="0" err="1"/>
              <a:t>sub-ótimo</a:t>
            </a:r>
            <a:r>
              <a:rPr lang="pt-BR" sz="2400" dirty="0"/>
              <a:t> apesar de vários </a:t>
            </a:r>
            <a:r>
              <a:rPr lang="pt-BR" sz="2400" dirty="0" smtClean="0"/>
              <a:t>tratamentos.</a:t>
            </a:r>
            <a:r>
              <a:rPr lang="es-ES" sz="2400" dirty="0" smtClean="0"/>
              <a:t> </a:t>
            </a:r>
          </a:p>
          <a:p>
            <a:pPr lvl="2"/>
            <a:r>
              <a:rPr lang="es-ES" sz="2400" dirty="0"/>
              <a:t>Ú</a:t>
            </a:r>
            <a:r>
              <a:rPr lang="es-ES" sz="2400" dirty="0" smtClean="0"/>
              <a:t>ltimo </a:t>
            </a:r>
            <a:r>
              <a:rPr lang="es-ES" sz="2400" dirty="0" err="1" smtClean="0"/>
              <a:t>tratamento</a:t>
            </a:r>
            <a:r>
              <a:rPr lang="es-ES" sz="2400" dirty="0" smtClean="0"/>
              <a:t>:  </a:t>
            </a:r>
            <a:r>
              <a:rPr lang="es-ES" sz="2400" dirty="0" err="1" smtClean="0"/>
              <a:t>Losartán</a:t>
            </a:r>
            <a:r>
              <a:rPr lang="es-ES" sz="2400" dirty="0" smtClean="0"/>
              <a:t> 100 mg + HCTZ 25 mg + </a:t>
            </a:r>
            <a:r>
              <a:rPr lang="es-ES" sz="2400" dirty="0" err="1" smtClean="0"/>
              <a:t>Amlodipina</a:t>
            </a:r>
            <a:r>
              <a:rPr lang="es-ES" sz="2400" dirty="0" smtClean="0"/>
              <a:t> 5 mg (</a:t>
            </a:r>
            <a:r>
              <a:rPr lang="es-ES" sz="2400" dirty="0" err="1" smtClean="0"/>
              <a:t>noite</a:t>
            </a:r>
            <a:r>
              <a:rPr lang="es-ES" sz="2400" dirty="0" smtClean="0"/>
              <a:t>).</a:t>
            </a:r>
            <a:endParaRPr lang="es-ES" sz="2400" dirty="0"/>
          </a:p>
          <a:p>
            <a:pPr lvl="1"/>
            <a:r>
              <a:rPr lang="es-ES" sz="2400" dirty="0" smtClean="0"/>
              <a:t>Glicemia basal alterada (</a:t>
            </a:r>
            <a:r>
              <a:rPr lang="es-ES" sz="2400" dirty="0"/>
              <a:t>117 mg/dl</a:t>
            </a:r>
            <a:r>
              <a:rPr lang="es-ES" sz="2400" dirty="0" smtClean="0"/>
              <a:t>). </a:t>
            </a:r>
          </a:p>
          <a:p>
            <a:pPr lvl="1"/>
            <a:r>
              <a:rPr lang="es-ES" sz="2400" dirty="0" err="1" smtClean="0"/>
              <a:t>Obesidade</a:t>
            </a:r>
            <a:r>
              <a:rPr lang="es-ES" sz="2400" dirty="0" smtClean="0"/>
              <a:t> tipo I </a:t>
            </a:r>
            <a:r>
              <a:rPr lang="es-ES" sz="2400" dirty="0"/>
              <a:t>(IMC </a:t>
            </a:r>
            <a:r>
              <a:rPr lang="es-ES" sz="2400" dirty="0" smtClean="0"/>
              <a:t>31</a:t>
            </a:r>
            <a:r>
              <a:rPr lang="es-ES" sz="2400" dirty="0"/>
              <a:t>)</a:t>
            </a:r>
            <a:r>
              <a:rPr lang="es-ES" sz="2400" dirty="0" smtClean="0"/>
              <a:t>. </a:t>
            </a:r>
            <a:endParaRPr lang="es-ES" sz="2400" dirty="0"/>
          </a:p>
          <a:p>
            <a:pPr lvl="1"/>
            <a:r>
              <a:rPr lang="es-ES" sz="2400" dirty="0" err="1" smtClean="0"/>
              <a:t>Dislipidemia</a:t>
            </a:r>
            <a:r>
              <a:rPr lang="es-ES" sz="2400" dirty="0" smtClean="0"/>
              <a:t> </a:t>
            </a:r>
            <a:r>
              <a:rPr lang="es-ES" sz="2400" dirty="0" err="1" smtClean="0"/>
              <a:t>em</a:t>
            </a:r>
            <a:r>
              <a:rPr lang="es-ES" sz="2400" dirty="0" smtClean="0"/>
              <a:t> </a:t>
            </a:r>
            <a:r>
              <a:rPr lang="es-ES" sz="2400" dirty="0" err="1" smtClean="0"/>
              <a:t>tratamento</a:t>
            </a:r>
            <a:r>
              <a:rPr lang="es-ES" sz="2400" dirty="0" smtClean="0"/>
              <a:t> </a:t>
            </a:r>
            <a:r>
              <a:rPr lang="es-ES" sz="2400" dirty="0" err="1" smtClean="0"/>
              <a:t>com</a:t>
            </a:r>
            <a:r>
              <a:rPr lang="es-ES" sz="2400" dirty="0" smtClean="0"/>
              <a:t> dieta</a:t>
            </a:r>
          </a:p>
          <a:p>
            <a:pPr lvl="1"/>
            <a:r>
              <a:rPr lang="pt-BR" sz="2400" dirty="0" err="1"/>
              <a:t>Hernia</a:t>
            </a:r>
            <a:r>
              <a:rPr lang="pt-BR" sz="2400" dirty="0"/>
              <a:t> de hiato. Tratamento com </a:t>
            </a:r>
            <a:r>
              <a:rPr lang="pt-BR" sz="2400" dirty="0" err="1" smtClean="0"/>
              <a:t>omeprazol</a:t>
            </a:r>
            <a:r>
              <a:rPr lang="pt-BR" sz="2400" dirty="0" smtClean="0"/>
              <a:t>.</a:t>
            </a:r>
          </a:p>
          <a:p>
            <a:pPr lvl="1"/>
            <a:r>
              <a:rPr lang="es-ES" sz="2400" dirty="0" err="1" smtClean="0"/>
              <a:t>Osteoartrite</a:t>
            </a:r>
            <a:r>
              <a:rPr lang="es-ES" sz="2400" dirty="0" smtClean="0"/>
              <a:t>. </a:t>
            </a:r>
            <a:r>
              <a:rPr lang="es-ES" sz="2400" dirty="0"/>
              <a:t>Toma </a:t>
            </a:r>
            <a:r>
              <a:rPr lang="es-ES" sz="2400" dirty="0" smtClean="0"/>
              <a:t>analgésicos </a:t>
            </a:r>
            <a:r>
              <a:rPr lang="es-ES" sz="2400" dirty="0"/>
              <a:t>e</a:t>
            </a:r>
            <a:r>
              <a:rPr lang="es-ES" sz="2400" dirty="0" smtClean="0"/>
              <a:t> </a:t>
            </a:r>
            <a:r>
              <a:rPr lang="es-ES" sz="2400" dirty="0"/>
              <a:t>AINES </a:t>
            </a:r>
            <a:r>
              <a:rPr lang="es-ES" sz="2400" dirty="0" err="1" smtClean="0"/>
              <a:t>com</a:t>
            </a:r>
            <a:r>
              <a:rPr lang="es-ES" sz="2400" dirty="0" smtClean="0"/>
              <a:t> </a:t>
            </a:r>
            <a:r>
              <a:rPr lang="es-ES" sz="2400" dirty="0" err="1" smtClean="0"/>
              <a:t>frequência</a:t>
            </a:r>
            <a:r>
              <a:rPr lang="es-ES" sz="2400" dirty="0" smtClean="0"/>
              <a:t>.</a:t>
            </a:r>
            <a:endParaRPr lang="es-ES" sz="2400" dirty="0"/>
          </a:p>
          <a:p>
            <a:pPr lvl="1"/>
            <a:r>
              <a:rPr lang="es-ES" sz="2400" dirty="0" smtClean="0">
                <a:solidFill>
                  <a:srgbClr val="C00000"/>
                </a:solidFill>
              </a:rPr>
              <a:t>IQ</a:t>
            </a:r>
            <a:r>
              <a:rPr lang="es-ES" sz="2400" dirty="0" smtClean="0"/>
              <a:t>: </a:t>
            </a:r>
            <a:r>
              <a:rPr lang="pt-BR" sz="2400" dirty="0"/>
              <a:t>Prótese total </a:t>
            </a:r>
            <a:r>
              <a:rPr lang="pt-BR" sz="2400" dirty="0" smtClean="0"/>
              <a:t>da anca direita </a:t>
            </a:r>
            <a:r>
              <a:rPr lang="pt-BR" sz="2400" dirty="0"/>
              <a:t>há 6 meses por coxartrose.</a:t>
            </a:r>
            <a:endParaRPr lang="es-ES" sz="2400" dirty="0" smtClean="0"/>
          </a:p>
        </p:txBody>
      </p:sp>
    </p:spTree>
    <p:extLst>
      <p:ext uri="{BB962C8B-B14F-4D97-AF65-F5344CB8AC3E}">
        <p14:creationId xmlns:p14="http://schemas.microsoft.com/office/powerpoint/2010/main" val="162651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604800"/>
          </a:xfrm>
        </p:spPr>
        <p:txBody>
          <a:bodyPr/>
          <a:lstStyle/>
          <a:p>
            <a:r>
              <a:rPr lang="es-ES" dirty="0" smtClean="0"/>
              <a:t>LCZ696 (</a:t>
            </a:r>
            <a:r>
              <a:rPr lang="es-ES" i="1" dirty="0" err="1" smtClean="0"/>
              <a:t>sacubutrilo+valsartán</a:t>
            </a:r>
            <a:r>
              <a:rPr lang="es-ES" dirty="0" smtClean="0"/>
              <a:t>): </a:t>
            </a:r>
            <a:r>
              <a:rPr lang="es-ES" dirty="0" err="1" smtClean="0"/>
              <a:t>inibidor</a:t>
            </a:r>
            <a:r>
              <a:rPr lang="es-ES" dirty="0" smtClean="0"/>
              <a:t> da </a:t>
            </a:r>
            <a:r>
              <a:rPr lang="es-ES" dirty="0" err="1" smtClean="0"/>
              <a:t>neprilisina</a:t>
            </a:r>
            <a:r>
              <a:rPr lang="es-ES" dirty="0" smtClean="0"/>
              <a:t> e do recetor AT</a:t>
            </a:r>
            <a:r>
              <a:rPr lang="es-ES" sz="2400" dirty="0" smtClean="0"/>
              <a:t>1 </a:t>
            </a:r>
            <a:r>
              <a:rPr lang="es-ES" dirty="0" smtClean="0"/>
              <a:t>da angiotensina II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>
          <a:xfrm>
            <a:off x="5228619" y="5661248"/>
            <a:ext cx="6960096" cy="648072"/>
          </a:xfrm>
        </p:spPr>
        <p:txBody>
          <a:bodyPr>
            <a:noAutofit/>
          </a:bodyPr>
          <a:lstStyle/>
          <a:p>
            <a:pPr algn="l"/>
            <a:r>
              <a:rPr lang="es-ES" sz="1000" dirty="0" err="1"/>
              <a:t>Levin</a:t>
            </a:r>
            <a:r>
              <a:rPr lang="es-ES" sz="1000" dirty="0"/>
              <a:t> et al. N </a:t>
            </a:r>
            <a:r>
              <a:rPr lang="es-ES" sz="1000" dirty="0" err="1"/>
              <a:t>Engl</a:t>
            </a:r>
            <a:r>
              <a:rPr lang="es-ES" sz="1000" dirty="0"/>
              <a:t> J </a:t>
            </a:r>
            <a:r>
              <a:rPr lang="es-ES" sz="1000" dirty="0" err="1"/>
              <a:t>Med</a:t>
            </a:r>
            <a:r>
              <a:rPr lang="es-ES" sz="1000" dirty="0"/>
              <a:t>. 1998; 339: 321-328. 2. </a:t>
            </a:r>
            <a:r>
              <a:rPr lang="es-ES" sz="1000" dirty="0" err="1"/>
              <a:t>Nathisuwan</a:t>
            </a:r>
            <a:r>
              <a:rPr lang="es-ES" sz="1000" dirty="0"/>
              <a:t> &amp; </a:t>
            </a:r>
            <a:r>
              <a:rPr lang="es-ES" sz="1000" dirty="0" err="1"/>
              <a:t>Talbert</a:t>
            </a:r>
            <a:r>
              <a:rPr lang="es-ES" sz="1000" dirty="0"/>
              <a:t>. </a:t>
            </a:r>
            <a:r>
              <a:rPr lang="es-ES" sz="1000" dirty="0" err="1"/>
              <a:t>Pharmacotherapy</a:t>
            </a:r>
            <a:r>
              <a:rPr lang="es-ES" sz="1000" dirty="0"/>
              <a:t>. 2002; 22: 27-42. 3. </a:t>
            </a:r>
            <a:r>
              <a:rPr lang="es-ES" sz="1000" dirty="0" err="1"/>
              <a:t>Schrier</a:t>
            </a:r>
            <a:r>
              <a:rPr lang="es-ES" sz="1000" dirty="0"/>
              <a:t> &amp; Abraham. N </a:t>
            </a:r>
            <a:r>
              <a:rPr lang="es-ES" sz="1000" dirty="0" err="1"/>
              <a:t>Engl</a:t>
            </a:r>
            <a:r>
              <a:rPr lang="es-ES" sz="1000" dirty="0"/>
              <a:t> J </a:t>
            </a:r>
            <a:r>
              <a:rPr lang="es-ES" sz="1000" dirty="0" err="1"/>
              <a:t>Med</a:t>
            </a:r>
            <a:r>
              <a:rPr lang="es-ES" sz="1000" dirty="0"/>
              <a:t>. 1999; 341: 577-585. </a:t>
            </a:r>
          </a:p>
          <a:p>
            <a:pPr algn="l"/>
            <a:r>
              <a:rPr lang="es-ES" sz="1000" dirty="0"/>
              <a:t>4. </a:t>
            </a:r>
            <a:r>
              <a:rPr lang="es-ES" sz="1000" dirty="0" err="1"/>
              <a:t>Langenickel</a:t>
            </a:r>
            <a:r>
              <a:rPr lang="es-ES" sz="1000" dirty="0"/>
              <a:t> &amp; </a:t>
            </a:r>
            <a:r>
              <a:rPr lang="es-ES" sz="1000" dirty="0" err="1"/>
              <a:t>Dole</a:t>
            </a:r>
            <a:r>
              <a:rPr lang="es-ES" sz="1000" dirty="0"/>
              <a:t>. </a:t>
            </a:r>
            <a:r>
              <a:rPr lang="es-ES" sz="1000" dirty="0" err="1"/>
              <a:t>Drug</a:t>
            </a:r>
            <a:r>
              <a:rPr lang="es-ES" sz="1000" dirty="0"/>
              <a:t> </a:t>
            </a:r>
            <a:r>
              <a:rPr lang="es-ES" sz="1000" dirty="0" err="1"/>
              <a:t>Discov</a:t>
            </a:r>
            <a:r>
              <a:rPr lang="es-ES" sz="1000" dirty="0"/>
              <a:t> </a:t>
            </a:r>
            <a:r>
              <a:rPr lang="es-ES" sz="1000" dirty="0" err="1"/>
              <a:t>Today</a:t>
            </a:r>
            <a:r>
              <a:rPr lang="es-ES" sz="1000" dirty="0"/>
              <a:t>: </a:t>
            </a:r>
            <a:r>
              <a:rPr lang="es-ES" sz="1000" dirty="0" err="1"/>
              <a:t>Ther</a:t>
            </a:r>
            <a:r>
              <a:rPr lang="es-ES" sz="1000" dirty="0"/>
              <a:t> </a:t>
            </a:r>
            <a:r>
              <a:rPr lang="es-ES" sz="1000" dirty="0" err="1"/>
              <a:t>Strateg</a:t>
            </a:r>
            <a:r>
              <a:rPr lang="es-ES" sz="1000" dirty="0"/>
              <a:t>. 2012; 9: e131-e139. 5. Feng et al. </a:t>
            </a:r>
            <a:r>
              <a:rPr lang="es-ES" sz="1000" dirty="0" err="1"/>
              <a:t>Tetrahedron</a:t>
            </a:r>
            <a:r>
              <a:rPr lang="es-ES" sz="1000" dirty="0"/>
              <a:t> </a:t>
            </a:r>
            <a:r>
              <a:rPr lang="es-ES" sz="1000" dirty="0" err="1"/>
              <a:t>Letters</a:t>
            </a:r>
            <a:r>
              <a:rPr lang="es-ES" sz="1000" dirty="0"/>
              <a:t>. 2012; 53: 275-276.</a:t>
            </a:r>
          </a:p>
          <a:p>
            <a:endParaRPr lang="es-ES" sz="1000" dirty="0"/>
          </a:p>
        </p:txBody>
      </p:sp>
      <p:sp>
        <p:nvSpPr>
          <p:cNvPr id="7" name="Rectángulo 6"/>
          <p:cNvSpPr/>
          <p:nvPr/>
        </p:nvSpPr>
        <p:spPr>
          <a:xfrm>
            <a:off x="2063552" y="980728"/>
            <a:ext cx="7934828" cy="4524375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9525" cap="flat" cmpd="sng" algn="ctr">
            <a:solidFill>
              <a:srgbClr val="F5C04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5959759" y="1926825"/>
            <a:ext cx="903581" cy="602679"/>
          </a:xfrm>
          <a:prstGeom prst="roundRect">
            <a:avLst>
              <a:gd name="adj" fmla="val 11897"/>
            </a:avLst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5028539" y="3725317"/>
            <a:ext cx="1237165" cy="1292089"/>
          </a:xfrm>
          <a:prstGeom prst="roundRect">
            <a:avLst>
              <a:gd name="adj" fmla="val 11897"/>
            </a:avLst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6413283" y="3775819"/>
            <a:ext cx="1240687" cy="1241587"/>
          </a:xfrm>
          <a:prstGeom prst="roundRect">
            <a:avLst>
              <a:gd name="adj" fmla="val 11897"/>
            </a:avLst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pic>
        <p:nvPicPr>
          <p:cNvPr id="11" name="5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40" t="26987" r="36189" b="64118"/>
          <a:stretch/>
        </p:blipFill>
        <p:spPr>
          <a:xfrm>
            <a:off x="6057870" y="2091042"/>
            <a:ext cx="761635" cy="324135"/>
          </a:xfrm>
          <a:prstGeom prst="rect">
            <a:avLst/>
          </a:prstGeom>
        </p:spPr>
      </p:pic>
      <p:cxnSp>
        <p:nvCxnSpPr>
          <p:cNvPr id="12" name="Conector recto 11"/>
          <p:cNvCxnSpPr/>
          <p:nvPr/>
        </p:nvCxnSpPr>
        <p:spPr>
          <a:xfrm>
            <a:off x="7090066" y="1965925"/>
            <a:ext cx="0" cy="1917700"/>
          </a:xfrm>
          <a:prstGeom prst="line">
            <a:avLst/>
          </a:prstGeom>
          <a:noFill/>
          <a:ln w="25400" cap="flat" cmpd="sng" algn="ctr">
            <a:solidFill>
              <a:srgbClr val="A6A6A6"/>
            </a:solidFill>
            <a:prstDash val="solid"/>
          </a:ln>
          <a:effectLst/>
        </p:spPr>
      </p:cxnSp>
      <p:cxnSp>
        <p:nvCxnSpPr>
          <p:cNvPr id="13" name="Conector recto 12"/>
          <p:cNvCxnSpPr/>
          <p:nvPr/>
        </p:nvCxnSpPr>
        <p:spPr>
          <a:xfrm>
            <a:off x="5666199" y="1965925"/>
            <a:ext cx="1423867" cy="0"/>
          </a:xfrm>
          <a:prstGeom prst="line">
            <a:avLst/>
          </a:prstGeom>
          <a:noFill/>
          <a:ln w="25400" cap="flat" cmpd="sng" algn="ctr">
            <a:solidFill>
              <a:srgbClr val="A6A6A6"/>
            </a:solidFill>
            <a:prstDash val="solid"/>
          </a:ln>
          <a:effectLst/>
        </p:spPr>
      </p:cxnSp>
      <p:sp>
        <p:nvSpPr>
          <p:cNvPr id="14" name="Rectángulo redondeado 13"/>
          <p:cNvSpPr/>
          <p:nvPr/>
        </p:nvSpPr>
        <p:spPr>
          <a:xfrm>
            <a:off x="3989717" y="1091203"/>
            <a:ext cx="4214553" cy="512681"/>
          </a:xfrm>
          <a:prstGeom prst="roundRect">
            <a:avLst/>
          </a:prstGeom>
          <a:solidFill>
            <a:srgbClr val="C6E7FC">
              <a:lumMod val="25000"/>
            </a:srgb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142434" y="1174888"/>
            <a:ext cx="39087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ES_tradnl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INRA</a:t>
            </a:r>
          </a:p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s-ES_tradnl" sz="1200" kern="0" dirty="0" err="1" smtClean="0">
                <a:solidFill>
                  <a:prstClr val="white"/>
                </a:solidFill>
              </a:rPr>
              <a:t>Inibidor</a:t>
            </a:r>
            <a:r>
              <a:rPr lang="en-US" altLang="es-ES_tradnl" sz="1200" kern="0" dirty="0" smtClean="0">
                <a:solidFill>
                  <a:prstClr val="white"/>
                </a:solidFill>
              </a:rPr>
              <a:t> da </a:t>
            </a:r>
            <a:r>
              <a:rPr lang="en-US" altLang="es-ES_tradnl" sz="1200" kern="0" dirty="0" err="1" smtClean="0">
                <a:solidFill>
                  <a:prstClr val="white"/>
                </a:solidFill>
              </a:rPr>
              <a:t>neprilisina</a:t>
            </a:r>
            <a:r>
              <a:rPr lang="en-US" altLang="es-ES_tradnl" sz="1200" kern="0" dirty="0" smtClean="0">
                <a:solidFill>
                  <a:prstClr val="white"/>
                </a:solidFill>
              </a:rPr>
              <a:t> e do </a:t>
            </a:r>
            <a:r>
              <a:rPr lang="en-US" altLang="es-ES_tradnl" sz="1200" kern="0" dirty="0" err="1" smtClean="0">
                <a:solidFill>
                  <a:prstClr val="white"/>
                </a:solidFill>
              </a:rPr>
              <a:t>recetor</a:t>
            </a:r>
            <a:r>
              <a:rPr lang="en-US" altLang="es-ES_tradnl" sz="1200" kern="0" dirty="0" smtClean="0">
                <a:solidFill>
                  <a:prstClr val="white"/>
                </a:solidFill>
              </a:rPr>
              <a:t> da </a:t>
            </a:r>
            <a:r>
              <a:rPr lang="en-US" altLang="es-ES_tradnl" sz="1200" kern="0" dirty="0" err="1" smtClean="0">
                <a:solidFill>
                  <a:prstClr val="white"/>
                </a:solidFill>
              </a:rPr>
              <a:t>angiotensina</a:t>
            </a:r>
            <a:endParaRPr kumimoji="0" lang="en-US" altLang="es-ES_tradnl" sz="120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6" name="Rectángulo redondeado 15"/>
          <p:cNvSpPr/>
          <p:nvPr/>
        </p:nvSpPr>
        <p:spPr>
          <a:xfrm>
            <a:off x="5962291" y="1779726"/>
            <a:ext cx="901049" cy="316365"/>
          </a:xfrm>
          <a:prstGeom prst="roundRect">
            <a:avLst/>
          </a:prstGeom>
          <a:solidFill>
            <a:srgbClr val="C6E7FC">
              <a:lumMod val="25000"/>
            </a:srgb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5959759" y="1860923"/>
            <a:ext cx="90358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ES_tradnl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LCZ696</a:t>
            </a:r>
            <a:endParaRPr kumimoji="0" lang="en-US" altLang="es-ES_tradnl" sz="1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charset="0"/>
              <a:ea typeface="ＭＳ Ｐゴシック" charset="-128"/>
            </a:endParaRPr>
          </a:p>
        </p:txBody>
      </p:sp>
      <p:sp>
        <p:nvSpPr>
          <p:cNvPr id="18" name="Rectángulo redondeado 17"/>
          <p:cNvSpPr/>
          <p:nvPr/>
        </p:nvSpPr>
        <p:spPr>
          <a:xfrm>
            <a:off x="8323319" y="1779726"/>
            <a:ext cx="901049" cy="316365"/>
          </a:xfrm>
          <a:prstGeom prst="roundRect">
            <a:avLst/>
          </a:prstGeom>
          <a:solidFill>
            <a:srgbClr val="BE425F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8320787" y="1860923"/>
            <a:ext cx="90358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ES_tradnl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SRAA</a:t>
            </a:r>
            <a:endParaRPr kumimoji="0" lang="en-US" altLang="es-ES_tradnl" sz="1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charset="0"/>
              <a:ea typeface="ＭＳ Ｐゴシック" charset="-128"/>
            </a:endParaRPr>
          </a:p>
        </p:txBody>
      </p:sp>
      <p:sp>
        <p:nvSpPr>
          <p:cNvPr id="20" name="Rectángulo redondeado 19"/>
          <p:cNvSpPr/>
          <p:nvPr/>
        </p:nvSpPr>
        <p:spPr>
          <a:xfrm>
            <a:off x="2748443" y="1779726"/>
            <a:ext cx="2047609" cy="456398"/>
          </a:xfrm>
          <a:prstGeom prst="roundRect">
            <a:avLst/>
          </a:prstGeom>
          <a:solidFill>
            <a:srgbClr val="F5C04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2745910" y="1827671"/>
            <a:ext cx="20501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ES_tradnl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16296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ANP, BNP, CNP,</a:t>
            </a:r>
            <a:br>
              <a:rPr kumimoji="0" lang="en-US" altLang="es-ES_tradnl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16296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</a:br>
            <a:r>
              <a:rPr kumimoji="0" lang="en-US" altLang="es-ES_tradnl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16296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outros </a:t>
            </a:r>
            <a:r>
              <a:rPr kumimoji="0" lang="en-US" altLang="es-ES_tradnl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16296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péptidos</a:t>
            </a:r>
            <a:r>
              <a:rPr kumimoji="0" lang="en-US" altLang="es-ES_tradnl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16296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 </a:t>
            </a:r>
            <a:r>
              <a:rPr kumimoji="0" lang="en-US" altLang="es-ES_tradnl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16296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vasoactivos</a:t>
            </a:r>
            <a:r>
              <a:rPr kumimoji="0" lang="en-US" altLang="es-ES_tradnl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16296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*</a:t>
            </a:r>
            <a:endParaRPr kumimoji="0" lang="en-US" altLang="es-ES_tradnl" sz="1200" b="0" i="0" u="none" strike="noStrike" kern="0" cap="none" spc="0" normalizeH="0" baseline="0" noProof="0" dirty="0" smtClean="0">
              <a:ln>
                <a:noFill/>
              </a:ln>
              <a:solidFill>
                <a:srgbClr val="016296"/>
              </a:solidFill>
              <a:effectLst/>
              <a:uLnTx/>
              <a:uFillTx/>
              <a:latin typeface="Calibri" charset="0"/>
              <a:ea typeface="ＭＳ Ｐゴシック" charset="-128"/>
            </a:endParaRPr>
          </a:p>
        </p:txBody>
      </p:sp>
      <p:sp>
        <p:nvSpPr>
          <p:cNvPr id="22" name="Rectángulo redondeado 21"/>
          <p:cNvSpPr/>
          <p:nvPr/>
        </p:nvSpPr>
        <p:spPr>
          <a:xfrm>
            <a:off x="2423592" y="3429000"/>
            <a:ext cx="2101818" cy="2005353"/>
          </a:xfrm>
          <a:prstGeom prst="roundRect">
            <a:avLst>
              <a:gd name="adj" fmla="val 12308"/>
            </a:avLst>
          </a:prstGeom>
          <a:solidFill>
            <a:srgbClr val="FDF2D9"/>
          </a:solidFill>
          <a:ln w="9525" cap="flat" cmpd="sng" algn="ctr">
            <a:solidFill>
              <a:srgbClr val="7F7F7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sp>
        <p:nvSpPr>
          <p:cNvPr id="23" name="Rectangle 4"/>
          <p:cNvSpPr/>
          <p:nvPr/>
        </p:nvSpPr>
        <p:spPr>
          <a:xfrm>
            <a:off x="2732920" y="3480355"/>
            <a:ext cx="1725945" cy="17466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ts val="300"/>
              </a:spcAft>
              <a:defRPr/>
            </a:pPr>
            <a:r>
              <a:rPr lang="es-ES_tradnl" sz="1200" b="1" dirty="0" smtClean="0">
                <a:solidFill>
                  <a:srgbClr val="F5C040"/>
                </a:solidFill>
                <a:ea typeface="ＭＳ Ｐゴシック" charset="0"/>
                <a:cs typeface="Calibri" panose="020F0502020204030204" pitchFamily="34" charset="0"/>
              </a:rPr>
              <a:t>Estimulando</a:t>
            </a:r>
          </a:p>
          <a:p>
            <a:pPr defTabSz="457200" fontAlgn="base">
              <a:spcBef>
                <a:spcPct val="0"/>
              </a:spcBef>
              <a:spcAft>
                <a:spcPts val="300"/>
              </a:spcAft>
              <a:defRPr/>
            </a:pPr>
            <a:r>
              <a:rPr lang="es-ES_tradnl" sz="12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ea typeface="ＭＳ Ｐゴシック" charset="0"/>
                <a:cs typeface="Calibri" panose="020F0502020204030204" pitchFamily="34" charset="0"/>
              </a:rPr>
              <a:t>Vasodilatação</a:t>
            </a:r>
            <a:endParaRPr lang="es-ES_tradnl" sz="1200" b="1" dirty="0" smtClean="0">
              <a:solidFill>
                <a:prstClr val="black">
                  <a:lumMod val="65000"/>
                  <a:lumOff val="35000"/>
                </a:prstClr>
              </a:solidFill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ts val="300"/>
              </a:spcAft>
              <a:defRPr/>
            </a:pPr>
            <a:r>
              <a:rPr lang="es-ES_tradnl" sz="1200" dirty="0"/>
              <a:t>↓</a:t>
            </a:r>
            <a:r>
              <a:rPr lang="es-ES_tradnl" sz="1200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s-ES_tradnl" sz="1200" dirty="0" err="1" smtClean="0">
                <a:solidFill>
                  <a:prstClr val="black">
                    <a:lumMod val="65000"/>
                    <a:lumOff val="35000"/>
                  </a:prstClr>
                </a:solidFill>
                <a:ea typeface="ＭＳ Ｐゴシック" charset="0"/>
                <a:cs typeface="Calibri" panose="020F0502020204030204" pitchFamily="34" charset="0"/>
              </a:rPr>
              <a:t>Pressão</a:t>
            </a:r>
            <a:r>
              <a:rPr lang="es-ES_tradnl" sz="1200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ＭＳ Ｐゴシック" charset="0"/>
                <a:cs typeface="Calibri" panose="020F0502020204030204" pitchFamily="34" charset="0"/>
              </a:rPr>
              <a:t> sanguínea</a:t>
            </a:r>
          </a:p>
          <a:p>
            <a:pPr defTabSz="457200" fontAlgn="base">
              <a:spcBef>
                <a:spcPct val="0"/>
              </a:spcBef>
              <a:spcAft>
                <a:spcPts val="300"/>
              </a:spcAft>
              <a:defRPr/>
            </a:pPr>
            <a:r>
              <a:rPr lang="es-ES_tradnl" sz="1200" dirty="0"/>
              <a:t>↓ </a:t>
            </a:r>
            <a:r>
              <a:rPr lang="es-ES_tradnl" sz="1200" dirty="0" err="1" smtClean="0">
                <a:solidFill>
                  <a:prstClr val="black">
                    <a:lumMod val="65000"/>
                    <a:lumOff val="35000"/>
                  </a:prstClr>
                </a:solidFill>
                <a:ea typeface="ＭＳ Ｐゴシック" charset="0"/>
                <a:cs typeface="Calibri" panose="020F0502020204030204" pitchFamily="34" charset="0"/>
              </a:rPr>
              <a:t>Tónus</a:t>
            </a:r>
            <a:r>
              <a:rPr lang="es-ES_tradnl" sz="1200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ＭＳ Ｐゴシック" charset="0"/>
                <a:cs typeface="Calibri" panose="020F0502020204030204" pitchFamily="34" charset="0"/>
              </a:rPr>
              <a:t> simpático</a:t>
            </a:r>
          </a:p>
          <a:p>
            <a:pPr defTabSz="457200" fontAlgn="base">
              <a:spcBef>
                <a:spcPct val="0"/>
              </a:spcBef>
              <a:spcAft>
                <a:spcPts val="300"/>
              </a:spcAft>
              <a:defRPr/>
            </a:pPr>
            <a:r>
              <a:rPr lang="es-ES_tradnl" sz="1200" dirty="0"/>
              <a:t>↓ </a:t>
            </a:r>
            <a:r>
              <a:rPr lang="es-ES_tradnl" sz="1200" dirty="0" err="1" smtClean="0">
                <a:solidFill>
                  <a:prstClr val="black">
                    <a:lumMod val="65000"/>
                    <a:lumOff val="35000"/>
                  </a:prstClr>
                </a:solidFill>
                <a:ea typeface="ＭＳ Ｐゴシック" charset="0"/>
                <a:cs typeface="Calibri" panose="020F0502020204030204" pitchFamily="34" charset="0"/>
              </a:rPr>
              <a:t>Níveis</a:t>
            </a:r>
            <a:r>
              <a:rPr lang="es-ES_tradnl" sz="1200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ＭＳ Ｐゴシック" charset="0"/>
                <a:cs typeface="Calibri" panose="020F0502020204030204" pitchFamily="34" charset="0"/>
              </a:rPr>
              <a:t> de aldosterona</a:t>
            </a:r>
          </a:p>
          <a:p>
            <a:pPr defTabSz="457200" fontAlgn="base">
              <a:spcBef>
                <a:spcPct val="0"/>
              </a:spcBef>
              <a:spcAft>
                <a:spcPts val="300"/>
              </a:spcAft>
              <a:defRPr/>
            </a:pPr>
            <a:r>
              <a:rPr lang="es-ES_tradnl" sz="1200" dirty="0"/>
              <a:t>↓ </a:t>
            </a:r>
            <a:r>
              <a:rPr lang="es-ES_tradnl" sz="1200" dirty="0" err="1" smtClean="0">
                <a:solidFill>
                  <a:prstClr val="black">
                    <a:lumMod val="65000"/>
                    <a:lumOff val="35000"/>
                  </a:prstClr>
                </a:solidFill>
                <a:ea typeface="ＭＳ Ｐゴシック" charset="0"/>
                <a:cs typeface="Calibri" panose="020F0502020204030204" pitchFamily="34" charset="0"/>
              </a:rPr>
              <a:t>Fibrose</a:t>
            </a:r>
            <a:endParaRPr lang="es-ES_tradnl" sz="1200" dirty="0" smtClean="0">
              <a:solidFill>
                <a:prstClr val="black">
                  <a:lumMod val="65000"/>
                  <a:lumOff val="35000"/>
                </a:prstClr>
              </a:solidFill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ts val="300"/>
              </a:spcAft>
              <a:defRPr/>
            </a:pPr>
            <a:r>
              <a:rPr lang="es-ES_tradnl" sz="1200" dirty="0"/>
              <a:t>↓ </a:t>
            </a:r>
            <a:r>
              <a:rPr lang="es-ES_tradnl" sz="1200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ＭＳ Ｐゴシック" charset="0"/>
                <a:cs typeface="Calibri" panose="020F0502020204030204" pitchFamily="34" charset="0"/>
              </a:rPr>
              <a:t>Hipertrofia</a:t>
            </a:r>
          </a:p>
          <a:p>
            <a:pPr defTabSz="457200" fontAlgn="base">
              <a:spcBef>
                <a:spcPct val="0"/>
              </a:spcBef>
              <a:spcAft>
                <a:spcPts val="300"/>
              </a:spcAft>
              <a:defRPr/>
            </a:pPr>
            <a:r>
              <a:rPr lang="es-ES_tradnl" sz="1200" dirty="0"/>
              <a:t>↑ </a:t>
            </a:r>
            <a:r>
              <a:rPr lang="es-ES_tradnl" sz="1200" dirty="0" err="1" smtClean="0">
                <a:solidFill>
                  <a:prstClr val="black">
                    <a:lumMod val="65000"/>
                    <a:lumOff val="35000"/>
                  </a:prstClr>
                </a:solidFill>
                <a:ea typeface="ＭＳ Ｐゴシック" charset="0"/>
                <a:cs typeface="Calibri" panose="020F0502020204030204" pitchFamily="34" charset="0"/>
              </a:rPr>
              <a:t>Natriurese</a:t>
            </a:r>
            <a:r>
              <a:rPr lang="es-ES_tradnl" sz="1200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ＭＳ Ｐゴシック" charset="0"/>
                <a:cs typeface="Calibri" panose="020F0502020204030204" pitchFamily="34" charset="0"/>
              </a:rPr>
              <a:t>/diuresis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24" name="Rectangle 4"/>
          <p:cNvSpPr/>
          <p:nvPr/>
        </p:nvSpPr>
        <p:spPr>
          <a:xfrm>
            <a:off x="8150252" y="2151773"/>
            <a:ext cx="1346090" cy="129266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457200" fontAlgn="base">
              <a:spcBef>
                <a:spcPct val="0"/>
              </a:spcBef>
              <a:defRPr/>
            </a:pPr>
            <a:r>
              <a:rPr lang="es-ES_tradnl" sz="1200" dirty="0" err="1" smtClean="0">
                <a:solidFill>
                  <a:prstClr val="black">
                    <a:lumMod val="65000"/>
                    <a:lumOff val="35000"/>
                  </a:prstClr>
                </a:solidFill>
                <a:ea typeface="ＭＳ Ｐゴシック" charset="0"/>
                <a:cs typeface="Calibri" panose="020F0502020204030204" pitchFamily="34" charset="0"/>
              </a:rPr>
              <a:t>Angiotensinógeno</a:t>
            </a:r>
            <a:r>
              <a:rPr lang="es-ES_tradnl" sz="1200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ＭＳ Ｐゴシック" charset="0"/>
                <a:cs typeface="Calibri" panose="020F0502020204030204" pitchFamily="34" charset="0"/>
              </a:rPr>
              <a:t> (</a:t>
            </a:r>
            <a:r>
              <a:rPr lang="es-ES_tradnl" sz="1200" dirty="0" err="1" smtClean="0">
                <a:solidFill>
                  <a:prstClr val="black">
                    <a:lumMod val="65000"/>
                    <a:lumOff val="35000"/>
                  </a:prstClr>
                </a:solidFill>
                <a:ea typeface="ＭＳ Ｐゴシック" charset="0"/>
                <a:cs typeface="Calibri" panose="020F0502020204030204" pitchFamily="34" charset="0"/>
              </a:rPr>
              <a:t>secreção</a:t>
            </a:r>
            <a:r>
              <a:rPr lang="es-ES_tradnl" sz="1200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ＭＳ Ｐゴシック" charset="0"/>
                <a:cs typeface="Calibri" panose="020F0502020204030204" pitchFamily="34" charset="0"/>
              </a:rPr>
              <a:t> no </a:t>
            </a:r>
            <a:r>
              <a:rPr lang="es-ES_tradnl" sz="1200" dirty="0" err="1" smtClean="0">
                <a:solidFill>
                  <a:prstClr val="black">
                    <a:lumMod val="65000"/>
                    <a:lumOff val="35000"/>
                  </a:prstClr>
                </a:solidFill>
                <a:ea typeface="ＭＳ Ｐゴシック" charset="0"/>
                <a:cs typeface="Calibri" panose="020F0502020204030204" pitchFamily="34" charset="0"/>
              </a:rPr>
              <a:t>fígado</a:t>
            </a:r>
            <a:r>
              <a:rPr lang="es-ES_tradnl" sz="1200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ＭＳ Ｐゴシック" charset="0"/>
                <a:cs typeface="Calibri" panose="020F0502020204030204" pitchFamily="34" charset="0"/>
              </a:rPr>
              <a:t>)</a:t>
            </a:r>
          </a:p>
          <a:p>
            <a:pPr algn="ctr" defTabSz="457200" fontAlgn="base">
              <a:spcBef>
                <a:spcPct val="0"/>
              </a:spcBef>
              <a:defRPr/>
            </a:pPr>
            <a:r>
              <a:rPr lang="es-ES_tradnl" sz="1200" dirty="0"/>
              <a:t>↓ </a:t>
            </a:r>
            <a:endParaRPr lang="es-ES_tradnl" sz="1200" dirty="0" smtClean="0"/>
          </a:p>
          <a:p>
            <a:pPr algn="ctr" defTabSz="457200" fontAlgn="base">
              <a:spcBef>
                <a:spcPct val="0"/>
              </a:spcBef>
              <a:defRPr/>
            </a:pPr>
            <a:r>
              <a:rPr lang="es-ES_tradnl" sz="1200" dirty="0" err="1" smtClean="0">
                <a:solidFill>
                  <a:prstClr val="black">
                    <a:lumMod val="65000"/>
                    <a:lumOff val="35000"/>
                  </a:prstClr>
                </a:solidFill>
                <a:ea typeface="ＭＳ Ｐゴシック" charset="0"/>
                <a:cs typeface="Calibri" panose="020F0502020204030204" pitchFamily="34" charset="0"/>
              </a:rPr>
              <a:t>Ang</a:t>
            </a:r>
            <a:r>
              <a:rPr lang="es-ES_tradnl" sz="1200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ＭＳ Ｐゴシック" charset="0"/>
                <a:cs typeface="Calibri" panose="020F0502020204030204" pitchFamily="34" charset="0"/>
              </a:rPr>
              <a:t> I</a:t>
            </a:r>
          </a:p>
          <a:p>
            <a:pPr algn="ctr" defTabSz="457200" fontAlgn="base">
              <a:spcBef>
                <a:spcPct val="0"/>
              </a:spcBef>
              <a:defRPr/>
            </a:pPr>
            <a:r>
              <a:rPr lang="es-ES_tradnl" sz="1200" dirty="0"/>
              <a:t>↓ </a:t>
            </a:r>
            <a:endParaRPr lang="es-ES_tradnl" sz="1200" dirty="0" smtClean="0"/>
          </a:p>
          <a:p>
            <a:pPr algn="ctr" defTabSz="457200" fontAlgn="base">
              <a:spcBef>
                <a:spcPct val="0"/>
              </a:spcBef>
              <a:defRPr/>
            </a:pPr>
            <a:r>
              <a:rPr lang="es-ES_tradnl" sz="1200" dirty="0" err="1" smtClean="0">
                <a:solidFill>
                  <a:prstClr val="black">
                    <a:lumMod val="65000"/>
                    <a:lumOff val="35000"/>
                  </a:prstClr>
                </a:solidFill>
                <a:ea typeface="ＭＳ Ｐゴシック" charset="0"/>
                <a:cs typeface="Calibri" panose="020F0502020204030204" pitchFamily="34" charset="0"/>
              </a:rPr>
              <a:t>Ang</a:t>
            </a:r>
            <a:r>
              <a:rPr lang="es-ES_tradnl" sz="1200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ＭＳ Ｐゴシック" charset="0"/>
                <a:cs typeface="Calibri" panose="020F0502020204030204" pitchFamily="34" charset="0"/>
              </a:rPr>
              <a:t> II</a:t>
            </a:r>
          </a:p>
          <a:p>
            <a:pPr algn="ctr" defTabSz="457200" fontAlgn="base">
              <a:spcBef>
                <a:spcPct val="0"/>
              </a:spcBef>
              <a:defRPr/>
            </a:pPr>
            <a:r>
              <a:rPr lang="es-ES_tradnl" sz="1200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ＭＳ Ｐゴシック" charset="0"/>
                <a:cs typeface="Calibri" panose="020F0502020204030204" pitchFamily="34" charset="0"/>
              </a:rPr>
              <a:t>Receptor AT</a:t>
            </a:r>
            <a:r>
              <a:rPr lang="es-ES_tradnl" sz="1200" baseline="-25000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ＭＳ Ｐゴシック" charset="0"/>
                <a:cs typeface="Calibri" panose="020F0502020204030204" pitchFamily="34" charset="0"/>
              </a:rPr>
              <a:t>1</a:t>
            </a:r>
            <a:endParaRPr lang="en-US" sz="1200" baseline="-25000" dirty="0">
              <a:solidFill>
                <a:prstClr val="black">
                  <a:lumMod val="65000"/>
                  <a:lumOff val="35000"/>
                </a:prstClr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25" name="Rectángulo redondeado 24"/>
          <p:cNvSpPr/>
          <p:nvPr/>
        </p:nvSpPr>
        <p:spPr>
          <a:xfrm>
            <a:off x="7810606" y="3578429"/>
            <a:ext cx="2101818" cy="1761691"/>
          </a:xfrm>
          <a:prstGeom prst="roundRect">
            <a:avLst>
              <a:gd name="adj" fmla="val 12308"/>
            </a:avLst>
          </a:prstGeom>
          <a:solidFill>
            <a:srgbClr val="BE425F"/>
          </a:solidFill>
          <a:ln w="9525" cap="flat" cmpd="sng" algn="ctr">
            <a:solidFill>
              <a:srgbClr val="00A2A9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sp>
        <p:nvSpPr>
          <p:cNvPr id="26" name="Rectangle 4"/>
          <p:cNvSpPr/>
          <p:nvPr/>
        </p:nvSpPr>
        <p:spPr>
          <a:xfrm>
            <a:off x="8068256" y="3718879"/>
            <a:ext cx="1725945" cy="152349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ts val="300"/>
              </a:spcAft>
              <a:defRPr/>
            </a:pPr>
            <a:r>
              <a:rPr lang="es-ES_tradnl" sz="1200" b="1" dirty="0" err="1" smtClean="0">
                <a:solidFill>
                  <a:schemeClr val="bg1"/>
                </a:solidFill>
                <a:ea typeface="ＭＳ Ｐゴシック" charset="0"/>
                <a:cs typeface="Calibri" panose="020F0502020204030204" pitchFamily="34" charset="0"/>
              </a:rPr>
              <a:t>Inibindo</a:t>
            </a:r>
            <a:endParaRPr lang="es-ES_tradnl" sz="1200" b="1" dirty="0" smtClean="0">
              <a:solidFill>
                <a:schemeClr val="bg1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ts val="300"/>
              </a:spcAft>
              <a:defRPr/>
            </a:pPr>
            <a:r>
              <a:rPr lang="es-ES_tradnl" sz="1200" b="1" dirty="0" err="1" smtClean="0">
                <a:solidFill>
                  <a:schemeClr val="bg1"/>
                </a:solidFill>
                <a:ea typeface="ＭＳ Ｐゴシック" charset="0"/>
                <a:cs typeface="Calibri" panose="020F0502020204030204" pitchFamily="34" charset="0"/>
              </a:rPr>
              <a:t>Vasoconstrição</a:t>
            </a:r>
            <a:endParaRPr lang="es-ES_tradnl" sz="1200" b="1" dirty="0" smtClean="0">
              <a:solidFill>
                <a:schemeClr val="bg1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ts val="300"/>
              </a:spcAft>
              <a:defRPr/>
            </a:pPr>
            <a:r>
              <a:rPr lang="es-ES_tradnl" sz="1200" dirty="0">
                <a:solidFill>
                  <a:schemeClr val="bg1"/>
                </a:solidFill>
              </a:rPr>
              <a:t>↑</a:t>
            </a:r>
            <a:r>
              <a:rPr lang="es-ES_tradnl" sz="1200" dirty="0" smtClean="0">
                <a:solidFill>
                  <a:schemeClr val="bg1"/>
                </a:solidFill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s-ES_tradnl" sz="1200" dirty="0" err="1" smtClean="0">
                <a:solidFill>
                  <a:schemeClr val="bg1"/>
                </a:solidFill>
                <a:ea typeface="ＭＳ Ｐゴシック" charset="0"/>
                <a:cs typeface="Calibri" panose="020F0502020204030204" pitchFamily="34" charset="0"/>
              </a:rPr>
              <a:t>Pressão</a:t>
            </a:r>
            <a:r>
              <a:rPr lang="es-ES_tradnl" sz="1200" dirty="0" smtClean="0">
                <a:solidFill>
                  <a:schemeClr val="bg1"/>
                </a:solidFill>
                <a:ea typeface="ＭＳ Ｐゴシック" charset="0"/>
                <a:cs typeface="Calibri" panose="020F0502020204030204" pitchFamily="34" charset="0"/>
              </a:rPr>
              <a:t> sanguínea</a:t>
            </a:r>
          </a:p>
          <a:p>
            <a:pPr defTabSz="457200" fontAlgn="base">
              <a:spcBef>
                <a:spcPct val="0"/>
              </a:spcBef>
              <a:spcAft>
                <a:spcPts val="300"/>
              </a:spcAft>
              <a:defRPr/>
            </a:pPr>
            <a:r>
              <a:rPr lang="es-ES_tradnl" sz="1200" dirty="0">
                <a:solidFill>
                  <a:schemeClr val="bg1"/>
                </a:solidFill>
              </a:rPr>
              <a:t>↑</a:t>
            </a:r>
            <a:r>
              <a:rPr lang="es-ES_tradnl" sz="1200" dirty="0" smtClean="0">
                <a:solidFill>
                  <a:schemeClr val="bg1"/>
                </a:solidFill>
              </a:rPr>
              <a:t> </a:t>
            </a:r>
            <a:r>
              <a:rPr lang="es-ES_tradnl" sz="1200" dirty="0" err="1" smtClean="0">
                <a:solidFill>
                  <a:schemeClr val="bg1"/>
                </a:solidFill>
                <a:ea typeface="ＭＳ Ｐゴシック" charset="0"/>
                <a:cs typeface="Calibri" panose="020F0502020204030204" pitchFamily="34" charset="0"/>
              </a:rPr>
              <a:t>Tónus</a:t>
            </a:r>
            <a:r>
              <a:rPr lang="es-ES_tradnl" sz="1200" dirty="0" smtClean="0">
                <a:solidFill>
                  <a:schemeClr val="bg1"/>
                </a:solidFill>
                <a:ea typeface="ＭＳ Ｐゴシック" charset="0"/>
                <a:cs typeface="Calibri" panose="020F0502020204030204" pitchFamily="34" charset="0"/>
              </a:rPr>
              <a:t> simpático</a:t>
            </a:r>
          </a:p>
          <a:p>
            <a:pPr defTabSz="457200" fontAlgn="base">
              <a:spcBef>
                <a:spcPct val="0"/>
              </a:spcBef>
              <a:spcAft>
                <a:spcPts val="300"/>
              </a:spcAft>
              <a:defRPr/>
            </a:pPr>
            <a:r>
              <a:rPr lang="es-ES_tradnl" sz="1200" dirty="0">
                <a:solidFill>
                  <a:schemeClr val="bg1"/>
                </a:solidFill>
              </a:rPr>
              <a:t>↑</a:t>
            </a:r>
            <a:r>
              <a:rPr lang="es-ES_tradnl" sz="1200" dirty="0" smtClean="0">
                <a:solidFill>
                  <a:schemeClr val="bg1"/>
                </a:solidFill>
              </a:rPr>
              <a:t> </a:t>
            </a:r>
            <a:r>
              <a:rPr lang="es-ES_tradnl" sz="1200" dirty="0" smtClean="0">
                <a:solidFill>
                  <a:schemeClr val="bg1"/>
                </a:solidFill>
                <a:ea typeface="ＭＳ Ｐゴシック" charset="0"/>
                <a:cs typeface="Calibri" panose="020F0502020204030204" pitchFamily="34" charset="0"/>
              </a:rPr>
              <a:t>Aldosterona</a:t>
            </a:r>
          </a:p>
          <a:p>
            <a:pPr defTabSz="457200" fontAlgn="base">
              <a:spcBef>
                <a:spcPct val="0"/>
              </a:spcBef>
              <a:spcAft>
                <a:spcPts val="300"/>
              </a:spcAft>
              <a:defRPr/>
            </a:pPr>
            <a:r>
              <a:rPr lang="es-ES_tradnl" sz="1200" dirty="0">
                <a:solidFill>
                  <a:schemeClr val="bg1"/>
                </a:solidFill>
              </a:rPr>
              <a:t>↑</a:t>
            </a:r>
            <a:r>
              <a:rPr lang="es-ES_tradnl" sz="1200" dirty="0" smtClean="0">
                <a:solidFill>
                  <a:schemeClr val="bg1"/>
                </a:solidFill>
              </a:rPr>
              <a:t> </a:t>
            </a:r>
            <a:r>
              <a:rPr lang="es-ES_tradnl" sz="1200" dirty="0" err="1" smtClean="0">
                <a:solidFill>
                  <a:schemeClr val="bg1"/>
                </a:solidFill>
                <a:ea typeface="ＭＳ Ｐゴシック" charset="0"/>
                <a:cs typeface="Calibri" panose="020F0502020204030204" pitchFamily="34" charset="0"/>
              </a:rPr>
              <a:t>Fibrose</a:t>
            </a:r>
            <a:endParaRPr lang="es-ES_tradnl" sz="1200" dirty="0" smtClean="0">
              <a:solidFill>
                <a:schemeClr val="bg1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ts val="300"/>
              </a:spcAft>
              <a:defRPr/>
            </a:pPr>
            <a:r>
              <a:rPr lang="es-ES_tradnl" sz="1200" dirty="0">
                <a:solidFill>
                  <a:schemeClr val="bg1"/>
                </a:solidFill>
              </a:rPr>
              <a:t>↑</a:t>
            </a:r>
            <a:r>
              <a:rPr lang="es-ES_tradnl" sz="1200" dirty="0" smtClean="0">
                <a:solidFill>
                  <a:schemeClr val="bg1"/>
                </a:solidFill>
              </a:rPr>
              <a:t> </a:t>
            </a:r>
            <a:r>
              <a:rPr lang="es-ES_tradnl" sz="1200" dirty="0" smtClean="0">
                <a:solidFill>
                  <a:schemeClr val="bg1"/>
                </a:solidFill>
                <a:ea typeface="ＭＳ Ｐゴシック" charset="0"/>
                <a:cs typeface="Calibri" panose="020F0502020204030204" pitchFamily="34" charset="0"/>
              </a:rPr>
              <a:t>Hipertrofia</a:t>
            </a:r>
          </a:p>
        </p:txBody>
      </p:sp>
      <p:sp>
        <p:nvSpPr>
          <p:cNvPr id="27" name="Rectangle 4"/>
          <p:cNvSpPr/>
          <p:nvPr/>
        </p:nvSpPr>
        <p:spPr>
          <a:xfrm rot="3481694">
            <a:off x="3758388" y="2481416"/>
            <a:ext cx="770389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ts val="300"/>
              </a:spcAft>
              <a:defRPr/>
            </a:pPr>
            <a:r>
              <a:rPr lang="es-ES_tradnl" sz="1200" smtClean="0">
                <a:solidFill>
                  <a:prstClr val="black">
                    <a:lumMod val="65000"/>
                    <a:lumOff val="35000"/>
                  </a:prstClr>
                </a:solidFill>
                <a:ea typeface="ＭＳ Ｐゴシック" charset="0"/>
                <a:cs typeface="Calibri" panose="020F0502020204030204" pitchFamily="34" charset="0"/>
              </a:rPr>
              <a:t>Neprilisina</a:t>
            </a:r>
            <a:endParaRPr lang="en-US" sz="1200" baseline="-25000" dirty="0">
              <a:solidFill>
                <a:prstClr val="black">
                  <a:lumMod val="65000"/>
                  <a:lumOff val="35000"/>
                </a:prstClr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28" name="Rectangle 4"/>
          <p:cNvSpPr/>
          <p:nvPr/>
        </p:nvSpPr>
        <p:spPr>
          <a:xfrm>
            <a:off x="3550082" y="2945076"/>
            <a:ext cx="1245969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ts val="300"/>
              </a:spcAft>
              <a:defRPr/>
            </a:pPr>
            <a:r>
              <a:rPr lang="es-ES_tradnl" sz="1200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ＭＳ Ｐゴシック" charset="0"/>
                <a:cs typeface="Calibri" panose="020F0502020204030204" pitchFamily="34" charset="0"/>
              </a:rPr>
              <a:t>Fragmentos </a:t>
            </a:r>
            <a:r>
              <a:rPr lang="es-ES_tradnl" sz="1200" dirty="0" err="1" smtClean="0">
                <a:solidFill>
                  <a:prstClr val="black">
                    <a:lumMod val="65000"/>
                    <a:lumOff val="35000"/>
                  </a:prstClr>
                </a:solidFill>
                <a:ea typeface="ＭＳ Ｐゴシック" charset="0"/>
                <a:cs typeface="Calibri" panose="020F0502020204030204" pitchFamily="34" charset="0"/>
              </a:rPr>
              <a:t>inativos</a:t>
            </a:r>
            <a:endParaRPr lang="en-US" sz="1200" baseline="-25000" dirty="0">
              <a:solidFill>
                <a:prstClr val="black">
                  <a:lumMod val="65000"/>
                  <a:lumOff val="35000"/>
                </a:prstClr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29" name="Rectángulo redondeado 28"/>
          <p:cNvSpPr/>
          <p:nvPr/>
        </p:nvSpPr>
        <p:spPr>
          <a:xfrm>
            <a:off x="4906857" y="2682505"/>
            <a:ext cx="1567413" cy="456398"/>
          </a:xfrm>
          <a:prstGeom prst="roundRect">
            <a:avLst/>
          </a:prstGeom>
          <a:solidFill>
            <a:srgbClr val="31B6FD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4904324" y="2730450"/>
            <a:ext cx="15699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0" marR="0" lvl="0" indent="0" algn="ctr" defTabSz="45720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ES_tradnl" sz="1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Sacubitrilo</a:t>
            </a:r>
            <a:endParaRPr kumimoji="0" lang="en-US" altLang="es-ES_tradnl" sz="12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charset="0"/>
              <a:ea typeface="ＭＳ Ｐゴシック" charset="-128"/>
            </a:endParaRPr>
          </a:p>
          <a:p>
            <a:pPr marL="0" marR="0" lvl="0" indent="0" algn="ctr" defTabSz="45720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ES_tradnl" sz="120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(AHU377; </a:t>
            </a:r>
            <a:r>
              <a:rPr kumimoji="0" lang="en-US" altLang="es-ES_tradnl" sz="120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profármaco</a:t>
            </a:r>
            <a:r>
              <a:rPr kumimoji="0" lang="en-US" altLang="es-ES_tradnl" sz="120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)</a:t>
            </a:r>
          </a:p>
        </p:txBody>
      </p:sp>
      <p:sp>
        <p:nvSpPr>
          <p:cNvPr id="31" name="Rectángulo redondeado 30"/>
          <p:cNvSpPr/>
          <p:nvPr/>
        </p:nvSpPr>
        <p:spPr>
          <a:xfrm>
            <a:off x="5022137" y="3521508"/>
            <a:ext cx="1240687" cy="456398"/>
          </a:xfrm>
          <a:prstGeom prst="roundRect">
            <a:avLst/>
          </a:prstGeom>
          <a:solidFill>
            <a:srgbClr val="31B6FD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5019604" y="3569453"/>
            <a:ext cx="12432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0" marR="0" lvl="0" indent="0" algn="ctr" defTabSz="45720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ES_tradnl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LBQ657</a:t>
            </a:r>
          </a:p>
          <a:p>
            <a:pPr marL="0" marR="0" lvl="0" indent="0" algn="ctr" defTabSz="45720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ES_tradnl" sz="120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(</a:t>
            </a:r>
            <a:r>
              <a:rPr kumimoji="0" lang="en-US" altLang="es-ES_tradnl" sz="120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inibidor</a:t>
            </a:r>
            <a:r>
              <a:rPr kumimoji="0" lang="en-US" altLang="es-ES_tradnl" sz="120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 de NEP)</a:t>
            </a:r>
          </a:p>
        </p:txBody>
      </p:sp>
      <p:sp>
        <p:nvSpPr>
          <p:cNvPr id="33" name="Rectángulo redondeado 32"/>
          <p:cNvSpPr/>
          <p:nvPr/>
        </p:nvSpPr>
        <p:spPr>
          <a:xfrm>
            <a:off x="6413283" y="3521508"/>
            <a:ext cx="1240687" cy="456398"/>
          </a:xfrm>
          <a:prstGeom prst="roundRect">
            <a:avLst>
              <a:gd name="adj" fmla="val 11897"/>
            </a:avLst>
          </a:prstGeom>
          <a:solidFill>
            <a:srgbClr val="F5C04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000" b="0" i="0" u="none" strike="noStrike" kern="0" cap="none" spc="0" normalizeH="0" baseline="0" noProof="0">
              <a:ln>
                <a:noFill/>
              </a:ln>
              <a:solidFill>
                <a:srgbClr val="016296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6395042" y="3635966"/>
            <a:ext cx="124322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0" marR="0" lvl="0" indent="0" algn="ctr" defTabSz="45720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ES_tradnl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16296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Valsartan</a:t>
            </a:r>
            <a:endParaRPr kumimoji="0" lang="en-US" altLang="es-ES_tradnl" sz="1200" i="0" u="none" strike="noStrike" kern="0" cap="none" spc="0" normalizeH="0" baseline="0" noProof="0" dirty="0" smtClean="0">
              <a:ln>
                <a:noFill/>
              </a:ln>
              <a:solidFill>
                <a:srgbClr val="016296"/>
              </a:solidFill>
              <a:effectLst/>
              <a:uLnTx/>
              <a:uFillTx/>
              <a:latin typeface="Calibri" charset="0"/>
              <a:ea typeface="ＭＳ Ｐゴシック" charset="-128"/>
            </a:endParaRPr>
          </a:p>
        </p:txBody>
      </p:sp>
      <p:cxnSp>
        <p:nvCxnSpPr>
          <p:cNvPr id="35" name="Conector recto 34"/>
          <p:cNvCxnSpPr/>
          <p:nvPr/>
        </p:nvCxnSpPr>
        <p:spPr>
          <a:xfrm flipH="1">
            <a:off x="5655181" y="1965925"/>
            <a:ext cx="11018" cy="636014"/>
          </a:xfrm>
          <a:prstGeom prst="line">
            <a:avLst/>
          </a:prstGeom>
          <a:noFill/>
          <a:ln w="25400" cap="flat" cmpd="sng" algn="ctr">
            <a:solidFill>
              <a:srgbClr val="A6A6A6"/>
            </a:solidFill>
            <a:prstDash val="solid"/>
            <a:tailEnd type="triangle"/>
          </a:ln>
          <a:effectLst/>
        </p:spPr>
      </p:cxnSp>
      <p:cxnSp>
        <p:nvCxnSpPr>
          <p:cNvPr id="36" name="Conector recto 35"/>
          <p:cNvCxnSpPr/>
          <p:nvPr/>
        </p:nvCxnSpPr>
        <p:spPr>
          <a:xfrm>
            <a:off x="5666199" y="3138903"/>
            <a:ext cx="0" cy="372987"/>
          </a:xfrm>
          <a:prstGeom prst="line">
            <a:avLst/>
          </a:prstGeom>
          <a:noFill/>
          <a:ln w="25400" cap="flat" cmpd="sng" algn="ctr">
            <a:solidFill>
              <a:srgbClr val="A6A6A6"/>
            </a:solidFill>
            <a:prstDash val="solid"/>
            <a:tailEnd type="triangle"/>
          </a:ln>
          <a:effectLst/>
        </p:spPr>
      </p:cxnSp>
      <p:cxnSp>
        <p:nvCxnSpPr>
          <p:cNvPr id="37" name="Conector recto 36"/>
          <p:cNvCxnSpPr>
            <a:stCxn id="39" idx="1"/>
          </p:cNvCxnSpPr>
          <p:nvPr/>
        </p:nvCxnSpPr>
        <p:spPr>
          <a:xfrm flipH="1">
            <a:off x="7563513" y="3326885"/>
            <a:ext cx="517329" cy="237160"/>
          </a:xfrm>
          <a:prstGeom prst="line">
            <a:avLst/>
          </a:prstGeom>
          <a:noFill/>
          <a:ln w="25400" cap="flat" cmpd="sng" algn="ctr">
            <a:solidFill>
              <a:srgbClr val="BE425F"/>
            </a:solidFill>
            <a:prstDash val="dot"/>
          </a:ln>
          <a:effectLst/>
        </p:spPr>
      </p:cxnSp>
      <p:grpSp>
        <p:nvGrpSpPr>
          <p:cNvPr id="38" name="Agrupar 37"/>
          <p:cNvGrpSpPr/>
          <p:nvPr/>
        </p:nvGrpSpPr>
        <p:grpSpPr>
          <a:xfrm>
            <a:off x="8078310" y="3168702"/>
            <a:ext cx="268829" cy="316365"/>
            <a:chOff x="6213053" y="3324463"/>
            <a:chExt cx="268829" cy="316365"/>
          </a:xfrm>
          <a:solidFill>
            <a:srgbClr val="BE425F"/>
          </a:solidFill>
        </p:grpSpPr>
        <p:sp>
          <p:nvSpPr>
            <p:cNvPr id="39" name="Rectángulo redondeado 38"/>
            <p:cNvSpPr/>
            <p:nvPr/>
          </p:nvSpPr>
          <p:spPr>
            <a:xfrm>
              <a:off x="6215585" y="3324463"/>
              <a:ext cx="266297" cy="316365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40" name="Rectangle 4"/>
            <p:cNvSpPr>
              <a:spLocks noChangeArrowheads="1"/>
            </p:cNvSpPr>
            <p:nvPr/>
          </p:nvSpPr>
          <p:spPr bwMode="auto">
            <a:xfrm>
              <a:off x="6213053" y="3405660"/>
              <a:ext cx="268829" cy="1846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s-ES_tradnl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charset="0"/>
                  <a:ea typeface="ＭＳ Ｐゴシック" charset="-128"/>
                </a:rPr>
                <a:t>X</a:t>
              </a:r>
              <a:endParaRPr kumimoji="0" lang="en-US" altLang="es-ES_tradnl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charset="0"/>
                <a:ea typeface="ＭＳ Ｐゴシック" charset="-128"/>
              </a:endParaRPr>
            </a:p>
          </p:txBody>
        </p:sp>
      </p:grpSp>
      <p:sp>
        <p:nvSpPr>
          <p:cNvPr id="41" name="Rectángulo redondeado 40"/>
          <p:cNvSpPr/>
          <p:nvPr/>
        </p:nvSpPr>
        <p:spPr>
          <a:xfrm>
            <a:off x="4474388" y="2285574"/>
            <a:ext cx="266297" cy="316365"/>
          </a:xfrm>
          <a:prstGeom prst="roundRect">
            <a:avLst/>
          </a:prstGeom>
          <a:solidFill>
            <a:srgbClr val="BE425F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sp>
        <p:nvSpPr>
          <p:cNvPr id="42" name="Rectangle 4"/>
          <p:cNvSpPr>
            <a:spLocks noChangeArrowheads="1"/>
          </p:cNvSpPr>
          <p:nvPr/>
        </p:nvSpPr>
        <p:spPr bwMode="auto">
          <a:xfrm>
            <a:off x="4471856" y="2366771"/>
            <a:ext cx="26882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ES_tradnl" sz="12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X</a:t>
            </a:r>
            <a:endParaRPr kumimoji="0" lang="en-US" altLang="es-ES_tradnl" sz="1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charset="0"/>
              <a:ea typeface="ＭＳ Ｐゴシック" charset="-128"/>
            </a:endParaRPr>
          </a:p>
        </p:txBody>
      </p:sp>
      <p:cxnSp>
        <p:nvCxnSpPr>
          <p:cNvPr id="43" name="Conector recto 42"/>
          <p:cNvCxnSpPr/>
          <p:nvPr/>
        </p:nvCxnSpPr>
        <p:spPr>
          <a:xfrm flipH="1" flipV="1">
            <a:off x="4682460" y="2605334"/>
            <a:ext cx="334489" cy="977062"/>
          </a:xfrm>
          <a:prstGeom prst="line">
            <a:avLst/>
          </a:prstGeom>
          <a:noFill/>
          <a:ln w="25400" cap="flat" cmpd="sng" algn="ctr">
            <a:solidFill>
              <a:srgbClr val="00A2A9"/>
            </a:solidFill>
            <a:prstDash val="dot"/>
          </a:ln>
          <a:effectLst/>
        </p:spPr>
      </p:cxnSp>
      <p:pic>
        <p:nvPicPr>
          <p:cNvPr id="44" name="5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68" t="71685" r="25836" b="7658"/>
          <a:stretch/>
        </p:blipFill>
        <p:spPr>
          <a:xfrm>
            <a:off x="6579703" y="4040502"/>
            <a:ext cx="953920" cy="894297"/>
          </a:xfrm>
          <a:prstGeom prst="rect">
            <a:avLst/>
          </a:prstGeom>
        </p:spPr>
      </p:pic>
      <p:pic>
        <p:nvPicPr>
          <p:cNvPr id="45" name="5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74" t="70793" r="46471" b="7459"/>
          <a:stretch/>
        </p:blipFill>
        <p:spPr>
          <a:xfrm>
            <a:off x="5152541" y="4040502"/>
            <a:ext cx="1005281" cy="941536"/>
          </a:xfrm>
          <a:prstGeom prst="rect">
            <a:avLst/>
          </a:prstGeom>
        </p:spPr>
      </p:pic>
      <p:cxnSp>
        <p:nvCxnSpPr>
          <p:cNvPr id="46" name="Conector recto 45"/>
          <p:cNvCxnSpPr/>
          <p:nvPr/>
        </p:nvCxnSpPr>
        <p:spPr>
          <a:xfrm>
            <a:off x="3365685" y="2236124"/>
            <a:ext cx="0" cy="1048254"/>
          </a:xfrm>
          <a:prstGeom prst="line">
            <a:avLst/>
          </a:prstGeom>
          <a:noFill/>
          <a:ln w="25400" cap="flat" cmpd="sng" algn="ctr">
            <a:solidFill>
              <a:srgbClr val="A6A6A6"/>
            </a:solidFill>
            <a:prstDash val="solid"/>
            <a:tailEnd type="triangle"/>
          </a:ln>
          <a:effectLst/>
        </p:spPr>
      </p:cxnSp>
      <p:cxnSp>
        <p:nvCxnSpPr>
          <p:cNvPr id="47" name="Conector recto 46"/>
          <p:cNvCxnSpPr/>
          <p:nvPr/>
        </p:nvCxnSpPr>
        <p:spPr>
          <a:xfrm>
            <a:off x="3744215" y="2222839"/>
            <a:ext cx="464799" cy="722237"/>
          </a:xfrm>
          <a:prstGeom prst="line">
            <a:avLst/>
          </a:prstGeom>
          <a:noFill/>
          <a:ln w="25400" cap="flat" cmpd="sng" algn="ctr">
            <a:solidFill>
              <a:srgbClr val="A6A6A6"/>
            </a:solidFill>
            <a:prstDash val="solid"/>
            <a:tailEnd type="triangle"/>
          </a:ln>
          <a:effectLst/>
        </p:spPr>
      </p:cxnSp>
      <p:sp>
        <p:nvSpPr>
          <p:cNvPr id="48" name="Rectángulo 47"/>
          <p:cNvSpPr/>
          <p:nvPr/>
        </p:nvSpPr>
        <p:spPr>
          <a:xfrm>
            <a:off x="-14227" y="5517232"/>
            <a:ext cx="55341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1400" i="1" dirty="0" smtClean="0">
                <a:solidFill>
                  <a:schemeClr val="accent1"/>
                </a:solidFill>
              </a:rPr>
              <a:t>Substratos </a:t>
            </a:r>
            <a:r>
              <a:rPr lang="es-ES" sz="1400" i="1" dirty="0">
                <a:solidFill>
                  <a:schemeClr val="accent1"/>
                </a:solidFill>
              </a:rPr>
              <a:t>de </a:t>
            </a:r>
            <a:r>
              <a:rPr lang="es-ES" sz="1400" i="1" dirty="0" err="1">
                <a:solidFill>
                  <a:schemeClr val="accent1"/>
                </a:solidFill>
              </a:rPr>
              <a:t>neprilisina</a:t>
            </a:r>
            <a:r>
              <a:rPr lang="es-ES" sz="1400" i="1" dirty="0">
                <a:solidFill>
                  <a:schemeClr val="accent1"/>
                </a:solidFill>
              </a:rPr>
              <a:t> listados </a:t>
            </a:r>
            <a:r>
              <a:rPr lang="es-ES" sz="1400" i="1" dirty="0" err="1" smtClean="0">
                <a:solidFill>
                  <a:schemeClr val="accent1"/>
                </a:solidFill>
              </a:rPr>
              <a:t>em</a:t>
            </a:r>
            <a:r>
              <a:rPr lang="es-ES" sz="1400" i="1" dirty="0" smtClean="0">
                <a:solidFill>
                  <a:schemeClr val="accent1"/>
                </a:solidFill>
              </a:rPr>
              <a:t> </a:t>
            </a:r>
            <a:r>
              <a:rPr lang="es-ES" sz="1400" i="1" dirty="0" err="1" smtClean="0">
                <a:solidFill>
                  <a:schemeClr val="accent1"/>
                </a:solidFill>
              </a:rPr>
              <a:t>ordem</a:t>
            </a:r>
            <a:r>
              <a:rPr lang="es-ES" sz="1400" i="1" dirty="0" smtClean="0">
                <a:solidFill>
                  <a:schemeClr val="accent1"/>
                </a:solidFill>
              </a:rPr>
              <a:t> </a:t>
            </a:r>
            <a:r>
              <a:rPr lang="es-ES" sz="1400" i="1" dirty="0">
                <a:solidFill>
                  <a:schemeClr val="accent1"/>
                </a:solidFill>
              </a:rPr>
              <a:t>de relativa </a:t>
            </a:r>
            <a:r>
              <a:rPr lang="es-ES" sz="1400" i="1" dirty="0" err="1" smtClean="0">
                <a:solidFill>
                  <a:schemeClr val="accent1"/>
                </a:solidFill>
              </a:rPr>
              <a:t>afinidade</a:t>
            </a:r>
            <a:r>
              <a:rPr lang="es-ES" sz="1400" i="1" dirty="0" smtClean="0">
                <a:solidFill>
                  <a:schemeClr val="accent1"/>
                </a:solidFill>
              </a:rPr>
              <a:t> </a:t>
            </a:r>
            <a:r>
              <a:rPr lang="es-ES" sz="1400" i="1" dirty="0">
                <a:solidFill>
                  <a:schemeClr val="accent1"/>
                </a:solidFill>
              </a:rPr>
              <a:t>por NEP: ANP, CNP, </a:t>
            </a:r>
            <a:r>
              <a:rPr lang="es-ES" sz="1400" i="1" dirty="0" err="1">
                <a:solidFill>
                  <a:schemeClr val="accent1"/>
                </a:solidFill>
              </a:rPr>
              <a:t>Ang</a:t>
            </a:r>
            <a:r>
              <a:rPr lang="es-ES" sz="1400" i="1" dirty="0">
                <a:solidFill>
                  <a:schemeClr val="accent1"/>
                </a:solidFill>
              </a:rPr>
              <a:t> II, </a:t>
            </a:r>
            <a:r>
              <a:rPr lang="es-ES" sz="1400" i="1" dirty="0" err="1">
                <a:solidFill>
                  <a:schemeClr val="accent1"/>
                </a:solidFill>
              </a:rPr>
              <a:t>Ang</a:t>
            </a:r>
            <a:r>
              <a:rPr lang="es-ES" sz="1400" i="1" dirty="0">
                <a:solidFill>
                  <a:schemeClr val="accent1"/>
                </a:solidFill>
              </a:rPr>
              <a:t> I, </a:t>
            </a:r>
            <a:r>
              <a:rPr lang="es-ES" sz="1400" i="1" dirty="0" err="1">
                <a:solidFill>
                  <a:schemeClr val="accent1"/>
                </a:solidFill>
              </a:rPr>
              <a:t>adrenomedulina</a:t>
            </a:r>
            <a:r>
              <a:rPr lang="es-ES" sz="1400" i="1" dirty="0">
                <a:solidFill>
                  <a:schemeClr val="accent1"/>
                </a:solidFill>
              </a:rPr>
              <a:t>, </a:t>
            </a:r>
            <a:r>
              <a:rPr lang="es-ES" sz="1400" i="1" dirty="0" err="1" smtClean="0">
                <a:solidFill>
                  <a:schemeClr val="accent1"/>
                </a:solidFill>
              </a:rPr>
              <a:t>substância</a:t>
            </a:r>
            <a:r>
              <a:rPr lang="es-ES" sz="1400" i="1" dirty="0" smtClean="0">
                <a:solidFill>
                  <a:schemeClr val="accent1"/>
                </a:solidFill>
              </a:rPr>
              <a:t> </a:t>
            </a:r>
            <a:r>
              <a:rPr lang="es-ES" sz="1400" i="1" dirty="0">
                <a:solidFill>
                  <a:schemeClr val="accent1"/>
                </a:solidFill>
              </a:rPr>
              <a:t>P, </a:t>
            </a:r>
            <a:r>
              <a:rPr lang="es-ES" sz="1400" i="1" dirty="0" err="1">
                <a:solidFill>
                  <a:schemeClr val="accent1"/>
                </a:solidFill>
              </a:rPr>
              <a:t>bradicinina</a:t>
            </a:r>
            <a:r>
              <a:rPr lang="es-ES" sz="1400" i="1" dirty="0">
                <a:solidFill>
                  <a:schemeClr val="accent1"/>
                </a:solidFill>
              </a:rPr>
              <a:t>, </a:t>
            </a:r>
            <a:r>
              <a:rPr lang="es-ES" sz="1400" i="1" dirty="0" err="1">
                <a:solidFill>
                  <a:schemeClr val="accent1"/>
                </a:solidFill>
              </a:rPr>
              <a:t>endotelina</a:t>
            </a:r>
            <a:r>
              <a:rPr lang="es-ES" sz="1400" i="1" dirty="0">
                <a:solidFill>
                  <a:schemeClr val="accent1"/>
                </a:solidFill>
              </a:rPr>
              <a:t> 1, BNP, INRA.</a:t>
            </a:r>
          </a:p>
        </p:txBody>
      </p:sp>
    </p:spTree>
    <p:extLst>
      <p:ext uri="{BB962C8B-B14F-4D97-AF65-F5344CB8AC3E}">
        <p14:creationId xmlns:p14="http://schemas.microsoft.com/office/powerpoint/2010/main" val="324929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3"/>
          </p:nvPr>
        </p:nvSpPr>
        <p:spPr>
          <a:xfrm>
            <a:off x="-1464840" y="6381328"/>
            <a:ext cx="11582443" cy="295162"/>
          </a:xfrm>
        </p:spPr>
        <p:txBody>
          <a:bodyPr>
            <a:normAutofit lnSpcReduction="10000"/>
          </a:bodyPr>
          <a:lstStyle/>
          <a:p>
            <a:r>
              <a:rPr lang="es-ES" dirty="0" err="1">
                <a:ea typeface="Arial" charset="0"/>
              </a:rPr>
              <a:t>McMurray</a:t>
            </a:r>
            <a:r>
              <a:rPr lang="es-ES" dirty="0">
                <a:ea typeface="Arial" charset="0"/>
              </a:rPr>
              <a:t> et al. N </a:t>
            </a:r>
            <a:r>
              <a:rPr lang="es-ES" dirty="0" err="1">
                <a:ea typeface="Arial" charset="0"/>
              </a:rPr>
              <a:t>Engl</a:t>
            </a:r>
            <a:r>
              <a:rPr lang="es-ES" dirty="0">
                <a:ea typeface="Arial" charset="0"/>
              </a:rPr>
              <a:t> J </a:t>
            </a:r>
            <a:r>
              <a:rPr lang="es-ES" dirty="0" err="1">
                <a:ea typeface="Arial" charset="0"/>
              </a:rPr>
              <a:t>Med</a:t>
            </a:r>
            <a:r>
              <a:rPr lang="es-ES" dirty="0">
                <a:ea typeface="Arial" charset="0"/>
              </a:rPr>
              <a:t>. 2014; 371(11): 993-1.004.</a:t>
            </a:r>
          </a:p>
          <a:p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836712"/>
            <a:ext cx="7056784" cy="4026929"/>
          </a:xfrm>
          <a:prstGeom prst="rect">
            <a:avLst/>
          </a:prstGeom>
        </p:spPr>
      </p:pic>
      <p:sp>
        <p:nvSpPr>
          <p:cNvPr id="5" name="TextBox 7"/>
          <p:cNvSpPr txBox="1"/>
          <p:nvPr/>
        </p:nvSpPr>
        <p:spPr>
          <a:xfrm>
            <a:off x="4392835" y="5945188"/>
            <a:ext cx="4103465" cy="31591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457200"/>
            <a:r>
              <a:rPr lang="es-ES" sz="900" dirty="0" smtClean="0">
                <a:ea typeface="Arial" charset="0"/>
              </a:rPr>
              <a:t>CV</a:t>
            </a:r>
            <a:r>
              <a:rPr lang="es-ES" sz="900" dirty="0">
                <a:ea typeface="Arial" charset="0"/>
              </a:rPr>
              <a:t>: cardiovascular; HR: </a:t>
            </a:r>
            <a:r>
              <a:rPr lang="es-ES" sz="900" i="1" dirty="0" err="1">
                <a:ea typeface="Arial" charset="0"/>
              </a:rPr>
              <a:t>hazard</a:t>
            </a:r>
            <a:r>
              <a:rPr lang="es-ES" sz="900" i="1" dirty="0">
                <a:ea typeface="Arial" charset="0"/>
              </a:rPr>
              <a:t> ratio</a:t>
            </a:r>
            <a:r>
              <a:rPr lang="es-ES" sz="900" dirty="0">
                <a:ea typeface="Arial" charset="0"/>
              </a:rPr>
              <a:t>; IC: insuficiencia cardiaca; </a:t>
            </a:r>
            <a:endParaRPr lang="es-ES" sz="900" dirty="0" smtClean="0">
              <a:ea typeface="Arial" charset="0"/>
            </a:endParaRPr>
          </a:p>
          <a:p>
            <a:pPr defTabSz="457200"/>
            <a:r>
              <a:rPr lang="es-ES" sz="900" dirty="0" smtClean="0">
                <a:ea typeface="Arial" charset="0"/>
              </a:rPr>
              <a:t>IC </a:t>
            </a:r>
            <a:r>
              <a:rPr lang="es-ES" sz="900" dirty="0">
                <a:ea typeface="Arial" charset="0"/>
              </a:rPr>
              <a:t>95%: intervalo de confianza del 95%; </a:t>
            </a:r>
            <a:r>
              <a:rPr lang="es-ES" sz="900" dirty="0" smtClean="0">
                <a:ea typeface="Arial" charset="0"/>
              </a:rPr>
              <a:t>NNT</a:t>
            </a:r>
            <a:r>
              <a:rPr lang="es-ES" sz="900" dirty="0">
                <a:ea typeface="Arial" charset="0"/>
              </a:rPr>
              <a:t>: número necesario para </a:t>
            </a:r>
            <a:r>
              <a:rPr lang="es-ES" sz="900" dirty="0" smtClean="0">
                <a:ea typeface="Arial" charset="0"/>
              </a:rPr>
              <a:t>tratar;</a:t>
            </a:r>
            <a:endParaRPr lang="es-ES" sz="900" dirty="0">
              <a:ea typeface="Arial" charset="0"/>
            </a:endParaRPr>
          </a:p>
        </p:txBody>
      </p:sp>
      <p:sp>
        <p:nvSpPr>
          <p:cNvPr id="6" name="CuadroTexto 5"/>
          <p:cNvSpPr txBox="1">
            <a:spLocks noChangeArrowheads="1"/>
          </p:cNvSpPr>
          <p:nvPr/>
        </p:nvSpPr>
        <p:spPr bwMode="auto">
          <a:xfrm>
            <a:off x="2433957" y="1756328"/>
            <a:ext cx="1104900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Aft>
                <a:spcPts val="300"/>
              </a:spcAft>
            </a:pPr>
            <a:r>
              <a:rPr lang="es-ES" altLang="es-ES_tradnl" sz="1200" b="1" dirty="0" err="1" smtClean="0">
                <a:solidFill>
                  <a:srgbClr val="016296"/>
                </a:solidFill>
              </a:rPr>
              <a:t>Enalapril</a:t>
            </a:r>
            <a:endParaRPr lang="es-ES" altLang="es-ES_tradnl" sz="1200" dirty="0">
              <a:solidFill>
                <a:srgbClr val="016296"/>
              </a:solidFill>
            </a:endParaRPr>
          </a:p>
          <a:p>
            <a:pPr eaLnBrk="1" hangingPunct="1">
              <a:spcAft>
                <a:spcPts val="300"/>
              </a:spcAft>
            </a:pPr>
            <a:r>
              <a:rPr lang="es-ES_tradnl" altLang="es-ES_tradnl" sz="1200" b="1" dirty="0" smtClean="0">
                <a:solidFill>
                  <a:srgbClr val="F5C040"/>
                </a:solidFill>
              </a:rPr>
              <a:t>ENTRESTO®</a:t>
            </a:r>
            <a:endParaRPr lang="es-ES_tradnl" altLang="es-ES_tradnl" sz="1200" b="1" dirty="0">
              <a:solidFill>
                <a:srgbClr val="F5C040"/>
              </a:solidFill>
            </a:endParaRPr>
          </a:p>
        </p:txBody>
      </p:sp>
      <p:sp>
        <p:nvSpPr>
          <p:cNvPr id="7" name="Rectangle 4"/>
          <p:cNvSpPr/>
          <p:nvPr/>
        </p:nvSpPr>
        <p:spPr>
          <a:xfrm>
            <a:off x="2270076" y="2459855"/>
            <a:ext cx="4408969" cy="3385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sz="1100" dirty="0" smtClean="0">
                <a:ea typeface="Calibri" charset="0"/>
                <a:cs typeface="Calibri" charset="0"/>
              </a:rPr>
              <a:t>Hazard ratio= 0,80 (95% CI: 0,73-0,87)</a:t>
            </a:r>
          </a:p>
          <a:p>
            <a:pPr>
              <a:defRPr/>
            </a:pPr>
            <a:r>
              <a:rPr lang="en-US" sz="1100" i="1" dirty="0" smtClean="0">
                <a:ea typeface="Calibri" charset="0"/>
                <a:cs typeface="Calibri" charset="0"/>
              </a:rPr>
              <a:t>P</a:t>
            </a:r>
            <a:r>
              <a:rPr lang="en-US" sz="1100" dirty="0" smtClean="0">
                <a:ea typeface="Calibri" charset="0"/>
                <a:cs typeface="Calibri" charset="0"/>
              </a:rPr>
              <a:t>&lt;0,001</a:t>
            </a:r>
            <a:endParaRPr lang="en-US" sz="1100" dirty="0">
              <a:ea typeface="Calibri" charset="0"/>
              <a:cs typeface="Calibri" charset="0"/>
            </a:endParaRPr>
          </a:p>
        </p:txBody>
      </p:sp>
      <p:sp>
        <p:nvSpPr>
          <p:cNvPr id="8" name="CuadroTexto 5"/>
          <p:cNvSpPr txBox="1">
            <a:spLocks noChangeArrowheads="1"/>
          </p:cNvSpPr>
          <p:nvPr/>
        </p:nvSpPr>
        <p:spPr bwMode="auto">
          <a:xfrm>
            <a:off x="6755816" y="1908762"/>
            <a:ext cx="1104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s-ES" altLang="es-ES_tradnl" b="1" dirty="0" smtClean="0">
                <a:solidFill>
                  <a:srgbClr val="016296"/>
                </a:solidFill>
              </a:rPr>
              <a:t>NNT: 21</a:t>
            </a:r>
            <a:endParaRPr lang="es-ES_tradnl" altLang="es-ES_tradnl" b="1" dirty="0">
              <a:solidFill>
                <a:srgbClr val="F5C040"/>
              </a:solidFill>
            </a:endParaRPr>
          </a:p>
        </p:txBody>
      </p:sp>
      <p:sp>
        <p:nvSpPr>
          <p:cNvPr id="9" name="Rectangle 4"/>
          <p:cNvSpPr/>
          <p:nvPr/>
        </p:nvSpPr>
        <p:spPr>
          <a:xfrm>
            <a:off x="6833966" y="2389048"/>
            <a:ext cx="1853671" cy="84638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sz="1100" b="1" dirty="0" smtClean="0">
                <a:ea typeface="Calibri" charset="0"/>
                <a:cs typeface="Calibri" charset="0"/>
              </a:rPr>
              <a:t>NNT:</a:t>
            </a:r>
            <a:r>
              <a:rPr lang="en-US" sz="1100" dirty="0" smtClean="0">
                <a:ea typeface="Calibri" charset="0"/>
                <a:cs typeface="Calibri" charset="0"/>
              </a:rPr>
              <a:t> </a:t>
            </a:r>
            <a:r>
              <a:rPr lang="en-US" sz="1100" dirty="0" err="1" smtClean="0">
                <a:ea typeface="Calibri" charset="0"/>
                <a:cs typeface="Calibri" charset="0"/>
              </a:rPr>
              <a:t>Número</a:t>
            </a:r>
            <a:r>
              <a:rPr lang="en-US" sz="1100" dirty="0" smtClean="0">
                <a:ea typeface="Calibri" charset="0"/>
                <a:cs typeface="Calibri" charset="0"/>
              </a:rPr>
              <a:t> de </a:t>
            </a:r>
            <a:r>
              <a:rPr lang="en-US" sz="1100" dirty="0" err="1" smtClean="0">
                <a:ea typeface="Calibri" charset="0"/>
                <a:cs typeface="Calibri" charset="0"/>
              </a:rPr>
              <a:t>utentes</a:t>
            </a:r>
            <a:r>
              <a:rPr lang="en-US" sz="1100" dirty="0" smtClean="0">
                <a:ea typeface="Calibri" charset="0"/>
                <a:cs typeface="Calibri" charset="0"/>
              </a:rPr>
              <a:t> </a:t>
            </a:r>
            <a:r>
              <a:rPr lang="en-US" sz="1100" dirty="0" err="1" smtClean="0">
                <a:ea typeface="Calibri" charset="0"/>
                <a:cs typeface="Calibri" charset="0"/>
              </a:rPr>
              <a:t>estimados</a:t>
            </a:r>
            <a:r>
              <a:rPr lang="en-US" sz="1100" dirty="0" smtClean="0">
                <a:ea typeface="Calibri" charset="0"/>
                <a:cs typeface="Calibri" charset="0"/>
              </a:rPr>
              <a:t> </a:t>
            </a:r>
            <a:r>
              <a:rPr lang="en-US" sz="1100" dirty="0" err="1" smtClean="0">
                <a:ea typeface="Calibri" charset="0"/>
                <a:cs typeface="Calibri" charset="0"/>
              </a:rPr>
              <a:t>que</a:t>
            </a:r>
            <a:r>
              <a:rPr lang="en-US" sz="1100" dirty="0" smtClean="0">
                <a:ea typeface="Calibri" charset="0"/>
                <a:cs typeface="Calibri" charset="0"/>
              </a:rPr>
              <a:t> </a:t>
            </a:r>
            <a:r>
              <a:rPr lang="en-US" sz="1100" dirty="0">
                <a:ea typeface="Calibri" charset="0"/>
                <a:cs typeface="Calibri" charset="0"/>
              </a:rPr>
              <a:t>é</a:t>
            </a:r>
            <a:r>
              <a:rPr lang="en-US" sz="1100" dirty="0" smtClean="0">
                <a:ea typeface="Calibri" charset="0"/>
                <a:cs typeface="Calibri" charset="0"/>
              </a:rPr>
              <a:t> </a:t>
            </a:r>
            <a:r>
              <a:rPr lang="en-US" sz="1100" dirty="0" err="1" smtClean="0">
                <a:ea typeface="Calibri" charset="0"/>
                <a:cs typeface="Calibri" charset="0"/>
              </a:rPr>
              <a:t>necessário</a:t>
            </a:r>
            <a:r>
              <a:rPr lang="en-US" sz="1100" dirty="0" smtClean="0">
                <a:ea typeface="Calibri" charset="0"/>
                <a:cs typeface="Calibri" charset="0"/>
              </a:rPr>
              <a:t> </a:t>
            </a:r>
            <a:r>
              <a:rPr lang="en-US" sz="1100" dirty="0" err="1" smtClean="0">
                <a:ea typeface="Calibri" charset="0"/>
                <a:cs typeface="Calibri" charset="0"/>
              </a:rPr>
              <a:t>tratar</a:t>
            </a:r>
            <a:r>
              <a:rPr lang="en-US" sz="1100" dirty="0" smtClean="0">
                <a:ea typeface="Calibri" charset="0"/>
                <a:cs typeface="Calibri" charset="0"/>
              </a:rPr>
              <a:t> com </a:t>
            </a:r>
            <a:r>
              <a:rPr lang="en-US" sz="1100" dirty="0" err="1" smtClean="0">
                <a:ea typeface="Calibri" charset="0"/>
                <a:cs typeface="Calibri" charset="0"/>
              </a:rPr>
              <a:t>Entresto</a:t>
            </a:r>
            <a:r>
              <a:rPr lang="en-US" sz="1100" dirty="0" smtClean="0">
                <a:ea typeface="Calibri" charset="0"/>
                <a:cs typeface="Calibri" charset="0"/>
              </a:rPr>
              <a:t>®, </a:t>
            </a:r>
            <a:r>
              <a:rPr lang="en-US" sz="1100" dirty="0" err="1" smtClean="0">
                <a:ea typeface="Calibri" charset="0"/>
                <a:cs typeface="Calibri" charset="0"/>
              </a:rPr>
              <a:t>em</a:t>
            </a:r>
            <a:r>
              <a:rPr lang="en-US" sz="1100" dirty="0" smtClean="0">
                <a:ea typeface="Calibri" charset="0"/>
                <a:cs typeface="Calibri" charset="0"/>
              </a:rPr>
              <a:t> </a:t>
            </a:r>
            <a:r>
              <a:rPr lang="en-US" sz="1100" dirty="0" err="1" smtClean="0">
                <a:ea typeface="Calibri" charset="0"/>
                <a:cs typeface="Calibri" charset="0"/>
              </a:rPr>
              <a:t>lugar</a:t>
            </a:r>
            <a:r>
              <a:rPr lang="en-US" sz="1100" dirty="0" smtClean="0">
                <a:ea typeface="Calibri" charset="0"/>
                <a:cs typeface="Calibri" charset="0"/>
              </a:rPr>
              <a:t> de </a:t>
            </a:r>
            <a:r>
              <a:rPr lang="en-US" sz="1100" dirty="0" err="1" smtClean="0">
                <a:ea typeface="Calibri" charset="0"/>
                <a:cs typeface="Calibri" charset="0"/>
              </a:rPr>
              <a:t>enalapril</a:t>
            </a:r>
            <a:r>
              <a:rPr lang="en-US" sz="1100" dirty="0" smtClean="0">
                <a:ea typeface="Calibri" charset="0"/>
                <a:cs typeface="Calibri" charset="0"/>
              </a:rPr>
              <a:t>, para </a:t>
            </a:r>
            <a:r>
              <a:rPr lang="en-US" sz="1100" dirty="0" err="1" smtClean="0">
                <a:ea typeface="Calibri" charset="0"/>
                <a:cs typeface="Calibri" charset="0"/>
              </a:rPr>
              <a:t>prevenir</a:t>
            </a:r>
            <a:r>
              <a:rPr lang="en-US" sz="1100" dirty="0" smtClean="0">
                <a:ea typeface="Calibri" charset="0"/>
                <a:cs typeface="Calibri" charset="0"/>
              </a:rPr>
              <a:t> </a:t>
            </a:r>
            <a:r>
              <a:rPr lang="en-US" sz="1100" dirty="0">
                <a:ea typeface="Calibri" charset="0"/>
                <a:cs typeface="Calibri" charset="0"/>
              </a:rPr>
              <a:t>o</a:t>
            </a:r>
            <a:r>
              <a:rPr lang="en-US" sz="1100" dirty="0" smtClean="0">
                <a:ea typeface="Calibri" charset="0"/>
                <a:cs typeface="Calibri" charset="0"/>
              </a:rPr>
              <a:t> </a:t>
            </a:r>
            <a:r>
              <a:rPr lang="en-US" sz="1100" dirty="0" err="1" smtClean="0">
                <a:ea typeface="Calibri" charset="0"/>
                <a:cs typeface="Calibri" charset="0"/>
              </a:rPr>
              <a:t>sucesso</a:t>
            </a:r>
            <a:r>
              <a:rPr lang="en-US" sz="1100" dirty="0" smtClean="0">
                <a:ea typeface="Calibri" charset="0"/>
                <a:cs typeface="Calibri" charset="0"/>
              </a:rPr>
              <a:t> </a:t>
            </a:r>
            <a:r>
              <a:rPr lang="en-US" sz="1100" dirty="0" err="1" smtClean="0">
                <a:ea typeface="Calibri" charset="0"/>
                <a:cs typeface="Calibri" charset="0"/>
              </a:rPr>
              <a:t>indicado</a:t>
            </a:r>
            <a:r>
              <a:rPr lang="en-US" sz="1100" dirty="0" smtClean="0">
                <a:ea typeface="Calibri" charset="0"/>
                <a:cs typeface="Calibri" charset="0"/>
              </a:rPr>
              <a:t>.</a:t>
            </a:r>
            <a:endParaRPr lang="en-US" sz="1100" dirty="0">
              <a:ea typeface="Calibri" charset="0"/>
              <a:cs typeface="Calibri" charset="0"/>
            </a:endParaRPr>
          </a:p>
        </p:txBody>
      </p:sp>
      <p:sp>
        <p:nvSpPr>
          <p:cNvPr id="10" name="CuadroTexto 5"/>
          <p:cNvSpPr txBox="1">
            <a:spLocks noChangeArrowheads="1"/>
          </p:cNvSpPr>
          <p:nvPr/>
        </p:nvSpPr>
        <p:spPr bwMode="auto">
          <a:xfrm>
            <a:off x="5714542" y="2636912"/>
            <a:ext cx="1104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s-ES" altLang="es-ES_tradnl" b="1" dirty="0">
                <a:solidFill>
                  <a:srgbClr val="F5C040"/>
                </a:solidFill>
              </a:rPr>
              <a:t>↓ </a:t>
            </a:r>
            <a:r>
              <a:rPr lang="es-ES" altLang="es-ES_tradnl" b="1" dirty="0" smtClean="0">
                <a:solidFill>
                  <a:srgbClr val="F5C040"/>
                </a:solidFill>
              </a:rPr>
              <a:t>20%</a:t>
            </a:r>
            <a:endParaRPr lang="es-ES_tradnl" altLang="es-ES_tradnl" b="1" dirty="0">
              <a:solidFill>
                <a:srgbClr val="F5C040"/>
              </a:solidFill>
            </a:endParaRPr>
          </a:p>
        </p:txBody>
      </p:sp>
      <p:sp>
        <p:nvSpPr>
          <p:cNvPr id="11" name="Rectangle 4"/>
          <p:cNvSpPr/>
          <p:nvPr/>
        </p:nvSpPr>
        <p:spPr>
          <a:xfrm>
            <a:off x="3157223" y="4340207"/>
            <a:ext cx="1606688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sz="1100" b="1" dirty="0" smtClean="0">
                <a:ea typeface="Calibri" charset="0"/>
                <a:cs typeface="Calibri" charset="0"/>
              </a:rPr>
              <a:t>Dias </a:t>
            </a:r>
            <a:r>
              <a:rPr lang="en-US" sz="1100" b="1" dirty="0" err="1" smtClean="0">
                <a:ea typeface="Calibri" charset="0"/>
                <a:cs typeface="Calibri" charset="0"/>
              </a:rPr>
              <a:t>desde</a:t>
            </a:r>
            <a:r>
              <a:rPr lang="en-US" sz="1100" b="1" dirty="0" smtClean="0">
                <a:ea typeface="Calibri" charset="0"/>
                <a:cs typeface="Calibri" charset="0"/>
              </a:rPr>
              <a:t> a </a:t>
            </a:r>
            <a:r>
              <a:rPr lang="en-US" sz="1100" b="1" dirty="0" err="1" smtClean="0">
                <a:ea typeface="Calibri" charset="0"/>
                <a:cs typeface="Calibri" charset="0"/>
              </a:rPr>
              <a:t>aleatorização</a:t>
            </a:r>
            <a:endParaRPr lang="en-US" sz="1100" b="1" dirty="0">
              <a:ea typeface="Calibri" charset="0"/>
              <a:cs typeface="Calibri" charset="0"/>
            </a:endParaRPr>
          </a:p>
        </p:txBody>
      </p:sp>
      <p:sp>
        <p:nvSpPr>
          <p:cNvPr id="12" name="Rectangle 4"/>
          <p:cNvSpPr/>
          <p:nvPr/>
        </p:nvSpPr>
        <p:spPr>
          <a:xfrm rot="16200000">
            <a:off x="761546" y="2736037"/>
            <a:ext cx="1606688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sz="1100" b="1" dirty="0" err="1" smtClean="0">
                <a:ea typeface="Calibri" charset="0"/>
                <a:cs typeface="Calibri" charset="0"/>
              </a:rPr>
              <a:t>Probabilidade</a:t>
            </a:r>
            <a:r>
              <a:rPr lang="en-US" sz="1100" dirty="0" smtClean="0">
                <a:ea typeface="Calibri" charset="0"/>
                <a:cs typeface="Calibri" charset="0"/>
              </a:rPr>
              <a:t> </a:t>
            </a:r>
            <a:r>
              <a:rPr lang="en-US" sz="1100" dirty="0" err="1" smtClean="0">
                <a:ea typeface="Calibri" charset="0"/>
                <a:cs typeface="Calibri" charset="0"/>
              </a:rPr>
              <a:t>acumulada</a:t>
            </a:r>
            <a:endParaRPr lang="en-US" sz="1100" dirty="0">
              <a:ea typeface="Calibri" charset="0"/>
              <a:cs typeface="Calibri" charset="0"/>
            </a:endParaRPr>
          </a:p>
        </p:txBody>
      </p:sp>
      <p:sp>
        <p:nvSpPr>
          <p:cNvPr id="13" name="Rectangle 4"/>
          <p:cNvSpPr/>
          <p:nvPr/>
        </p:nvSpPr>
        <p:spPr>
          <a:xfrm>
            <a:off x="1317134" y="4495001"/>
            <a:ext cx="2215337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sz="1000" dirty="0" err="1" smtClean="0">
                <a:ea typeface="Calibri" charset="0"/>
                <a:cs typeface="Calibri" charset="0"/>
              </a:rPr>
              <a:t>Número</a:t>
            </a:r>
            <a:r>
              <a:rPr lang="en-US" sz="1000" dirty="0" smtClean="0">
                <a:ea typeface="Calibri" charset="0"/>
                <a:cs typeface="Calibri" charset="0"/>
              </a:rPr>
              <a:t> de </a:t>
            </a:r>
            <a:r>
              <a:rPr lang="en-US" sz="1000" dirty="0" err="1" smtClean="0">
                <a:ea typeface="Calibri" charset="0"/>
                <a:cs typeface="Calibri" charset="0"/>
              </a:rPr>
              <a:t>utentes</a:t>
            </a:r>
            <a:r>
              <a:rPr lang="en-US" sz="1000" dirty="0" smtClean="0">
                <a:ea typeface="Calibri" charset="0"/>
                <a:cs typeface="Calibri" charset="0"/>
              </a:rPr>
              <a:t> </a:t>
            </a:r>
            <a:r>
              <a:rPr lang="en-US" sz="1000" dirty="0" err="1" smtClean="0">
                <a:ea typeface="Calibri" charset="0"/>
                <a:cs typeface="Calibri" charset="0"/>
              </a:rPr>
              <a:t>em</a:t>
            </a:r>
            <a:r>
              <a:rPr lang="en-US" sz="1000" dirty="0" smtClean="0">
                <a:ea typeface="Calibri" charset="0"/>
                <a:cs typeface="Calibri" charset="0"/>
              </a:rPr>
              <a:t> </a:t>
            </a:r>
            <a:r>
              <a:rPr lang="en-US" sz="1000" dirty="0" err="1" smtClean="0">
                <a:ea typeface="Calibri" charset="0"/>
                <a:cs typeface="Calibri" charset="0"/>
              </a:rPr>
              <a:t>risco</a:t>
            </a:r>
            <a:endParaRPr lang="en-US" sz="1000" dirty="0">
              <a:ea typeface="Calibri" charset="0"/>
              <a:cs typeface="Calibri" charset="0"/>
            </a:endParaRPr>
          </a:p>
        </p:txBody>
      </p:sp>
      <p:sp>
        <p:nvSpPr>
          <p:cNvPr id="14" name="Rectangle 4"/>
          <p:cNvSpPr/>
          <p:nvPr/>
        </p:nvSpPr>
        <p:spPr>
          <a:xfrm>
            <a:off x="1317135" y="4691490"/>
            <a:ext cx="551176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sz="900" dirty="0" smtClean="0">
                <a:ea typeface="Calibri" charset="0"/>
                <a:cs typeface="Calibri" charset="0"/>
              </a:rPr>
              <a:t>ENTRESTO®</a:t>
            </a:r>
          </a:p>
          <a:p>
            <a:pPr>
              <a:defRPr/>
            </a:pPr>
            <a:r>
              <a:rPr lang="en-US" sz="900" dirty="0" err="1" smtClean="0">
                <a:ea typeface="Calibri" charset="0"/>
                <a:cs typeface="Calibri" charset="0"/>
              </a:rPr>
              <a:t>Enalapril</a:t>
            </a:r>
            <a:endParaRPr lang="en-US" sz="900" dirty="0">
              <a:ea typeface="Calibri" charset="0"/>
              <a:cs typeface="Calibri" charset="0"/>
            </a:endParaRPr>
          </a:p>
        </p:txBody>
      </p:sp>
      <p:sp>
        <p:nvSpPr>
          <p:cNvPr id="15" name="Rectangle 4"/>
          <p:cNvSpPr/>
          <p:nvPr/>
        </p:nvSpPr>
        <p:spPr>
          <a:xfrm>
            <a:off x="1919111" y="4691490"/>
            <a:ext cx="4329289" cy="377383"/>
          </a:xfrm>
          <a:prstGeom prst="rect">
            <a:avLst/>
          </a:prstGeom>
          <a:noFill/>
        </p:spPr>
        <p:txBody>
          <a:bodyPr wrap="none" lIns="0" tIns="0" rIns="0" bIns="0" numCol="8">
            <a:noAutofit/>
          </a:bodyPr>
          <a:lstStyle/>
          <a:p>
            <a:pPr>
              <a:defRPr/>
            </a:pPr>
            <a:r>
              <a:rPr lang="en-US" sz="900" dirty="0" smtClean="0">
                <a:ea typeface="Calibri" charset="0"/>
                <a:cs typeface="Calibri" charset="0"/>
              </a:rPr>
              <a:t>4.187</a:t>
            </a:r>
          </a:p>
          <a:p>
            <a:pPr>
              <a:defRPr/>
            </a:pPr>
            <a:r>
              <a:rPr lang="en-US" sz="900" dirty="0" smtClean="0">
                <a:ea typeface="Calibri" charset="0"/>
                <a:cs typeface="Calibri" charset="0"/>
              </a:rPr>
              <a:t>4.212</a:t>
            </a:r>
          </a:p>
          <a:p>
            <a:pPr>
              <a:defRPr/>
            </a:pPr>
            <a:r>
              <a:rPr lang="en-US" sz="900" dirty="0" smtClean="0">
                <a:ea typeface="Calibri" charset="0"/>
                <a:cs typeface="Calibri" charset="0"/>
              </a:rPr>
              <a:t>3.922</a:t>
            </a:r>
          </a:p>
          <a:p>
            <a:pPr>
              <a:defRPr/>
            </a:pPr>
            <a:r>
              <a:rPr lang="en-US" sz="900" dirty="0" smtClean="0">
                <a:ea typeface="Calibri" charset="0"/>
                <a:cs typeface="Calibri" charset="0"/>
              </a:rPr>
              <a:t>3.883</a:t>
            </a:r>
          </a:p>
          <a:p>
            <a:pPr>
              <a:defRPr/>
            </a:pPr>
            <a:r>
              <a:rPr lang="en-US" sz="900" dirty="0" smtClean="0">
                <a:ea typeface="Calibri" charset="0"/>
                <a:cs typeface="Calibri" charset="0"/>
              </a:rPr>
              <a:t>3.663</a:t>
            </a:r>
          </a:p>
          <a:p>
            <a:pPr>
              <a:defRPr/>
            </a:pPr>
            <a:r>
              <a:rPr lang="en-US" sz="900" dirty="0" smtClean="0">
                <a:ea typeface="Calibri" charset="0"/>
                <a:cs typeface="Calibri" charset="0"/>
              </a:rPr>
              <a:t>3.579</a:t>
            </a:r>
          </a:p>
          <a:p>
            <a:pPr>
              <a:defRPr/>
            </a:pPr>
            <a:r>
              <a:rPr lang="en-US" sz="900" dirty="0" smtClean="0">
                <a:ea typeface="Calibri" charset="0"/>
                <a:cs typeface="Calibri" charset="0"/>
              </a:rPr>
              <a:t>3.018</a:t>
            </a:r>
          </a:p>
          <a:p>
            <a:pPr>
              <a:defRPr/>
            </a:pPr>
            <a:r>
              <a:rPr lang="en-US" sz="900" dirty="0" smtClean="0">
                <a:ea typeface="Calibri" charset="0"/>
                <a:cs typeface="Calibri" charset="0"/>
              </a:rPr>
              <a:t>2.922</a:t>
            </a:r>
          </a:p>
          <a:p>
            <a:pPr>
              <a:defRPr/>
            </a:pPr>
            <a:r>
              <a:rPr lang="en-US" sz="900" dirty="0" smtClean="0">
                <a:ea typeface="Calibri" charset="0"/>
                <a:cs typeface="Calibri" charset="0"/>
              </a:rPr>
              <a:t>2.257</a:t>
            </a:r>
          </a:p>
          <a:p>
            <a:pPr>
              <a:defRPr/>
            </a:pPr>
            <a:r>
              <a:rPr lang="en-US" sz="900" dirty="0" smtClean="0">
                <a:ea typeface="Calibri" charset="0"/>
                <a:cs typeface="Calibri" charset="0"/>
              </a:rPr>
              <a:t>2.123</a:t>
            </a:r>
          </a:p>
          <a:p>
            <a:pPr>
              <a:defRPr/>
            </a:pPr>
            <a:r>
              <a:rPr lang="en-US" sz="900" dirty="0" smtClean="0">
                <a:ea typeface="Calibri" charset="0"/>
                <a:cs typeface="Calibri" charset="0"/>
              </a:rPr>
              <a:t>1.544</a:t>
            </a:r>
          </a:p>
          <a:p>
            <a:pPr>
              <a:defRPr/>
            </a:pPr>
            <a:r>
              <a:rPr lang="en-US" sz="900" dirty="0" smtClean="0">
                <a:ea typeface="Calibri" charset="0"/>
                <a:cs typeface="Calibri" charset="0"/>
              </a:rPr>
              <a:t>1.488</a:t>
            </a:r>
          </a:p>
          <a:p>
            <a:pPr>
              <a:defRPr/>
            </a:pPr>
            <a:r>
              <a:rPr lang="en-US" sz="900" dirty="0" smtClean="0">
                <a:ea typeface="Calibri" charset="0"/>
                <a:cs typeface="Calibri" charset="0"/>
              </a:rPr>
              <a:t>896</a:t>
            </a:r>
          </a:p>
          <a:p>
            <a:pPr>
              <a:defRPr/>
            </a:pPr>
            <a:r>
              <a:rPr lang="en-US" sz="900" dirty="0" smtClean="0">
                <a:ea typeface="Calibri" charset="0"/>
                <a:cs typeface="Calibri" charset="0"/>
              </a:rPr>
              <a:t>853</a:t>
            </a:r>
          </a:p>
          <a:p>
            <a:pPr>
              <a:defRPr/>
            </a:pPr>
            <a:r>
              <a:rPr lang="en-US" sz="900" dirty="0" smtClean="0">
                <a:ea typeface="Calibri" charset="0"/>
                <a:cs typeface="Calibri" charset="0"/>
              </a:rPr>
              <a:t>249</a:t>
            </a:r>
          </a:p>
          <a:p>
            <a:pPr>
              <a:defRPr/>
            </a:pPr>
            <a:r>
              <a:rPr lang="en-US" sz="900" dirty="0" smtClean="0">
                <a:ea typeface="Calibri" charset="0"/>
                <a:cs typeface="Calibri" charset="0"/>
              </a:rPr>
              <a:t>236</a:t>
            </a:r>
            <a:endParaRPr lang="en-US" sz="900" dirty="0">
              <a:ea typeface="Calibri" charset="0"/>
              <a:cs typeface="Calibri" charset="0"/>
            </a:endParaRPr>
          </a:p>
        </p:txBody>
      </p:sp>
      <p:sp>
        <p:nvSpPr>
          <p:cNvPr id="16" name="Rectangle 4"/>
          <p:cNvSpPr/>
          <p:nvPr/>
        </p:nvSpPr>
        <p:spPr>
          <a:xfrm>
            <a:off x="1989061" y="4055667"/>
            <a:ext cx="131418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sz="1100" dirty="0" smtClean="0">
                <a:ea typeface="Calibri" charset="0"/>
                <a:cs typeface="Calibri" charset="0"/>
              </a:rPr>
              <a:t>0</a:t>
            </a:r>
            <a:endParaRPr lang="en-US" sz="1100" dirty="0">
              <a:ea typeface="Calibri" charset="0"/>
              <a:cs typeface="Calibri" charset="0"/>
            </a:endParaRPr>
          </a:p>
        </p:txBody>
      </p:sp>
      <p:sp>
        <p:nvSpPr>
          <p:cNvPr id="17" name="Rectangle 4"/>
          <p:cNvSpPr/>
          <p:nvPr/>
        </p:nvSpPr>
        <p:spPr>
          <a:xfrm>
            <a:off x="2384170" y="4055667"/>
            <a:ext cx="419209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sz="1100" dirty="0" smtClean="0">
                <a:ea typeface="Calibri" charset="0"/>
                <a:cs typeface="Calibri" charset="0"/>
              </a:rPr>
              <a:t>180</a:t>
            </a:r>
            <a:endParaRPr lang="en-US" sz="1100" dirty="0">
              <a:ea typeface="Calibri" charset="0"/>
              <a:cs typeface="Calibri" charset="0"/>
            </a:endParaRPr>
          </a:p>
        </p:txBody>
      </p:sp>
      <p:sp>
        <p:nvSpPr>
          <p:cNvPr id="18" name="Rectangle 4"/>
          <p:cNvSpPr/>
          <p:nvPr/>
        </p:nvSpPr>
        <p:spPr>
          <a:xfrm>
            <a:off x="2910625" y="4055667"/>
            <a:ext cx="419209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sz="1100" smtClean="0">
                <a:ea typeface="Calibri" charset="0"/>
                <a:cs typeface="Calibri" charset="0"/>
              </a:rPr>
              <a:t>360</a:t>
            </a:r>
            <a:endParaRPr lang="en-US" sz="1100" dirty="0">
              <a:ea typeface="Calibri" charset="0"/>
              <a:cs typeface="Calibri" charset="0"/>
            </a:endParaRPr>
          </a:p>
        </p:txBody>
      </p:sp>
      <p:sp>
        <p:nvSpPr>
          <p:cNvPr id="19" name="Rectangle 4"/>
          <p:cNvSpPr/>
          <p:nvPr/>
        </p:nvSpPr>
        <p:spPr>
          <a:xfrm>
            <a:off x="3425923" y="4055667"/>
            <a:ext cx="419209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sz="1100" dirty="0" smtClean="0">
                <a:ea typeface="Calibri" charset="0"/>
                <a:cs typeface="Calibri" charset="0"/>
              </a:rPr>
              <a:t>540</a:t>
            </a:r>
          </a:p>
        </p:txBody>
      </p:sp>
      <p:sp>
        <p:nvSpPr>
          <p:cNvPr id="20" name="Rectangle 4"/>
          <p:cNvSpPr/>
          <p:nvPr/>
        </p:nvSpPr>
        <p:spPr>
          <a:xfrm>
            <a:off x="3960567" y="4055667"/>
            <a:ext cx="419209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sz="1100" smtClean="0">
                <a:ea typeface="Calibri" charset="0"/>
                <a:cs typeface="Calibri" charset="0"/>
              </a:rPr>
              <a:t>720</a:t>
            </a:r>
          </a:p>
        </p:txBody>
      </p:sp>
      <p:sp>
        <p:nvSpPr>
          <p:cNvPr id="21" name="Rectangle 4"/>
          <p:cNvSpPr/>
          <p:nvPr/>
        </p:nvSpPr>
        <p:spPr>
          <a:xfrm>
            <a:off x="4451106" y="4055667"/>
            <a:ext cx="419209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sz="1100" smtClean="0">
                <a:ea typeface="Calibri" charset="0"/>
                <a:cs typeface="Calibri" charset="0"/>
              </a:rPr>
              <a:t>900</a:t>
            </a:r>
          </a:p>
        </p:txBody>
      </p:sp>
      <p:sp>
        <p:nvSpPr>
          <p:cNvPr id="22" name="Rectangle 4"/>
          <p:cNvSpPr/>
          <p:nvPr/>
        </p:nvSpPr>
        <p:spPr>
          <a:xfrm>
            <a:off x="5060706" y="4055667"/>
            <a:ext cx="419209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sz="1100" dirty="0" smtClean="0">
                <a:ea typeface="Calibri" charset="0"/>
                <a:cs typeface="Calibri" charset="0"/>
              </a:rPr>
              <a:t>1.080</a:t>
            </a:r>
          </a:p>
        </p:txBody>
      </p:sp>
      <p:sp>
        <p:nvSpPr>
          <p:cNvPr id="23" name="Rectangle 4"/>
          <p:cNvSpPr/>
          <p:nvPr/>
        </p:nvSpPr>
        <p:spPr>
          <a:xfrm>
            <a:off x="5556650" y="4055667"/>
            <a:ext cx="419209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sz="1100" smtClean="0">
                <a:ea typeface="Calibri" charset="0"/>
                <a:cs typeface="Calibri" charset="0"/>
              </a:rPr>
              <a:t>1.260</a:t>
            </a:r>
            <a:endParaRPr lang="en-US" sz="1100" dirty="0" smtClean="0">
              <a:ea typeface="Calibri" charset="0"/>
              <a:cs typeface="Calibri" charset="0"/>
            </a:endParaRPr>
          </a:p>
        </p:txBody>
      </p:sp>
      <p:sp>
        <p:nvSpPr>
          <p:cNvPr id="24" name="Rectangle 4"/>
          <p:cNvSpPr/>
          <p:nvPr/>
        </p:nvSpPr>
        <p:spPr>
          <a:xfrm>
            <a:off x="1772356" y="3852600"/>
            <a:ext cx="16166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en-US" sz="1100" dirty="0" smtClean="0">
                <a:ea typeface="Calibri" charset="0"/>
                <a:cs typeface="Calibri" charset="0"/>
              </a:rPr>
              <a:t>0</a:t>
            </a:r>
            <a:endParaRPr lang="en-US" sz="1100" dirty="0">
              <a:ea typeface="Calibri" charset="0"/>
              <a:cs typeface="Calibri" charset="0"/>
            </a:endParaRPr>
          </a:p>
        </p:txBody>
      </p:sp>
      <p:sp>
        <p:nvSpPr>
          <p:cNvPr id="25" name="Rectangle 4"/>
          <p:cNvSpPr/>
          <p:nvPr/>
        </p:nvSpPr>
        <p:spPr>
          <a:xfrm>
            <a:off x="1562470" y="3544904"/>
            <a:ext cx="37155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en-US" sz="1100" smtClean="0">
                <a:ea typeface="Calibri" charset="0"/>
                <a:cs typeface="Calibri" charset="0"/>
              </a:rPr>
              <a:t>0,1</a:t>
            </a:r>
            <a:endParaRPr lang="en-US" sz="1100" dirty="0">
              <a:ea typeface="Calibri" charset="0"/>
              <a:cs typeface="Calibri" charset="0"/>
            </a:endParaRPr>
          </a:p>
        </p:txBody>
      </p:sp>
      <p:sp>
        <p:nvSpPr>
          <p:cNvPr id="26" name="Rectangle 4"/>
          <p:cNvSpPr/>
          <p:nvPr/>
        </p:nvSpPr>
        <p:spPr>
          <a:xfrm>
            <a:off x="1562470" y="3229747"/>
            <a:ext cx="37155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en-US" sz="1100" smtClean="0">
                <a:ea typeface="Calibri" charset="0"/>
                <a:cs typeface="Calibri" charset="0"/>
              </a:rPr>
              <a:t>0,2</a:t>
            </a:r>
            <a:endParaRPr lang="en-US" sz="1100" dirty="0">
              <a:ea typeface="Calibri" charset="0"/>
              <a:cs typeface="Calibri" charset="0"/>
            </a:endParaRPr>
          </a:p>
        </p:txBody>
      </p:sp>
      <p:sp>
        <p:nvSpPr>
          <p:cNvPr id="27" name="Rectangle 4"/>
          <p:cNvSpPr/>
          <p:nvPr/>
        </p:nvSpPr>
        <p:spPr>
          <a:xfrm>
            <a:off x="1562470" y="2919293"/>
            <a:ext cx="37155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en-US" sz="1100" smtClean="0">
                <a:ea typeface="Calibri" charset="0"/>
                <a:cs typeface="Calibri" charset="0"/>
              </a:rPr>
              <a:t>0,3</a:t>
            </a:r>
            <a:endParaRPr lang="en-US" sz="1100" dirty="0">
              <a:ea typeface="Calibri" charset="0"/>
              <a:cs typeface="Calibri" charset="0"/>
            </a:endParaRPr>
          </a:p>
        </p:txBody>
      </p:sp>
      <p:sp>
        <p:nvSpPr>
          <p:cNvPr id="28" name="Rectangle 4"/>
          <p:cNvSpPr/>
          <p:nvPr/>
        </p:nvSpPr>
        <p:spPr>
          <a:xfrm>
            <a:off x="1562470" y="2611982"/>
            <a:ext cx="37155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en-US" sz="1100" smtClean="0">
                <a:ea typeface="Calibri" charset="0"/>
                <a:cs typeface="Calibri" charset="0"/>
              </a:rPr>
              <a:t>0,4</a:t>
            </a:r>
            <a:endParaRPr lang="en-US" sz="1100" dirty="0">
              <a:ea typeface="Calibri" charset="0"/>
              <a:cs typeface="Calibri" charset="0"/>
            </a:endParaRPr>
          </a:p>
        </p:txBody>
      </p:sp>
      <p:sp>
        <p:nvSpPr>
          <p:cNvPr id="29" name="Rectangle 4"/>
          <p:cNvSpPr/>
          <p:nvPr/>
        </p:nvSpPr>
        <p:spPr>
          <a:xfrm>
            <a:off x="1562470" y="2295017"/>
            <a:ext cx="37155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en-US" sz="1100" smtClean="0">
                <a:ea typeface="Calibri" charset="0"/>
                <a:cs typeface="Calibri" charset="0"/>
              </a:rPr>
              <a:t>0,5</a:t>
            </a:r>
            <a:endParaRPr lang="en-US" sz="1100" dirty="0">
              <a:ea typeface="Calibri" charset="0"/>
              <a:cs typeface="Calibri" charset="0"/>
            </a:endParaRPr>
          </a:p>
        </p:txBody>
      </p:sp>
      <p:sp>
        <p:nvSpPr>
          <p:cNvPr id="30" name="Rectangle 4"/>
          <p:cNvSpPr/>
          <p:nvPr/>
        </p:nvSpPr>
        <p:spPr>
          <a:xfrm>
            <a:off x="1562470" y="1972941"/>
            <a:ext cx="37155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en-US" sz="1100" smtClean="0">
                <a:ea typeface="Calibri" charset="0"/>
                <a:cs typeface="Calibri" charset="0"/>
              </a:rPr>
              <a:t>0,6</a:t>
            </a:r>
            <a:endParaRPr lang="en-US" sz="1100" dirty="0">
              <a:ea typeface="Calibri" charset="0"/>
              <a:cs typeface="Calibri" charset="0"/>
            </a:endParaRPr>
          </a:p>
        </p:txBody>
      </p:sp>
      <p:sp>
        <p:nvSpPr>
          <p:cNvPr id="31" name="Rectangle 4"/>
          <p:cNvSpPr/>
          <p:nvPr/>
        </p:nvSpPr>
        <p:spPr>
          <a:xfrm>
            <a:off x="1562470" y="1463698"/>
            <a:ext cx="37155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en-US" sz="1100" smtClean="0">
                <a:ea typeface="Calibri" charset="0"/>
                <a:cs typeface="Calibri" charset="0"/>
              </a:rPr>
              <a:t>1,0</a:t>
            </a:r>
            <a:endParaRPr lang="en-US" sz="1100" dirty="0">
              <a:ea typeface="Calibri" charset="0"/>
              <a:cs typeface="Calibri" charset="0"/>
            </a:endParaRPr>
          </a:p>
        </p:txBody>
      </p:sp>
      <p:sp>
        <p:nvSpPr>
          <p:cNvPr id="32" name="CuadroTexto 109"/>
          <p:cNvSpPr txBox="1">
            <a:spLocks noChangeArrowheads="1"/>
          </p:cNvSpPr>
          <p:nvPr/>
        </p:nvSpPr>
        <p:spPr bwMode="auto">
          <a:xfrm>
            <a:off x="801060" y="1159735"/>
            <a:ext cx="73469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s-ES_tradnl" altLang="es-ES_tradnl" sz="1600" b="1" i="1" dirty="0" err="1" smtClean="0">
                <a:solidFill>
                  <a:srgbClr val="016296"/>
                </a:solidFill>
              </a:rPr>
              <a:t>Morte</a:t>
            </a:r>
            <a:r>
              <a:rPr lang="es-ES_tradnl" altLang="es-ES_tradnl" sz="1600" b="1" i="1" dirty="0" smtClean="0">
                <a:solidFill>
                  <a:srgbClr val="016296"/>
                </a:solidFill>
              </a:rPr>
              <a:t> por causas CV </a:t>
            </a:r>
            <a:r>
              <a:rPr lang="es-ES_tradnl" altLang="es-ES_tradnl" sz="1600" b="1" i="1" dirty="0" err="1" smtClean="0">
                <a:solidFill>
                  <a:srgbClr val="016296"/>
                </a:solidFill>
              </a:rPr>
              <a:t>ou</a:t>
            </a:r>
            <a:r>
              <a:rPr lang="es-ES_tradnl" altLang="es-ES_tradnl" sz="1600" b="1" i="1" dirty="0" smtClean="0">
                <a:solidFill>
                  <a:srgbClr val="016296"/>
                </a:solidFill>
              </a:rPr>
              <a:t> </a:t>
            </a:r>
            <a:r>
              <a:rPr lang="es-ES_tradnl" altLang="es-ES_tradnl" sz="1600" b="1" i="1" dirty="0" err="1" smtClean="0">
                <a:solidFill>
                  <a:srgbClr val="016296"/>
                </a:solidFill>
              </a:rPr>
              <a:t>primeira</a:t>
            </a:r>
            <a:r>
              <a:rPr lang="es-ES_tradnl" altLang="es-ES_tradnl" sz="1600" b="1" i="1" dirty="0" smtClean="0">
                <a:solidFill>
                  <a:srgbClr val="016296"/>
                </a:solidFill>
              </a:rPr>
              <a:t> </a:t>
            </a:r>
            <a:r>
              <a:rPr lang="es-ES_tradnl" altLang="es-ES_tradnl" sz="1600" b="1" i="1" dirty="0" err="1" smtClean="0">
                <a:solidFill>
                  <a:srgbClr val="016296"/>
                </a:solidFill>
              </a:rPr>
              <a:t>hospitalização</a:t>
            </a:r>
            <a:r>
              <a:rPr lang="es-ES_tradnl" altLang="es-ES_tradnl" sz="1600" b="1" i="1" dirty="0" smtClean="0">
                <a:solidFill>
                  <a:srgbClr val="016296"/>
                </a:solidFill>
              </a:rPr>
              <a:t> por IC</a:t>
            </a:r>
            <a:endParaRPr lang="es-ES" altLang="es-ES_tradnl" sz="1600" b="1" i="1" baseline="30000" dirty="0">
              <a:solidFill>
                <a:srgbClr val="016296"/>
              </a:solidFill>
            </a:endParaRPr>
          </a:p>
        </p:txBody>
      </p:sp>
      <p:sp>
        <p:nvSpPr>
          <p:cNvPr id="33" name="Rectángulo redondeado 32"/>
          <p:cNvSpPr/>
          <p:nvPr/>
        </p:nvSpPr>
        <p:spPr>
          <a:xfrm>
            <a:off x="863600" y="5077812"/>
            <a:ext cx="7594600" cy="77696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34" name="CuadroTexto 33"/>
          <p:cNvSpPr txBox="1"/>
          <p:nvPr/>
        </p:nvSpPr>
        <p:spPr>
          <a:xfrm>
            <a:off x="1030287" y="5142673"/>
            <a:ext cx="72696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b="1" dirty="0">
                <a:solidFill>
                  <a:schemeClr val="bg1"/>
                </a:solidFill>
                <a:ea typeface="ＭＳ Ｐゴシック" charset="0"/>
              </a:rPr>
              <a:t>ENTRESTO ®, superior a </a:t>
            </a:r>
            <a:r>
              <a:rPr lang="es-ES" b="1" dirty="0" err="1">
                <a:solidFill>
                  <a:schemeClr val="bg1"/>
                </a:solidFill>
                <a:ea typeface="ＭＳ Ｐゴシック" charset="0"/>
              </a:rPr>
              <a:t>enalapril</a:t>
            </a:r>
            <a:r>
              <a:rPr lang="es-ES" b="1" dirty="0">
                <a:solidFill>
                  <a:schemeClr val="bg1"/>
                </a:solidFill>
                <a:ea typeface="ＭＳ Ｐゴシック" charset="0"/>
              </a:rPr>
              <a:t> </a:t>
            </a:r>
            <a:r>
              <a:rPr lang="es-ES" b="1" dirty="0" err="1" smtClean="0">
                <a:solidFill>
                  <a:schemeClr val="bg1"/>
                </a:solidFill>
                <a:ea typeface="ＭＳ Ｐゴシック" charset="0"/>
              </a:rPr>
              <a:t>na</a:t>
            </a:r>
            <a:r>
              <a:rPr lang="es-ES" b="1" dirty="0" smtClean="0">
                <a:solidFill>
                  <a:schemeClr val="bg1"/>
                </a:solidFill>
                <a:ea typeface="ＭＳ Ｐゴシック" charset="0"/>
              </a:rPr>
              <a:t> </a:t>
            </a:r>
            <a:r>
              <a:rPr lang="es-ES" b="1" dirty="0" err="1" smtClean="0">
                <a:solidFill>
                  <a:schemeClr val="bg1"/>
                </a:solidFill>
                <a:ea typeface="ＭＳ Ｐゴシック" charset="0"/>
              </a:rPr>
              <a:t>redução</a:t>
            </a:r>
            <a:endParaRPr lang="es-ES" b="1" dirty="0">
              <a:solidFill>
                <a:schemeClr val="bg1"/>
              </a:solidFill>
              <a:ea typeface="ＭＳ Ｐゴシック" charset="0"/>
            </a:endParaRPr>
          </a:p>
          <a:p>
            <a:pPr algn="ctr">
              <a:defRPr/>
            </a:pPr>
            <a:r>
              <a:rPr lang="es-ES" b="1" dirty="0">
                <a:solidFill>
                  <a:schemeClr val="bg1"/>
                </a:solidFill>
                <a:ea typeface="ＭＳ Ｐゴシック" charset="0"/>
              </a:rPr>
              <a:t>de </a:t>
            </a:r>
            <a:r>
              <a:rPr lang="es-ES" b="1" dirty="0" smtClean="0">
                <a:solidFill>
                  <a:schemeClr val="bg1"/>
                </a:solidFill>
                <a:ea typeface="ＭＳ Ｐゴシック" charset="0"/>
              </a:rPr>
              <a:t>risco </a:t>
            </a:r>
            <a:r>
              <a:rPr lang="es-ES" b="1" dirty="0">
                <a:solidFill>
                  <a:schemeClr val="bg1"/>
                </a:solidFill>
                <a:ea typeface="ＭＳ Ｐゴシック" charset="0"/>
              </a:rPr>
              <a:t>de </a:t>
            </a:r>
            <a:r>
              <a:rPr lang="es-ES" b="1" dirty="0" err="1" smtClean="0">
                <a:solidFill>
                  <a:schemeClr val="bg1"/>
                </a:solidFill>
                <a:ea typeface="ＭＳ Ｐゴシック" charset="0"/>
              </a:rPr>
              <a:t>morte</a:t>
            </a:r>
            <a:r>
              <a:rPr lang="es-ES" b="1" dirty="0" smtClean="0">
                <a:solidFill>
                  <a:schemeClr val="bg1"/>
                </a:solidFill>
                <a:ea typeface="ＭＳ Ｐゴシック" charset="0"/>
              </a:rPr>
              <a:t> </a:t>
            </a:r>
            <a:r>
              <a:rPr lang="es-ES" b="1" dirty="0">
                <a:solidFill>
                  <a:schemeClr val="bg1"/>
                </a:solidFill>
                <a:ea typeface="ＭＳ Ｐゴシック" charset="0"/>
              </a:rPr>
              <a:t>CV </a:t>
            </a:r>
            <a:r>
              <a:rPr lang="es-ES" b="1" dirty="0" err="1" smtClean="0">
                <a:solidFill>
                  <a:schemeClr val="bg1"/>
                </a:solidFill>
                <a:ea typeface="ＭＳ Ｐゴシック" charset="0"/>
              </a:rPr>
              <a:t>ou</a:t>
            </a:r>
            <a:r>
              <a:rPr lang="es-ES" b="1" dirty="0" smtClean="0">
                <a:solidFill>
                  <a:schemeClr val="bg1"/>
                </a:solidFill>
                <a:ea typeface="ＭＳ Ｐゴシック" charset="0"/>
              </a:rPr>
              <a:t> </a:t>
            </a:r>
            <a:r>
              <a:rPr lang="es-ES" b="1" dirty="0">
                <a:solidFill>
                  <a:schemeClr val="bg1"/>
                </a:solidFill>
                <a:ea typeface="ＭＳ Ｐゴシック" charset="0"/>
              </a:rPr>
              <a:t>de </a:t>
            </a:r>
            <a:r>
              <a:rPr lang="es-ES" b="1" dirty="0" err="1" smtClean="0">
                <a:solidFill>
                  <a:schemeClr val="bg1"/>
                </a:solidFill>
                <a:ea typeface="ＭＳ Ｐゴシック" charset="0"/>
              </a:rPr>
              <a:t>hospitalização</a:t>
            </a:r>
            <a:r>
              <a:rPr lang="es-ES" b="1" dirty="0" smtClean="0">
                <a:solidFill>
                  <a:schemeClr val="bg1"/>
                </a:solidFill>
                <a:ea typeface="ＭＳ Ｐゴシック" charset="0"/>
              </a:rPr>
              <a:t> </a:t>
            </a:r>
            <a:r>
              <a:rPr lang="es-ES" b="1" dirty="0">
                <a:solidFill>
                  <a:schemeClr val="bg1"/>
                </a:solidFill>
                <a:ea typeface="ＭＳ Ｐゴシック" charset="0"/>
              </a:rPr>
              <a:t>por IC</a:t>
            </a:r>
          </a:p>
        </p:txBody>
      </p:sp>
      <p:sp>
        <p:nvSpPr>
          <p:cNvPr id="35" name="Título 2"/>
          <p:cNvSpPr txBox="1">
            <a:spLocks/>
          </p:cNvSpPr>
          <p:nvPr/>
        </p:nvSpPr>
        <p:spPr>
          <a:xfrm>
            <a:off x="609600" y="159904"/>
            <a:ext cx="10972800" cy="604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 err="1" smtClean="0">
                <a:solidFill>
                  <a:srgbClr val="004586"/>
                </a:solidFill>
              </a:rPr>
              <a:t>Estudo</a:t>
            </a:r>
            <a:r>
              <a:rPr lang="es-ES" sz="3200" b="1" dirty="0" smtClean="0">
                <a:solidFill>
                  <a:srgbClr val="004586"/>
                </a:solidFill>
              </a:rPr>
              <a:t> </a:t>
            </a:r>
            <a:r>
              <a:rPr lang="es-ES" sz="3200" b="1" dirty="0">
                <a:solidFill>
                  <a:srgbClr val="004586"/>
                </a:solidFill>
              </a:rPr>
              <a:t>PARADIGM: Resultados </a:t>
            </a:r>
            <a:r>
              <a:rPr lang="es-ES" sz="3200" b="1" dirty="0" smtClean="0">
                <a:solidFill>
                  <a:srgbClr val="004586"/>
                </a:solidFill>
              </a:rPr>
              <a:t>no objetivo </a:t>
            </a:r>
            <a:r>
              <a:rPr lang="es-ES" sz="3200" b="1" dirty="0" err="1" smtClean="0">
                <a:solidFill>
                  <a:srgbClr val="004586"/>
                </a:solidFill>
              </a:rPr>
              <a:t>primário</a:t>
            </a:r>
            <a:endParaRPr lang="es-E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055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9" name="Rectangle 3"/>
          <p:cNvSpPr>
            <a:spLocks noChangeArrowheads="1"/>
          </p:cNvSpPr>
          <p:nvPr/>
        </p:nvSpPr>
        <p:spPr bwMode="auto">
          <a:xfrm>
            <a:off x="0" y="167928"/>
            <a:ext cx="121920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s-ES" sz="3600" b="1" dirty="0">
              <a:solidFill>
                <a:srgbClr val="287AC8"/>
              </a:solidFill>
              <a:latin typeface="+mj-lt"/>
              <a:ea typeface="Verdana" charset="0"/>
              <a:cs typeface="Verdana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26910" y="926555"/>
            <a:ext cx="7673345" cy="4662685"/>
            <a:chOff x="693" y="701"/>
            <a:chExt cx="4492" cy="3391"/>
          </a:xfrm>
        </p:grpSpPr>
        <p:sp>
          <p:nvSpPr>
            <p:cNvPr id="62469" name="Rectangle 5"/>
            <p:cNvSpPr>
              <a:spLocks noChangeArrowheads="1"/>
            </p:cNvSpPr>
            <p:nvPr/>
          </p:nvSpPr>
          <p:spPr bwMode="auto">
            <a:xfrm>
              <a:off x="1879" y="2574"/>
              <a:ext cx="808" cy="118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s-ES" sz="1600" b="1">
                <a:solidFill>
                  <a:srgbClr val="21557F"/>
                </a:solidFill>
                <a:latin typeface="+mj-lt"/>
                <a:ea typeface="Verdana" charset="0"/>
                <a:cs typeface="Verdana" charset="0"/>
              </a:endParaRPr>
            </a:p>
          </p:txBody>
        </p:sp>
        <p:sp>
          <p:nvSpPr>
            <p:cNvPr id="62470" name="Rectangle 6"/>
            <p:cNvSpPr>
              <a:spLocks noChangeArrowheads="1"/>
            </p:cNvSpPr>
            <p:nvPr/>
          </p:nvSpPr>
          <p:spPr bwMode="auto">
            <a:xfrm>
              <a:off x="3809" y="2277"/>
              <a:ext cx="808" cy="148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s-ES" sz="1600" b="1">
                <a:solidFill>
                  <a:srgbClr val="21557F"/>
                </a:solidFill>
                <a:latin typeface="+mj-lt"/>
                <a:ea typeface="Verdana" charset="0"/>
                <a:cs typeface="Verdana" charset="0"/>
              </a:endParaRPr>
            </a:p>
          </p:txBody>
        </p:sp>
        <p:sp>
          <p:nvSpPr>
            <p:cNvPr id="62471" name="Text Box 7"/>
            <p:cNvSpPr txBox="1">
              <a:spLocks noChangeArrowheads="1"/>
            </p:cNvSpPr>
            <p:nvPr/>
          </p:nvSpPr>
          <p:spPr bwMode="auto">
            <a:xfrm>
              <a:off x="1106" y="701"/>
              <a:ext cx="3583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s-ES_tradnl" b="1" dirty="0" err="1" smtClean="0">
                  <a:solidFill>
                    <a:schemeClr val="tx2"/>
                  </a:solidFill>
                  <a:latin typeface="+mj-lt"/>
                  <a:ea typeface="Verdana" charset="0"/>
                  <a:cs typeface="Verdana" charset="0"/>
                </a:rPr>
                <a:t>Metaanálise</a:t>
              </a:r>
              <a:r>
                <a:rPr lang="es-ES_tradnl" b="1" dirty="0" smtClean="0">
                  <a:solidFill>
                    <a:schemeClr val="tx2"/>
                  </a:solidFill>
                  <a:latin typeface="+mj-lt"/>
                  <a:ea typeface="Verdana" charset="0"/>
                  <a:cs typeface="Verdana" charset="0"/>
                </a:rPr>
                <a:t> de </a:t>
              </a:r>
              <a:r>
                <a:rPr lang="es-ES_tradnl" b="1" dirty="0" err="1" smtClean="0">
                  <a:solidFill>
                    <a:schemeClr val="tx2"/>
                  </a:solidFill>
                  <a:latin typeface="+mj-lt"/>
                  <a:ea typeface="Verdana" charset="0"/>
                  <a:cs typeface="Verdana" charset="0"/>
                </a:rPr>
                <a:t>estudos</a:t>
              </a:r>
              <a:r>
                <a:rPr lang="es-ES_tradnl" b="1" dirty="0" smtClean="0">
                  <a:solidFill>
                    <a:schemeClr val="tx2"/>
                  </a:solidFill>
                  <a:latin typeface="+mj-lt"/>
                  <a:ea typeface="Verdana" charset="0"/>
                  <a:cs typeface="Verdana" charset="0"/>
                </a:rPr>
                <a:t> </a:t>
              </a:r>
              <a:r>
                <a:rPr lang="es-ES_tradnl" b="1" dirty="0" err="1" smtClean="0">
                  <a:solidFill>
                    <a:schemeClr val="tx2"/>
                  </a:solidFill>
                  <a:latin typeface="+mj-lt"/>
                  <a:ea typeface="Verdana" charset="0"/>
                  <a:cs typeface="Verdana" charset="0"/>
                </a:rPr>
                <a:t>com</a:t>
              </a:r>
              <a:r>
                <a:rPr lang="es-ES_tradnl" b="1" dirty="0" smtClean="0">
                  <a:solidFill>
                    <a:schemeClr val="tx2"/>
                  </a:solidFill>
                  <a:latin typeface="+mj-lt"/>
                  <a:ea typeface="Verdana" charset="0"/>
                  <a:cs typeface="Verdana" charset="0"/>
                </a:rPr>
                <a:t> &gt; </a:t>
              </a:r>
              <a:r>
                <a:rPr lang="es-ES_tradnl" b="1" dirty="0">
                  <a:solidFill>
                    <a:schemeClr val="tx2"/>
                  </a:solidFill>
                  <a:latin typeface="+mj-lt"/>
                  <a:ea typeface="Verdana" charset="0"/>
                  <a:cs typeface="Verdana" charset="0"/>
                </a:rPr>
                <a:t>1.000 </a:t>
              </a:r>
              <a:r>
                <a:rPr lang="es-ES_tradnl" b="1" dirty="0" smtClean="0">
                  <a:solidFill>
                    <a:schemeClr val="tx2"/>
                  </a:solidFill>
                  <a:latin typeface="+mj-lt"/>
                  <a:ea typeface="Verdana" charset="0"/>
                  <a:cs typeface="Verdana" charset="0"/>
                </a:rPr>
                <a:t>pacientes</a:t>
              </a:r>
              <a:endParaRPr lang="es-ES_tradnl" b="1" dirty="0">
                <a:solidFill>
                  <a:schemeClr val="tx2"/>
                </a:solidFill>
                <a:latin typeface="+mj-lt"/>
                <a:ea typeface="Verdana" charset="0"/>
                <a:cs typeface="Verdana" charset="0"/>
              </a:endParaRPr>
            </a:p>
          </p:txBody>
        </p:sp>
        <p:sp>
          <p:nvSpPr>
            <p:cNvPr id="62472" name="Text Box 8"/>
            <p:cNvSpPr txBox="1">
              <a:spLocks noChangeArrowheads="1"/>
            </p:cNvSpPr>
            <p:nvPr/>
          </p:nvSpPr>
          <p:spPr bwMode="auto">
            <a:xfrm>
              <a:off x="2144" y="1238"/>
              <a:ext cx="2499" cy="604"/>
            </a:xfrm>
            <a:prstGeom prst="rect">
              <a:avLst/>
            </a:prstGeom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s-ES_tradnl" sz="1600" b="1" dirty="0">
                  <a:solidFill>
                    <a:schemeClr val="bg1"/>
                  </a:solidFill>
                  <a:latin typeface="+mj-lt"/>
                  <a:ea typeface="Verdana" charset="0"/>
                  <a:cs typeface="Verdana" charset="0"/>
                </a:rPr>
                <a:t>RRR: 26% (17-34%) (OR: 0,74</a:t>
              </a:r>
              <a:r>
                <a:rPr lang="es-ES_tradnl" sz="1600" b="1" dirty="0" smtClean="0">
                  <a:solidFill>
                    <a:schemeClr val="bg1"/>
                  </a:solidFill>
                  <a:latin typeface="+mj-lt"/>
                  <a:ea typeface="Verdana" charset="0"/>
                  <a:cs typeface="Verdana" charset="0"/>
                </a:rPr>
                <a:t>).</a:t>
              </a:r>
              <a:endParaRPr lang="es-ES_tradnl" sz="1600" b="1" dirty="0">
                <a:solidFill>
                  <a:schemeClr val="bg1"/>
                </a:solidFill>
                <a:latin typeface="+mj-lt"/>
                <a:ea typeface="Verdana" charset="0"/>
                <a:cs typeface="Verdana" charset="0"/>
              </a:endParaRPr>
            </a:p>
            <a:p>
              <a:r>
                <a:rPr lang="es-ES_tradnl" sz="1600" b="1" dirty="0">
                  <a:solidFill>
                    <a:schemeClr val="bg1"/>
                  </a:solidFill>
                  <a:latin typeface="+mj-lt"/>
                  <a:ea typeface="Verdana" charset="0"/>
                  <a:cs typeface="Verdana" charset="0"/>
                </a:rPr>
                <a:t>NNT: 15. (60 + </a:t>
              </a:r>
              <a:r>
                <a:rPr lang="es-ES_tradnl" sz="1600" b="1" dirty="0" err="1">
                  <a:solidFill>
                    <a:schemeClr val="bg1"/>
                  </a:solidFill>
                  <a:latin typeface="+mj-lt"/>
                  <a:ea typeface="Verdana" charset="0"/>
                  <a:cs typeface="Verdana" charset="0"/>
                </a:rPr>
                <a:t>evit</a:t>
              </a:r>
              <a:r>
                <a:rPr lang="es-ES_tradnl" sz="1600" b="1" dirty="0">
                  <a:solidFill>
                    <a:schemeClr val="bg1"/>
                  </a:solidFill>
                  <a:latin typeface="+mj-lt"/>
                  <a:ea typeface="Verdana" charset="0"/>
                  <a:cs typeface="Verdana" charset="0"/>
                </a:rPr>
                <a:t>/1.000 </a:t>
              </a:r>
              <a:r>
                <a:rPr lang="es-ES_tradnl" sz="1600" b="1" dirty="0" smtClean="0">
                  <a:solidFill>
                    <a:schemeClr val="bg1"/>
                  </a:solidFill>
                  <a:latin typeface="+mj-lt"/>
                  <a:ea typeface="Verdana" charset="0"/>
                  <a:cs typeface="Verdana" charset="0"/>
                </a:rPr>
                <a:t>pacientes/30 </a:t>
              </a:r>
              <a:r>
                <a:rPr lang="es-ES_tradnl" sz="1600" b="1" dirty="0">
                  <a:solidFill>
                    <a:schemeClr val="bg1"/>
                  </a:solidFill>
                  <a:latin typeface="+mj-lt"/>
                  <a:ea typeface="Verdana" charset="0"/>
                  <a:cs typeface="Verdana" charset="0"/>
                </a:rPr>
                <a:t>meses</a:t>
              </a:r>
              <a:r>
                <a:rPr lang="es-ES_tradnl" sz="1600" b="1" dirty="0" smtClean="0">
                  <a:solidFill>
                    <a:schemeClr val="bg1"/>
                  </a:solidFill>
                  <a:latin typeface="+mj-lt"/>
                  <a:ea typeface="Verdana" charset="0"/>
                  <a:cs typeface="Verdana" charset="0"/>
                </a:rPr>
                <a:t>).</a:t>
              </a:r>
              <a:endParaRPr lang="es-ES_tradnl" sz="1600" b="1" dirty="0">
                <a:solidFill>
                  <a:schemeClr val="bg1"/>
                </a:solidFill>
                <a:latin typeface="+mj-lt"/>
                <a:ea typeface="Verdana" charset="0"/>
                <a:cs typeface="Verdana" charset="0"/>
              </a:endParaRPr>
            </a:p>
            <a:p>
              <a:r>
                <a:rPr lang="pt-BR" sz="1600" b="1" dirty="0">
                  <a:solidFill>
                    <a:schemeClr val="bg1"/>
                  </a:solidFill>
                  <a:latin typeface="+mj-lt"/>
                  <a:ea typeface="Verdana" charset="0"/>
                  <a:cs typeface="Verdana" charset="0"/>
                </a:rPr>
                <a:t>Prolongamento da esperança de vida </a:t>
              </a:r>
              <a:r>
                <a:rPr lang="es-ES_tradnl" sz="1600" b="1" dirty="0" smtClean="0">
                  <a:solidFill>
                    <a:schemeClr val="bg1"/>
                  </a:solidFill>
                  <a:latin typeface="+mj-lt"/>
                  <a:ea typeface="Verdana" charset="0"/>
                  <a:cs typeface="Verdana" charset="0"/>
                </a:rPr>
                <a:t>&gt; </a:t>
              </a:r>
              <a:r>
                <a:rPr lang="es-ES_tradnl" sz="1600" b="1" dirty="0">
                  <a:solidFill>
                    <a:schemeClr val="bg1"/>
                  </a:solidFill>
                  <a:latin typeface="+mj-lt"/>
                  <a:ea typeface="Verdana" charset="0"/>
                  <a:cs typeface="Verdana" charset="0"/>
                </a:rPr>
                <a:t>6 </a:t>
              </a:r>
              <a:r>
                <a:rPr lang="es-ES_tradnl" sz="1600" b="1" dirty="0" smtClean="0">
                  <a:solidFill>
                    <a:schemeClr val="bg1"/>
                  </a:solidFill>
                  <a:latin typeface="+mj-lt"/>
                  <a:ea typeface="Verdana" charset="0"/>
                  <a:cs typeface="Verdana" charset="0"/>
                </a:rPr>
                <a:t>meses.</a:t>
              </a:r>
              <a:endParaRPr lang="es-ES_tradnl" sz="1600" b="1" dirty="0">
                <a:solidFill>
                  <a:schemeClr val="bg1"/>
                </a:solidFill>
                <a:latin typeface="+mj-lt"/>
                <a:ea typeface="Verdana" charset="0"/>
                <a:cs typeface="Verdana" charset="0"/>
              </a:endParaRPr>
            </a:p>
          </p:txBody>
        </p:sp>
        <p:sp>
          <p:nvSpPr>
            <p:cNvPr id="62473" name="Line 9"/>
            <p:cNvSpPr>
              <a:spLocks noChangeShapeType="1"/>
            </p:cNvSpPr>
            <p:nvPr/>
          </p:nvSpPr>
          <p:spPr bwMode="auto">
            <a:xfrm>
              <a:off x="1301" y="1725"/>
              <a:ext cx="1" cy="204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1600" b="1">
                <a:solidFill>
                  <a:srgbClr val="21557F"/>
                </a:solidFill>
                <a:latin typeface="+mj-lt"/>
                <a:ea typeface="Verdana" charset="0"/>
                <a:cs typeface="Verdana" charset="0"/>
              </a:endParaRPr>
            </a:p>
          </p:txBody>
        </p:sp>
        <p:sp>
          <p:nvSpPr>
            <p:cNvPr id="62474" name="Line 10"/>
            <p:cNvSpPr>
              <a:spLocks noChangeShapeType="1"/>
            </p:cNvSpPr>
            <p:nvPr/>
          </p:nvSpPr>
          <p:spPr bwMode="auto">
            <a:xfrm>
              <a:off x="1283" y="3768"/>
              <a:ext cx="18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1600" b="1">
                <a:solidFill>
                  <a:srgbClr val="21557F"/>
                </a:solidFill>
                <a:latin typeface="+mj-lt"/>
                <a:ea typeface="Verdana" charset="0"/>
                <a:cs typeface="Verdana" charset="0"/>
              </a:endParaRPr>
            </a:p>
          </p:txBody>
        </p:sp>
        <p:sp>
          <p:nvSpPr>
            <p:cNvPr id="62475" name="Line 11"/>
            <p:cNvSpPr>
              <a:spLocks noChangeShapeType="1"/>
            </p:cNvSpPr>
            <p:nvPr/>
          </p:nvSpPr>
          <p:spPr bwMode="auto">
            <a:xfrm>
              <a:off x="1283" y="1725"/>
              <a:ext cx="18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1600" b="1">
                <a:solidFill>
                  <a:srgbClr val="21557F"/>
                </a:solidFill>
                <a:latin typeface="+mj-lt"/>
                <a:ea typeface="Verdana" charset="0"/>
                <a:cs typeface="Verdana" charset="0"/>
              </a:endParaRPr>
            </a:p>
          </p:txBody>
        </p:sp>
        <p:sp>
          <p:nvSpPr>
            <p:cNvPr id="62476" name="Line 12"/>
            <p:cNvSpPr>
              <a:spLocks noChangeShapeType="1"/>
            </p:cNvSpPr>
            <p:nvPr/>
          </p:nvSpPr>
          <p:spPr bwMode="auto">
            <a:xfrm>
              <a:off x="1301" y="3768"/>
              <a:ext cx="3882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1600" b="1">
                <a:solidFill>
                  <a:srgbClr val="21557F"/>
                </a:solidFill>
                <a:latin typeface="+mj-lt"/>
                <a:ea typeface="Verdana" charset="0"/>
                <a:cs typeface="Verdana" charset="0"/>
              </a:endParaRPr>
            </a:p>
          </p:txBody>
        </p:sp>
        <p:sp>
          <p:nvSpPr>
            <p:cNvPr id="62477" name="Rectangle 13"/>
            <p:cNvSpPr>
              <a:spLocks noChangeArrowheads="1"/>
            </p:cNvSpPr>
            <p:nvPr/>
          </p:nvSpPr>
          <p:spPr bwMode="auto">
            <a:xfrm>
              <a:off x="2184" y="2404"/>
              <a:ext cx="214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 dirty="0">
                  <a:solidFill>
                    <a:srgbClr val="21557F"/>
                  </a:solidFill>
                  <a:latin typeface="+mj-lt"/>
                  <a:ea typeface="Verdana" charset="0"/>
                  <a:cs typeface="Verdana" charset="0"/>
                </a:rPr>
                <a:t>23,4</a:t>
              </a:r>
              <a:endParaRPr lang="es-ES_tradnl" sz="1600" b="1" dirty="0">
                <a:solidFill>
                  <a:srgbClr val="21557F"/>
                </a:solidFill>
                <a:latin typeface="+mj-lt"/>
                <a:ea typeface="Verdana" charset="0"/>
                <a:cs typeface="Verdana" charset="0"/>
              </a:endParaRPr>
            </a:p>
          </p:txBody>
        </p:sp>
        <p:sp>
          <p:nvSpPr>
            <p:cNvPr id="62478" name="Rectangle 14"/>
            <p:cNvSpPr>
              <a:spLocks noChangeArrowheads="1"/>
            </p:cNvSpPr>
            <p:nvPr/>
          </p:nvSpPr>
          <p:spPr bwMode="auto">
            <a:xfrm>
              <a:off x="4130" y="2113"/>
              <a:ext cx="214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21557F"/>
                  </a:solidFill>
                  <a:latin typeface="+mj-lt"/>
                  <a:ea typeface="Verdana" charset="0"/>
                  <a:cs typeface="Verdana" charset="0"/>
                </a:rPr>
                <a:t>29,1</a:t>
              </a:r>
              <a:endParaRPr lang="es-ES_tradnl" sz="1600" b="1">
                <a:solidFill>
                  <a:srgbClr val="21557F"/>
                </a:solidFill>
                <a:latin typeface="+mj-lt"/>
                <a:ea typeface="Verdana" charset="0"/>
                <a:cs typeface="Verdana" charset="0"/>
              </a:endParaRPr>
            </a:p>
          </p:txBody>
        </p:sp>
        <p:sp>
          <p:nvSpPr>
            <p:cNvPr id="62479" name="Rectangle 15"/>
            <p:cNvSpPr>
              <a:spLocks noChangeArrowheads="1"/>
            </p:cNvSpPr>
            <p:nvPr/>
          </p:nvSpPr>
          <p:spPr bwMode="auto">
            <a:xfrm>
              <a:off x="1169" y="3712"/>
              <a:ext cx="61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21557F"/>
                  </a:solidFill>
                  <a:latin typeface="+mj-lt"/>
                  <a:ea typeface="Verdana" charset="0"/>
                  <a:cs typeface="Verdana" charset="0"/>
                </a:rPr>
                <a:t>0</a:t>
              </a:r>
              <a:endParaRPr lang="es-ES_tradnl" sz="1600" b="1">
                <a:solidFill>
                  <a:srgbClr val="21557F"/>
                </a:solidFill>
                <a:latin typeface="+mj-lt"/>
                <a:ea typeface="Verdana" charset="0"/>
                <a:cs typeface="Verdana" charset="0"/>
              </a:endParaRPr>
            </a:p>
          </p:txBody>
        </p:sp>
        <p:sp>
          <p:nvSpPr>
            <p:cNvPr id="62480" name="Rectangle 16"/>
            <p:cNvSpPr>
              <a:spLocks noChangeArrowheads="1"/>
            </p:cNvSpPr>
            <p:nvPr/>
          </p:nvSpPr>
          <p:spPr bwMode="auto">
            <a:xfrm>
              <a:off x="1116" y="3199"/>
              <a:ext cx="122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21557F"/>
                  </a:solidFill>
                  <a:latin typeface="+mj-lt"/>
                  <a:ea typeface="Verdana" charset="0"/>
                  <a:cs typeface="Verdana" charset="0"/>
                </a:rPr>
                <a:t>10</a:t>
              </a:r>
              <a:endParaRPr lang="es-ES_tradnl" sz="1600" b="1">
                <a:solidFill>
                  <a:srgbClr val="21557F"/>
                </a:solidFill>
                <a:latin typeface="+mj-lt"/>
                <a:ea typeface="Verdana" charset="0"/>
                <a:cs typeface="Verdana" charset="0"/>
              </a:endParaRPr>
            </a:p>
          </p:txBody>
        </p:sp>
        <p:sp>
          <p:nvSpPr>
            <p:cNvPr id="62481" name="Rectangle 17"/>
            <p:cNvSpPr>
              <a:spLocks noChangeArrowheads="1"/>
            </p:cNvSpPr>
            <p:nvPr/>
          </p:nvSpPr>
          <p:spPr bwMode="auto">
            <a:xfrm>
              <a:off x="1116" y="2695"/>
              <a:ext cx="122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21557F"/>
                  </a:solidFill>
                  <a:latin typeface="+mj-lt"/>
                  <a:ea typeface="Verdana" charset="0"/>
                  <a:cs typeface="Verdana" charset="0"/>
                </a:rPr>
                <a:t>20</a:t>
              </a:r>
              <a:endParaRPr lang="es-ES_tradnl" sz="1600" b="1">
                <a:solidFill>
                  <a:srgbClr val="21557F"/>
                </a:solidFill>
                <a:latin typeface="+mj-lt"/>
                <a:ea typeface="Verdana" charset="0"/>
                <a:cs typeface="Verdana" charset="0"/>
              </a:endParaRPr>
            </a:p>
          </p:txBody>
        </p:sp>
        <p:sp>
          <p:nvSpPr>
            <p:cNvPr id="62482" name="Rectangle 18"/>
            <p:cNvSpPr>
              <a:spLocks noChangeArrowheads="1"/>
            </p:cNvSpPr>
            <p:nvPr/>
          </p:nvSpPr>
          <p:spPr bwMode="auto">
            <a:xfrm>
              <a:off x="1116" y="2182"/>
              <a:ext cx="122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21557F"/>
                  </a:solidFill>
                  <a:latin typeface="+mj-lt"/>
                  <a:ea typeface="Verdana" charset="0"/>
                  <a:cs typeface="Verdana" charset="0"/>
                </a:rPr>
                <a:t>30</a:t>
              </a:r>
              <a:endParaRPr lang="es-ES_tradnl" sz="1600" b="1">
                <a:solidFill>
                  <a:srgbClr val="21557F"/>
                </a:solidFill>
                <a:latin typeface="+mj-lt"/>
                <a:ea typeface="Verdana" charset="0"/>
                <a:cs typeface="Verdana" charset="0"/>
              </a:endParaRPr>
            </a:p>
          </p:txBody>
        </p:sp>
        <p:sp>
          <p:nvSpPr>
            <p:cNvPr id="62483" name="Rectangle 19"/>
            <p:cNvSpPr>
              <a:spLocks noChangeArrowheads="1"/>
            </p:cNvSpPr>
            <p:nvPr/>
          </p:nvSpPr>
          <p:spPr bwMode="auto">
            <a:xfrm>
              <a:off x="1116" y="1669"/>
              <a:ext cx="122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 dirty="0">
                  <a:solidFill>
                    <a:srgbClr val="21557F"/>
                  </a:solidFill>
                  <a:latin typeface="+mj-lt"/>
                  <a:ea typeface="Verdana" charset="0"/>
                  <a:cs typeface="Verdana" charset="0"/>
                </a:rPr>
                <a:t>40</a:t>
              </a:r>
              <a:endParaRPr lang="es-ES_tradnl" sz="1600" b="1" dirty="0">
                <a:solidFill>
                  <a:srgbClr val="21557F"/>
                </a:solidFill>
                <a:latin typeface="+mj-lt"/>
                <a:ea typeface="Verdana" charset="0"/>
                <a:cs typeface="Verdana" charset="0"/>
              </a:endParaRPr>
            </a:p>
          </p:txBody>
        </p:sp>
        <p:sp>
          <p:nvSpPr>
            <p:cNvPr id="62484" name="Text Box 20"/>
            <p:cNvSpPr txBox="1">
              <a:spLocks noChangeArrowheads="1"/>
            </p:cNvSpPr>
            <p:nvPr/>
          </p:nvSpPr>
          <p:spPr bwMode="auto">
            <a:xfrm>
              <a:off x="693" y="1277"/>
              <a:ext cx="1097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s-ES_tradnl" sz="1800" b="1" dirty="0" err="1" smtClean="0">
                  <a:solidFill>
                    <a:srgbClr val="21557F"/>
                  </a:solidFill>
                  <a:latin typeface="+mj-lt"/>
                  <a:ea typeface="Verdana" charset="0"/>
                  <a:cs typeface="Verdana" charset="0"/>
                </a:rPr>
                <a:t>Mortalidade</a:t>
              </a:r>
              <a:r>
                <a:rPr lang="es-ES_tradnl" sz="1800" b="1" dirty="0" smtClean="0">
                  <a:solidFill>
                    <a:srgbClr val="21557F"/>
                  </a:solidFill>
                  <a:latin typeface="+mj-lt"/>
                  <a:ea typeface="Verdana" charset="0"/>
                  <a:cs typeface="Verdana" charset="0"/>
                </a:rPr>
                <a:t> </a:t>
              </a:r>
              <a:r>
                <a:rPr lang="es-ES_tradnl" sz="1800" b="1" dirty="0">
                  <a:solidFill>
                    <a:srgbClr val="21557F"/>
                  </a:solidFill>
                  <a:latin typeface="+mj-lt"/>
                  <a:ea typeface="Verdana" charset="0"/>
                  <a:cs typeface="Verdana" charset="0"/>
                </a:rPr>
                <a:t>total</a:t>
              </a:r>
            </a:p>
          </p:txBody>
        </p:sp>
        <p:sp>
          <p:nvSpPr>
            <p:cNvPr id="62485" name="Freeform 21"/>
            <p:cNvSpPr>
              <a:spLocks/>
            </p:cNvSpPr>
            <p:nvPr/>
          </p:nvSpPr>
          <p:spPr bwMode="auto">
            <a:xfrm>
              <a:off x="1306" y="1736"/>
              <a:ext cx="3879" cy="2030"/>
            </a:xfrm>
            <a:custGeom>
              <a:avLst/>
              <a:gdLst>
                <a:gd name="T0" fmla="*/ 0 w 3879"/>
                <a:gd name="T1" fmla="*/ 0 h 2030"/>
                <a:gd name="T2" fmla="*/ 0 w 3879"/>
                <a:gd name="T3" fmla="*/ 2030 h 2030"/>
                <a:gd name="T4" fmla="*/ 3879 w 3879"/>
                <a:gd name="T5" fmla="*/ 2030 h 2030"/>
                <a:gd name="T6" fmla="*/ 0 60000 65536"/>
                <a:gd name="T7" fmla="*/ 0 60000 65536"/>
                <a:gd name="T8" fmla="*/ 0 60000 65536"/>
                <a:gd name="T9" fmla="*/ 0 w 3879"/>
                <a:gd name="T10" fmla="*/ 0 h 2030"/>
                <a:gd name="T11" fmla="*/ 3879 w 3879"/>
                <a:gd name="T12" fmla="*/ 2030 h 20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79" h="2030">
                  <a:moveTo>
                    <a:pt x="0" y="0"/>
                  </a:moveTo>
                  <a:lnTo>
                    <a:pt x="0" y="2030"/>
                  </a:lnTo>
                  <a:lnTo>
                    <a:pt x="3879" y="2030"/>
                  </a:lnTo>
                </a:path>
              </a:pathLst>
            </a:custGeom>
            <a:noFill/>
            <a:ln w="57150">
              <a:solidFill>
                <a:schemeClr val="accent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ES" sz="1600" b="1">
                <a:solidFill>
                  <a:srgbClr val="21557F"/>
                </a:solidFill>
                <a:latin typeface="+mj-lt"/>
                <a:ea typeface="Verdana" charset="0"/>
                <a:cs typeface="Verdana" charset="0"/>
              </a:endParaRPr>
            </a:p>
          </p:txBody>
        </p:sp>
        <p:sp>
          <p:nvSpPr>
            <p:cNvPr id="62486" name="Text Box 22"/>
            <p:cNvSpPr txBox="1">
              <a:spLocks noChangeArrowheads="1"/>
            </p:cNvSpPr>
            <p:nvPr/>
          </p:nvSpPr>
          <p:spPr bwMode="auto">
            <a:xfrm>
              <a:off x="2072" y="3785"/>
              <a:ext cx="362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s-ES_tradnl" sz="1600" b="1" dirty="0">
                  <a:solidFill>
                    <a:srgbClr val="21557F"/>
                  </a:solidFill>
                  <a:latin typeface="+mj-lt"/>
                  <a:ea typeface="Verdana" charset="0"/>
                  <a:cs typeface="Verdana" charset="0"/>
                </a:rPr>
                <a:t>IECA</a:t>
              </a:r>
            </a:p>
          </p:txBody>
        </p:sp>
        <p:sp>
          <p:nvSpPr>
            <p:cNvPr id="62487" name="Text Box 23"/>
            <p:cNvSpPr txBox="1">
              <a:spLocks noChangeArrowheads="1"/>
            </p:cNvSpPr>
            <p:nvPr/>
          </p:nvSpPr>
          <p:spPr bwMode="auto">
            <a:xfrm>
              <a:off x="3927" y="3785"/>
              <a:ext cx="544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s-ES_tradnl" sz="1600" b="1" dirty="0">
                  <a:solidFill>
                    <a:srgbClr val="21557F"/>
                  </a:solidFill>
                  <a:latin typeface="+mj-lt"/>
                  <a:ea typeface="Verdana" charset="0"/>
                  <a:cs typeface="Verdana" charset="0"/>
                </a:rPr>
                <a:t>Placebo</a:t>
              </a:r>
              <a:endParaRPr lang="es-ES_tradnl" sz="1400" b="1" dirty="0">
                <a:solidFill>
                  <a:srgbClr val="21557F"/>
                </a:solidFill>
                <a:latin typeface="+mj-lt"/>
                <a:ea typeface="Verdana" charset="0"/>
                <a:cs typeface="Verdana" charset="0"/>
              </a:endParaRPr>
            </a:p>
          </p:txBody>
        </p:sp>
        <p:grpSp>
          <p:nvGrpSpPr>
            <p:cNvPr id="3" name="Group 24"/>
            <p:cNvGrpSpPr>
              <a:grpSpLocks/>
            </p:cNvGrpSpPr>
            <p:nvPr/>
          </p:nvGrpSpPr>
          <p:grpSpPr bwMode="auto">
            <a:xfrm>
              <a:off x="1264" y="1732"/>
              <a:ext cx="48" cy="2036"/>
              <a:chOff x="1264" y="1732"/>
              <a:chExt cx="48" cy="2036"/>
            </a:xfrm>
          </p:grpSpPr>
          <p:sp>
            <p:nvSpPr>
              <p:cNvPr id="62492" name="Line 25"/>
              <p:cNvSpPr>
                <a:spLocks noChangeShapeType="1"/>
              </p:cNvSpPr>
              <p:nvPr/>
            </p:nvSpPr>
            <p:spPr bwMode="auto">
              <a:xfrm flipH="1">
                <a:off x="1264" y="1732"/>
                <a:ext cx="48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 sz="1600" b="1">
                  <a:solidFill>
                    <a:srgbClr val="21557F"/>
                  </a:solidFill>
                  <a:latin typeface="+mj-lt"/>
                  <a:ea typeface="Verdana" charset="0"/>
                  <a:cs typeface="Verdana" charset="0"/>
                </a:endParaRPr>
              </a:p>
            </p:txBody>
          </p:sp>
          <p:sp>
            <p:nvSpPr>
              <p:cNvPr id="62493" name="Line 26"/>
              <p:cNvSpPr>
                <a:spLocks noChangeShapeType="1"/>
              </p:cNvSpPr>
              <p:nvPr/>
            </p:nvSpPr>
            <p:spPr bwMode="auto">
              <a:xfrm flipH="1">
                <a:off x="1264" y="2236"/>
                <a:ext cx="48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 sz="1600" b="1">
                  <a:solidFill>
                    <a:srgbClr val="21557F"/>
                  </a:solidFill>
                  <a:latin typeface="+mj-lt"/>
                  <a:ea typeface="Verdana" charset="0"/>
                  <a:cs typeface="Verdana" charset="0"/>
                </a:endParaRPr>
              </a:p>
            </p:txBody>
          </p:sp>
          <p:sp>
            <p:nvSpPr>
              <p:cNvPr id="62494" name="Line 27"/>
              <p:cNvSpPr>
                <a:spLocks noChangeShapeType="1"/>
              </p:cNvSpPr>
              <p:nvPr/>
            </p:nvSpPr>
            <p:spPr bwMode="auto">
              <a:xfrm flipH="1">
                <a:off x="1264" y="2756"/>
                <a:ext cx="48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 sz="1600" b="1">
                  <a:solidFill>
                    <a:srgbClr val="21557F"/>
                  </a:solidFill>
                  <a:latin typeface="+mj-lt"/>
                  <a:ea typeface="Verdana" charset="0"/>
                  <a:cs typeface="Verdana" charset="0"/>
                </a:endParaRPr>
              </a:p>
            </p:txBody>
          </p:sp>
          <p:sp>
            <p:nvSpPr>
              <p:cNvPr id="62495" name="Line 28"/>
              <p:cNvSpPr>
                <a:spLocks noChangeShapeType="1"/>
              </p:cNvSpPr>
              <p:nvPr/>
            </p:nvSpPr>
            <p:spPr bwMode="auto">
              <a:xfrm flipH="1">
                <a:off x="1264" y="3252"/>
                <a:ext cx="48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 sz="1600" b="1">
                  <a:solidFill>
                    <a:srgbClr val="21557F"/>
                  </a:solidFill>
                  <a:latin typeface="+mj-lt"/>
                  <a:ea typeface="Verdana" charset="0"/>
                  <a:cs typeface="Verdana" charset="0"/>
                </a:endParaRPr>
              </a:p>
            </p:txBody>
          </p:sp>
          <p:sp>
            <p:nvSpPr>
              <p:cNvPr id="62496" name="Line 29"/>
              <p:cNvSpPr>
                <a:spLocks noChangeShapeType="1"/>
              </p:cNvSpPr>
              <p:nvPr/>
            </p:nvSpPr>
            <p:spPr bwMode="auto">
              <a:xfrm flipH="1">
                <a:off x="1264" y="3768"/>
                <a:ext cx="48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 sz="1600" b="1">
                  <a:solidFill>
                    <a:srgbClr val="21557F"/>
                  </a:solidFill>
                  <a:latin typeface="+mj-lt"/>
                  <a:ea typeface="Verdana" charset="0"/>
                  <a:cs typeface="Verdana" charset="0"/>
                </a:endParaRPr>
              </a:p>
            </p:txBody>
          </p:sp>
        </p:grpSp>
        <p:sp>
          <p:nvSpPr>
            <p:cNvPr id="62489" name="Line 30"/>
            <p:cNvSpPr>
              <a:spLocks noChangeShapeType="1"/>
            </p:cNvSpPr>
            <p:nvPr/>
          </p:nvSpPr>
          <p:spPr bwMode="auto">
            <a:xfrm rot="16200000" flipH="1">
              <a:off x="1280" y="3784"/>
              <a:ext cx="48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 sz="1600" b="1">
                <a:solidFill>
                  <a:srgbClr val="21557F"/>
                </a:solidFill>
                <a:latin typeface="+mj-lt"/>
                <a:ea typeface="Verdana" charset="0"/>
                <a:cs typeface="Verdana" charset="0"/>
              </a:endParaRPr>
            </a:p>
          </p:txBody>
        </p:sp>
        <p:sp>
          <p:nvSpPr>
            <p:cNvPr id="62490" name="Line 31"/>
            <p:cNvSpPr>
              <a:spLocks noChangeShapeType="1"/>
            </p:cNvSpPr>
            <p:nvPr/>
          </p:nvSpPr>
          <p:spPr bwMode="auto">
            <a:xfrm rot="16200000" flipH="1">
              <a:off x="3224" y="3792"/>
              <a:ext cx="48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 sz="1600" b="1">
                <a:solidFill>
                  <a:srgbClr val="21557F"/>
                </a:solidFill>
                <a:latin typeface="+mj-lt"/>
                <a:ea typeface="Verdana" charset="0"/>
                <a:cs typeface="Verdana" charset="0"/>
              </a:endParaRPr>
            </a:p>
          </p:txBody>
        </p:sp>
        <p:sp>
          <p:nvSpPr>
            <p:cNvPr id="62491" name="Line 32"/>
            <p:cNvSpPr>
              <a:spLocks noChangeShapeType="1"/>
            </p:cNvSpPr>
            <p:nvPr/>
          </p:nvSpPr>
          <p:spPr bwMode="auto">
            <a:xfrm rot="16200000" flipH="1">
              <a:off x="5150" y="3790"/>
              <a:ext cx="68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 sz="1600" b="1">
                <a:solidFill>
                  <a:srgbClr val="21557F"/>
                </a:solidFill>
                <a:latin typeface="+mj-lt"/>
                <a:ea typeface="Verdana" charset="0"/>
                <a:cs typeface="Verdana" charset="0"/>
              </a:endParaRPr>
            </a:p>
          </p:txBody>
        </p:sp>
      </p:grpSp>
      <p:sp>
        <p:nvSpPr>
          <p:cNvPr id="33" name="32 CuadroTexto"/>
          <p:cNvSpPr txBox="1"/>
          <p:nvPr/>
        </p:nvSpPr>
        <p:spPr>
          <a:xfrm>
            <a:off x="8053460" y="1767682"/>
            <a:ext cx="40919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pt-BR" sz="2000" dirty="0">
                <a:solidFill>
                  <a:srgbClr val="21557F"/>
                </a:solidFill>
                <a:latin typeface="+mj-lt"/>
                <a:ea typeface="Verdana" charset="0"/>
                <a:cs typeface="Verdana" charset="0"/>
              </a:rPr>
              <a:t>Indicação Classe I-A em Guias (redução de + e </a:t>
            </a:r>
            <a:r>
              <a:rPr lang="pt-BR" sz="2000" dirty="0" smtClean="0">
                <a:solidFill>
                  <a:srgbClr val="21557F"/>
                </a:solidFill>
                <a:latin typeface="+mj-lt"/>
                <a:ea typeface="Verdana" charset="0"/>
                <a:cs typeface="Verdana" charset="0"/>
              </a:rPr>
              <a:t>admissões).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s-ES" sz="2000" dirty="0" err="1" smtClean="0">
                <a:solidFill>
                  <a:srgbClr val="21557F"/>
                </a:solidFill>
                <a:latin typeface="+mj-lt"/>
                <a:ea typeface="Verdana" charset="0"/>
                <a:cs typeface="Verdana" charset="0"/>
              </a:rPr>
              <a:t>Começar</a:t>
            </a:r>
            <a:r>
              <a:rPr lang="es-ES" sz="2000" dirty="0" smtClean="0">
                <a:solidFill>
                  <a:srgbClr val="21557F"/>
                </a:solidFill>
                <a:latin typeface="+mj-lt"/>
                <a:ea typeface="Verdana" charset="0"/>
                <a:cs typeface="Verdana" charset="0"/>
              </a:rPr>
              <a:t> </a:t>
            </a:r>
            <a:r>
              <a:rPr lang="es-ES" sz="2000" dirty="0" err="1" smtClean="0">
                <a:solidFill>
                  <a:srgbClr val="21557F"/>
                </a:solidFill>
                <a:latin typeface="+mj-lt"/>
                <a:ea typeface="Verdana" charset="0"/>
                <a:cs typeface="Verdana" charset="0"/>
              </a:rPr>
              <a:t>com</a:t>
            </a:r>
            <a:r>
              <a:rPr lang="es-ES" sz="2000" dirty="0" smtClean="0">
                <a:solidFill>
                  <a:srgbClr val="21557F"/>
                </a:solidFill>
                <a:latin typeface="+mj-lt"/>
                <a:ea typeface="Verdana" charset="0"/>
                <a:cs typeface="Verdana" charset="0"/>
              </a:rPr>
              <a:t> doses </a:t>
            </a:r>
            <a:r>
              <a:rPr lang="es-ES" sz="2000" dirty="0" err="1" smtClean="0">
                <a:solidFill>
                  <a:srgbClr val="21557F"/>
                </a:solidFill>
                <a:latin typeface="+mj-lt"/>
                <a:ea typeface="Verdana" charset="0"/>
                <a:cs typeface="Verdana" charset="0"/>
              </a:rPr>
              <a:t>baixas</a:t>
            </a:r>
            <a:r>
              <a:rPr lang="es-ES" sz="2000" dirty="0" smtClean="0">
                <a:solidFill>
                  <a:srgbClr val="21557F"/>
                </a:solidFill>
                <a:latin typeface="+mj-lt"/>
                <a:ea typeface="Verdana" charset="0"/>
                <a:cs typeface="Verdana" charset="0"/>
              </a:rPr>
              <a:t> e controlar a </a:t>
            </a:r>
            <a:r>
              <a:rPr lang="es-ES" sz="2000" dirty="0" err="1" smtClean="0">
                <a:solidFill>
                  <a:srgbClr val="21557F"/>
                </a:solidFill>
                <a:latin typeface="+mj-lt"/>
                <a:ea typeface="Verdana" charset="0"/>
                <a:cs typeface="Verdana" charset="0"/>
              </a:rPr>
              <a:t>função</a:t>
            </a:r>
            <a:r>
              <a:rPr lang="es-ES" sz="2000" dirty="0" smtClean="0">
                <a:solidFill>
                  <a:srgbClr val="21557F"/>
                </a:solidFill>
                <a:latin typeface="+mj-lt"/>
                <a:ea typeface="Verdana" charset="0"/>
                <a:cs typeface="Verdana" charset="0"/>
              </a:rPr>
              <a:t> renal e </a:t>
            </a:r>
            <a:r>
              <a:rPr lang="es-ES" sz="2000" dirty="0" err="1" smtClean="0">
                <a:solidFill>
                  <a:srgbClr val="21557F"/>
                </a:solidFill>
                <a:latin typeface="+mj-lt"/>
                <a:ea typeface="Verdana" charset="0"/>
                <a:cs typeface="Verdana" charset="0"/>
              </a:rPr>
              <a:t>iões</a:t>
            </a:r>
            <a:r>
              <a:rPr lang="es-ES" sz="2000" dirty="0" smtClean="0">
                <a:solidFill>
                  <a:srgbClr val="21557F"/>
                </a:solidFill>
                <a:latin typeface="+mj-lt"/>
                <a:ea typeface="Verdana" charset="0"/>
                <a:cs typeface="Verdana" charset="0"/>
              </a:rPr>
              <a:t>.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pt-BR" sz="2000" dirty="0">
                <a:solidFill>
                  <a:srgbClr val="21557F"/>
                </a:solidFill>
                <a:latin typeface="+mj-lt"/>
                <a:ea typeface="Verdana" charset="0"/>
                <a:cs typeface="Verdana" charset="0"/>
              </a:rPr>
              <a:t>Titular até a dose alvo ou a dose máxima tolerada</a:t>
            </a:r>
            <a:r>
              <a:rPr lang="pt-BR" sz="2000" dirty="0" smtClean="0">
                <a:solidFill>
                  <a:srgbClr val="21557F"/>
                </a:solidFill>
                <a:latin typeface="+mj-lt"/>
                <a:ea typeface="Verdana" charset="0"/>
                <a:cs typeface="Verdana" charset="0"/>
              </a:rPr>
              <a:t>.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s-ES" sz="2000" dirty="0" err="1" smtClean="0">
                <a:solidFill>
                  <a:srgbClr val="21557F"/>
                </a:solidFill>
                <a:latin typeface="+mj-lt"/>
                <a:ea typeface="Verdana" charset="0"/>
                <a:cs typeface="Verdana" charset="0"/>
              </a:rPr>
              <a:t>Enalapril</a:t>
            </a:r>
            <a:r>
              <a:rPr lang="es-ES" sz="2000" dirty="0" smtClean="0">
                <a:solidFill>
                  <a:srgbClr val="21557F"/>
                </a:solidFill>
                <a:latin typeface="+mj-lt"/>
                <a:ea typeface="Verdana" charset="0"/>
                <a:cs typeface="Verdana" charset="0"/>
              </a:rPr>
              <a:t>, </a:t>
            </a:r>
            <a:r>
              <a:rPr lang="es-ES" sz="2000" dirty="0" err="1">
                <a:solidFill>
                  <a:srgbClr val="21557F"/>
                </a:solidFill>
                <a:latin typeface="+mj-lt"/>
                <a:ea typeface="Verdana" charset="0"/>
                <a:cs typeface="Verdana" charset="0"/>
              </a:rPr>
              <a:t>l</a:t>
            </a:r>
            <a:r>
              <a:rPr lang="es-ES" sz="2000" dirty="0" err="1" smtClean="0">
                <a:solidFill>
                  <a:srgbClr val="21557F"/>
                </a:solidFill>
                <a:latin typeface="+mj-lt"/>
                <a:ea typeface="Verdana" charset="0"/>
                <a:cs typeface="Verdana" charset="0"/>
              </a:rPr>
              <a:t>isinopril</a:t>
            </a:r>
            <a:r>
              <a:rPr lang="es-ES" sz="2000" dirty="0" smtClean="0">
                <a:solidFill>
                  <a:srgbClr val="21557F"/>
                </a:solidFill>
                <a:latin typeface="+mj-lt"/>
                <a:ea typeface="Verdana" charset="0"/>
                <a:cs typeface="Verdana" charset="0"/>
              </a:rPr>
              <a:t>, </a:t>
            </a:r>
            <a:r>
              <a:rPr lang="es-ES" sz="2000" dirty="0" err="1">
                <a:solidFill>
                  <a:srgbClr val="21557F"/>
                </a:solidFill>
                <a:latin typeface="+mj-lt"/>
                <a:ea typeface="Verdana" charset="0"/>
                <a:cs typeface="Verdana" charset="0"/>
              </a:rPr>
              <a:t>r</a:t>
            </a:r>
            <a:r>
              <a:rPr lang="es-ES" sz="2000" dirty="0" err="1" smtClean="0">
                <a:solidFill>
                  <a:srgbClr val="21557F"/>
                </a:solidFill>
                <a:latin typeface="+mj-lt"/>
                <a:ea typeface="Verdana" charset="0"/>
                <a:cs typeface="Verdana" charset="0"/>
              </a:rPr>
              <a:t>amipril</a:t>
            </a:r>
            <a:r>
              <a:rPr lang="es-ES" sz="2000" dirty="0" smtClean="0">
                <a:solidFill>
                  <a:srgbClr val="21557F"/>
                </a:solidFill>
                <a:latin typeface="+mj-lt"/>
                <a:ea typeface="Verdana" charset="0"/>
                <a:cs typeface="Verdana" charset="0"/>
              </a:rPr>
              <a:t>… (uso crónico).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v"/>
            </a:pPr>
            <a:endParaRPr lang="es-ES" sz="2000" b="1" dirty="0" smtClean="0">
              <a:solidFill>
                <a:srgbClr val="21557F"/>
              </a:solidFill>
              <a:latin typeface="+mj-lt"/>
              <a:ea typeface="Verdana" charset="0"/>
              <a:cs typeface="Verdana" charset="0"/>
            </a:endParaRP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v"/>
            </a:pPr>
            <a:endParaRPr lang="es-ES" sz="2000" b="1" dirty="0">
              <a:solidFill>
                <a:srgbClr val="21557F"/>
              </a:solidFill>
              <a:latin typeface="+mj-lt"/>
              <a:ea typeface="Verdana" charset="0"/>
              <a:cs typeface="Verdana" charset="0"/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s-ES_tradnl" sz="1200" dirty="0" err="1">
                <a:solidFill>
                  <a:schemeClr val="bg1">
                    <a:lumMod val="65000"/>
                  </a:schemeClr>
                </a:solidFill>
                <a:ea typeface="Verdana" charset="0"/>
                <a:cs typeface="Verdana" charset="0"/>
              </a:rPr>
              <a:t>Flather</a:t>
            </a:r>
            <a:r>
              <a:rPr lang="es-ES_tradnl" sz="1200" dirty="0">
                <a:solidFill>
                  <a:schemeClr val="bg1">
                    <a:lumMod val="65000"/>
                  </a:schemeClr>
                </a:solidFill>
                <a:ea typeface="Verdana" charset="0"/>
                <a:cs typeface="Verdana" charset="0"/>
              </a:rPr>
              <a:t>, </a:t>
            </a:r>
            <a:r>
              <a:rPr lang="es-ES_tradnl" sz="1200" dirty="0" err="1">
                <a:solidFill>
                  <a:schemeClr val="bg1">
                    <a:lumMod val="65000"/>
                  </a:schemeClr>
                </a:solidFill>
                <a:ea typeface="Verdana" charset="0"/>
                <a:cs typeface="Verdana" charset="0"/>
              </a:rPr>
              <a:t>Yusuf</a:t>
            </a:r>
            <a:r>
              <a:rPr lang="es-ES_tradnl" sz="1200" dirty="0">
                <a:solidFill>
                  <a:schemeClr val="bg1">
                    <a:lumMod val="65000"/>
                  </a:schemeClr>
                </a:solidFill>
                <a:ea typeface="Verdana" charset="0"/>
                <a:cs typeface="Verdana" charset="0"/>
              </a:rPr>
              <a:t> . </a:t>
            </a:r>
            <a:r>
              <a:rPr lang="es-ES_tradnl" sz="1200" dirty="0" err="1">
                <a:solidFill>
                  <a:schemeClr val="bg1">
                    <a:lumMod val="65000"/>
                  </a:schemeClr>
                </a:solidFill>
                <a:ea typeface="Verdana" charset="0"/>
                <a:cs typeface="Verdana" charset="0"/>
              </a:rPr>
              <a:t>Lancet</a:t>
            </a:r>
            <a:r>
              <a:rPr lang="es-ES_tradnl" sz="1200" dirty="0">
                <a:solidFill>
                  <a:schemeClr val="bg1">
                    <a:lumMod val="65000"/>
                  </a:schemeClr>
                </a:solidFill>
                <a:ea typeface="Verdana" charset="0"/>
                <a:cs typeface="Verdana" charset="0"/>
              </a:rPr>
              <a:t> 2000, 355:1575-81</a:t>
            </a:r>
          </a:p>
          <a:p>
            <a:endParaRPr lang="es-ES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ea typeface="Verdana" charset="0"/>
                <a:cs typeface="Verdana" charset="0"/>
              </a:rPr>
              <a:t>IECAS </a:t>
            </a:r>
            <a:r>
              <a:rPr lang="es-ES_tradnl" dirty="0" err="1" smtClean="0">
                <a:ea typeface="Verdana" charset="0"/>
                <a:cs typeface="Verdana" charset="0"/>
              </a:rPr>
              <a:t>em</a:t>
            </a:r>
            <a:r>
              <a:rPr lang="es-ES_tradnl" dirty="0" smtClean="0">
                <a:ea typeface="Verdana" charset="0"/>
                <a:cs typeface="Verdana" charset="0"/>
              </a:rPr>
              <a:t> </a:t>
            </a:r>
            <a:r>
              <a:rPr lang="es-ES_tradnl" dirty="0" err="1" smtClean="0">
                <a:ea typeface="Verdana" charset="0"/>
                <a:cs typeface="Verdana" charset="0"/>
              </a:rPr>
              <a:t>insuficiência</a:t>
            </a:r>
            <a:r>
              <a:rPr lang="es-ES_tradnl" dirty="0" smtClean="0">
                <a:ea typeface="Verdana" charset="0"/>
                <a:cs typeface="Verdana" charset="0"/>
              </a:rPr>
              <a:t> cardíaca sistólica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6446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8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2339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7" name="Rectangle 3"/>
          <p:cNvSpPr>
            <a:spLocks noChangeArrowheads="1"/>
          </p:cNvSpPr>
          <p:nvPr/>
        </p:nvSpPr>
        <p:spPr bwMode="auto">
          <a:xfrm>
            <a:off x="911424" y="383952"/>
            <a:ext cx="10938933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s-ES" sz="36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Betabloqueantes </a:t>
            </a:r>
            <a:r>
              <a:rPr lang="es-ES" dirty="0" err="1"/>
              <a:t>n</a:t>
            </a:r>
            <a:r>
              <a:rPr lang="es-ES" dirty="0" err="1" smtClean="0"/>
              <a:t>a</a:t>
            </a:r>
            <a:r>
              <a:rPr lang="es-ES" dirty="0" smtClean="0"/>
              <a:t> </a:t>
            </a:r>
            <a:r>
              <a:rPr lang="es-ES" dirty="0"/>
              <a:t>IC sistólica: uso </a:t>
            </a:r>
            <a:r>
              <a:rPr lang="es-ES" dirty="0" smtClean="0"/>
              <a:t>clínico</a:t>
            </a:r>
            <a:endParaRPr lang="es-ES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err="1" smtClean="0">
                <a:solidFill>
                  <a:schemeClr val="tx2"/>
                </a:solidFill>
              </a:rPr>
              <a:t>Doentes</a:t>
            </a:r>
            <a:r>
              <a:rPr lang="es-ES" dirty="0" smtClean="0">
                <a:solidFill>
                  <a:schemeClr val="tx2"/>
                </a:solidFill>
              </a:rPr>
              <a:t> </a:t>
            </a:r>
            <a:r>
              <a:rPr lang="es-ES" dirty="0" err="1" smtClean="0">
                <a:solidFill>
                  <a:schemeClr val="tx2"/>
                </a:solidFill>
              </a:rPr>
              <a:t>com</a:t>
            </a:r>
            <a:r>
              <a:rPr lang="es-ES" dirty="0" smtClean="0">
                <a:solidFill>
                  <a:schemeClr val="tx2"/>
                </a:solidFill>
              </a:rPr>
              <a:t> IC </a:t>
            </a:r>
            <a:r>
              <a:rPr lang="pt-BR" dirty="0"/>
              <a:t>idealmente </a:t>
            </a:r>
            <a:r>
              <a:rPr lang="pt-BR" dirty="0" smtClean="0"/>
              <a:t> numa </a:t>
            </a:r>
            <a:r>
              <a:rPr lang="pt-BR" dirty="0"/>
              <a:t>situação estável. Indicado em qualquer classe funcional. Possível início </a:t>
            </a:r>
            <a:r>
              <a:rPr lang="pt-BR" dirty="0" smtClean="0"/>
              <a:t>no </a:t>
            </a:r>
            <a:r>
              <a:rPr lang="pt-BR" dirty="0"/>
              <a:t>hospital (doses muito baixas</a:t>
            </a:r>
            <a:r>
              <a:rPr lang="pt-BR" dirty="0" smtClean="0"/>
              <a:t>).</a:t>
            </a:r>
          </a:p>
          <a:p>
            <a:r>
              <a:rPr lang="pt-BR" dirty="0">
                <a:solidFill>
                  <a:schemeClr val="tx2"/>
                </a:solidFill>
              </a:rPr>
              <a:t>Não há efeito de classe: </a:t>
            </a:r>
            <a:r>
              <a:rPr lang="pt-BR" dirty="0"/>
              <a:t>apenas </a:t>
            </a:r>
            <a:r>
              <a:rPr lang="pt-BR" dirty="0" smtClean="0"/>
              <a:t>β-Bloqueantes </a:t>
            </a:r>
            <a:r>
              <a:rPr lang="pt-BR" dirty="0"/>
              <a:t>testados em insuficiência cardíaca.</a:t>
            </a:r>
          </a:p>
          <a:p>
            <a:r>
              <a:rPr lang="pt-BR" dirty="0" err="1">
                <a:solidFill>
                  <a:schemeClr val="tx2"/>
                </a:solidFill>
              </a:rPr>
              <a:t>Contra-indicações</a:t>
            </a:r>
            <a:r>
              <a:rPr lang="pt-BR" dirty="0">
                <a:solidFill>
                  <a:schemeClr val="tx2"/>
                </a:solidFill>
              </a:rPr>
              <a:t>: </a:t>
            </a:r>
            <a:r>
              <a:rPr lang="pt-BR" dirty="0"/>
              <a:t>bradicardia (&lt;60 </a:t>
            </a:r>
            <a:r>
              <a:rPr lang="pt-BR" dirty="0" err="1"/>
              <a:t>bpm</a:t>
            </a:r>
            <a:r>
              <a:rPr lang="pt-BR" dirty="0"/>
              <a:t>), bloqueio A-V, hipotensão, broncoespasmo, </a:t>
            </a:r>
            <a:r>
              <a:rPr lang="pt-BR" dirty="0" err="1"/>
              <a:t>arteriopatia</a:t>
            </a:r>
            <a:r>
              <a:rPr lang="pt-BR" dirty="0"/>
              <a:t> periférica severa.</a:t>
            </a:r>
          </a:p>
          <a:p>
            <a:r>
              <a:rPr lang="pt-BR" dirty="0">
                <a:solidFill>
                  <a:schemeClr val="tx2"/>
                </a:solidFill>
              </a:rPr>
              <a:t>Comece com doses baixas e aumente até a dose alvo </a:t>
            </a:r>
            <a:r>
              <a:rPr lang="pt-BR" dirty="0"/>
              <a:t>(máximo tolerado ou alcançado em ensaios).</a:t>
            </a:r>
            <a:endParaRPr lang="es-ES" dirty="0"/>
          </a:p>
          <a:p>
            <a:pPr lvl="1"/>
            <a:r>
              <a:rPr lang="es-ES" dirty="0" err="1"/>
              <a:t>Carvedilol</a:t>
            </a:r>
            <a:r>
              <a:rPr lang="es-ES" dirty="0"/>
              <a:t>: </a:t>
            </a:r>
            <a:r>
              <a:rPr lang="es-ES" dirty="0" smtClean="0"/>
              <a:t>3,125 </a:t>
            </a:r>
            <a:r>
              <a:rPr lang="es-ES" dirty="0"/>
              <a:t>mg /12h ---&gt; 25 </a:t>
            </a:r>
            <a:r>
              <a:rPr lang="es-ES" dirty="0" smtClean="0"/>
              <a:t>mg/12h.</a:t>
            </a:r>
            <a:endParaRPr lang="es-ES" dirty="0"/>
          </a:p>
          <a:p>
            <a:pPr lvl="1"/>
            <a:r>
              <a:rPr lang="es-ES" dirty="0" err="1"/>
              <a:t>Bisoprolol</a:t>
            </a:r>
            <a:r>
              <a:rPr lang="es-ES" dirty="0"/>
              <a:t>: 1,25 </a:t>
            </a:r>
            <a:r>
              <a:rPr lang="es-ES" dirty="0" smtClean="0"/>
              <a:t>mg/</a:t>
            </a:r>
            <a:r>
              <a:rPr lang="es-ES" dirty="0" err="1" smtClean="0"/>
              <a:t>dia</a:t>
            </a:r>
            <a:r>
              <a:rPr lang="es-ES" dirty="0" smtClean="0"/>
              <a:t> </a:t>
            </a:r>
            <a:r>
              <a:rPr lang="es-ES" dirty="0"/>
              <a:t>---&gt; </a:t>
            </a:r>
            <a:r>
              <a:rPr lang="es-ES" dirty="0" smtClean="0"/>
              <a:t>10 mg/</a:t>
            </a:r>
            <a:r>
              <a:rPr lang="es-ES" dirty="0" err="1" smtClean="0"/>
              <a:t>dia</a:t>
            </a:r>
            <a:r>
              <a:rPr lang="es-ES" dirty="0" smtClean="0"/>
              <a:t>.</a:t>
            </a:r>
            <a:endParaRPr lang="es-ES" dirty="0"/>
          </a:p>
          <a:p>
            <a:pPr lvl="1"/>
            <a:r>
              <a:rPr lang="es-ES" dirty="0" err="1"/>
              <a:t>Metoprolol</a:t>
            </a:r>
            <a:r>
              <a:rPr lang="es-ES" dirty="0"/>
              <a:t> CR/XL: 25 </a:t>
            </a:r>
            <a:r>
              <a:rPr lang="es-ES" dirty="0" smtClean="0"/>
              <a:t>mg/</a:t>
            </a:r>
            <a:r>
              <a:rPr lang="es-ES" dirty="0" err="1" smtClean="0"/>
              <a:t>dia</a:t>
            </a:r>
            <a:r>
              <a:rPr lang="es-ES" dirty="0" smtClean="0"/>
              <a:t> </a:t>
            </a:r>
            <a:r>
              <a:rPr lang="es-ES" dirty="0"/>
              <a:t>---&gt; 200 </a:t>
            </a:r>
            <a:r>
              <a:rPr lang="es-ES" dirty="0" smtClean="0"/>
              <a:t>mg/</a:t>
            </a:r>
            <a:r>
              <a:rPr lang="es-ES" dirty="0" err="1" smtClean="0"/>
              <a:t>dia</a:t>
            </a:r>
            <a:r>
              <a:rPr lang="es-ES" dirty="0" smtClean="0"/>
              <a:t>.</a:t>
            </a:r>
            <a:endParaRPr lang="es-ES" dirty="0"/>
          </a:p>
          <a:p>
            <a:pPr lvl="1"/>
            <a:r>
              <a:rPr lang="es-ES" dirty="0" err="1"/>
              <a:t>Nevibolol</a:t>
            </a:r>
            <a:r>
              <a:rPr lang="es-ES" dirty="0"/>
              <a:t> 1,25 </a:t>
            </a:r>
            <a:r>
              <a:rPr lang="es-ES" dirty="0" smtClean="0"/>
              <a:t>mg/</a:t>
            </a:r>
            <a:r>
              <a:rPr lang="es-ES" dirty="0" err="1" smtClean="0"/>
              <a:t>dia</a:t>
            </a:r>
            <a:r>
              <a:rPr lang="es-ES" dirty="0" smtClean="0"/>
              <a:t> </a:t>
            </a:r>
            <a:r>
              <a:rPr lang="es-ES" dirty="0"/>
              <a:t>---&gt; </a:t>
            </a:r>
            <a:r>
              <a:rPr lang="es-ES" dirty="0" smtClean="0"/>
              <a:t>10 mg/</a:t>
            </a:r>
            <a:r>
              <a:rPr lang="es-ES" dirty="0" err="1" smtClean="0"/>
              <a:t>dia</a:t>
            </a:r>
            <a:r>
              <a:rPr lang="es-ES" dirty="0" smtClean="0"/>
              <a:t>.</a:t>
            </a:r>
            <a:endParaRPr lang="es-ES" dirty="0"/>
          </a:p>
          <a:p>
            <a:r>
              <a:rPr lang="pt-BR" dirty="0" smtClean="0">
                <a:solidFill>
                  <a:schemeClr val="tx2"/>
                </a:solidFill>
              </a:rPr>
              <a:t>Aumentar </a:t>
            </a:r>
            <a:r>
              <a:rPr lang="pt-BR" dirty="0">
                <a:solidFill>
                  <a:schemeClr val="tx2"/>
                </a:solidFill>
              </a:rPr>
              <a:t>a dose em intervalos de 1-2 semanas </a:t>
            </a:r>
            <a:r>
              <a:rPr lang="pt-BR" dirty="0"/>
              <a:t>de acordo com a tolerância.</a:t>
            </a:r>
          </a:p>
          <a:p>
            <a:r>
              <a:rPr lang="pt-BR" dirty="0" smtClean="0">
                <a:solidFill>
                  <a:schemeClr val="tx2"/>
                </a:solidFill>
              </a:rPr>
              <a:t>Monitorizar: </a:t>
            </a:r>
            <a:r>
              <a:rPr lang="pt-BR" dirty="0"/>
              <a:t>bradicardia, hipotensão, bloqueio AV, piora da insuficiência cardíaca.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0"/>
          </p:nvPr>
        </p:nvSpPr>
        <p:spPr>
          <a:xfrm>
            <a:off x="191344" y="5805264"/>
            <a:ext cx="11582443" cy="295162"/>
          </a:xfrm>
        </p:spPr>
        <p:txBody>
          <a:bodyPr>
            <a:normAutofit/>
          </a:bodyPr>
          <a:lstStyle/>
          <a:p>
            <a:r>
              <a:rPr lang="en-US" sz="1200" dirty="0"/>
              <a:t>2016 ESC Guidelines for the diagnosis and treatment of acute and chronic heart failure. </a:t>
            </a:r>
            <a:r>
              <a:rPr lang="es-ES" sz="1200" dirty="0"/>
              <a:t>Eur J </a:t>
            </a:r>
            <a:r>
              <a:rPr lang="es-ES" sz="1200" dirty="0" err="1"/>
              <a:t>Heart</a:t>
            </a:r>
            <a:r>
              <a:rPr lang="es-ES" sz="1200" dirty="0"/>
              <a:t> </a:t>
            </a:r>
            <a:r>
              <a:rPr lang="es-ES" sz="1200" dirty="0" err="1"/>
              <a:t>Fail</a:t>
            </a:r>
            <a:r>
              <a:rPr lang="es-ES" sz="1200" dirty="0"/>
              <a:t>. 2016;18(8):891-975</a:t>
            </a:r>
          </a:p>
        </p:txBody>
      </p:sp>
    </p:spTree>
    <p:extLst>
      <p:ext uri="{BB962C8B-B14F-4D97-AF65-F5344CB8AC3E}">
        <p14:creationId xmlns:p14="http://schemas.microsoft.com/office/powerpoint/2010/main" val="86722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3187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698642335"/>
              </p:ext>
            </p:extLst>
          </p:nvPr>
        </p:nvGraphicFramePr>
        <p:xfrm>
          <a:off x="1057296" y="980728"/>
          <a:ext cx="10077408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13731" name="Rectangle 3"/>
          <p:cNvSpPr>
            <a:spLocks noChangeArrowheads="1"/>
          </p:cNvSpPr>
          <p:nvPr/>
        </p:nvSpPr>
        <p:spPr bwMode="auto">
          <a:xfrm>
            <a:off x="321711" y="1412776"/>
            <a:ext cx="10938933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s-ES" sz="36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7006767" y="3500438"/>
            <a:ext cx="9019116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60000"/>
              </a:spcBef>
            </a:pPr>
            <a:r>
              <a:rPr kumimoji="1" lang="es-ES_tradnl" sz="1800" i="1" dirty="0">
                <a:cs typeface="Arial" pitchFamily="34" charset="0"/>
              </a:rPr>
              <a:t>                        </a:t>
            </a:r>
            <a:endParaRPr lang="es-ES" sz="3600" dirty="0">
              <a:solidFill>
                <a:srgbClr val="55CB69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-888776" y="5950302"/>
            <a:ext cx="11582443" cy="295162"/>
          </a:xfrm>
        </p:spPr>
        <p:txBody>
          <a:bodyPr>
            <a:normAutofit lnSpcReduction="10000"/>
          </a:bodyPr>
          <a:lstStyle/>
          <a:p>
            <a:r>
              <a:rPr lang="es-ES" dirty="0"/>
              <a:t>(1) Pitt B. N </a:t>
            </a:r>
            <a:r>
              <a:rPr lang="es-ES" dirty="0" err="1"/>
              <a:t>Engl</a:t>
            </a:r>
            <a:r>
              <a:rPr lang="es-ES" dirty="0"/>
              <a:t> J Med 1999; 341: </a:t>
            </a:r>
            <a:r>
              <a:rPr lang="es-ES" dirty="0" smtClean="0"/>
              <a:t>709.  (2) Pitt B.N </a:t>
            </a:r>
            <a:r>
              <a:rPr lang="es-ES" dirty="0" err="1" smtClean="0"/>
              <a:t>Engl</a:t>
            </a:r>
            <a:r>
              <a:rPr lang="es-ES" dirty="0" smtClean="0"/>
              <a:t> J Med 2003; 348: 1309</a:t>
            </a:r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>
                <a:solidFill>
                  <a:schemeClr val="tx1">
                    <a:lumMod val="75000"/>
                  </a:schemeClr>
                </a:solidFill>
              </a:rPr>
              <a:t>Antialdosterónicos</a:t>
            </a:r>
            <a:r>
              <a:rPr lang="es-ES_tradnl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s-ES_tradnl" dirty="0" err="1" smtClean="0">
                <a:solidFill>
                  <a:schemeClr val="tx1">
                    <a:lumMod val="75000"/>
                  </a:schemeClr>
                </a:solidFill>
              </a:rPr>
              <a:t>em</a:t>
            </a:r>
            <a:r>
              <a:rPr lang="es-ES_tradnl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s-ES_tradnl" dirty="0">
                <a:solidFill>
                  <a:schemeClr val="tx1">
                    <a:lumMod val="75000"/>
                  </a:schemeClr>
                </a:solidFill>
              </a:rPr>
              <a:t>IC </a:t>
            </a:r>
            <a:r>
              <a:rPr lang="es-ES_tradnl" dirty="0" smtClean="0">
                <a:solidFill>
                  <a:schemeClr val="tx1">
                    <a:lumMod val="75000"/>
                  </a:schemeClr>
                </a:solidFill>
              </a:rPr>
              <a:t>sistólica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252256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3731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3"/>
          </p:nvPr>
        </p:nvSpPr>
        <p:spPr>
          <a:xfrm>
            <a:off x="0" y="5517232"/>
            <a:ext cx="11582443" cy="720080"/>
          </a:xfrm>
        </p:spPr>
        <p:txBody>
          <a:bodyPr>
            <a:normAutofit/>
          </a:bodyPr>
          <a:lstStyle/>
          <a:p>
            <a:r>
              <a:rPr lang="es-ES_tradnl" sz="1200" dirty="0" err="1" smtClean="0"/>
              <a:t>Guias</a:t>
            </a:r>
            <a:r>
              <a:rPr lang="es-ES_tradnl" sz="1200" dirty="0" smtClean="0"/>
              <a:t> </a:t>
            </a:r>
            <a:r>
              <a:rPr lang="es-ES_tradnl" sz="1200" dirty="0"/>
              <a:t>ESC 2016 </a:t>
            </a:r>
            <a:r>
              <a:rPr lang="es-ES_tradnl" sz="1200" dirty="0" err="1" smtClean="0"/>
              <a:t>em</a:t>
            </a:r>
            <a:r>
              <a:rPr lang="es-ES_tradnl" sz="1200" dirty="0" smtClean="0"/>
              <a:t> </a:t>
            </a:r>
            <a:r>
              <a:rPr lang="es-ES_tradnl" sz="1200" dirty="0" err="1" smtClean="0"/>
              <a:t>Insuficiência</a:t>
            </a:r>
            <a:r>
              <a:rPr lang="es-ES_tradnl" sz="1200" dirty="0" smtClean="0"/>
              <a:t> Cardíaca</a:t>
            </a:r>
            <a:r>
              <a:rPr lang="es-ES_tradnl" sz="1200" dirty="0"/>
              <a:t>. </a:t>
            </a:r>
          </a:p>
          <a:p>
            <a:r>
              <a:rPr lang="es-ES" sz="1200" dirty="0" err="1"/>
              <a:t>Rev</a:t>
            </a:r>
            <a:r>
              <a:rPr lang="es-ES" sz="1200" dirty="0"/>
              <a:t> </a:t>
            </a:r>
            <a:r>
              <a:rPr lang="es-ES" sz="1200" dirty="0" err="1"/>
              <a:t>Esp</a:t>
            </a:r>
            <a:r>
              <a:rPr lang="es-ES" sz="1200" dirty="0"/>
              <a:t> </a:t>
            </a:r>
            <a:r>
              <a:rPr lang="es-ES" sz="1200" dirty="0" err="1"/>
              <a:t>Cardiol</a:t>
            </a:r>
            <a:r>
              <a:rPr lang="es-ES" sz="1200" dirty="0"/>
              <a:t>. 2016;69(12):1167.e1-e85</a:t>
            </a:r>
          </a:p>
          <a:p>
            <a:endParaRPr lang="es-ES" sz="12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528048" y="837599"/>
            <a:ext cx="5400600" cy="604800"/>
          </a:xfrm>
        </p:spPr>
        <p:txBody>
          <a:bodyPr/>
          <a:lstStyle/>
          <a:p>
            <a:r>
              <a:rPr lang="pt-BR" dirty="0"/>
              <a:t>Medicamentos recomendados nas </a:t>
            </a:r>
            <a:r>
              <a:rPr lang="pt-BR" dirty="0" smtClean="0"/>
              <a:t>Guias </a:t>
            </a:r>
            <a:r>
              <a:rPr lang="pt-BR" dirty="0"/>
              <a:t>para a redução da morbidade e mortalidade em </a:t>
            </a:r>
            <a:r>
              <a:rPr lang="pt-BR" dirty="0" smtClean="0"/>
              <a:t>IC-</a:t>
            </a:r>
            <a:r>
              <a:rPr lang="pt-BR" dirty="0" err="1" smtClean="0"/>
              <a:t>FEred</a:t>
            </a:r>
            <a:r>
              <a:rPr lang="pt-BR" dirty="0" smtClean="0"/>
              <a:t> </a:t>
            </a:r>
            <a:r>
              <a:rPr lang="pt-BR" dirty="0"/>
              <a:t>e </a:t>
            </a:r>
            <a:r>
              <a:rPr lang="pt-BR" dirty="0" smtClean="0"/>
              <a:t>dose</a:t>
            </a:r>
            <a:r>
              <a:rPr lang="es-ES" dirty="0" smtClean="0"/>
              <a:t> </a:t>
            </a:r>
            <a:endParaRPr lang="es-ES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162401"/>
              </p:ext>
            </p:extLst>
          </p:nvPr>
        </p:nvGraphicFramePr>
        <p:xfrm>
          <a:off x="470992" y="116633"/>
          <a:ext cx="5904656" cy="6174898"/>
        </p:xfrm>
        <a:graphic>
          <a:graphicData uri="http://schemas.openxmlformats.org/drawingml/2006/table">
            <a:tbl>
              <a:tblPr/>
              <a:tblGrid>
                <a:gridCol w="15980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77936"/>
                <a:gridCol w="26286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926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x-none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108000" marR="91433" marT="21600" marB="2160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43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x-none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Dose</a:t>
                      </a:r>
                      <a:r>
                        <a:rPr kumimoji="0" lang="es-ES" altLang="x-none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de </a:t>
                      </a:r>
                      <a:r>
                        <a:rPr kumimoji="0" lang="es-ES" altLang="x-none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início</a:t>
                      </a:r>
                      <a:r>
                        <a:rPr kumimoji="0" lang="es-ES" altLang="x-none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(mg)</a:t>
                      </a:r>
                      <a:endParaRPr kumimoji="0" lang="es-ES" altLang="x-none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108000" marR="91433" marT="21600" marB="2160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436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x-none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Dose</a:t>
                      </a:r>
                      <a:r>
                        <a:rPr kumimoji="0" lang="es-ES" altLang="x-none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objetivo (mg)</a:t>
                      </a:r>
                      <a:endParaRPr kumimoji="0" lang="es-ES" altLang="x-none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108000" marR="91433" marT="21600" marB="2160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436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5671"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x-non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IECAs</a:t>
                      </a:r>
                      <a:endParaRPr kumimoji="0" lang="es-ES" altLang="x-non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108000" marR="91433" marT="21600" marB="2160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A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x-none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143989" marR="91433" marT="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04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56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s-ES" sz="1100" b="0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Captopril</a:t>
                      </a:r>
                      <a:r>
                        <a:rPr kumimoji="0" lang="es-ES" sz="1100" b="0" i="0" u="none" strike="noStrike" kern="1200" cap="none" normalizeH="0" baseline="30000" noProof="0" dirty="0" err="1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a</a:t>
                      </a:r>
                      <a:endParaRPr kumimoji="0" lang="es-ES" sz="1100" b="0" i="0" u="none" strike="noStrike" kern="1200" cap="none" normalizeH="0" baseline="30000" noProof="0" dirty="0" smtClean="0">
                        <a:ln>
                          <a:noFill/>
                        </a:ln>
                        <a:solidFill>
                          <a:srgbClr val="2C5684"/>
                        </a:solidFill>
                        <a:effectLst/>
                        <a:latin typeface="Calibri" charset="0"/>
                        <a:ea typeface="ＭＳ Ｐゴシック" charset="-128"/>
                        <a:cs typeface="+mn-cs"/>
                      </a:endParaRPr>
                    </a:p>
                  </a:txBody>
                  <a:tcPr marL="108000" marR="91433" marT="21600" marB="2160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pl-PL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6.25 </a:t>
                      </a:r>
                      <a:r>
                        <a:rPr kumimoji="0" lang="pl-PL" sz="1100" b="0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t.i.d</a:t>
                      </a:r>
                      <a:r>
                        <a:rPr kumimoji="0" lang="pl-PL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.</a:t>
                      </a:r>
                      <a:endParaRPr kumimoji="0" lang="es-ES" sz="11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2C5684"/>
                        </a:solidFill>
                        <a:effectLst/>
                        <a:latin typeface="Calibri" charset="0"/>
                        <a:ea typeface="ＭＳ Ｐゴシック" charset="-128"/>
                        <a:cs typeface="+mn-cs"/>
                      </a:endParaRPr>
                    </a:p>
                  </a:txBody>
                  <a:tcPr marL="108000" marR="91433" marT="21600" marB="2160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pl-PL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50 </a:t>
                      </a:r>
                      <a:r>
                        <a:rPr kumimoji="0" lang="pl-PL" sz="1100" b="0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t.i.d</a:t>
                      </a:r>
                      <a:r>
                        <a:rPr kumimoji="0" lang="pl-PL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.</a:t>
                      </a:r>
                      <a:endParaRPr kumimoji="0" lang="es-ES" sz="1100" b="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2C5684"/>
                        </a:solidFill>
                        <a:effectLst/>
                        <a:latin typeface="Calibri" charset="0"/>
                        <a:ea typeface="ＭＳ Ｐゴシック" charset="-128"/>
                        <a:cs typeface="+mn-cs"/>
                      </a:endParaRPr>
                    </a:p>
                  </a:txBody>
                  <a:tcPr marL="108000" marR="91433" marT="21600" marB="2160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567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nb-NO" sz="11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Enalapril</a:t>
                      </a:r>
                      <a:endParaRPr kumimoji="0" lang="es-ES" sz="11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2C5684"/>
                        </a:solidFill>
                        <a:effectLst/>
                        <a:latin typeface="Calibri" charset="0"/>
                        <a:ea typeface="ＭＳ Ｐゴシック" charset="-128"/>
                        <a:cs typeface="+mn-cs"/>
                      </a:endParaRPr>
                    </a:p>
                  </a:txBody>
                  <a:tcPr marL="108000" marR="91433" marT="21600" marB="2160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nb-NO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2.5</a:t>
                      </a:r>
                      <a:r>
                        <a:rPr kumimoji="0" lang="nb-NO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 </a:t>
                      </a:r>
                      <a:r>
                        <a:rPr kumimoji="0" lang="nb-NO" sz="1100" b="0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b.i.d</a:t>
                      </a:r>
                      <a:r>
                        <a:rPr kumimoji="0" lang="nb-NO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.</a:t>
                      </a:r>
                      <a:endParaRPr kumimoji="0" lang="es-ES" sz="11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2C5684"/>
                        </a:solidFill>
                        <a:effectLst/>
                        <a:latin typeface="Calibri" charset="0"/>
                        <a:ea typeface="ＭＳ Ｐゴシック" charset="-128"/>
                        <a:cs typeface="+mn-cs"/>
                      </a:endParaRPr>
                    </a:p>
                  </a:txBody>
                  <a:tcPr marL="108000" marR="91433" marT="21600" marB="2160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pl-PL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10-20 </a:t>
                      </a:r>
                      <a:r>
                        <a:rPr kumimoji="0" lang="nb-NO" sz="1100" b="0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b.i.d</a:t>
                      </a:r>
                      <a:r>
                        <a:rPr kumimoji="0" lang="nb-NO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.</a:t>
                      </a:r>
                      <a:endParaRPr kumimoji="0" lang="es-ES" sz="1100" b="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2C5684"/>
                        </a:solidFill>
                        <a:effectLst/>
                        <a:latin typeface="Calibri" charset="0"/>
                        <a:ea typeface="ＭＳ Ｐゴシック" charset="-128"/>
                        <a:cs typeface="+mn-cs"/>
                      </a:endParaRPr>
                    </a:p>
                  </a:txBody>
                  <a:tcPr marL="108000" marR="91433" marT="21600" marB="2160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567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s-ES" sz="1100" b="0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Lisinopril</a:t>
                      </a:r>
                      <a:r>
                        <a:rPr kumimoji="0" lang="es-ES" sz="1100" b="0" i="0" u="none" strike="noStrike" kern="1200" cap="none" normalizeH="0" baseline="30000" noProof="0" dirty="0" err="1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b</a:t>
                      </a:r>
                      <a:endParaRPr kumimoji="0" lang="es-ES" sz="1100" b="0" i="0" u="none" strike="noStrike" kern="1200" cap="none" normalizeH="0" baseline="30000" noProof="0" dirty="0" smtClean="0">
                        <a:ln>
                          <a:noFill/>
                        </a:ln>
                        <a:solidFill>
                          <a:srgbClr val="2C5684"/>
                        </a:solidFill>
                        <a:effectLst/>
                        <a:latin typeface="Calibri" charset="0"/>
                        <a:ea typeface="ＭＳ Ｐゴシック" charset="-128"/>
                        <a:cs typeface="+mn-cs"/>
                      </a:endParaRPr>
                    </a:p>
                  </a:txBody>
                  <a:tcPr marL="108000" marR="91433" marT="21600" marB="2160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pl-PL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2.5-5.0 </a:t>
                      </a:r>
                      <a:r>
                        <a:rPr kumimoji="0" lang="pl-PL" sz="1100" b="0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o.d</a:t>
                      </a:r>
                      <a:r>
                        <a:rPr kumimoji="0" lang="pl-PL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.</a:t>
                      </a:r>
                      <a:endParaRPr kumimoji="0" lang="es-ES" sz="11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2C5684"/>
                        </a:solidFill>
                        <a:effectLst/>
                        <a:latin typeface="Calibri" charset="0"/>
                        <a:ea typeface="ＭＳ Ｐゴシック" charset="-128"/>
                        <a:cs typeface="+mn-cs"/>
                      </a:endParaRPr>
                    </a:p>
                  </a:txBody>
                  <a:tcPr marL="108000" marR="91433" marT="21600" marB="2160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pl-PL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20-35 </a:t>
                      </a:r>
                      <a:r>
                        <a:rPr kumimoji="0" lang="pl-PL" sz="1100" b="0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o.d</a:t>
                      </a:r>
                      <a:r>
                        <a:rPr kumimoji="0" lang="pl-PL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.</a:t>
                      </a:r>
                      <a:endParaRPr kumimoji="0" lang="es-ES" sz="1100" b="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2C5684"/>
                        </a:solidFill>
                        <a:effectLst/>
                        <a:latin typeface="Calibri" charset="0"/>
                        <a:ea typeface="ＭＳ Ｐゴシック" charset="-128"/>
                        <a:cs typeface="+mn-cs"/>
                      </a:endParaRPr>
                    </a:p>
                  </a:txBody>
                  <a:tcPr marL="108000" marR="91433" marT="21600" marB="2160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567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s-ES" sz="1100" b="0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Ramipril</a:t>
                      </a:r>
                      <a:endParaRPr kumimoji="0" lang="es-ES" sz="11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2C5684"/>
                        </a:solidFill>
                        <a:effectLst/>
                        <a:latin typeface="Calibri" charset="0"/>
                        <a:ea typeface="ＭＳ Ｐゴシック" charset="-128"/>
                        <a:cs typeface="+mn-cs"/>
                      </a:endParaRPr>
                    </a:p>
                  </a:txBody>
                  <a:tcPr marL="108000" marR="91433" marT="21600" marB="2160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nb-NO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2.5</a:t>
                      </a:r>
                      <a:r>
                        <a:rPr kumimoji="0" lang="nb-NO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 o.d. </a:t>
                      </a:r>
                      <a:endParaRPr kumimoji="0" lang="es-ES" sz="11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2C5684"/>
                        </a:solidFill>
                        <a:effectLst/>
                        <a:latin typeface="Calibri" charset="0"/>
                        <a:ea typeface="ＭＳ Ｐゴシック" charset="-128"/>
                        <a:cs typeface="+mn-cs"/>
                      </a:endParaRPr>
                    </a:p>
                  </a:txBody>
                  <a:tcPr marL="108000" marR="91433" marT="21600" marB="2160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pl-PL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10 </a:t>
                      </a:r>
                      <a:r>
                        <a:rPr kumimoji="0" lang="pl-PL" sz="1100" b="0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o.d</a:t>
                      </a:r>
                      <a:r>
                        <a:rPr kumimoji="0" lang="pl-PL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.</a:t>
                      </a:r>
                      <a:endParaRPr kumimoji="0" lang="es-ES" sz="1100" b="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2C5684"/>
                        </a:solidFill>
                        <a:effectLst/>
                        <a:latin typeface="Calibri" charset="0"/>
                        <a:ea typeface="ＭＳ Ｐゴシック" charset="-128"/>
                        <a:cs typeface="+mn-cs"/>
                      </a:endParaRPr>
                    </a:p>
                  </a:txBody>
                  <a:tcPr marL="108000" marR="91433" marT="21600" marB="2160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567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s-ES" sz="1100" b="0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Trandolapril</a:t>
                      </a:r>
                      <a:r>
                        <a:rPr kumimoji="0" lang="es-ES" sz="1100" b="0" i="0" u="none" strike="noStrike" kern="1200" cap="none" normalizeH="0" baseline="30000" noProof="0" dirty="0" err="1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a</a:t>
                      </a:r>
                      <a:endParaRPr kumimoji="0" lang="es-ES" sz="1100" b="0" i="0" u="none" strike="noStrike" kern="1200" cap="none" normalizeH="0" baseline="30000" noProof="0" dirty="0" smtClean="0">
                        <a:ln>
                          <a:noFill/>
                        </a:ln>
                        <a:solidFill>
                          <a:srgbClr val="2C5684"/>
                        </a:solidFill>
                        <a:effectLst/>
                        <a:latin typeface="Calibri" charset="0"/>
                        <a:ea typeface="ＭＳ Ｐゴシック" charset="-128"/>
                        <a:cs typeface="+mn-cs"/>
                      </a:endParaRPr>
                    </a:p>
                  </a:txBody>
                  <a:tcPr marL="108000" marR="91433" marT="21600" marB="2160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nb-NO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0.5</a:t>
                      </a:r>
                      <a:r>
                        <a:rPr kumimoji="0" lang="nb-NO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 o.d. </a:t>
                      </a:r>
                      <a:endParaRPr kumimoji="0" lang="es-ES" sz="11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2C5684"/>
                        </a:solidFill>
                        <a:effectLst/>
                        <a:latin typeface="Calibri" charset="0"/>
                        <a:ea typeface="ＭＳ Ｐゴシック" charset="-128"/>
                        <a:cs typeface="+mn-cs"/>
                      </a:endParaRPr>
                    </a:p>
                  </a:txBody>
                  <a:tcPr marL="108000" marR="91433" marT="21600" marB="2160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s-E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4</a:t>
                      </a:r>
                      <a:r>
                        <a:rPr kumimoji="0" lang="pl-PL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 </a:t>
                      </a:r>
                      <a:r>
                        <a:rPr kumimoji="0" lang="pl-PL" sz="1100" b="0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o.d</a:t>
                      </a:r>
                      <a:r>
                        <a:rPr kumimoji="0" lang="nb-NO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.</a:t>
                      </a:r>
                      <a:endParaRPr kumimoji="0" lang="es-ES" sz="1100" b="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2C5684"/>
                        </a:solidFill>
                        <a:effectLst/>
                        <a:latin typeface="Calibri" charset="0"/>
                        <a:ea typeface="ＭＳ Ｐゴシック" charset="-128"/>
                        <a:cs typeface="+mn-cs"/>
                      </a:endParaRPr>
                    </a:p>
                  </a:txBody>
                  <a:tcPr marL="108000" marR="91433" marT="21600" marB="2160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5671"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x-non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Betabloqueantes</a:t>
                      </a:r>
                      <a:endParaRPr kumimoji="0" lang="es-ES" altLang="x-non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108000" marR="91433" marT="21600" marB="2160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A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x-none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143989" marR="91433" marT="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2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56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s-ES" sz="1100" b="0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Bisoprolol</a:t>
                      </a:r>
                      <a:endParaRPr kumimoji="0" lang="es-ES" sz="1100" b="0" i="0" u="none" strike="noStrike" kern="1200" cap="none" normalizeH="0" baseline="30000" noProof="0" dirty="0" smtClean="0">
                        <a:ln>
                          <a:noFill/>
                        </a:ln>
                        <a:solidFill>
                          <a:srgbClr val="2C5684"/>
                        </a:solidFill>
                        <a:effectLst/>
                        <a:latin typeface="Calibri" charset="0"/>
                        <a:ea typeface="ＭＳ Ｐゴシック" charset="-128"/>
                        <a:cs typeface="+mn-cs"/>
                      </a:endParaRPr>
                    </a:p>
                  </a:txBody>
                  <a:tcPr marL="108000" marR="91433" marT="21600" marB="2160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nb-NO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1.25</a:t>
                      </a:r>
                      <a:r>
                        <a:rPr kumimoji="0" lang="nb-NO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 o.d. </a:t>
                      </a:r>
                      <a:endParaRPr kumimoji="0" lang="es-ES" sz="11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2C5684"/>
                        </a:solidFill>
                        <a:effectLst/>
                        <a:latin typeface="Calibri" charset="0"/>
                        <a:ea typeface="ＭＳ Ｐゴシック" charset="-128"/>
                        <a:cs typeface="+mn-cs"/>
                      </a:endParaRPr>
                    </a:p>
                  </a:txBody>
                  <a:tcPr marL="108000" marR="91433" marT="21600" marB="2160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pl-PL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10 </a:t>
                      </a:r>
                      <a:r>
                        <a:rPr kumimoji="0" lang="pl-PL" sz="1100" b="0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o.d</a:t>
                      </a:r>
                      <a:r>
                        <a:rPr kumimoji="0" lang="pl-PL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.</a:t>
                      </a:r>
                      <a:endParaRPr kumimoji="0" lang="es-ES" sz="1100" b="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2C5684"/>
                        </a:solidFill>
                        <a:effectLst/>
                        <a:latin typeface="Calibri" charset="0"/>
                        <a:ea typeface="ＭＳ Ｐゴシック" charset="-128"/>
                        <a:cs typeface="+mn-cs"/>
                      </a:endParaRPr>
                    </a:p>
                  </a:txBody>
                  <a:tcPr marL="108000" marR="91433" marT="21600" marB="2160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567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s-ES" sz="1100" b="0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Carvedilol</a:t>
                      </a:r>
                      <a:endParaRPr kumimoji="0" lang="es-ES" sz="11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2C5684"/>
                        </a:solidFill>
                        <a:effectLst/>
                        <a:latin typeface="Calibri" charset="0"/>
                        <a:ea typeface="ＭＳ Ｐゴシック" charset="-128"/>
                        <a:cs typeface="+mn-cs"/>
                      </a:endParaRPr>
                    </a:p>
                  </a:txBody>
                  <a:tcPr marL="108000" marR="91433" marT="21600" marB="2160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nb-NO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3.125</a:t>
                      </a:r>
                      <a:r>
                        <a:rPr kumimoji="0" lang="nb-NO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 </a:t>
                      </a:r>
                      <a:r>
                        <a:rPr kumimoji="0" lang="nb-NO" sz="1100" b="0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b.i.d</a:t>
                      </a:r>
                      <a:r>
                        <a:rPr kumimoji="0" lang="nb-NO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.</a:t>
                      </a:r>
                      <a:endParaRPr kumimoji="0" lang="es-ES" sz="11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2C5684"/>
                        </a:solidFill>
                        <a:effectLst/>
                        <a:latin typeface="Calibri" charset="0"/>
                        <a:ea typeface="ＭＳ Ｐゴシック" charset="-128"/>
                        <a:cs typeface="+mn-cs"/>
                      </a:endParaRPr>
                    </a:p>
                  </a:txBody>
                  <a:tcPr marL="108000" marR="91433" marT="21600" marB="2160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pl-PL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25 </a:t>
                      </a:r>
                      <a:r>
                        <a:rPr kumimoji="0" lang="nb-NO" sz="1100" b="0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b.i.d.</a:t>
                      </a:r>
                      <a:r>
                        <a:rPr kumimoji="0" lang="nb-NO" sz="1100" b="0" i="1" u="none" strike="noStrike" kern="1200" cap="none" normalizeH="0" baseline="30000" dirty="0" err="1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d</a:t>
                      </a:r>
                      <a:endParaRPr kumimoji="0" lang="es-ES" sz="1100" b="0" i="1" u="none" strike="noStrike" kern="1200" cap="none" normalizeH="0" baseline="30000" dirty="0" smtClean="0">
                        <a:ln>
                          <a:noFill/>
                        </a:ln>
                        <a:solidFill>
                          <a:srgbClr val="2C5684"/>
                        </a:solidFill>
                        <a:effectLst/>
                        <a:latin typeface="Calibri" charset="0"/>
                        <a:ea typeface="ＭＳ Ｐゴシック" charset="-128"/>
                        <a:cs typeface="+mn-cs"/>
                      </a:endParaRPr>
                    </a:p>
                  </a:txBody>
                  <a:tcPr marL="108000" marR="91433" marT="21600" marB="2160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589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s-ES" sz="1100" b="0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Metoprolol</a:t>
                      </a:r>
                      <a:r>
                        <a:rPr kumimoji="0" lang="es-ES" sz="11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 </a:t>
                      </a:r>
                      <a:r>
                        <a:rPr kumimoji="0" lang="es-ES" sz="1100" b="0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succinato</a:t>
                      </a:r>
                      <a:r>
                        <a:rPr kumimoji="0" lang="es-ES" sz="11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 (CR/XL)</a:t>
                      </a:r>
                    </a:p>
                  </a:txBody>
                  <a:tcPr marL="108000" marR="91433" marT="21600" marB="2160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nb-NO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12.5-25</a:t>
                      </a:r>
                      <a:r>
                        <a:rPr kumimoji="0" lang="nb-NO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 o.d. </a:t>
                      </a:r>
                      <a:endParaRPr kumimoji="0" lang="es-ES" sz="11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2C5684"/>
                        </a:solidFill>
                        <a:effectLst/>
                        <a:latin typeface="Calibri" charset="0"/>
                        <a:ea typeface="ＭＳ Ｐゴシック" charset="-128"/>
                        <a:cs typeface="+mn-cs"/>
                      </a:endParaRPr>
                    </a:p>
                  </a:txBody>
                  <a:tcPr marL="108000" marR="91433" marT="21600" marB="2160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pl-PL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200 </a:t>
                      </a:r>
                      <a:r>
                        <a:rPr kumimoji="0" lang="pl-PL" sz="1100" b="0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o.d</a:t>
                      </a:r>
                      <a:r>
                        <a:rPr kumimoji="0" lang="pl-PL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.</a:t>
                      </a:r>
                      <a:endParaRPr kumimoji="0" lang="es-ES" sz="1100" b="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2C5684"/>
                        </a:solidFill>
                        <a:effectLst/>
                        <a:latin typeface="Calibri" charset="0"/>
                        <a:ea typeface="ＭＳ Ｐゴシック" charset="-128"/>
                        <a:cs typeface="+mn-cs"/>
                      </a:endParaRPr>
                    </a:p>
                  </a:txBody>
                  <a:tcPr marL="108000" marR="91433" marT="21600" marB="2160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5567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s-ES" sz="1100" b="0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Nebivolol</a:t>
                      </a:r>
                      <a:r>
                        <a:rPr kumimoji="0" lang="es-ES" sz="1100" b="0" i="0" u="none" strike="noStrike" kern="1200" cap="none" normalizeH="0" baseline="30000" noProof="0" dirty="0" err="1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c</a:t>
                      </a:r>
                      <a:endParaRPr kumimoji="0" lang="es-ES" sz="1100" b="0" i="0" u="none" strike="noStrike" kern="1200" cap="none" normalizeH="0" baseline="30000" noProof="0" dirty="0" smtClean="0">
                        <a:ln>
                          <a:noFill/>
                        </a:ln>
                        <a:solidFill>
                          <a:srgbClr val="2C5684"/>
                        </a:solidFill>
                        <a:effectLst/>
                        <a:latin typeface="Calibri" charset="0"/>
                        <a:ea typeface="ＭＳ Ｐゴシック" charset="-128"/>
                        <a:cs typeface="+mn-cs"/>
                      </a:endParaRPr>
                    </a:p>
                  </a:txBody>
                  <a:tcPr marL="108000" marR="91433" marT="21600" marB="2160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nb-NO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1.25</a:t>
                      </a:r>
                      <a:r>
                        <a:rPr kumimoji="0" lang="nb-NO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 o.d. </a:t>
                      </a:r>
                      <a:endParaRPr kumimoji="0" lang="es-ES" sz="11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2C5684"/>
                        </a:solidFill>
                        <a:effectLst/>
                        <a:latin typeface="Calibri" charset="0"/>
                        <a:ea typeface="ＭＳ Ｐゴシック" charset="-128"/>
                        <a:cs typeface="+mn-cs"/>
                      </a:endParaRPr>
                    </a:p>
                  </a:txBody>
                  <a:tcPr marL="108000" marR="91433" marT="21600" marB="2160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pl-PL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10 </a:t>
                      </a:r>
                      <a:r>
                        <a:rPr kumimoji="0" lang="pl-PL" sz="1100" b="0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o.d</a:t>
                      </a:r>
                      <a:r>
                        <a:rPr kumimoji="0" lang="pl-PL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.</a:t>
                      </a:r>
                      <a:endParaRPr kumimoji="0" lang="es-ES" sz="1100" b="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2C5684"/>
                        </a:solidFill>
                        <a:effectLst/>
                        <a:latin typeface="Calibri" charset="0"/>
                        <a:ea typeface="ＭＳ Ｐゴシック" charset="-128"/>
                        <a:cs typeface="+mn-cs"/>
                      </a:endParaRPr>
                    </a:p>
                  </a:txBody>
                  <a:tcPr marL="108000" marR="91433" marT="21600" marB="2160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55671"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x-non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ARA-II</a:t>
                      </a:r>
                      <a:endParaRPr kumimoji="0" lang="es-ES" altLang="x-non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108000" marR="91433" marT="21600" marB="2160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A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x-none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143989" marR="91433" marT="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2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556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s-ES" sz="1100" b="0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Candesartán</a:t>
                      </a:r>
                      <a:endParaRPr kumimoji="0" lang="es-ES" sz="1100" b="0" i="0" u="none" strike="noStrike" kern="1200" cap="none" normalizeH="0" baseline="30000" noProof="0" dirty="0" smtClean="0">
                        <a:ln>
                          <a:noFill/>
                        </a:ln>
                        <a:solidFill>
                          <a:srgbClr val="2C5684"/>
                        </a:solidFill>
                        <a:effectLst/>
                        <a:latin typeface="Calibri" charset="0"/>
                        <a:ea typeface="ＭＳ Ｐゴシック" charset="-128"/>
                        <a:cs typeface="+mn-cs"/>
                      </a:endParaRPr>
                    </a:p>
                  </a:txBody>
                  <a:tcPr marL="108000" marR="91433" marT="21600" marB="2160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nb-NO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4-8</a:t>
                      </a:r>
                      <a:r>
                        <a:rPr kumimoji="0" lang="nb-NO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 o.d. </a:t>
                      </a:r>
                      <a:endParaRPr kumimoji="0" lang="es-ES" sz="11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2C5684"/>
                        </a:solidFill>
                        <a:effectLst/>
                        <a:latin typeface="Calibri" charset="0"/>
                        <a:ea typeface="ＭＳ Ｐゴシック" charset="-128"/>
                        <a:cs typeface="+mn-cs"/>
                      </a:endParaRPr>
                    </a:p>
                  </a:txBody>
                  <a:tcPr marL="108000" marR="91433" marT="21600" marB="2160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pl-PL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32 </a:t>
                      </a:r>
                      <a:r>
                        <a:rPr kumimoji="0" lang="pl-PL" sz="1100" b="0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o.d</a:t>
                      </a:r>
                      <a:r>
                        <a:rPr kumimoji="0" lang="pl-PL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.</a:t>
                      </a:r>
                      <a:endParaRPr kumimoji="0" lang="es-ES" sz="1100" b="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2C5684"/>
                        </a:solidFill>
                        <a:effectLst/>
                        <a:latin typeface="Calibri" charset="0"/>
                        <a:ea typeface="ＭＳ Ｐゴシック" charset="-128"/>
                        <a:cs typeface="+mn-cs"/>
                      </a:endParaRPr>
                    </a:p>
                  </a:txBody>
                  <a:tcPr marL="108000" marR="91433" marT="21600" marB="2160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5567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s-ES" sz="1100" b="0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Valsartán</a:t>
                      </a:r>
                      <a:endParaRPr kumimoji="0" lang="es-ES" sz="11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2C5684"/>
                        </a:solidFill>
                        <a:effectLst/>
                        <a:latin typeface="Calibri" charset="0"/>
                        <a:ea typeface="ＭＳ Ｐゴシック" charset="-128"/>
                        <a:cs typeface="+mn-cs"/>
                      </a:endParaRPr>
                    </a:p>
                  </a:txBody>
                  <a:tcPr marL="108000" marR="91433" marT="21600" marB="2160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nb-NO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40</a:t>
                      </a:r>
                      <a:r>
                        <a:rPr kumimoji="0" lang="nb-NO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 </a:t>
                      </a:r>
                      <a:r>
                        <a:rPr kumimoji="0" lang="nb-NO" sz="1100" b="0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b.i.d</a:t>
                      </a:r>
                      <a:r>
                        <a:rPr kumimoji="0" lang="nb-NO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.</a:t>
                      </a:r>
                      <a:endParaRPr kumimoji="0" lang="es-ES" sz="11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2C5684"/>
                        </a:solidFill>
                        <a:effectLst/>
                        <a:latin typeface="Calibri" charset="0"/>
                        <a:ea typeface="ＭＳ Ｐゴシック" charset="-128"/>
                        <a:cs typeface="+mn-cs"/>
                      </a:endParaRPr>
                    </a:p>
                  </a:txBody>
                  <a:tcPr marL="108000" marR="91433" marT="21600" marB="2160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pl-PL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160 </a:t>
                      </a:r>
                      <a:r>
                        <a:rPr kumimoji="0" lang="nb-NO" sz="1100" b="0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b.i.d</a:t>
                      </a:r>
                      <a:r>
                        <a:rPr kumimoji="0" lang="nb-NO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.</a:t>
                      </a:r>
                      <a:endParaRPr kumimoji="0" lang="es-ES" sz="1100" b="0" i="1" u="none" strike="noStrike" kern="1200" cap="none" normalizeH="0" baseline="30000" dirty="0" smtClean="0">
                        <a:ln>
                          <a:noFill/>
                        </a:ln>
                        <a:solidFill>
                          <a:srgbClr val="2C5684"/>
                        </a:solidFill>
                        <a:effectLst/>
                        <a:latin typeface="Calibri" charset="0"/>
                        <a:ea typeface="ＭＳ Ｐゴシック" charset="-128"/>
                        <a:cs typeface="+mn-cs"/>
                      </a:endParaRPr>
                    </a:p>
                  </a:txBody>
                  <a:tcPr marL="108000" marR="91433" marT="21600" marB="2160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5567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s-ES" sz="1100" b="0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Losartán</a:t>
                      </a:r>
                      <a:r>
                        <a:rPr kumimoji="0" lang="es-ES" sz="1100" b="0" i="0" u="none" strike="noStrike" kern="1200" cap="none" normalizeH="0" baseline="30000" noProof="0" dirty="0" err="1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b,c</a:t>
                      </a:r>
                      <a:endParaRPr kumimoji="0" lang="es-ES" sz="1100" b="0" i="0" u="none" strike="noStrike" kern="1200" cap="none" normalizeH="0" baseline="30000" noProof="0" dirty="0" smtClean="0">
                        <a:ln>
                          <a:noFill/>
                        </a:ln>
                        <a:solidFill>
                          <a:srgbClr val="2C5684"/>
                        </a:solidFill>
                        <a:effectLst/>
                        <a:latin typeface="Calibri" charset="0"/>
                        <a:ea typeface="ＭＳ Ｐゴシック" charset="-128"/>
                        <a:cs typeface="+mn-cs"/>
                      </a:endParaRPr>
                    </a:p>
                  </a:txBody>
                  <a:tcPr marL="108000" marR="91433" marT="21600" marB="2160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nb-NO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50</a:t>
                      </a:r>
                      <a:r>
                        <a:rPr kumimoji="0" lang="nb-NO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 o.d. </a:t>
                      </a:r>
                      <a:endParaRPr kumimoji="0" lang="es-ES" sz="11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2C5684"/>
                        </a:solidFill>
                        <a:effectLst/>
                        <a:latin typeface="Calibri" charset="0"/>
                        <a:ea typeface="ＭＳ Ｐゴシック" charset="-128"/>
                        <a:cs typeface="+mn-cs"/>
                      </a:endParaRPr>
                    </a:p>
                  </a:txBody>
                  <a:tcPr marL="108000" marR="91433" marT="21600" marB="2160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pl-PL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150 </a:t>
                      </a:r>
                      <a:r>
                        <a:rPr kumimoji="0" lang="pl-PL" sz="1100" b="0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o.d</a:t>
                      </a:r>
                      <a:r>
                        <a:rPr kumimoji="0" lang="pl-PL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.</a:t>
                      </a:r>
                      <a:endParaRPr kumimoji="0" lang="es-ES" sz="1100" b="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2C5684"/>
                        </a:solidFill>
                        <a:effectLst/>
                        <a:latin typeface="Calibri" charset="0"/>
                        <a:ea typeface="ＭＳ Ｐゴシック" charset="-128"/>
                        <a:cs typeface="+mn-cs"/>
                      </a:endParaRPr>
                    </a:p>
                  </a:txBody>
                  <a:tcPr marL="108000" marR="91433" marT="21600" marB="2160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55671"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x-non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ARM</a:t>
                      </a:r>
                      <a:endParaRPr kumimoji="0" lang="es-ES" altLang="x-non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108000" marR="91433" marT="21600" marB="2160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A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x-none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143989" marR="91433" marT="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2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30989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s-ES" sz="1100" b="0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Eplerenona</a:t>
                      </a:r>
                      <a:endParaRPr kumimoji="0" lang="es-ES" sz="1100" b="0" i="0" u="none" strike="noStrike" kern="1200" cap="none" normalizeH="0" baseline="30000" noProof="0" dirty="0" smtClean="0">
                        <a:ln>
                          <a:noFill/>
                        </a:ln>
                        <a:solidFill>
                          <a:srgbClr val="2C5684"/>
                        </a:solidFill>
                        <a:effectLst/>
                        <a:latin typeface="Calibri" charset="0"/>
                        <a:ea typeface="ＭＳ Ｐゴシック" charset="-128"/>
                        <a:cs typeface="+mn-cs"/>
                      </a:endParaRPr>
                    </a:p>
                  </a:txBody>
                  <a:tcPr marL="108000" marR="91433" marT="21600" marB="2160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nb-NO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25</a:t>
                      </a:r>
                      <a:r>
                        <a:rPr kumimoji="0" lang="nb-NO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 o.d. </a:t>
                      </a:r>
                      <a:endParaRPr kumimoji="0" lang="es-ES" sz="11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2C5684"/>
                        </a:solidFill>
                        <a:effectLst/>
                        <a:latin typeface="Calibri" charset="0"/>
                        <a:ea typeface="ＭＳ Ｐゴシック" charset="-128"/>
                        <a:cs typeface="+mn-cs"/>
                      </a:endParaRPr>
                    </a:p>
                  </a:txBody>
                  <a:tcPr marL="108000" marR="91433" marT="21600" marB="2160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pl-PL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50 </a:t>
                      </a:r>
                      <a:r>
                        <a:rPr kumimoji="0" lang="pl-PL" sz="1100" b="0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o.d</a:t>
                      </a:r>
                      <a:r>
                        <a:rPr kumimoji="0" lang="pl-PL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.</a:t>
                      </a:r>
                      <a:endParaRPr kumimoji="0" lang="es-ES" sz="1100" b="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2C5684"/>
                        </a:solidFill>
                        <a:effectLst/>
                        <a:latin typeface="Calibri" charset="0"/>
                        <a:ea typeface="ＭＳ Ｐゴシック" charset="-128"/>
                        <a:cs typeface="+mn-cs"/>
                      </a:endParaRPr>
                    </a:p>
                  </a:txBody>
                  <a:tcPr marL="108000" marR="91433" marT="21600" marB="2160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5567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s-ES" sz="1100" b="0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Espironolactona</a:t>
                      </a:r>
                      <a:endParaRPr kumimoji="0" lang="es-ES" sz="1100" b="0" i="0" u="none" strike="noStrike" kern="1200" cap="none" normalizeH="0" baseline="30000" noProof="0" dirty="0" smtClean="0">
                        <a:ln>
                          <a:noFill/>
                        </a:ln>
                        <a:solidFill>
                          <a:srgbClr val="2C5684"/>
                        </a:solidFill>
                        <a:effectLst/>
                        <a:latin typeface="Calibri" charset="0"/>
                        <a:ea typeface="ＭＳ Ｐゴシック" charset="-128"/>
                        <a:cs typeface="+mn-cs"/>
                      </a:endParaRPr>
                    </a:p>
                  </a:txBody>
                  <a:tcPr marL="108000" marR="91433" marT="21600" marB="2160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nb-NO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25 </a:t>
                      </a:r>
                      <a:r>
                        <a:rPr kumimoji="0" lang="nb-NO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o.d. </a:t>
                      </a:r>
                      <a:endParaRPr kumimoji="0" lang="es-ES" sz="11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2C5684"/>
                        </a:solidFill>
                        <a:effectLst/>
                        <a:latin typeface="Calibri" charset="0"/>
                        <a:ea typeface="ＭＳ Ｐゴシック" charset="-128"/>
                        <a:cs typeface="+mn-cs"/>
                      </a:endParaRPr>
                    </a:p>
                  </a:txBody>
                  <a:tcPr marL="108000" marR="91433" marT="21600" marB="2160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pl-PL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50 </a:t>
                      </a:r>
                      <a:r>
                        <a:rPr kumimoji="0" lang="pl-PL" sz="1100" b="0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o.d</a:t>
                      </a:r>
                      <a:r>
                        <a:rPr kumimoji="0" lang="pl-PL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.</a:t>
                      </a:r>
                      <a:endParaRPr kumimoji="0" lang="es-ES" sz="1100" b="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2C5684"/>
                        </a:solidFill>
                        <a:effectLst/>
                        <a:latin typeface="Calibri" charset="0"/>
                        <a:ea typeface="ＭＳ Ｐゴシック" charset="-128"/>
                        <a:cs typeface="+mn-cs"/>
                      </a:endParaRPr>
                    </a:p>
                  </a:txBody>
                  <a:tcPr marL="108000" marR="91433" marT="21600" marB="2160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55671"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x-non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INRA</a:t>
                      </a:r>
                      <a:endParaRPr kumimoji="0" lang="es-ES" altLang="x-non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108000" marR="91433" marT="21600" marB="2160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A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x-none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143989" marR="91433" marT="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2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556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s-ES" sz="1100" b="0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Sacubitrilo</a:t>
                      </a:r>
                      <a:r>
                        <a:rPr kumimoji="0" lang="es-ES" sz="11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/</a:t>
                      </a:r>
                      <a:r>
                        <a:rPr kumimoji="0" lang="es-ES" sz="1100" b="0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valsartán</a:t>
                      </a:r>
                      <a:endParaRPr kumimoji="0" lang="es-ES" sz="1100" b="0" i="0" u="none" strike="noStrike" kern="1200" cap="none" normalizeH="0" baseline="30000" noProof="0" dirty="0" smtClean="0">
                        <a:ln>
                          <a:noFill/>
                        </a:ln>
                        <a:solidFill>
                          <a:srgbClr val="2C5684"/>
                        </a:solidFill>
                        <a:effectLst/>
                        <a:latin typeface="Calibri" charset="0"/>
                        <a:ea typeface="ＭＳ Ｐゴシック" charset="-128"/>
                        <a:cs typeface="+mn-cs"/>
                      </a:endParaRPr>
                    </a:p>
                  </a:txBody>
                  <a:tcPr marL="108000" marR="91433" marT="21600" marB="2160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nb-NO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49/51</a:t>
                      </a:r>
                      <a:r>
                        <a:rPr kumimoji="0" lang="nb-NO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 </a:t>
                      </a:r>
                      <a:r>
                        <a:rPr kumimoji="0" lang="nb-NO" sz="1100" b="0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b.i.d</a:t>
                      </a:r>
                      <a:r>
                        <a:rPr kumimoji="0" lang="nb-NO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.</a:t>
                      </a:r>
                      <a:endParaRPr kumimoji="0" lang="es-ES" sz="11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2C5684"/>
                        </a:solidFill>
                        <a:effectLst/>
                        <a:latin typeface="Calibri" charset="0"/>
                        <a:ea typeface="ＭＳ Ｐゴシック" charset="-128"/>
                        <a:cs typeface="+mn-cs"/>
                      </a:endParaRPr>
                    </a:p>
                  </a:txBody>
                  <a:tcPr marL="108000" marR="91433" marT="21600" marB="2160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nb-NO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97/103</a:t>
                      </a:r>
                      <a:r>
                        <a:rPr kumimoji="0" lang="nb-NO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 </a:t>
                      </a:r>
                      <a:r>
                        <a:rPr kumimoji="0" lang="nb-NO" sz="1100" b="0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b.i.d</a:t>
                      </a:r>
                      <a:r>
                        <a:rPr kumimoji="0" lang="nb-NO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.</a:t>
                      </a:r>
                      <a:endParaRPr kumimoji="0" lang="es-ES" sz="11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2C5684"/>
                        </a:solidFill>
                        <a:effectLst/>
                        <a:latin typeface="Calibri" charset="0"/>
                        <a:ea typeface="ＭＳ Ｐゴシック" charset="-128"/>
                        <a:cs typeface="+mn-cs"/>
                      </a:endParaRPr>
                    </a:p>
                  </a:txBody>
                  <a:tcPr marL="108000" marR="91433" marT="21600" marB="2160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55671"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x-non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Bloqueadores do canal </a:t>
                      </a:r>
                      <a:r>
                        <a:rPr kumimoji="0" lang="es-ES_tradnl" altLang="x-none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If</a:t>
                      </a:r>
                      <a:endParaRPr kumimoji="0" lang="es-ES" altLang="x-non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108000" marR="91433" marT="21600" marB="2160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A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x-none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143989" marR="91433" marT="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2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2556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s-ES" sz="1100" b="0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Ivabradina</a:t>
                      </a:r>
                      <a:endParaRPr kumimoji="0" lang="es-ES" sz="1100" b="0" i="0" u="none" strike="noStrike" kern="1200" cap="none" normalizeH="0" baseline="30000" noProof="0" dirty="0" smtClean="0">
                        <a:ln>
                          <a:noFill/>
                        </a:ln>
                        <a:solidFill>
                          <a:srgbClr val="2C5684"/>
                        </a:solidFill>
                        <a:effectLst/>
                        <a:latin typeface="Calibri" charset="0"/>
                        <a:ea typeface="ＭＳ Ｐゴシック" charset="-128"/>
                        <a:cs typeface="+mn-cs"/>
                      </a:endParaRPr>
                    </a:p>
                  </a:txBody>
                  <a:tcPr marL="108000" marR="91433" marT="21600" marB="2160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nb-NO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5 </a:t>
                      </a:r>
                      <a:r>
                        <a:rPr kumimoji="0" lang="nb-NO" sz="1100" b="0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b.i.d</a:t>
                      </a:r>
                      <a:r>
                        <a:rPr kumimoji="0" lang="nb-NO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.</a:t>
                      </a:r>
                      <a:endParaRPr kumimoji="0" lang="es-ES" sz="11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2C5684"/>
                        </a:solidFill>
                        <a:effectLst/>
                        <a:latin typeface="Calibri" charset="0"/>
                        <a:ea typeface="ＭＳ Ｐゴシック" charset="-128"/>
                        <a:cs typeface="+mn-cs"/>
                      </a:endParaRPr>
                    </a:p>
                  </a:txBody>
                  <a:tcPr marL="108000" marR="91433" marT="21600" marB="2160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nb-NO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7.5</a:t>
                      </a:r>
                      <a:r>
                        <a:rPr kumimoji="0" lang="nb-NO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 </a:t>
                      </a:r>
                      <a:r>
                        <a:rPr kumimoji="0" lang="nb-NO" sz="1100" b="0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b.i.d</a:t>
                      </a:r>
                      <a:r>
                        <a:rPr kumimoji="0" lang="nb-NO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C5684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.</a:t>
                      </a:r>
                      <a:endParaRPr kumimoji="0" lang="es-ES" sz="11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2C5684"/>
                        </a:solidFill>
                        <a:effectLst/>
                        <a:latin typeface="Calibri" charset="0"/>
                        <a:ea typeface="ＭＳ Ｐゴシック" charset="-128"/>
                        <a:cs typeface="+mn-cs"/>
                      </a:endParaRPr>
                    </a:p>
                  </a:txBody>
                  <a:tcPr marL="108000" marR="91433" marT="21600" marB="2160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6744072" y="3090664"/>
            <a:ext cx="914400" cy="91440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endParaRPr lang="es-ES" sz="2400" dirty="0" smtClean="0"/>
          </a:p>
        </p:txBody>
      </p:sp>
      <p:sp>
        <p:nvSpPr>
          <p:cNvPr id="6" name="Rectángulo 5"/>
          <p:cNvSpPr/>
          <p:nvPr/>
        </p:nvSpPr>
        <p:spPr>
          <a:xfrm>
            <a:off x="6007224" y="2356431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542925" lvl="0">
              <a:spcBef>
                <a:spcPts val="600"/>
              </a:spcBef>
            </a:pPr>
            <a:r>
              <a:rPr lang="pt-BR" sz="2000" dirty="0" smtClean="0">
                <a:solidFill>
                  <a:schemeClr val="accent1"/>
                </a:solidFill>
              </a:rPr>
              <a:t>Doses </a:t>
            </a:r>
            <a:r>
              <a:rPr lang="pt-BR" sz="2000" dirty="0">
                <a:solidFill>
                  <a:schemeClr val="accent1"/>
                </a:solidFill>
              </a:rPr>
              <a:t>de </a:t>
            </a:r>
            <a:r>
              <a:rPr lang="pt-BR" sz="2000" dirty="0" smtClean="0">
                <a:solidFill>
                  <a:schemeClr val="accent1"/>
                </a:solidFill>
              </a:rPr>
              <a:t>medicamentos </a:t>
            </a:r>
            <a:r>
              <a:rPr lang="pt-BR" sz="2000" dirty="0">
                <a:solidFill>
                  <a:schemeClr val="accent1"/>
                </a:solidFill>
              </a:rPr>
              <a:t>que modificam a história natural da doença, com base na evidência obtida através de ensaios randomizados chave na insuficiência cardíaca e redução da fração de ejeção (ou após infarto do miocárdio</a:t>
            </a:r>
            <a:r>
              <a:rPr lang="pt-BR" sz="2000" dirty="0" smtClean="0">
                <a:solidFill>
                  <a:schemeClr val="accent1"/>
                </a:solidFill>
              </a:rPr>
              <a:t>)</a:t>
            </a:r>
            <a:endParaRPr lang="es-ES" sz="20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0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Conclusões</a:t>
            </a:r>
            <a:r>
              <a:rPr lang="es-ES" dirty="0" smtClean="0"/>
              <a:t> (I)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 </a:t>
            </a:r>
            <a:r>
              <a:rPr lang="pt-BR" dirty="0">
                <a:solidFill>
                  <a:srgbClr val="C00000"/>
                </a:solidFill>
              </a:rPr>
              <a:t>suspeita diagnóstica </a:t>
            </a:r>
            <a:r>
              <a:rPr lang="pt-BR" dirty="0"/>
              <a:t>de </a:t>
            </a:r>
            <a:r>
              <a:rPr lang="pt-BR" dirty="0" smtClean="0"/>
              <a:t>IC </a:t>
            </a:r>
            <a:r>
              <a:rPr lang="pt-BR" dirty="0"/>
              <a:t>é baseada nos sintomas e sinais de congestionamento.</a:t>
            </a:r>
            <a:endParaRPr lang="es-ES" dirty="0" smtClean="0"/>
          </a:p>
          <a:p>
            <a:r>
              <a:rPr lang="pt-BR" dirty="0"/>
              <a:t>O </a:t>
            </a:r>
            <a:r>
              <a:rPr lang="pt-BR" dirty="0">
                <a:solidFill>
                  <a:srgbClr val="C00000"/>
                </a:solidFill>
              </a:rPr>
              <a:t>diagnóstico é completado </a:t>
            </a:r>
            <a:r>
              <a:rPr lang="pt-BR" dirty="0" smtClean="0"/>
              <a:t>com um </a:t>
            </a:r>
            <a:r>
              <a:rPr lang="pt-BR" dirty="0"/>
              <a:t>ECG, determinação de </a:t>
            </a:r>
            <a:r>
              <a:rPr lang="pt-BR" dirty="0" err="1"/>
              <a:t>péptidos</a:t>
            </a:r>
            <a:r>
              <a:rPr lang="pt-BR" dirty="0"/>
              <a:t> natriuréticos e </a:t>
            </a:r>
            <a:r>
              <a:rPr lang="pt-BR" dirty="0" err="1"/>
              <a:t>ecocardiograma</a:t>
            </a:r>
            <a:r>
              <a:rPr lang="pt-BR" dirty="0" smtClean="0"/>
              <a:t>.</a:t>
            </a:r>
            <a:endParaRPr lang="es-ES" dirty="0" smtClean="0"/>
          </a:p>
          <a:p>
            <a:r>
              <a:rPr lang="pt-BR" dirty="0" smtClean="0"/>
              <a:t>O </a:t>
            </a:r>
            <a:r>
              <a:rPr lang="pt-BR" dirty="0" err="1">
                <a:solidFill>
                  <a:srgbClr val="C00000"/>
                </a:solidFill>
              </a:rPr>
              <a:t>ecocardiograma</a:t>
            </a:r>
            <a:r>
              <a:rPr lang="pt-BR" dirty="0" smtClean="0">
                <a:solidFill>
                  <a:srgbClr val="C00000"/>
                </a:solidFill>
              </a:rPr>
              <a:t> </a:t>
            </a:r>
            <a:r>
              <a:rPr lang="pt-BR" dirty="0"/>
              <a:t>é o método de escolha para determinar a função sistólica e diastólica e diferenciar entre </a:t>
            </a:r>
            <a:r>
              <a:rPr lang="es-ES" dirty="0" smtClean="0"/>
              <a:t>IC-</a:t>
            </a:r>
            <a:r>
              <a:rPr lang="es-ES" dirty="0" err="1" smtClean="0"/>
              <a:t>FEr</a:t>
            </a:r>
            <a:r>
              <a:rPr lang="es-ES" dirty="0" smtClean="0"/>
              <a:t> e </a:t>
            </a:r>
            <a:r>
              <a:rPr lang="es-ES" dirty="0"/>
              <a:t>IC-</a:t>
            </a:r>
            <a:r>
              <a:rPr lang="es-ES" dirty="0" err="1"/>
              <a:t>FEp</a:t>
            </a:r>
            <a:r>
              <a:rPr lang="es-ES" dirty="0" smtClean="0"/>
              <a:t>.</a:t>
            </a:r>
          </a:p>
          <a:p>
            <a:r>
              <a:rPr lang="pt-BR" dirty="0" smtClean="0"/>
              <a:t>A IC </a:t>
            </a:r>
            <a:r>
              <a:rPr lang="pt-BR" dirty="0">
                <a:solidFill>
                  <a:srgbClr val="C00000"/>
                </a:solidFill>
              </a:rPr>
              <a:t>é improvável </a:t>
            </a:r>
            <a:r>
              <a:rPr lang="pt-BR" dirty="0"/>
              <a:t>na ausência de doença cardíaca estrutural, fatores de risco cardiovascular </a:t>
            </a:r>
            <a:r>
              <a:rPr lang="pt-BR" dirty="0" smtClean="0"/>
              <a:t>(HTA; DM), </a:t>
            </a:r>
            <a:r>
              <a:rPr lang="pt-BR" dirty="0"/>
              <a:t>doença cardíaca coronária e um ECG normal.</a:t>
            </a:r>
            <a:endParaRPr lang="es-ES" dirty="0" smtClean="0"/>
          </a:p>
          <a:p>
            <a:r>
              <a:rPr lang="pt-BR" dirty="0" smtClean="0"/>
              <a:t>A IC-FEp </a:t>
            </a:r>
            <a:r>
              <a:rPr lang="pt-BR" dirty="0"/>
              <a:t>é mais comum nos idosos com </a:t>
            </a:r>
            <a:r>
              <a:rPr lang="pt-BR" dirty="0">
                <a:solidFill>
                  <a:srgbClr val="C00000"/>
                </a:solidFill>
              </a:rPr>
              <a:t>múltiplas </a:t>
            </a:r>
            <a:r>
              <a:rPr lang="pt-BR" dirty="0" smtClean="0">
                <a:solidFill>
                  <a:srgbClr val="C00000"/>
                </a:solidFill>
              </a:rPr>
              <a:t>comorbilidades </a:t>
            </a:r>
            <a:r>
              <a:rPr lang="pt-BR" dirty="0"/>
              <a:t>cardíacas e estruturais </a:t>
            </a:r>
            <a:r>
              <a:rPr lang="pt-BR" dirty="0" smtClean="0"/>
              <a:t>(HVE, aurícula esquerda dilatada).</a:t>
            </a:r>
            <a:endParaRPr lang="es-ES" dirty="0" smtClean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997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Conclusões</a:t>
            </a:r>
            <a:r>
              <a:rPr lang="es-ES" dirty="0" smtClean="0"/>
              <a:t> (</a:t>
            </a:r>
            <a:r>
              <a:rPr lang="es-ES" dirty="0"/>
              <a:t>II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0" y="1015675"/>
            <a:ext cx="11208568" cy="4592024"/>
          </a:xfrm>
        </p:spPr>
        <p:txBody>
          <a:bodyPr>
            <a:normAutofit/>
          </a:bodyPr>
          <a:lstStyle/>
          <a:p>
            <a:r>
              <a:rPr lang="pt-BR" dirty="0"/>
              <a:t>O controle de </a:t>
            </a:r>
            <a:r>
              <a:rPr lang="pt-BR" dirty="0">
                <a:solidFill>
                  <a:srgbClr val="C00000"/>
                </a:solidFill>
              </a:rPr>
              <a:t>fatores de risco </a:t>
            </a:r>
            <a:r>
              <a:rPr lang="pt-BR" dirty="0"/>
              <a:t>para IC (medidas não farmacológicas e farmacológicas) pode atrasar a história natural da doença.</a:t>
            </a:r>
            <a:endParaRPr lang="es-ES" dirty="0" smtClean="0"/>
          </a:p>
          <a:p>
            <a:r>
              <a:rPr lang="pt-BR" dirty="0"/>
              <a:t>O uso de inibidores da ECA, </a:t>
            </a:r>
            <a:r>
              <a:rPr lang="pt-BR" dirty="0" smtClean="0"/>
              <a:t>β-bloqueantes </a:t>
            </a:r>
            <a:r>
              <a:rPr lang="pt-BR" dirty="0"/>
              <a:t>e antagonistas de receptores de </a:t>
            </a:r>
            <a:r>
              <a:rPr lang="pt-BR" dirty="0" err="1"/>
              <a:t>mineralocorticóides</a:t>
            </a:r>
            <a:r>
              <a:rPr lang="pt-BR" dirty="0"/>
              <a:t> (</a:t>
            </a:r>
            <a:r>
              <a:rPr lang="pt-BR" dirty="0" err="1"/>
              <a:t>ARMs</a:t>
            </a:r>
            <a:r>
              <a:rPr lang="pt-BR" dirty="0"/>
              <a:t>) apresenta evidências fortes sobre a </a:t>
            </a:r>
            <a:r>
              <a:rPr lang="pt-BR" dirty="0">
                <a:solidFill>
                  <a:srgbClr val="C00000"/>
                </a:solidFill>
              </a:rPr>
              <a:t>sobrevivência e a redução </a:t>
            </a:r>
            <a:r>
              <a:rPr lang="pt-BR" dirty="0" smtClean="0">
                <a:solidFill>
                  <a:srgbClr val="C00000"/>
                </a:solidFill>
              </a:rPr>
              <a:t>de internamentos</a:t>
            </a:r>
            <a:r>
              <a:rPr lang="pt-BR" dirty="0" smtClean="0"/>
              <a:t> </a:t>
            </a:r>
            <a:r>
              <a:rPr lang="pt-BR" dirty="0"/>
              <a:t>por </a:t>
            </a:r>
            <a:r>
              <a:rPr lang="pt-BR" dirty="0" smtClean="0"/>
              <a:t>IC.</a:t>
            </a:r>
            <a:endParaRPr lang="es-ES" dirty="0" smtClean="0"/>
          </a:p>
          <a:p>
            <a:r>
              <a:rPr lang="pt-BR" dirty="0"/>
              <a:t>O tratamento </a:t>
            </a:r>
            <a:r>
              <a:rPr lang="pt-BR" dirty="0" smtClean="0"/>
              <a:t>da IC-</a:t>
            </a:r>
            <a:r>
              <a:rPr lang="pt-BR" dirty="0" err="1" smtClean="0"/>
              <a:t>FEp</a:t>
            </a:r>
            <a:r>
              <a:rPr lang="pt-BR" dirty="0" smtClean="0"/>
              <a:t> </a:t>
            </a:r>
            <a:r>
              <a:rPr lang="pt-BR" dirty="0"/>
              <a:t>é </a:t>
            </a:r>
            <a:r>
              <a:rPr lang="pt-BR" dirty="0">
                <a:solidFill>
                  <a:srgbClr val="C00000"/>
                </a:solidFill>
              </a:rPr>
              <a:t>pior definido </a:t>
            </a:r>
            <a:r>
              <a:rPr lang="pt-BR" dirty="0"/>
              <a:t>do que </a:t>
            </a:r>
            <a:r>
              <a:rPr lang="pt-BR" dirty="0" smtClean="0"/>
              <a:t>na IC-</a:t>
            </a:r>
            <a:r>
              <a:rPr lang="pt-BR" dirty="0" err="1" smtClean="0"/>
              <a:t>FEr</a:t>
            </a:r>
            <a:r>
              <a:rPr lang="pt-BR" dirty="0" err="1"/>
              <a:t>.</a:t>
            </a:r>
            <a:endParaRPr lang="es-ES" dirty="0" smtClean="0"/>
          </a:p>
          <a:p>
            <a:r>
              <a:rPr lang="pt-BR" dirty="0"/>
              <a:t>Os ensaios clínicos publicados </a:t>
            </a:r>
            <a:r>
              <a:rPr lang="pt-BR" dirty="0">
                <a:solidFill>
                  <a:srgbClr val="C00000"/>
                </a:solidFill>
              </a:rPr>
              <a:t>ainda não encontraram </a:t>
            </a:r>
            <a:r>
              <a:rPr lang="pt-BR" dirty="0"/>
              <a:t>benefício prognóstico com nenhum dos medicamentos testados no </a:t>
            </a:r>
            <a:r>
              <a:rPr lang="pt-BR" dirty="0" smtClean="0"/>
              <a:t>IC-</a:t>
            </a:r>
            <a:r>
              <a:rPr lang="pt-BR" dirty="0" err="1" smtClean="0"/>
              <a:t>FEp</a:t>
            </a:r>
            <a:r>
              <a:rPr lang="pt-BR" dirty="0"/>
              <a:t>.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825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548680"/>
            <a:ext cx="7056784" cy="1008112"/>
          </a:xfrm>
          <a:prstGeom prst="rect">
            <a:avLst/>
          </a:prstGeom>
        </p:spPr>
      </p:pic>
      <p:sp>
        <p:nvSpPr>
          <p:cNvPr id="8" name="Marcador de texto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1524000" y="4365104"/>
            <a:ext cx="9144000" cy="128588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4800" dirty="0">
              <a:solidFill>
                <a:schemeClr val="tx2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20" y="2014206"/>
            <a:ext cx="5040528" cy="1774834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479376" y="4005064"/>
            <a:ext cx="11089232" cy="64807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http://app.livemed.in:81/app</a:t>
            </a:r>
          </a:p>
        </p:txBody>
      </p:sp>
    </p:spTree>
    <p:extLst>
      <p:ext uri="{BB962C8B-B14F-4D97-AF65-F5344CB8AC3E}">
        <p14:creationId xmlns:p14="http://schemas.microsoft.com/office/powerpoint/2010/main" val="36404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Caso clínico </a:t>
            </a:r>
            <a:r>
              <a:rPr lang="es-ES" dirty="0" smtClean="0"/>
              <a:t>(II)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4027" y="1015675"/>
            <a:ext cx="7320136" cy="459202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dirty="0" smtClean="0">
                <a:solidFill>
                  <a:srgbClr val="C00000"/>
                </a:solidFill>
                <a:latin typeface="+mj-lt"/>
              </a:rPr>
              <a:t>Historia </a:t>
            </a:r>
            <a:r>
              <a:rPr lang="es-ES" dirty="0" err="1" smtClean="0">
                <a:solidFill>
                  <a:srgbClr val="C00000"/>
                </a:solidFill>
                <a:latin typeface="+mj-lt"/>
              </a:rPr>
              <a:t>atual</a:t>
            </a:r>
            <a:r>
              <a:rPr lang="es-ES" dirty="0" smtClean="0">
                <a:solidFill>
                  <a:srgbClr val="C00000"/>
                </a:solidFill>
                <a:latin typeface="+mj-lt"/>
              </a:rPr>
              <a:t>:</a:t>
            </a:r>
          </a:p>
          <a:p>
            <a:pPr marL="1617663" lvl="1" indent="-358775"/>
            <a:r>
              <a:rPr lang="es-ES" sz="2400" dirty="0" err="1" smtClean="0">
                <a:solidFill>
                  <a:srgbClr val="C00000"/>
                </a:solidFill>
                <a:latin typeface="+mj-lt"/>
              </a:rPr>
              <a:t>Dispneia</a:t>
            </a:r>
            <a:r>
              <a:rPr lang="es-ES" sz="24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s-ES" sz="2400" dirty="0" err="1" smtClean="0">
                <a:solidFill>
                  <a:srgbClr val="C00000"/>
                </a:solidFill>
                <a:latin typeface="+mj-lt"/>
              </a:rPr>
              <a:t>progressiva</a:t>
            </a:r>
            <a:r>
              <a:rPr lang="es-ES" sz="24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s-ES" sz="2400" dirty="0">
                <a:latin typeface="+mj-lt"/>
              </a:rPr>
              <a:t>(1 </a:t>
            </a:r>
            <a:r>
              <a:rPr lang="es-ES" sz="2400" dirty="0" err="1" smtClean="0">
                <a:latin typeface="+mj-lt"/>
              </a:rPr>
              <a:t>mês</a:t>
            </a:r>
            <a:r>
              <a:rPr lang="es-ES" sz="2400" dirty="0">
                <a:latin typeface="+mj-lt"/>
              </a:rPr>
              <a:t>). </a:t>
            </a:r>
            <a:r>
              <a:rPr lang="pt-BR" sz="2400" dirty="0">
                <a:latin typeface="+mj-lt"/>
              </a:rPr>
              <a:t>Intolerância ao exercício, em aumento.</a:t>
            </a:r>
            <a:endParaRPr lang="es-ES" sz="2400" dirty="0">
              <a:latin typeface="+mj-lt"/>
            </a:endParaRPr>
          </a:p>
          <a:p>
            <a:pPr marL="1617663" lvl="1" indent="-358775"/>
            <a:r>
              <a:rPr lang="es-ES" sz="2400" dirty="0" smtClean="0">
                <a:latin typeface="+mj-lt"/>
              </a:rPr>
              <a:t>Leves </a:t>
            </a:r>
            <a:r>
              <a:rPr lang="es-ES" sz="2400" dirty="0" smtClean="0">
                <a:solidFill>
                  <a:srgbClr val="C00000"/>
                </a:solidFill>
                <a:latin typeface="+mj-lt"/>
              </a:rPr>
              <a:t>edemas dos </a:t>
            </a:r>
            <a:r>
              <a:rPr lang="es-ES" sz="2400" dirty="0" err="1" smtClean="0">
                <a:solidFill>
                  <a:srgbClr val="C00000"/>
                </a:solidFill>
                <a:latin typeface="+mj-lt"/>
              </a:rPr>
              <a:t>membros</a:t>
            </a:r>
            <a:r>
              <a:rPr lang="es-ES" sz="2400" dirty="0" smtClean="0">
                <a:solidFill>
                  <a:srgbClr val="C00000"/>
                </a:solidFill>
                <a:latin typeface="+mj-lt"/>
              </a:rPr>
              <a:t> inferiores (MMII).</a:t>
            </a:r>
            <a:endParaRPr lang="es-ES" sz="2400" dirty="0">
              <a:solidFill>
                <a:srgbClr val="C00000"/>
              </a:solidFill>
              <a:latin typeface="+mj-lt"/>
            </a:endParaRPr>
          </a:p>
          <a:p>
            <a:pPr marL="1617663" lvl="1" indent="-358775"/>
            <a:r>
              <a:rPr lang="es-ES" sz="2400" dirty="0">
                <a:latin typeface="+mj-lt"/>
              </a:rPr>
              <a:t>Ú</a:t>
            </a:r>
            <a:r>
              <a:rPr lang="es-ES" sz="2400" dirty="0" smtClean="0">
                <a:latin typeface="+mj-lt"/>
              </a:rPr>
              <a:t>ltimas </a:t>
            </a:r>
            <a:r>
              <a:rPr lang="es-ES" sz="2400" dirty="0">
                <a:latin typeface="+mj-lt"/>
              </a:rPr>
              <a:t>24-48 horas </a:t>
            </a:r>
            <a:r>
              <a:rPr lang="es-ES" sz="2400" dirty="0">
                <a:solidFill>
                  <a:srgbClr val="C00000"/>
                </a:solidFill>
                <a:latin typeface="+mj-lt"/>
              </a:rPr>
              <a:t>aumento </a:t>
            </a:r>
            <a:r>
              <a:rPr lang="es-ES" sz="2400" dirty="0" smtClean="0">
                <a:solidFill>
                  <a:srgbClr val="C00000"/>
                </a:solidFill>
                <a:latin typeface="+mj-lt"/>
              </a:rPr>
              <a:t>da </a:t>
            </a:r>
            <a:r>
              <a:rPr lang="es-ES" sz="2400" dirty="0" err="1" smtClean="0">
                <a:solidFill>
                  <a:srgbClr val="C00000"/>
                </a:solidFill>
                <a:latin typeface="+mj-lt"/>
              </a:rPr>
              <a:t>dispneia</a:t>
            </a:r>
            <a:r>
              <a:rPr lang="es-ES" sz="24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pt-BR" sz="2400" dirty="0" smtClean="0">
                <a:solidFill>
                  <a:srgbClr val="C00000"/>
                </a:solidFill>
                <a:latin typeface="+mj-lt"/>
              </a:rPr>
              <a:t>até por </a:t>
            </a:r>
            <a:r>
              <a:rPr lang="pt-BR" sz="2400" dirty="0">
                <a:solidFill>
                  <a:srgbClr val="C00000"/>
                </a:solidFill>
                <a:latin typeface="+mj-lt"/>
              </a:rPr>
              <a:t>pequenos esforços e </a:t>
            </a:r>
            <a:r>
              <a:rPr lang="pt-BR" sz="2400" dirty="0" smtClean="0">
                <a:solidFill>
                  <a:srgbClr val="C00000"/>
                </a:solidFill>
                <a:latin typeface="+mj-lt"/>
              </a:rPr>
              <a:t>ortopneia</a:t>
            </a:r>
            <a:r>
              <a:rPr lang="pt-BR" sz="2400" dirty="0">
                <a:solidFill>
                  <a:srgbClr val="C00000"/>
                </a:solidFill>
                <a:latin typeface="+mj-lt"/>
              </a:rPr>
              <a:t>, </a:t>
            </a:r>
            <a:r>
              <a:rPr lang="pt-BR" sz="2400" dirty="0">
                <a:latin typeface="+mj-lt"/>
              </a:rPr>
              <a:t>pelo que ele vai </a:t>
            </a:r>
            <a:r>
              <a:rPr lang="pt-BR" sz="2400" dirty="0" smtClean="0">
                <a:latin typeface="+mj-lt"/>
              </a:rPr>
              <a:t>ao </a:t>
            </a:r>
            <a:r>
              <a:rPr lang="pt-BR" sz="2400" dirty="0">
                <a:latin typeface="+mj-lt"/>
              </a:rPr>
              <a:t>Centro de Saúde</a:t>
            </a:r>
          </a:p>
          <a:p>
            <a:pPr marL="1617663" lvl="1" indent="-358775"/>
            <a:r>
              <a:rPr lang="es-ES" sz="2400" dirty="0" err="1" smtClean="0">
                <a:latin typeface="+mj-lt"/>
              </a:rPr>
              <a:t>Não</a:t>
            </a:r>
            <a:r>
              <a:rPr lang="es-ES" sz="2400" dirty="0" smtClean="0">
                <a:latin typeface="+mj-lt"/>
              </a:rPr>
              <a:t> </a:t>
            </a:r>
            <a:r>
              <a:rPr lang="es-ES" sz="2400" dirty="0" err="1" smtClean="0">
                <a:latin typeface="+mj-lt"/>
              </a:rPr>
              <a:t>tem</a:t>
            </a:r>
            <a:r>
              <a:rPr lang="es-ES" sz="2400" dirty="0" smtClean="0">
                <a:latin typeface="+mj-lt"/>
              </a:rPr>
              <a:t> </a:t>
            </a:r>
            <a:r>
              <a:rPr lang="es-ES" sz="2400" dirty="0" err="1" smtClean="0">
                <a:latin typeface="+mj-lt"/>
              </a:rPr>
              <a:t>febre</a:t>
            </a:r>
            <a:r>
              <a:rPr lang="es-ES" sz="2400" dirty="0">
                <a:latin typeface="+mj-lt"/>
              </a:rPr>
              <a:t>, </a:t>
            </a:r>
            <a:r>
              <a:rPr lang="es-ES" sz="2400" dirty="0" err="1" smtClean="0">
                <a:solidFill>
                  <a:srgbClr val="C00000"/>
                </a:solidFill>
                <a:latin typeface="+mj-lt"/>
              </a:rPr>
              <a:t>nem</a:t>
            </a:r>
            <a:r>
              <a:rPr lang="es-ES" sz="24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s-ES" sz="2400" dirty="0" err="1" smtClean="0">
                <a:solidFill>
                  <a:srgbClr val="C00000"/>
                </a:solidFill>
                <a:latin typeface="+mj-lt"/>
              </a:rPr>
              <a:t>sintomas</a:t>
            </a:r>
            <a:r>
              <a:rPr lang="es-ES" sz="24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s-ES" sz="2400" dirty="0" err="1" smtClean="0">
                <a:solidFill>
                  <a:srgbClr val="C00000"/>
                </a:solidFill>
                <a:latin typeface="+mj-lt"/>
              </a:rPr>
              <a:t>respiratórios</a:t>
            </a:r>
            <a:r>
              <a:rPr lang="es-ES" sz="2400" dirty="0">
                <a:latin typeface="+mj-lt"/>
              </a:rPr>
              <a:t>, </a:t>
            </a:r>
            <a:r>
              <a:rPr lang="es-ES" sz="2400" dirty="0" err="1" smtClean="0">
                <a:latin typeface="+mj-lt"/>
              </a:rPr>
              <a:t>não</a:t>
            </a:r>
            <a:r>
              <a:rPr lang="es-ES" sz="2400" dirty="0" smtClean="0">
                <a:latin typeface="+mj-lt"/>
              </a:rPr>
              <a:t> </a:t>
            </a:r>
            <a:r>
              <a:rPr lang="es-ES" sz="2400" dirty="0" err="1" smtClean="0">
                <a:latin typeface="+mj-lt"/>
              </a:rPr>
              <a:t>tem</a:t>
            </a:r>
            <a:r>
              <a:rPr lang="es-ES" sz="2400" dirty="0" smtClean="0">
                <a:latin typeface="+mj-lt"/>
              </a:rPr>
              <a:t> </a:t>
            </a:r>
            <a:r>
              <a:rPr lang="es-ES" sz="2400" dirty="0">
                <a:latin typeface="+mj-lt"/>
              </a:rPr>
              <a:t>vómitos, </a:t>
            </a:r>
            <a:r>
              <a:rPr lang="es-ES" sz="2400" dirty="0" err="1" smtClean="0">
                <a:latin typeface="+mj-lt"/>
              </a:rPr>
              <a:t>não</a:t>
            </a:r>
            <a:r>
              <a:rPr lang="es-ES" sz="2400" dirty="0" smtClean="0">
                <a:latin typeface="+mj-lt"/>
              </a:rPr>
              <a:t> </a:t>
            </a:r>
            <a:r>
              <a:rPr lang="es-ES" sz="2400" dirty="0" err="1">
                <a:latin typeface="+mj-lt"/>
              </a:rPr>
              <a:t>tem</a:t>
            </a:r>
            <a:r>
              <a:rPr lang="es-ES" sz="2400" dirty="0">
                <a:latin typeface="+mj-lt"/>
              </a:rPr>
              <a:t> </a:t>
            </a:r>
            <a:r>
              <a:rPr lang="es-ES" sz="2400" dirty="0" err="1" smtClean="0">
                <a:latin typeface="+mj-lt"/>
              </a:rPr>
              <a:t>diarreia</a:t>
            </a:r>
            <a:r>
              <a:rPr lang="es-ES" sz="2400" dirty="0">
                <a:latin typeface="+mj-lt"/>
              </a:rPr>
              <a:t>. </a:t>
            </a:r>
          </a:p>
          <a:p>
            <a:pPr marL="542925" indent="0">
              <a:buNone/>
            </a:pPr>
            <a:endParaRPr lang="es-ES" dirty="0">
              <a:latin typeface="+mj-lt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pic>
        <p:nvPicPr>
          <p:cNvPr id="6" name="Picture 18" descr="F:\DCIM\115CANON\IMG_19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0" y="1995516"/>
            <a:ext cx="4176464" cy="2632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53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Caso clínico (III)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t">
              <a:lnSpc>
                <a:spcPct val="120000"/>
              </a:lnSpc>
            </a:pPr>
            <a:r>
              <a:rPr lang="es-ES" sz="2600" dirty="0" err="1" smtClean="0">
                <a:solidFill>
                  <a:schemeClr val="tx2"/>
                </a:solidFill>
              </a:rPr>
              <a:t>Prova</a:t>
            </a:r>
            <a:r>
              <a:rPr lang="es-ES" sz="2600" dirty="0" smtClean="0">
                <a:solidFill>
                  <a:schemeClr val="tx2"/>
                </a:solidFill>
              </a:rPr>
              <a:t> física:</a:t>
            </a:r>
            <a:endParaRPr lang="es-ES" sz="2600" b="1" dirty="0">
              <a:solidFill>
                <a:schemeClr val="tx2"/>
              </a:solidFill>
            </a:endParaRPr>
          </a:p>
          <a:p>
            <a:pPr lvl="1">
              <a:lnSpc>
                <a:spcPct val="120000"/>
              </a:lnSpc>
            </a:pPr>
            <a:r>
              <a:rPr lang="es-ES" sz="2600" dirty="0" smtClean="0"/>
              <a:t>TA:  </a:t>
            </a:r>
            <a:r>
              <a:rPr lang="es-ES" sz="2600" dirty="0"/>
              <a:t>180/105 </a:t>
            </a:r>
            <a:r>
              <a:rPr lang="es-ES" sz="2600" dirty="0" smtClean="0"/>
              <a:t>mmHg.</a:t>
            </a:r>
            <a:endParaRPr lang="es-ES" sz="2600" dirty="0"/>
          </a:p>
          <a:p>
            <a:pPr lvl="1">
              <a:lnSpc>
                <a:spcPct val="120000"/>
              </a:lnSpc>
            </a:pPr>
            <a:r>
              <a:rPr lang="es-ES" sz="2600" dirty="0" err="1" smtClean="0"/>
              <a:t>Taquipneica</a:t>
            </a:r>
            <a:r>
              <a:rPr lang="es-ES" sz="2600" dirty="0" smtClean="0"/>
              <a:t>. Sat O2: </a:t>
            </a:r>
            <a:r>
              <a:rPr lang="es-ES" sz="2600" dirty="0" smtClean="0">
                <a:solidFill>
                  <a:srgbClr val="C00000"/>
                </a:solidFill>
              </a:rPr>
              <a:t>86%.</a:t>
            </a:r>
          </a:p>
          <a:p>
            <a:pPr lvl="1">
              <a:lnSpc>
                <a:spcPct val="120000"/>
              </a:lnSpc>
            </a:pPr>
            <a:r>
              <a:rPr lang="es-ES" sz="2600" dirty="0" smtClean="0">
                <a:solidFill>
                  <a:srgbClr val="C00000"/>
                </a:solidFill>
              </a:rPr>
              <a:t>AP: </a:t>
            </a:r>
          </a:p>
          <a:p>
            <a:pPr lvl="2">
              <a:lnSpc>
                <a:spcPct val="120000"/>
              </a:lnSpc>
            </a:pPr>
            <a:r>
              <a:rPr lang="es-ES" sz="2600" dirty="0" err="1" smtClean="0">
                <a:solidFill>
                  <a:srgbClr val="C00000"/>
                </a:solidFill>
              </a:rPr>
              <a:t>Frevores</a:t>
            </a:r>
            <a:r>
              <a:rPr lang="es-ES" sz="2600" dirty="0" smtClean="0">
                <a:solidFill>
                  <a:srgbClr val="C00000"/>
                </a:solidFill>
              </a:rPr>
              <a:t> crepitantes</a:t>
            </a:r>
            <a:r>
              <a:rPr lang="es-ES" sz="2600" dirty="0" smtClean="0"/>
              <a:t> nos campos </a:t>
            </a:r>
            <a:r>
              <a:rPr lang="es-ES" sz="2600" dirty="0" err="1" smtClean="0"/>
              <a:t>médios</a:t>
            </a:r>
            <a:r>
              <a:rPr lang="es-ES" sz="2600" dirty="0" smtClean="0"/>
              <a:t>.</a:t>
            </a:r>
          </a:p>
          <a:p>
            <a:pPr lvl="2">
              <a:lnSpc>
                <a:spcPct val="120000"/>
              </a:lnSpc>
            </a:pPr>
            <a:r>
              <a:rPr lang="es-ES" sz="2600" dirty="0" err="1" smtClean="0"/>
              <a:t>Sem</a:t>
            </a:r>
            <a:r>
              <a:rPr lang="es-ES" sz="2600" dirty="0" smtClean="0"/>
              <a:t> </a:t>
            </a:r>
            <a:r>
              <a:rPr lang="es-ES" sz="2600" dirty="0" err="1" smtClean="0"/>
              <a:t>outros</a:t>
            </a:r>
            <a:r>
              <a:rPr lang="es-ES" sz="2600" dirty="0" smtClean="0"/>
              <a:t> síntomas.</a:t>
            </a:r>
          </a:p>
          <a:p>
            <a:pPr lvl="1">
              <a:lnSpc>
                <a:spcPct val="120000"/>
              </a:lnSpc>
            </a:pPr>
            <a:r>
              <a:rPr lang="es-ES" sz="2600" dirty="0" smtClean="0">
                <a:solidFill>
                  <a:srgbClr val="C00000"/>
                </a:solidFill>
              </a:rPr>
              <a:t>AC:  </a:t>
            </a:r>
          </a:p>
          <a:p>
            <a:pPr lvl="2">
              <a:lnSpc>
                <a:spcPct val="120000"/>
              </a:lnSpc>
            </a:pPr>
            <a:r>
              <a:rPr lang="es-ES" sz="2600" dirty="0"/>
              <a:t>Rítmica, </a:t>
            </a:r>
            <a:r>
              <a:rPr lang="es-ES" sz="2600" dirty="0" err="1"/>
              <a:t>sem</a:t>
            </a:r>
            <a:r>
              <a:rPr lang="es-ES" sz="2600" dirty="0"/>
              <a:t> </a:t>
            </a:r>
            <a:r>
              <a:rPr lang="es-ES" sz="2600" dirty="0" err="1"/>
              <a:t>sopros</a:t>
            </a:r>
            <a:r>
              <a:rPr lang="es-ES" sz="2600" dirty="0" smtClean="0"/>
              <a:t>.</a:t>
            </a:r>
          </a:p>
          <a:p>
            <a:pPr lvl="2">
              <a:lnSpc>
                <a:spcPct val="120000"/>
              </a:lnSpc>
            </a:pPr>
            <a:r>
              <a:rPr lang="pt-BR" sz="2600" dirty="0"/>
              <a:t>Pulso da ponta </a:t>
            </a:r>
            <a:r>
              <a:rPr lang="pt-BR" sz="2600" dirty="0" smtClean="0"/>
              <a:t>deslocado </a:t>
            </a:r>
            <a:r>
              <a:rPr lang="pt-BR" sz="2600" dirty="0"/>
              <a:t>(palpação</a:t>
            </a:r>
            <a:r>
              <a:rPr lang="pt-BR" sz="2600" dirty="0" smtClean="0"/>
              <a:t>).</a:t>
            </a:r>
          </a:p>
          <a:p>
            <a:pPr lvl="1">
              <a:lnSpc>
                <a:spcPct val="120000"/>
              </a:lnSpc>
            </a:pPr>
            <a:r>
              <a:rPr lang="es-ES" sz="2600" dirty="0" smtClean="0"/>
              <a:t>Abdomen: </a:t>
            </a:r>
            <a:r>
              <a:rPr lang="es-ES" sz="2600" dirty="0" err="1" smtClean="0"/>
              <a:t>sem</a:t>
            </a:r>
            <a:r>
              <a:rPr lang="es-ES" sz="2600" dirty="0" smtClean="0"/>
              <a:t> </a:t>
            </a:r>
            <a:r>
              <a:rPr lang="es-ES" sz="2600" dirty="0" err="1" smtClean="0"/>
              <a:t>ascite</a:t>
            </a:r>
            <a:r>
              <a:rPr lang="es-ES" sz="2600" dirty="0" smtClean="0"/>
              <a:t> </a:t>
            </a:r>
            <a:r>
              <a:rPr lang="es-ES" sz="2600" dirty="0" err="1" smtClean="0"/>
              <a:t>nem</a:t>
            </a:r>
            <a:r>
              <a:rPr lang="es-ES" sz="2600" dirty="0" smtClean="0"/>
              <a:t> hepatomegalia.</a:t>
            </a:r>
          </a:p>
          <a:p>
            <a:pPr lvl="1">
              <a:lnSpc>
                <a:spcPct val="120000"/>
              </a:lnSpc>
            </a:pPr>
            <a:r>
              <a:rPr lang="es-ES" sz="2600" dirty="0" smtClean="0"/>
              <a:t>MIE: </a:t>
            </a:r>
          </a:p>
          <a:p>
            <a:pPr lvl="2">
              <a:lnSpc>
                <a:spcPct val="120000"/>
              </a:lnSpc>
            </a:pPr>
            <a:r>
              <a:rPr lang="es-ES" sz="2600" dirty="0" smtClean="0"/>
              <a:t>Edemas </a:t>
            </a:r>
            <a:r>
              <a:rPr lang="es-ES" sz="2600" dirty="0" err="1" smtClean="0"/>
              <a:t>pré</a:t>
            </a:r>
            <a:r>
              <a:rPr lang="es-ES" sz="2600" dirty="0" smtClean="0"/>
              <a:t> </a:t>
            </a:r>
            <a:r>
              <a:rPr lang="es-ES" sz="2600" dirty="0" err="1" smtClean="0"/>
              <a:t>tibiais</a:t>
            </a:r>
            <a:r>
              <a:rPr lang="es-ES" sz="2600" dirty="0" smtClean="0"/>
              <a:t> (++).</a:t>
            </a:r>
          </a:p>
          <a:p>
            <a:pPr lvl="2">
              <a:lnSpc>
                <a:spcPct val="120000"/>
              </a:lnSpc>
            </a:pPr>
            <a:r>
              <a:rPr lang="es-ES" sz="2600" dirty="0" smtClean="0"/>
              <a:t>Pulsos </a:t>
            </a:r>
            <a:r>
              <a:rPr lang="es-ES" sz="2600" dirty="0"/>
              <a:t>periféricos </a:t>
            </a:r>
            <a:r>
              <a:rPr lang="es-ES" sz="2600" dirty="0" smtClean="0"/>
              <a:t>presentes.</a:t>
            </a:r>
            <a:endParaRPr lang="es-ES" sz="2600" dirty="0"/>
          </a:p>
          <a:p>
            <a:pPr marL="542925" indent="0">
              <a:buNone/>
            </a:pP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pic>
        <p:nvPicPr>
          <p:cNvPr id="5" name="Picture 17" descr="F:\DCIM\115CANON\IMG_196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01" r="28442"/>
          <a:stretch/>
        </p:blipFill>
        <p:spPr bwMode="auto">
          <a:xfrm>
            <a:off x="7608168" y="1700808"/>
            <a:ext cx="3702785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754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Caso clínico (</a:t>
            </a:r>
            <a:r>
              <a:rPr lang="es-ES" dirty="0" smtClean="0"/>
              <a:t>IV)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5" name="Picture 28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1" r="2662" b="7131"/>
          <a:stretch/>
        </p:blipFill>
        <p:spPr bwMode="auto">
          <a:xfrm>
            <a:off x="162278" y="982432"/>
            <a:ext cx="11867444" cy="45910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407368" y="517445"/>
            <a:ext cx="275505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sz="3200" b="1" dirty="0">
                <a:solidFill>
                  <a:schemeClr val="tx2"/>
                </a:solidFill>
              </a:rPr>
              <a:t>ECG </a:t>
            </a:r>
            <a:r>
              <a:rPr lang="es-ES" sz="3200" b="1" dirty="0" err="1" smtClean="0">
                <a:solidFill>
                  <a:schemeClr val="tx2"/>
                </a:solidFill>
              </a:rPr>
              <a:t>em</a:t>
            </a:r>
            <a:r>
              <a:rPr lang="es-ES" sz="3200" b="1" dirty="0" smtClean="0">
                <a:solidFill>
                  <a:schemeClr val="tx2"/>
                </a:solidFill>
              </a:rPr>
              <a:t> </a:t>
            </a:r>
            <a:r>
              <a:rPr lang="es-ES" sz="3200" b="1" dirty="0">
                <a:solidFill>
                  <a:schemeClr val="tx2"/>
                </a:solidFill>
              </a:rPr>
              <a:t>reposo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415480" y="5235966"/>
            <a:ext cx="4254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004586"/>
                </a:solidFill>
              </a:rPr>
              <a:t>RS; CAI; HVI </a:t>
            </a:r>
            <a:r>
              <a:rPr lang="es-ES" b="1" dirty="0" err="1" smtClean="0">
                <a:solidFill>
                  <a:srgbClr val="004586"/>
                </a:solidFill>
              </a:rPr>
              <a:t>com</a:t>
            </a:r>
            <a:r>
              <a:rPr lang="es-ES" b="1" dirty="0" smtClean="0">
                <a:solidFill>
                  <a:srgbClr val="004586"/>
                </a:solidFill>
              </a:rPr>
              <a:t> </a:t>
            </a:r>
            <a:r>
              <a:rPr lang="es-ES" b="1" dirty="0">
                <a:solidFill>
                  <a:srgbClr val="004586"/>
                </a:solidFill>
              </a:rPr>
              <a:t>sobrecarga sistólica </a:t>
            </a:r>
            <a:r>
              <a:rPr lang="es-ES" b="1" dirty="0" smtClean="0">
                <a:solidFill>
                  <a:srgbClr val="004586"/>
                </a:solidFill>
              </a:rPr>
              <a:t>grave</a:t>
            </a:r>
            <a:endParaRPr lang="es-ES" b="1" dirty="0">
              <a:solidFill>
                <a:srgbClr val="0045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54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00125"/>
            <a:r>
              <a:rPr lang="es-ES" dirty="0" err="1"/>
              <a:t>Tromboembolismo</a:t>
            </a:r>
            <a:r>
              <a:rPr lang="es-ES" dirty="0"/>
              <a:t> </a:t>
            </a:r>
            <a:r>
              <a:rPr lang="es-ES" dirty="0" smtClean="0"/>
              <a:t>pulmonar.</a:t>
            </a:r>
            <a:endParaRPr lang="es-ES" dirty="0"/>
          </a:p>
          <a:p>
            <a:pPr marL="1000125"/>
            <a:r>
              <a:rPr lang="es-ES" dirty="0"/>
              <a:t>Asma </a:t>
            </a:r>
            <a:r>
              <a:rPr lang="es-ES" dirty="0" err="1" smtClean="0"/>
              <a:t>ou</a:t>
            </a:r>
            <a:r>
              <a:rPr lang="es-ES" dirty="0" smtClean="0"/>
              <a:t> DPOC reagudizado.</a:t>
            </a:r>
            <a:endParaRPr lang="es-ES" dirty="0"/>
          </a:p>
          <a:p>
            <a:pPr marL="1000125"/>
            <a:r>
              <a:rPr lang="es-ES" dirty="0" err="1" smtClean="0"/>
              <a:t>Insuficiência</a:t>
            </a:r>
            <a:r>
              <a:rPr lang="es-ES" dirty="0" smtClean="0"/>
              <a:t> cardíaca.</a:t>
            </a:r>
            <a:endParaRPr lang="es-ES" dirty="0"/>
          </a:p>
          <a:p>
            <a:pPr marL="1000125"/>
            <a:r>
              <a:rPr lang="es-ES" dirty="0" err="1" smtClean="0"/>
              <a:t>Doença</a:t>
            </a:r>
            <a:r>
              <a:rPr lang="es-ES" dirty="0" smtClean="0"/>
              <a:t> da </a:t>
            </a:r>
            <a:r>
              <a:rPr lang="es-ES" dirty="0" err="1" smtClean="0"/>
              <a:t>tiróide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idx="10"/>
          </p:nvPr>
        </p:nvSpPr>
        <p:spPr>
          <a:xfrm>
            <a:off x="393576" y="548680"/>
            <a:ext cx="11463064" cy="1035465"/>
          </a:xfrm>
        </p:spPr>
        <p:txBody>
          <a:bodyPr/>
          <a:lstStyle/>
          <a:p>
            <a:r>
              <a:rPr lang="es-ES" dirty="0" err="1" smtClean="0"/>
              <a:t>Qual</a:t>
            </a:r>
            <a:r>
              <a:rPr lang="es-ES" dirty="0" smtClean="0"/>
              <a:t> é o diagnóstico </a:t>
            </a:r>
            <a:r>
              <a:rPr lang="es-ES" dirty="0" err="1" smtClean="0"/>
              <a:t>mais</a:t>
            </a:r>
            <a:r>
              <a:rPr lang="es-ES" dirty="0" smtClean="0"/>
              <a:t> </a:t>
            </a:r>
            <a:r>
              <a:rPr lang="es-ES" dirty="0" err="1" smtClean="0"/>
              <a:t>provável</a:t>
            </a:r>
            <a:r>
              <a:rPr lang="es-ES" dirty="0" smtClean="0"/>
              <a:t> do caso clínico da Luisa?</a:t>
            </a:r>
            <a:endParaRPr lang="es-ES" dirty="0"/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Pergunta</a:t>
            </a:r>
            <a:r>
              <a:rPr lang="es-ES" dirty="0" smtClean="0"/>
              <a:t> 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7831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Definição</a:t>
            </a:r>
            <a:r>
              <a:rPr lang="es-ES" dirty="0" smtClean="0"/>
              <a:t> de </a:t>
            </a:r>
            <a:r>
              <a:rPr lang="es-ES" dirty="0" err="1" smtClean="0"/>
              <a:t>insuficiência</a:t>
            </a:r>
            <a:r>
              <a:rPr lang="es-ES" dirty="0" smtClean="0"/>
              <a:t> cardíaca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80728"/>
            <a:ext cx="8544272" cy="4592024"/>
          </a:xfrm>
        </p:spPr>
        <p:txBody>
          <a:bodyPr>
            <a:normAutofit fontScale="92500" lnSpcReduction="20000"/>
          </a:bodyPr>
          <a:lstStyle/>
          <a:p>
            <a:pPr fontAlgn="t"/>
            <a:r>
              <a:rPr lang="pt-BR" dirty="0">
                <a:solidFill>
                  <a:srgbClr val="C00000"/>
                </a:solidFill>
              </a:rPr>
              <a:t>O diagnóstico de insuficiência cardíaca sistólica </a:t>
            </a:r>
            <a:r>
              <a:rPr lang="es-ES" dirty="0"/>
              <a:t>(</a:t>
            </a:r>
            <a:r>
              <a:rPr lang="es-ES" dirty="0" smtClean="0"/>
              <a:t>IC-</a:t>
            </a:r>
            <a:r>
              <a:rPr lang="es-ES" dirty="0" err="1" smtClean="0"/>
              <a:t>FSr</a:t>
            </a:r>
            <a:r>
              <a:rPr lang="es-ES" dirty="0" smtClean="0"/>
              <a:t>) </a:t>
            </a:r>
            <a:r>
              <a:rPr lang="pt-BR" dirty="0" smtClean="0">
                <a:solidFill>
                  <a:srgbClr val="C00000"/>
                </a:solidFill>
              </a:rPr>
              <a:t>requer </a:t>
            </a:r>
            <a:r>
              <a:rPr lang="pt-BR" dirty="0">
                <a:solidFill>
                  <a:srgbClr val="C00000"/>
                </a:solidFill>
              </a:rPr>
              <a:t>3 condições</a:t>
            </a:r>
            <a:r>
              <a:rPr lang="pt-BR" dirty="0" smtClean="0">
                <a:solidFill>
                  <a:srgbClr val="C00000"/>
                </a:solidFill>
              </a:rPr>
              <a:t>: </a:t>
            </a:r>
          </a:p>
          <a:p>
            <a:pPr lvl="1" fontAlgn="t"/>
            <a:r>
              <a:rPr lang="es-ES" dirty="0" err="1" smtClean="0"/>
              <a:t>Sintomas</a:t>
            </a:r>
            <a:r>
              <a:rPr lang="es-ES" dirty="0" smtClean="0"/>
              <a:t> típicos de IC.</a:t>
            </a:r>
          </a:p>
          <a:p>
            <a:pPr lvl="1" fontAlgn="t"/>
            <a:r>
              <a:rPr lang="es-ES" dirty="0" err="1" smtClean="0"/>
              <a:t>Sinais</a:t>
            </a:r>
            <a:r>
              <a:rPr lang="es-ES" dirty="0" smtClean="0"/>
              <a:t> típicos de IC.</a:t>
            </a:r>
          </a:p>
          <a:p>
            <a:pPr lvl="1" fontAlgn="t"/>
            <a:r>
              <a:rPr lang="es-ES" dirty="0" smtClean="0"/>
              <a:t>Observar </a:t>
            </a:r>
            <a:r>
              <a:rPr lang="es-ES" dirty="0" err="1" smtClean="0"/>
              <a:t>uma</a:t>
            </a:r>
            <a:r>
              <a:rPr lang="es-ES" dirty="0" smtClean="0"/>
              <a:t> FEVI </a:t>
            </a:r>
            <a:r>
              <a:rPr lang="es-ES" dirty="0" err="1" smtClean="0"/>
              <a:t>reduzida</a:t>
            </a:r>
            <a:r>
              <a:rPr lang="es-ES" dirty="0" smtClean="0"/>
              <a:t>.</a:t>
            </a:r>
          </a:p>
          <a:p>
            <a:r>
              <a:rPr lang="pt-BR" dirty="0">
                <a:solidFill>
                  <a:srgbClr val="C00000"/>
                </a:solidFill>
              </a:rPr>
              <a:t>O diagnóstico de insuficiência cardíaca FS </a:t>
            </a:r>
            <a:r>
              <a:rPr lang="pt-BR" dirty="0" smtClean="0">
                <a:solidFill>
                  <a:srgbClr val="C00000"/>
                </a:solidFill>
              </a:rPr>
              <a:t>preservada </a:t>
            </a:r>
            <a:r>
              <a:rPr lang="es-ES" dirty="0" smtClean="0"/>
              <a:t>(IC-</a:t>
            </a:r>
            <a:r>
              <a:rPr lang="es-ES" dirty="0" err="1" smtClean="0"/>
              <a:t>FSp</a:t>
            </a:r>
            <a:r>
              <a:rPr lang="es-ES" dirty="0" smtClean="0"/>
              <a:t>) </a:t>
            </a:r>
            <a:r>
              <a:rPr lang="es-ES" dirty="0" err="1" smtClean="0">
                <a:solidFill>
                  <a:srgbClr val="C00000"/>
                </a:solidFill>
              </a:rPr>
              <a:t>requer</a:t>
            </a:r>
            <a:r>
              <a:rPr lang="es-ES" dirty="0" smtClean="0">
                <a:solidFill>
                  <a:srgbClr val="C00000"/>
                </a:solidFill>
              </a:rPr>
              <a:t>:</a:t>
            </a:r>
          </a:p>
          <a:p>
            <a:pPr lvl="1" fontAlgn="t"/>
            <a:r>
              <a:rPr lang="es-ES" dirty="0" err="1" smtClean="0"/>
              <a:t>Sintomas</a:t>
            </a:r>
            <a:r>
              <a:rPr lang="es-ES" dirty="0" smtClean="0"/>
              <a:t> </a:t>
            </a:r>
            <a:r>
              <a:rPr lang="es-ES" dirty="0"/>
              <a:t>típicos de </a:t>
            </a:r>
            <a:r>
              <a:rPr lang="es-ES" dirty="0" smtClean="0"/>
              <a:t>IC.</a:t>
            </a:r>
            <a:endParaRPr lang="es-ES" dirty="0"/>
          </a:p>
          <a:p>
            <a:pPr lvl="1" fontAlgn="t"/>
            <a:r>
              <a:rPr lang="es-ES" dirty="0" err="1" smtClean="0"/>
              <a:t>Sinais</a:t>
            </a:r>
            <a:r>
              <a:rPr lang="es-ES" dirty="0" smtClean="0"/>
              <a:t> </a:t>
            </a:r>
            <a:r>
              <a:rPr lang="es-ES" dirty="0"/>
              <a:t>típicos de </a:t>
            </a:r>
            <a:r>
              <a:rPr lang="es-ES" dirty="0" smtClean="0"/>
              <a:t>IC.</a:t>
            </a:r>
            <a:endParaRPr lang="es-ES" dirty="0"/>
          </a:p>
          <a:p>
            <a:pPr lvl="1" fontAlgn="t"/>
            <a:r>
              <a:rPr lang="es-ES" dirty="0" smtClean="0"/>
              <a:t>FEVI </a:t>
            </a:r>
            <a:r>
              <a:rPr lang="es-ES" dirty="0"/>
              <a:t>normal </a:t>
            </a:r>
            <a:r>
              <a:rPr lang="es-ES" dirty="0" err="1" smtClean="0"/>
              <a:t>ou</a:t>
            </a:r>
            <a:r>
              <a:rPr lang="es-ES" dirty="0" smtClean="0"/>
              <a:t> </a:t>
            </a:r>
            <a:r>
              <a:rPr lang="es-ES" dirty="0" err="1" smtClean="0"/>
              <a:t>só</a:t>
            </a:r>
            <a:r>
              <a:rPr lang="es-ES" dirty="0" smtClean="0"/>
              <a:t> </a:t>
            </a:r>
            <a:r>
              <a:rPr lang="es-ES" dirty="0" err="1" smtClean="0"/>
              <a:t>ligeiramente</a:t>
            </a:r>
            <a:r>
              <a:rPr lang="es-ES" dirty="0" smtClean="0"/>
              <a:t> </a:t>
            </a:r>
            <a:r>
              <a:rPr lang="es-ES" dirty="0" err="1" smtClean="0"/>
              <a:t>reduzida</a:t>
            </a:r>
            <a:r>
              <a:rPr lang="es-ES" dirty="0" smtClean="0"/>
              <a:t> </a:t>
            </a:r>
            <a:endParaRPr lang="es-ES" dirty="0"/>
          </a:p>
          <a:p>
            <a:pPr lvl="1" fontAlgn="t"/>
            <a:r>
              <a:rPr lang="pt-BR" dirty="0"/>
              <a:t>Presença de doença cardíaca estrutural significativa (hipertrofia </a:t>
            </a:r>
            <a:r>
              <a:rPr lang="pt-BR" dirty="0" smtClean="0"/>
              <a:t>VI/dilatação da </a:t>
            </a:r>
            <a:r>
              <a:rPr lang="pt-BR" dirty="0"/>
              <a:t>AI) </a:t>
            </a:r>
            <a:r>
              <a:rPr lang="pt-BR" dirty="0">
                <a:solidFill>
                  <a:srgbClr val="C00000"/>
                </a:solidFill>
              </a:rPr>
              <a:t>e/ou</a:t>
            </a:r>
            <a:r>
              <a:rPr lang="pt-BR" dirty="0" smtClean="0"/>
              <a:t> dados de disfunção </a:t>
            </a:r>
            <a:r>
              <a:rPr lang="pt-BR" dirty="0"/>
              <a:t>diastólica </a:t>
            </a:r>
            <a:r>
              <a:rPr lang="pt-BR" dirty="0">
                <a:solidFill>
                  <a:srgbClr val="C00000"/>
                </a:solidFill>
              </a:rPr>
              <a:t>e/ou</a:t>
            </a:r>
            <a:r>
              <a:rPr lang="pt-BR" dirty="0" smtClean="0"/>
              <a:t> </a:t>
            </a:r>
            <a:r>
              <a:rPr lang="pt-BR" dirty="0">
                <a:solidFill>
                  <a:srgbClr val="C00000"/>
                </a:solidFill>
              </a:rPr>
              <a:t>PÉPTIDOS </a:t>
            </a:r>
            <a:r>
              <a:rPr lang="pt-BR" dirty="0" smtClean="0">
                <a:solidFill>
                  <a:srgbClr val="C00000"/>
                </a:solidFill>
              </a:rPr>
              <a:t>NATRIURETICOS* </a:t>
            </a:r>
            <a:r>
              <a:rPr lang="pt-BR" dirty="0">
                <a:solidFill>
                  <a:srgbClr val="C00000"/>
                </a:solidFill>
              </a:rPr>
              <a:t>elevados. !!! </a:t>
            </a:r>
          </a:p>
          <a:p>
            <a:pPr marL="1258887" lvl="1" indent="0" fontAlgn="t">
              <a:buNone/>
            </a:pPr>
            <a:r>
              <a:rPr lang="es-ES" dirty="0" smtClean="0">
                <a:solidFill>
                  <a:schemeClr val="tx2"/>
                </a:solidFill>
              </a:rPr>
              <a:t>*</a:t>
            </a:r>
            <a:r>
              <a:rPr lang="es-ES" i="1" dirty="0" smtClean="0">
                <a:solidFill>
                  <a:schemeClr val="tx2"/>
                </a:solidFill>
              </a:rPr>
              <a:t>BNP </a:t>
            </a:r>
            <a:r>
              <a:rPr lang="es-ES" i="1" dirty="0" err="1" smtClean="0">
                <a:solidFill>
                  <a:schemeClr val="tx2"/>
                </a:solidFill>
              </a:rPr>
              <a:t>ou</a:t>
            </a:r>
            <a:r>
              <a:rPr lang="es-ES" i="1" dirty="0" smtClean="0">
                <a:solidFill>
                  <a:schemeClr val="tx2"/>
                </a:solidFill>
              </a:rPr>
              <a:t> NT-</a:t>
            </a:r>
            <a:r>
              <a:rPr lang="es-ES" i="1" dirty="0" err="1" smtClean="0">
                <a:solidFill>
                  <a:schemeClr val="tx2"/>
                </a:solidFill>
              </a:rPr>
              <a:t>proBNP</a:t>
            </a:r>
            <a:endParaRPr lang="es-ES" i="1" dirty="0" smtClean="0">
              <a:solidFill>
                <a:schemeClr val="tx2"/>
              </a:solidFill>
            </a:endParaRPr>
          </a:p>
          <a:p>
            <a:pPr marL="1258887" lvl="1" indent="0" fontAlgn="t">
              <a:buNone/>
            </a:pPr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>
          <a:xfrm>
            <a:off x="346205" y="5726126"/>
            <a:ext cx="11582443" cy="295162"/>
          </a:xfrm>
        </p:spPr>
        <p:txBody>
          <a:bodyPr>
            <a:normAutofit/>
          </a:bodyPr>
          <a:lstStyle/>
          <a:p>
            <a:r>
              <a:rPr lang="en-US" sz="1200" dirty="0"/>
              <a:t>2016 ESC Guidelines for the diagnosis and treatment of acute and chronic heart failure</a:t>
            </a:r>
            <a:r>
              <a:rPr lang="en-US" sz="1200" dirty="0" smtClean="0"/>
              <a:t>. </a:t>
            </a:r>
            <a:r>
              <a:rPr lang="es-ES" sz="1200" dirty="0"/>
              <a:t>Eur J </a:t>
            </a:r>
            <a:r>
              <a:rPr lang="es-ES" sz="1200" dirty="0" err="1"/>
              <a:t>Heart</a:t>
            </a:r>
            <a:r>
              <a:rPr lang="es-ES" sz="1200" dirty="0"/>
              <a:t> </a:t>
            </a:r>
            <a:r>
              <a:rPr lang="es-ES" sz="1200" dirty="0" err="1"/>
              <a:t>Fail</a:t>
            </a:r>
            <a:r>
              <a:rPr lang="es-ES" sz="1200" dirty="0"/>
              <a:t>. </a:t>
            </a:r>
            <a:r>
              <a:rPr lang="es-ES" sz="1200" dirty="0" smtClean="0"/>
              <a:t>2016;18(8</a:t>
            </a:r>
            <a:r>
              <a:rPr lang="es-ES" sz="1200" dirty="0"/>
              <a:t>):891-</a:t>
            </a:r>
            <a:r>
              <a:rPr lang="es-ES" sz="1200" dirty="0" smtClean="0"/>
              <a:t>975</a:t>
            </a:r>
          </a:p>
          <a:p>
            <a:endParaRPr lang="es-ES" sz="1200" dirty="0"/>
          </a:p>
          <a:p>
            <a:endParaRPr lang="es-ES" sz="12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0296" y="1612006"/>
            <a:ext cx="2756518" cy="296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99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Sinais</a:t>
            </a:r>
            <a:r>
              <a:rPr lang="es-ES" dirty="0" smtClean="0"/>
              <a:t> </a:t>
            </a:r>
            <a:r>
              <a:rPr lang="es-ES" dirty="0"/>
              <a:t>e</a:t>
            </a:r>
            <a:r>
              <a:rPr lang="es-ES" dirty="0" smtClean="0"/>
              <a:t> </a:t>
            </a:r>
            <a:r>
              <a:rPr lang="es-ES" dirty="0" err="1" smtClean="0"/>
              <a:t>sintomas</a:t>
            </a:r>
            <a:r>
              <a:rPr lang="es-ES" dirty="0" smtClean="0"/>
              <a:t> de </a:t>
            </a:r>
            <a:r>
              <a:rPr lang="es-ES" dirty="0" err="1" smtClean="0"/>
              <a:t>insuficiência</a:t>
            </a:r>
            <a:r>
              <a:rPr lang="es-ES" dirty="0" smtClean="0"/>
              <a:t> cardíaca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573280"/>
            <a:ext cx="11582400" cy="4592024"/>
          </a:xfrm>
        </p:spPr>
        <p:txBody>
          <a:bodyPr/>
          <a:lstStyle/>
          <a:p>
            <a:pPr>
              <a:buClr>
                <a:schemeClr val="folHlink"/>
              </a:buClr>
            </a:pPr>
            <a:r>
              <a:rPr lang="es-ES_tradnl" dirty="0" err="1" smtClean="0">
                <a:latin typeface="Verdana" charset="0"/>
                <a:ea typeface="Verdana" charset="0"/>
                <a:cs typeface="Verdana" charset="0"/>
              </a:rPr>
              <a:t>Dispneia</a:t>
            </a:r>
            <a:r>
              <a:rPr lang="es-ES_tradnl" dirty="0">
                <a:latin typeface="Verdana" charset="0"/>
                <a:ea typeface="Verdana" charset="0"/>
                <a:cs typeface="Verdana" charset="0"/>
              </a:rPr>
              <a:t>. </a:t>
            </a:r>
          </a:p>
          <a:p>
            <a:pPr>
              <a:buClr>
                <a:schemeClr val="folHlink"/>
              </a:buClr>
            </a:pPr>
            <a:r>
              <a:rPr lang="es-ES_tradnl" dirty="0" err="1" smtClean="0">
                <a:latin typeface="Verdana" charset="0"/>
                <a:ea typeface="Verdana" charset="0"/>
                <a:cs typeface="Verdana" charset="0"/>
              </a:rPr>
              <a:t>Ortopneia</a:t>
            </a:r>
            <a:r>
              <a:rPr lang="es-ES_tradnl" dirty="0" smtClean="0">
                <a:latin typeface="Verdana" charset="0"/>
                <a:ea typeface="Verdana" charset="0"/>
                <a:cs typeface="Verdana" charset="0"/>
              </a:rPr>
              <a:t>. </a:t>
            </a:r>
          </a:p>
          <a:p>
            <a:pPr>
              <a:buClr>
                <a:schemeClr val="folHlink"/>
              </a:buClr>
            </a:pPr>
            <a:r>
              <a:rPr lang="es-ES_tradnl" dirty="0" smtClean="0">
                <a:latin typeface="Verdana" charset="0"/>
                <a:ea typeface="Verdana" charset="0"/>
                <a:cs typeface="Verdana" charset="0"/>
              </a:rPr>
              <a:t>DPN.</a:t>
            </a:r>
            <a:endParaRPr lang="es-ES_tradnl" dirty="0">
              <a:latin typeface="Verdana" charset="0"/>
              <a:ea typeface="Verdana" charset="0"/>
              <a:cs typeface="Verdana" charset="0"/>
            </a:endParaRPr>
          </a:p>
          <a:p>
            <a:pPr>
              <a:buClr>
                <a:schemeClr val="folHlink"/>
              </a:buClr>
            </a:pPr>
            <a:r>
              <a:rPr lang="es-ES_tradnl" dirty="0" err="1" smtClean="0">
                <a:latin typeface="Verdana" charset="0"/>
                <a:ea typeface="Verdana" charset="0"/>
                <a:cs typeface="Verdana" charset="0"/>
              </a:rPr>
              <a:t>Fadiga</a:t>
            </a:r>
            <a:endParaRPr lang="es-ES_tradnl" dirty="0">
              <a:latin typeface="Verdana" charset="0"/>
              <a:ea typeface="Verdana" charset="0"/>
              <a:cs typeface="Verdana" charset="0"/>
            </a:endParaRPr>
          </a:p>
          <a:p>
            <a:pPr>
              <a:buClr>
                <a:schemeClr val="folHlink"/>
              </a:buClr>
            </a:pPr>
            <a:r>
              <a:rPr lang="es-ES_tradnl" dirty="0">
                <a:latin typeface="Verdana" charset="0"/>
                <a:ea typeface="Verdana" charset="0"/>
                <a:cs typeface="Verdana" charset="0"/>
              </a:rPr>
              <a:t>Aumento </a:t>
            </a:r>
            <a:r>
              <a:rPr lang="es-ES_tradnl" dirty="0" smtClean="0">
                <a:latin typeface="Verdana" charset="0"/>
                <a:ea typeface="Verdana" charset="0"/>
                <a:cs typeface="Verdana" charset="0"/>
              </a:rPr>
              <a:t>PVY.</a:t>
            </a:r>
            <a:endParaRPr lang="es-ES_tradnl" dirty="0">
              <a:latin typeface="Verdana" charset="0"/>
              <a:ea typeface="Verdana" charset="0"/>
              <a:cs typeface="Verdana" charset="0"/>
            </a:endParaRPr>
          </a:p>
          <a:p>
            <a:pPr>
              <a:buClr>
                <a:schemeClr val="folHlink"/>
              </a:buClr>
            </a:pPr>
            <a:r>
              <a:rPr lang="es-ES_tradnl" dirty="0" smtClean="0">
                <a:latin typeface="Verdana" charset="0"/>
                <a:ea typeface="Verdana" charset="0"/>
                <a:cs typeface="Verdana" charset="0"/>
              </a:rPr>
              <a:t>Hepatomegalia.</a:t>
            </a:r>
            <a:endParaRPr lang="es-ES_tradnl" dirty="0">
              <a:latin typeface="Verdana" charset="0"/>
              <a:ea typeface="Verdana" charset="0"/>
              <a:cs typeface="Verdana" charset="0"/>
            </a:endParaRPr>
          </a:p>
          <a:p>
            <a:pPr>
              <a:buClr>
                <a:schemeClr val="folHlink"/>
              </a:buClr>
            </a:pPr>
            <a:r>
              <a:rPr lang="es-ES_tradnl" dirty="0">
                <a:latin typeface="Verdana" charset="0"/>
                <a:ea typeface="Verdana" charset="0"/>
                <a:cs typeface="Verdana" charset="0"/>
              </a:rPr>
              <a:t>Edemas </a:t>
            </a:r>
            <a:r>
              <a:rPr lang="es-ES_tradnl" dirty="0" smtClean="0">
                <a:latin typeface="Verdana" charset="0"/>
                <a:ea typeface="Verdana" charset="0"/>
                <a:cs typeface="Verdana" charset="0"/>
              </a:rPr>
              <a:t>MMII.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4" y="836713"/>
            <a:ext cx="3287713" cy="2105025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420" y="3143308"/>
            <a:ext cx="3284537" cy="24638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61" y="1643056"/>
            <a:ext cx="3602035" cy="2714209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99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ProgramaAAP2017Plantilla">
  <a:themeElements>
    <a:clrScheme name="LiveMed">
      <a:dk1>
        <a:srgbClr val="287AC8"/>
      </a:dk1>
      <a:lt1>
        <a:sysClr val="window" lastClr="FFFFFF"/>
      </a:lt1>
      <a:dk2>
        <a:srgbClr val="C5000B"/>
      </a:dk2>
      <a:lt2>
        <a:srgbClr val="EEECE1"/>
      </a:lt2>
      <a:accent1>
        <a:srgbClr val="004586"/>
      </a:accent1>
      <a:accent2>
        <a:srgbClr val="808080"/>
      </a:accent2>
      <a:accent3>
        <a:srgbClr val="585858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vert="horz" lIns="91440" tIns="45720" rIns="91440" bIns="45720" rtlCol="0" anchor="ctr">
        <a:noAutofit/>
      </a:bodyPr>
      <a:lstStyle>
        <a:defPPr algn="ctr"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ción1" id="{DB3703F0-A6B8-46F9-B4A8-052571F311E0}" vid="{48F1D56D-FAD3-4DC2-96A7-77F88DA5108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4237</TotalTime>
  <Words>4505</Words>
  <Application>Microsoft Office PowerPoint</Application>
  <PresentationFormat>Panorámica</PresentationFormat>
  <Paragraphs>700</Paragraphs>
  <Slides>38</Slides>
  <Notes>15</Notes>
  <HiddenSlides>0</HiddenSlides>
  <MMClips>1</MMClips>
  <ScaleCrop>false</ScaleCrop>
  <HeadingPairs>
    <vt:vector size="8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51" baseType="lpstr">
      <vt:lpstr>ＭＳ Ｐゴシック</vt:lpstr>
      <vt:lpstr>ＭＳ Ｐゴシック</vt:lpstr>
      <vt:lpstr>Arial</vt:lpstr>
      <vt:lpstr>Calibri</vt:lpstr>
      <vt:lpstr>Segoe UI Emoji</vt:lpstr>
      <vt:lpstr>Symbol</vt:lpstr>
      <vt:lpstr>Tempus Sans ITC</vt:lpstr>
      <vt:lpstr>Times</vt:lpstr>
      <vt:lpstr>Times New Roman</vt:lpstr>
      <vt:lpstr>Verdana</vt:lpstr>
      <vt:lpstr>Wingdings</vt:lpstr>
      <vt:lpstr>ProgramaAAP2017Plantilla</vt:lpstr>
      <vt:lpstr>Documento</vt:lpstr>
      <vt:lpstr>Mulher idosa com dispneia progressiva.  Qual é a causa?</vt:lpstr>
      <vt:lpstr>Principais causas de dispneia</vt:lpstr>
      <vt:lpstr>Caso clínico “Mulher idosa com dispnéia” (I)</vt:lpstr>
      <vt:lpstr>Caso clínico (II)</vt:lpstr>
      <vt:lpstr>Caso clínico (III)</vt:lpstr>
      <vt:lpstr>Caso clínico (IV)</vt:lpstr>
      <vt:lpstr>Pergunta 1</vt:lpstr>
      <vt:lpstr>Definição de insuficiência cardíaca</vt:lpstr>
      <vt:lpstr>Sinais e sintomas de insuficiência cardíaca</vt:lpstr>
      <vt:lpstr>Definição de insuficiência cardíaca: sinais clínicos e sintomas (ESC 2016)</vt:lpstr>
      <vt:lpstr>Algoritmo diagnóstico atual (ESC Guidelines, 2016)</vt:lpstr>
      <vt:lpstr>Pergunta 2</vt:lpstr>
      <vt:lpstr>Admissão hospitalar: Rx de tórax (evolução)</vt:lpstr>
      <vt:lpstr>Pergunta 3</vt:lpstr>
      <vt:lpstr>Presentación de PowerPoint</vt:lpstr>
      <vt:lpstr>Admissão hospitalar: análise e tratamento na alta</vt:lpstr>
      <vt:lpstr>Pergunta 4</vt:lpstr>
      <vt:lpstr>História natural da IC</vt:lpstr>
      <vt:lpstr>Ecocardiograma (2 meses depois)</vt:lpstr>
      <vt:lpstr>Caracterização da insuficiência cardíaca com função sistólica preservada (IC-FSp)</vt:lpstr>
      <vt:lpstr>Evolução do caso clínico: acompanhamento nos cuidados primários</vt:lpstr>
      <vt:lpstr>Pergunta 5</vt:lpstr>
      <vt:lpstr>Avaliação diagnóstica abrangente:  Classificação da IC e novos critérios diagnósticos</vt:lpstr>
      <vt:lpstr>Objetivos do tratamento da insuficiência cardíaca</vt:lpstr>
      <vt:lpstr> Tratamento da insuficiência cardíaca</vt:lpstr>
      <vt:lpstr>Insuficiência cardiaca Fração de ejeção preservada (IC-FSp)  Tratamento atual</vt:lpstr>
      <vt:lpstr>Diretrizes para o diagnóstico e tratamento da insuficiência cardíaca aguda e crónica com Fereducida [IC-FEr] (ESC, 2016)</vt:lpstr>
      <vt:lpstr>Tratamento de IC com FE reduzida. Guias ESC 2016</vt:lpstr>
      <vt:lpstr>Presentación de PowerPoint</vt:lpstr>
      <vt:lpstr>LCZ696 (sacubutrilo+valsartán): inibidor da neprilisina e do recetor AT1 da angiotensina II</vt:lpstr>
      <vt:lpstr>Presentación de PowerPoint</vt:lpstr>
      <vt:lpstr>IECAS em insuficiência cardíaca sistólica</vt:lpstr>
      <vt:lpstr>Betabloqueantes na IC sistólica: uso clínico</vt:lpstr>
      <vt:lpstr>Antialdosterónicos em IC sistólica</vt:lpstr>
      <vt:lpstr>Medicamentos recomendados nas Guias para a redução da morbidade e mortalidade em IC-FEred e dose </vt:lpstr>
      <vt:lpstr>Conclusões (I)</vt:lpstr>
      <vt:lpstr>Conclusões (II)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Live Med</dc:creator>
  <cp:lastModifiedBy>Live Med</cp:lastModifiedBy>
  <cp:revision>200</cp:revision>
  <dcterms:created xsi:type="dcterms:W3CDTF">2017-01-12T11:10:22Z</dcterms:created>
  <dcterms:modified xsi:type="dcterms:W3CDTF">2017-10-30T08:26:47Z</dcterms:modified>
</cp:coreProperties>
</file>