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340" r:id="rId4"/>
    <p:sldId id="322" r:id="rId5"/>
    <p:sldId id="458" r:id="rId6"/>
    <p:sldId id="426" r:id="rId7"/>
    <p:sldId id="427" r:id="rId8"/>
    <p:sldId id="459" r:id="rId9"/>
    <p:sldId id="430" r:id="rId10"/>
    <p:sldId id="431" r:id="rId11"/>
    <p:sldId id="460" r:id="rId12"/>
    <p:sldId id="447" r:id="rId13"/>
    <p:sldId id="448" r:id="rId14"/>
    <p:sldId id="441" r:id="rId15"/>
    <p:sldId id="454" r:id="rId16"/>
    <p:sldId id="442" r:id="rId17"/>
    <p:sldId id="455" r:id="rId18"/>
    <p:sldId id="433" r:id="rId19"/>
    <p:sldId id="434" r:id="rId20"/>
    <p:sldId id="436" r:id="rId21"/>
    <p:sldId id="449" r:id="rId22"/>
    <p:sldId id="450" r:id="rId23"/>
    <p:sldId id="444" r:id="rId24"/>
    <p:sldId id="456" r:id="rId25"/>
    <p:sldId id="437" r:id="rId26"/>
    <p:sldId id="451" r:id="rId27"/>
    <p:sldId id="452" r:id="rId28"/>
    <p:sldId id="453" r:id="rId29"/>
    <p:sldId id="445" r:id="rId30"/>
    <p:sldId id="457" r:id="rId31"/>
    <p:sldId id="439" r:id="rId32"/>
    <p:sldId id="440" r:id="rId3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 FONTAN" initials="C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6"/>
    <a:srgbClr val="CBCFD9"/>
    <a:srgbClr val="E7E9ED"/>
    <a:srgbClr val="4F81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7771" autoAdjust="0"/>
  </p:normalViewPr>
  <p:slideViewPr>
    <p:cSldViewPr>
      <p:cViewPr varScale="1">
        <p:scale>
          <a:sx n="66" d="100"/>
          <a:sy n="66" d="100"/>
        </p:scale>
        <p:origin x="9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oja%20de%20c&#225;lculo%20en%20COLEGIO%20M&#201;DICO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'[Hoja de cálculo en COLEGIO MÉDICOS]Hoja1'!$B$1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'[Hoja de cálculo en COLEGIO MÉDICOS]Hoja1'!$A$2:$A$5</c:f>
              <c:strCache>
                <c:ptCount val="4"/>
                <c:pt idx="0">
                  <c:v>Ginecología</c:v>
                </c:pt>
                <c:pt idx="1">
                  <c:v>Traumatología</c:v>
                </c:pt>
                <c:pt idx="2">
                  <c:v>Urgencias</c:v>
                </c:pt>
                <c:pt idx="3">
                  <c:v>Med. Familiar</c:v>
                </c:pt>
              </c:strCache>
            </c:strRef>
          </c:cat>
          <c:val>
            <c:numRef>
              <c:f>'[Hoja de cálculo en COLEGIO MÉDICOS]Hoja1'!$B$2:$B$5</c:f>
              <c:numCache>
                <c:formatCode>General</c:formatCode>
                <c:ptCount val="4"/>
                <c:pt idx="0">
                  <c:v>138.52000000000001</c:v>
                </c:pt>
                <c:pt idx="1">
                  <c:v>121.21000000000002</c:v>
                </c:pt>
                <c:pt idx="2">
                  <c:v>8.7000000000000011</c:v>
                </c:pt>
                <c:pt idx="3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012303968"/>
        <c:axId val="-1012313216"/>
        <c:axId val="0"/>
      </c:bar3DChart>
      <c:catAx>
        <c:axId val="-101230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4586"/>
                </a:solidFill>
              </a:defRPr>
            </a:pPr>
            <a:endParaRPr lang="es-ES"/>
          </a:p>
        </c:txPr>
        <c:crossAx val="-1012313216"/>
        <c:crosses val="autoZero"/>
        <c:auto val="1"/>
        <c:lblAlgn val="ctr"/>
        <c:lblOffset val="100"/>
        <c:noMultiLvlLbl val="0"/>
      </c:catAx>
      <c:valAx>
        <c:axId val="-10123132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-1012303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35057-D228-4622-A814-6EBBBEA277A2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3781A-EDBF-428C-94F3-9E39509C982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71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411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917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917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917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917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917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917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917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917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917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91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917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917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917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917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917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917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917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9171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9171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917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91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3076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917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917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04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917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781A-EDBF-428C-94F3-9E39509C9822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91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portada"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15200"/>
            <a:ext cx="5803200" cy="9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46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AA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/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/>
                <a:gridCol w="4877271"/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Principio activo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muy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(potencia alta)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(potencia intermedia)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(potencia baja)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01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6132300"/>
            <a:ext cx="2784309" cy="6090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26396"/>
            <a:ext cx="6144683" cy="73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/>
          <a:lstStyle>
            <a:lvl1pPr marL="808038" indent="-265113">
              <a:buFontTx/>
              <a:buBlip>
                <a:blip r:embed="rId3"/>
              </a:buBlip>
              <a:defRPr sz="2800">
                <a:solidFill>
                  <a:schemeClr val="accent1"/>
                </a:solidFill>
              </a:defRPr>
            </a:lvl1pPr>
            <a:lvl2pPr marL="1524000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400">
                <a:solidFill>
                  <a:schemeClr val="accent1"/>
                </a:solidFill>
              </a:defRPr>
            </a:lvl2pPr>
            <a:lvl3pPr marL="2239963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pic>
        <p:nvPicPr>
          <p:cNvPr id="12" name="11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6227877"/>
            <a:ext cx="2347384" cy="513491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1" name="6 Imagen" descr="doctors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6592" y="5912218"/>
            <a:ext cx="2127440" cy="93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1" y="6458289"/>
            <a:ext cx="396663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 interactiv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Respuesta 1</a:t>
            </a:r>
          </a:p>
          <a:p>
            <a:pPr lvl="0"/>
            <a:r>
              <a:rPr lang="es-ES" dirty="0" smtClean="0"/>
              <a:t>Respuesta 2</a:t>
            </a:r>
          </a:p>
          <a:p>
            <a:pPr lvl="0"/>
            <a:r>
              <a:rPr lang="es-ES" dirty="0" smtClean="0"/>
              <a:t>Respuesta 3</a:t>
            </a:r>
          </a:p>
          <a:p>
            <a:pPr lvl="0"/>
            <a:r>
              <a:rPr lang="es-ES" dirty="0" smtClean="0"/>
              <a:t>Respuesta 4</a:t>
            </a:r>
          </a:p>
        </p:txBody>
      </p:sp>
      <p:pic>
        <p:nvPicPr>
          <p:cNvPr id="11" name="10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6227877"/>
            <a:ext cx="2347384" cy="513491"/>
          </a:xfrm>
          <a:prstGeom prst="rect">
            <a:avLst/>
          </a:prstGeom>
        </p:spPr>
      </p:pic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Pregunta X</a:t>
            </a:r>
            <a:endParaRPr lang="es-ES" dirty="0"/>
          </a:p>
        </p:txBody>
      </p:sp>
      <p:pic>
        <p:nvPicPr>
          <p:cNvPr id="10" name="6 Imagen" descr="doctors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6592" y="5912218"/>
            <a:ext cx="2127440" cy="93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9" y="6449267"/>
            <a:ext cx="396663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buFontTx/>
              <a:buBlip>
                <a:blip r:embed="rId4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400">
                <a:solidFill>
                  <a:schemeClr val="accent1"/>
                </a:solidFill>
              </a:defRPr>
            </a:lvl2pPr>
            <a:lvl3pPr marL="2239963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buFontTx/>
              <a:buBlip>
                <a:blip r:embed="rId4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400">
                <a:solidFill>
                  <a:schemeClr val="accent1"/>
                </a:solidFill>
              </a:defRPr>
            </a:lvl2pPr>
            <a:lvl3pPr marL="1709738" indent="-279400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6227877"/>
            <a:ext cx="2347384" cy="513491"/>
          </a:xfrm>
          <a:prstGeom prst="rect">
            <a:avLst/>
          </a:prstGeom>
        </p:spPr>
      </p:pic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1" name="6 Imagen" descr="doctors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6592" y="5912218"/>
            <a:ext cx="2127440" cy="93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1" y="6449267"/>
            <a:ext cx="396663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14" name="13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buFontTx/>
              <a:buBlip>
                <a:blip r:embed="rId4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buFontTx/>
              <a:buBlip>
                <a:blip r:embed="rId4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6227877"/>
            <a:ext cx="2347384" cy="513491"/>
          </a:xfrm>
          <a:prstGeom prst="rect">
            <a:avLst/>
          </a:prstGeom>
        </p:spPr>
      </p:pic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3" name="6 Imagen" descr="doctors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6592" y="5912218"/>
            <a:ext cx="2127440" cy="93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1" y="6456598"/>
            <a:ext cx="396663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6227877"/>
            <a:ext cx="2347384" cy="513491"/>
          </a:xfrm>
          <a:prstGeom prst="rect">
            <a:avLst/>
          </a:prstGeom>
        </p:spPr>
      </p:pic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9" name="6 Imagen" descr="doctors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6592" y="5912218"/>
            <a:ext cx="2127440" cy="93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2" y="6479045"/>
            <a:ext cx="396663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6227877"/>
            <a:ext cx="2347384" cy="513491"/>
          </a:xfrm>
          <a:prstGeom prst="rect">
            <a:avLst/>
          </a:prstGeom>
        </p:spPr>
      </p:pic>
      <p:pic>
        <p:nvPicPr>
          <p:cNvPr id="8" name="6 Imagen" descr="doctors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6592" y="5912218"/>
            <a:ext cx="2127440" cy="93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1" y="6429030"/>
            <a:ext cx="396663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as desigual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1" y="2174876"/>
            <a:ext cx="4659993" cy="3486706"/>
          </a:xfrm>
        </p:spPr>
        <p:txBody>
          <a:bodyPr/>
          <a:lstStyle>
            <a:lvl1pPr marL="715963" indent="-185738">
              <a:buFontTx/>
              <a:buBlip>
                <a:blip r:embed="rId4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chemeClr val="accent1"/>
                </a:solidFill>
              </a:defRPr>
            </a:lvl2pPr>
            <a:lvl3pPr marL="1431925" indent="-173038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1789113" indent="-173038"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2146300" indent="-173038"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buFontTx/>
              <a:buBlip>
                <a:blip r:embed="rId4"/>
              </a:buBlip>
              <a:defRPr sz="2800">
                <a:solidFill>
                  <a:schemeClr val="accent1"/>
                </a:solidFill>
              </a:defRPr>
            </a:lvl1pPr>
            <a:lvl2pPr marL="1166813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400">
                <a:solidFill>
                  <a:schemeClr val="accent1"/>
                </a:solidFill>
              </a:defRPr>
            </a:lvl2pPr>
            <a:lvl3pPr marL="1881188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200">
                <a:solidFill>
                  <a:schemeClr val="accent1"/>
                </a:solidFill>
              </a:defRPr>
            </a:lvl3pPr>
            <a:lvl4pPr marL="2517775" indent="-173038"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6227877"/>
            <a:ext cx="2347384" cy="513491"/>
          </a:xfrm>
          <a:prstGeom prst="rect">
            <a:avLst/>
          </a:prstGeom>
        </p:spPr>
      </p:pic>
      <p:pic>
        <p:nvPicPr>
          <p:cNvPr id="11" name="6 Imagen" descr="doctors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6592" y="5912218"/>
            <a:ext cx="2127440" cy="93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2" y="6473224"/>
            <a:ext cx="396663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explica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119669" y="908720"/>
            <a:ext cx="5951307" cy="24853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pic>
        <p:nvPicPr>
          <p:cNvPr id="12" name="11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4" y="350100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0" y="3948050"/>
            <a:ext cx="11183211" cy="1713198"/>
          </a:xfrm>
        </p:spPr>
        <p:txBody>
          <a:bodyPr/>
          <a:lstStyle>
            <a:lvl1pPr marL="808038" indent="-265113">
              <a:buFontTx/>
              <a:buBlip>
                <a:blip r:embed="rId4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395" y="6227877"/>
            <a:ext cx="2347384" cy="513491"/>
          </a:xfrm>
          <a:prstGeom prst="rect">
            <a:avLst/>
          </a:prstGeom>
        </p:spPr>
      </p:pic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1" name="6 Imagen" descr="doctors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6592" y="5912218"/>
            <a:ext cx="2127440" cy="93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2" y="6429030"/>
            <a:ext cx="396663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os y subnivel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4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con enumera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44000"/>
            <a:ext cx="12192000" cy="59040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4586"/>
                </a:solidFill>
                <a:latin typeface="+mj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480000" y="2071706"/>
            <a:ext cx="11188800" cy="3000368"/>
          </a:xfrm>
          <a:prstGeom prst="rect">
            <a:avLst/>
          </a:prstGeom>
        </p:spPr>
        <p:txBody>
          <a:bodyPr/>
          <a:lstStyle>
            <a:lvl1pPr marL="536575" indent="-347663">
              <a:buClr>
                <a:srgbClr val="C5000B"/>
              </a:buClr>
              <a:buSzPct val="125000"/>
              <a:buFont typeface="+mj-lt"/>
              <a:buAutoNum type="arabicPeriod"/>
              <a:defRPr sz="2000" b="1">
                <a:solidFill>
                  <a:srgbClr val="004586"/>
                </a:solidFill>
                <a:latin typeface="+mj-lt"/>
              </a:defRPr>
            </a:lvl1pPr>
            <a:lvl2pPr marL="800100" indent="-342900">
              <a:buClr>
                <a:srgbClr val="C5000B"/>
              </a:buClr>
              <a:buSzPct val="125000"/>
              <a:buFont typeface="+mj-lt"/>
              <a:buAutoNum type="arabicPeriod"/>
              <a:defRPr sz="1800" b="1">
                <a:solidFill>
                  <a:srgbClr val="004586"/>
                </a:solidFill>
                <a:latin typeface="Verdana" pitchFamily="34" charset="0"/>
              </a:defRPr>
            </a:lvl2pPr>
            <a:lvl3pPr marL="1257300" indent="-342900">
              <a:buFont typeface="+mj-lt"/>
              <a:buAutoNum type="arabicPeriod"/>
              <a:defRPr sz="1800" b="1">
                <a:solidFill>
                  <a:srgbClr val="004586"/>
                </a:solidFill>
                <a:latin typeface="Verdana" pitchFamily="34" charset="0"/>
              </a:defRPr>
            </a:lvl3pPr>
            <a:lvl4pPr marL="1714500" indent="-342900">
              <a:buFont typeface="+mj-lt"/>
              <a:buAutoNum type="arabicPeriod"/>
              <a:defRPr sz="1800" b="1">
                <a:solidFill>
                  <a:srgbClr val="004586"/>
                </a:solidFill>
                <a:latin typeface="Verdana" pitchFamily="34" charset="0"/>
              </a:defRPr>
            </a:lvl4pPr>
            <a:lvl5pPr marL="2171700" indent="-342900">
              <a:buFont typeface="+mj-lt"/>
              <a:buAutoNum type="arabicPeriod"/>
              <a:defRPr sz="1800" b="1">
                <a:solidFill>
                  <a:srgbClr val="004586"/>
                </a:solidFill>
                <a:latin typeface="Verdana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7 Marcador de texto"/>
          <p:cNvSpPr>
            <a:spLocks noGrp="1"/>
          </p:cNvSpPr>
          <p:nvPr>
            <p:ph type="body" sz="quarter" idx="11"/>
          </p:nvPr>
        </p:nvSpPr>
        <p:spPr>
          <a:xfrm>
            <a:off x="950400" y="6073200"/>
            <a:ext cx="11040000" cy="248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 i="1" baseline="0">
                <a:solidFill>
                  <a:srgbClr val="808080"/>
                </a:solidFill>
                <a:latin typeface="+mj-lt"/>
              </a:defRPr>
            </a:lvl1pPr>
          </a:lstStyle>
          <a:p>
            <a:pPr lvl="0"/>
            <a:r>
              <a:rPr lang="es-ES" alt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8394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gunta interactiv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Respuesta 1</a:t>
            </a:r>
          </a:p>
          <a:p>
            <a:pPr lvl="0"/>
            <a:r>
              <a:rPr lang="es-ES" dirty="0" smtClean="0"/>
              <a:t>Respuesta 2</a:t>
            </a:r>
          </a:p>
          <a:p>
            <a:pPr lvl="0"/>
            <a:r>
              <a:rPr lang="es-ES" dirty="0" smtClean="0"/>
              <a:t>Respuesta 3</a:t>
            </a:r>
          </a:p>
          <a:p>
            <a:pPr lvl="0"/>
            <a:r>
              <a:rPr lang="es-ES" dirty="0" smtClean="0"/>
              <a:t>Respuesta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Pregunta 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5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1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con cabecer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erta sin estructur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6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zo en blanc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asimétric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7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y explica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07/03/2017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49" r:id="rId11"/>
    <p:sldLayoutId id="2147483650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65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Responsabilidad Civil Profesional en Atención Primaria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Miguel Ángel </a:t>
            </a:r>
            <a:r>
              <a:rPr lang="pt-BR" dirty="0" err="1" smtClean="0"/>
              <a:t>Vázquez</a:t>
            </a:r>
            <a:r>
              <a:rPr lang="pt-BR" dirty="0" smtClean="0"/>
              <a:t> </a:t>
            </a:r>
            <a:r>
              <a:rPr lang="pt-BR" dirty="0" err="1" smtClean="0"/>
              <a:t>Gallego</a:t>
            </a:r>
            <a:r>
              <a:rPr lang="pt-BR" dirty="0" smtClean="0"/>
              <a:t>. </a:t>
            </a:r>
            <a:r>
              <a:rPr lang="pt-BR" dirty="0" err="1" smtClean="0"/>
              <a:t>Abogado</a:t>
            </a:r>
            <a:r>
              <a:rPr lang="pt-BR" dirty="0" smtClean="0"/>
              <a:t> </a:t>
            </a:r>
            <a:r>
              <a:rPr lang="pt-BR" dirty="0" err="1" smtClean="0"/>
              <a:t>Responsable</a:t>
            </a:r>
            <a:r>
              <a:rPr lang="pt-BR" dirty="0" smtClean="0"/>
              <a:t> </a:t>
            </a:r>
            <a:r>
              <a:rPr lang="pt-BR" dirty="0" err="1" smtClean="0"/>
              <a:t>Colectivos</a:t>
            </a:r>
            <a:r>
              <a:rPr lang="pt-BR" dirty="0" smtClean="0"/>
              <a:t> de A.M.A.  </a:t>
            </a:r>
            <a:endParaRPr lang="pt-BR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1876" y="3933056"/>
            <a:ext cx="1394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>¿Cómo evitar reclamaciones?</a:t>
            </a:r>
            <a:endParaRPr lang="es-ES" dirty="0">
              <a:solidFill>
                <a:srgbClr val="004586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0" y="2005328"/>
            <a:ext cx="11582400" cy="4592024"/>
          </a:xfrm>
        </p:spPr>
        <p:txBody>
          <a:bodyPr/>
          <a:lstStyle/>
          <a:p>
            <a:r>
              <a:rPr lang="es-ES" dirty="0">
                <a:latin typeface="+mj-lt"/>
              </a:rPr>
              <a:t>Mantener una actitud comunicativa constante con pacientes y </a:t>
            </a:r>
            <a:r>
              <a:rPr lang="es-ES" dirty="0" smtClean="0">
                <a:latin typeface="+mj-lt"/>
              </a:rPr>
              <a:t>familiares.</a:t>
            </a:r>
            <a:endParaRPr lang="es-ES" dirty="0">
              <a:latin typeface="+mj-lt"/>
            </a:endParaRPr>
          </a:p>
          <a:p>
            <a:r>
              <a:rPr lang="es-ES" dirty="0">
                <a:latin typeface="+mj-lt"/>
              </a:rPr>
              <a:t>Comprobación de los </a:t>
            </a:r>
            <a:r>
              <a:rPr lang="es-ES" dirty="0" smtClean="0">
                <a:latin typeface="+mj-lt"/>
              </a:rPr>
              <a:t>protocolos.</a:t>
            </a:r>
            <a:endParaRPr lang="es-ES" dirty="0">
              <a:latin typeface="+mj-lt"/>
            </a:endParaRPr>
          </a:p>
          <a:p>
            <a:r>
              <a:rPr lang="es-ES" dirty="0" err="1">
                <a:latin typeface="+mj-lt"/>
              </a:rPr>
              <a:t>Check</a:t>
            </a:r>
            <a:r>
              <a:rPr lang="es-ES" dirty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List</a:t>
            </a:r>
            <a:r>
              <a:rPr lang="es-ES" dirty="0" smtClean="0">
                <a:latin typeface="+mj-lt"/>
              </a:rPr>
              <a:t>.</a:t>
            </a:r>
            <a:endParaRPr lang="es-ES" dirty="0">
              <a:latin typeface="+mj-lt"/>
            </a:endParaRPr>
          </a:p>
          <a:p>
            <a:r>
              <a:rPr lang="es-ES" dirty="0">
                <a:latin typeface="+mj-lt"/>
              </a:rPr>
              <a:t>Comunicación constante – paciente y </a:t>
            </a:r>
            <a:r>
              <a:rPr lang="es-ES" dirty="0" smtClean="0">
                <a:latin typeface="+mj-lt"/>
              </a:rPr>
              <a:t>familiares. </a:t>
            </a:r>
            <a:endParaRPr lang="es-ES" dirty="0">
              <a:latin typeface="+mj-lt"/>
            </a:endParaRPr>
          </a:p>
          <a:p>
            <a:r>
              <a:rPr lang="es-ES" dirty="0">
                <a:latin typeface="+mj-lt"/>
              </a:rPr>
              <a:t>Historia </a:t>
            </a:r>
            <a:r>
              <a:rPr lang="es-ES" dirty="0" smtClean="0">
                <a:latin typeface="+mj-lt"/>
              </a:rPr>
              <a:t>Clínica.</a:t>
            </a:r>
            <a:endParaRPr lang="es-ES" dirty="0">
              <a:latin typeface="+mj-lt"/>
            </a:endParaRPr>
          </a:p>
          <a:p>
            <a:pPr marL="542925" indent="0">
              <a:buNone/>
            </a:pP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1238250">
              <a:lnSpc>
                <a:spcPct val="90000"/>
              </a:lnSpc>
              <a:defRPr/>
            </a:pPr>
            <a:endParaRPr lang="es-ES" dirty="0" smtClean="0">
              <a:latin typeface="Calibri" pitchFamily="34" charset="0"/>
            </a:endParaRPr>
          </a:p>
          <a:p>
            <a:pPr marL="1238250">
              <a:lnSpc>
                <a:spcPct val="90000"/>
              </a:lnSpc>
              <a:defRPr/>
            </a:pPr>
            <a:endParaRPr lang="es-ES" dirty="0" smtClean="0">
              <a:latin typeface="Calibri" pitchFamily="34" charset="0"/>
            </a:endParaRPr>
          </a:p>
          <a:p>
            <a:pPr marL="1238250">
              <a:lnSpc>
                <a:spcPct val="90000"/>
              </a:lnSpc>
              <a:defRPr/>
            </a:pPr>
            <a:endParaRPr lang="es-E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>¿Cómo actuar ante una reclamación?</a:t>
            </a:r>
            <a:endParaRPr lang="es-ES" dirty="0">
              <a:solidFill>
                <a:srgbClr val="004586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altLang="es-ES" dirty="0">
                <a:solidFill>
                  <a:schemeClr val="tx2"/>
                </a:solidFill>
                <a:latin typeface="Calibri" pitchFamily="34" charset="0"/>
              </a:rPr>
              <a:t>Diálogo e Información. </a:t>
            </a:r>
            <a:endParaRPr lang="es-ES" altLang="es-ES" dirty="0" smtClean="0">
              <a:solidFill>
                <a:schemeClr val="tx2"/>
              </a:solidFill>
              <a:latin typeface="Calibri" pitchFamily="34" charset="0"/>
            </a:endParaRPr>
          </a:p>
          <a:p>
            <a:pPr lvl="1"/>
            <a:r>
              <a:rPr lang="es-ES" altLang="es-ES" dirty="0" smtClean="0">
                <a:latin typeface="Calibri" pitchFamily="34" charset="0"/>
              </a:rPr>
              <a:t>Muchas </a:t>
            </a:r>
            <a:r>
              <a:rPr lang="es-ES" altLang="es-ES" dirty="0">
                <a:latin typeface="Calibri" pitchFamily="34" charset="0"/>
              </a:rPr>
              <a:t>de las reclamaciones (judiciales) que reciben en el ámbito sanitario, también en la atención primaria, derivan de una falta de comunicación e información a los pacientes sobre las necesidades reales y de tratamiento. </a:t>
            </a:r>
          </a:p>
          <a:p>
            <a:r>
              <a:rPr lang="es-ES" altLang="es-ES" dirty="0">
                <a:solidFill>
                  <a:schemeClr val="tx2"/>
                </a:solidFill>
                <a:latin typeface="Calibri" pitchFamily="34" charset="0"/>
              </a:rPr>
              <a:t>Póliza de seguro</a:t>
            </a:r>
            <a:r>
              <a:rPr lang="es-ES" altLang="es-ES" dirty="0">
                <a:latin typeface="Calibri" pitchFamily="34" charset="0"/>
              </a:rPr>
              <a:t>. </a:t>
            </a:r>
            <a:endParaRPr lang="es-ES" altLang="es-ES" dirty="0" smtClean="0">
              <a:latin typeface="Calibri" pitchFamily="34" charset="0"/>
            </a:endParaRPr>
          </a:p>
          <a:p>
            <a:pPr lvl="1"/>
            <a:r>
              <a:rPr lang="es-ES" altLang="es-ES" dirty="0" smtClean="0">
                <a:latin typeface="Calibri" pitchFamily="34" charset="0"/>
              </a:rPr>
              <a:t>(</a:t>
            </a:r>
            <a:r>
              <a:rPr lang="es-ES" altLang="es-ES" dirty="0">
                <a:latin typeface="Calibri" pitchFamily="34" charset="0"/>
              </a:rPr>
              <a:t>art. 46 LOPS). Dar parte inmediato a los servicios jurídicos de la aseguradora y/o a los del servicio público en el que trabajemos. </a:t>
            </a:r>
            <a:r>
              <a:rPr lang="es-ES" dirty="0" smtClean="0">
                <a:latin typeface="Calibri" pitchFamily="34" charset="0"/>
              </a:rPr>
              <a:t>Por </a:t>
            </a:r>
            <a:r>
              <a:rPr lang="es-ES" dirty="0">
                <a:latin typeface="Calibri" pitchFamily="34" charset="0"/>
              </a:rPr>
              <a:t>el seguro de responsabilidad civil el asegurador se obliga, dentro de los límites establecidos en la Ley y en el contrato, a cubrir el riesgo del nacimiento a cargo del asegurado de la obligación de indemnizar a un tercero los daños y perjuicios causados por un hecho previsto en el contrato de cuyas consecuencias sea civilmente responsable el asegurado, conforme a derecho.</a:t>
            </a:r>
            <a:endParaRPr lang="es-ES" altLang="es-ES" dirty="0">
              <a:latin typeface="Calibri" pitchFamily="34" charset="0"/>
            </a:endParaRPr>
          </a:p>
          <a:p>
            <a:r>
              <a:rPr lang="es-ES" altLang="es-ES" dirty="0">
                <a:solidFill>
                  <a:schemeClr val="tx2"/>
                </a:solidFill>
                <a:latin typeface="Calibri" pitchFamily="34" charset="0"/>
              </a:rPr>
              <a:t>Defensa</a:t>
            </a:r>
            <a:r>
              <a:rPr lang="es-ES" altLang="es-ES" dirty="0">
                <a:latin typeface="Calibri" pitchFamily="34" charset="0"/>
              </a:rPr>
              <a:t>.  </a:t>
            </a:r>
            <a:endParaRPr lang="es-ES" altLang="es-ES" dirty="0" smtClean="0">
              <a:latin typeface="Calibri" pitchFamily="34" charset="0"/>
            </a:endParaRPr>
          </a:p>
          <a:p>
            <a:pPr lvl="1"/>
            <a:r>
              <a:rPr lang="es-ES" altLang="es-ES" dirty="0" smtClean="0">
                <a:latin typeface="Calibri" pitchFamily="34" charset="0"/>
              </a:rPr>
              <a:t>Recabar </a:t>
            </a:r>
            <a:r>
              <a:rPr lang="es-ES" altLang="es-ES" dirty="0">
                <a:latin typeface="Calibri" pitchFamily="34" charset="0"/>
              </a:rPr>
              <a:t>la documentación clínica y realizar informes de hechos para facilitar la defensa o estudiar la viabilidad de la reclamación. </a:t>
            </a:r>
          </a:p>
          <a:p>
            <a:pPr marL="542925" indent="0">
              <a:buNone/>
            </a:pP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549275" indent="-514350" algn="just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</a:pPr>
            <a:endParaRPr lang="es-ES" altLang="es-ES" b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>Coberturas de las Pólizas de RCP</a:t>
            </a:r>
            <a:endParaRPr lang="es-ES" dirty="0">
              <a:solidFill>
                <a:srgbClr val="004586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0" y="1789304"/>
            <a:ext cx="11582400" cy="4592024"/>
          </a:xfrm>
        </p:spPr>
        <p:txBody>
          <a:bodyPr/>
          <a:lstStyle/>
          <a:p>
            <a:r>
              <a:rPr lang="es-ES" altLang="es-ES" dirty="0">
                <a:latin typeface="Calibri" pitchFamily="34" charset="0"/>
              </a:rPr>
              <a:t>Indemnizaciones a terceros por errores profesionales del </a:t>
            </a:r>
            <a:r>
              <a:rPr lang="es-ES" altLang="es-ES" dirty="0" smtClean="0">
                <a:latin typeface="Calibri" pitchFamily="34" charset="0"/>
              </a:rPr>
              <a:t>asegurado.</a:t>
            </a:r>
            <a:endParaRPr lang="es-ES" altLang="es-ES" dirty="0">
              <a:latin typeface="Calibri" pitchFamily="34" charset="0"/>
            </a:endParaRPr>
          </a:p>
          <a:p>
            <a:r>
              <a:rPr lang="es-ES" altLang="es-ES" dirty="0">
                <a:latin typeface="Calibri" pitchFamily="34" charset="0"/>
              </a:rPr>
              <a:t>Defensas y </a:t>
            </a:r>
            <a:r>
              <a:rPr lang="es-ES" altLang="es-ES" dirty="0" smtClean="0">
                <a:latin typeface="Calibri" pitchFamily="34" charset="0"/>
              </a:rPr>
              <a:t>Fianzas.</a:t>
            </a:r>
            <a:endParaRPr lang="es-ES" altLang="es-ES" dirty="0">
              <a:latin typeface="Calibri" pitchFamily="34" charset="0"/>
            </a:endParaRPr>
          </a:p>
          <a:p>
            <a:r>
              <a:rPr lang="es-ES" altLang="es-ES" dirty="0">
                <a:latin typeface="Calibri" pitchFamily="34" charset="0"/>
              </a:rPr>
              <a:t>Inhabilitación </a:t>
            </a:r>
            <a:r>
              <a:rPr lang="es-ES" altLang="es-ES" dirty="0" smtClean="0">
                <a:latin typeface="Calibri" pitchFamily="34" charset="0"/>
              </a:rPr>
              <a:t>Penal.</a:t>
            </a:r>
            <a:endParaRPr lang="es-ES" altLang="es-ES" dirty="0">
              <a:latin typeface="Calibri" pitchFamily="34" charset="0"/>
            </a:endParaRPr>
          </a:p>
          <a:p>
            <a:r>
              <a:rPr lang="es-ES" altLang="es-ES" dirty="0">
                <a:latin typeface="Calibri" pitchFamily="34" charset="0"/>
              </a:rPr>
              <a:t>RC derivada de la </a:t>
            </a:r>
            <a:r>
              <a:rPr lang="es-ES" altLang="es-ES" dirty="0" smtClean="0">
                <a:latin typeface="Calibri" pitchFamily="34" charset="0"/>
              </a:rPr>
              <a:t>LOPD.</a:t>
            </a:r>
            <a:endParaRPr lang="es-ES" altLang="es-ES" dirty="0">
              <a:latin typeface="Calibri" pitchFamily="34" charset="0"/>
            </a:endParaRPr>
          </a:p>
          <a:p>
            <a:r>
              <a:rPr lang="es-ES" altLang="es-ES" dirty="0" smtClean="0">
                <a:latin typeface="Calibri" pitchFamily="34" charset="0"/>
              </a:rPr>
              <a:t>Otras.</a:t>
            </a:r>
            <a:endParaRPr lang="es-ES" altLang="es-ES" dirty="0">
              <a:latin typeface="Calibri" pitchFamily="34" charset="0"/>
            </a:endParaRPr>
          </a:p>
          <a:p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549275" indent="-514350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</a:pPr>
            <a:endParaRPr lang="es-ES" altLang="es-E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>Qué NO cubren las pólizas de RCP</a:t>
            </a:r>
            <a:endParaRPr lang="es-ES" dirty="0">
              <a:solidFill>
                <a:srgbClr val="004586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0" y="1501272"/>
            <a:ext cx="11582400" cy="4592024"/>
          </a:xfrm>
        </p:spPr>
        <p:txBody>
          <a:bodyPr/>
          <a:lstStyle/>
          <a:p>
            <a:r>
              <a:rPr lang="es-ES" altLang="es-ES" dirty="0">
                <a:latin typeface="Calibri" pitchFamily="34" charset="0"/>
              </a:rPr>
              <a:t>Multas y </a:t>
            </a:r>
            <a:r>
              <a:rPr lang="es-ES" altLang="es-ES" dirty="0" smtClean="0">
                <a:latin typeface="Calibri" pitchFamily="34" charset="0"/>
              </a:rPr>
              <a:t>Sanciones.</a:t>
            </a:r>
            <a:endParaRPr lang="es-ES" altLang="es-ES" dirty="0">
              <a:latin typeface="Calibri" pitchFamily="34" charset="0"/>
            </a:endParaRPr>
          </a:p>
          <a:p>
            <a:r>
              <a:rPr lang="es-ES" altLang="es-ES" dirty="0">
                <a:latin typeface="Calibri" pitchFamily="34" charset="0"/>
              </a:rPr>
              <a:t>Delitos dolosos (no imprudentes): estafa, falsificación, etc.</a:t>
            </a:r>
          </a:p>
          <a:p>
            <a:r>
              <a:rPr lang="es-ES" altLang="es-ES" dirty="0">
                <a:latin typeface="Calibri" pitchFamily="34" charset="0"/>
              </a:rPr>
              <a:t>Sanciones </a:t>
            </a:r>
            <a:r>
              <a:rPr lang="es-ES" altLang="es-ES" dirty="0" smtClean="0">
                <a:latin typeface="Calibri" pitchFamily="34" charset="0"/>
              </a:rPr>
              <a:t>laborales.</a:t>
            </a:r>
            <a:endParaRPr lang="es-ES" altLang="es-ES" dirty="0">
              <a:latin typeface="Calibri" pitchFamily="34" charset="0"/>
            </a:endParaRPr>
          </a:p>
          <a:p>
            <a:r>
              <a:rPr lang="es-ES" altLang="es-ES" dirty="0">
                <a:latin typeface="Calibri" pitchFamily="34" charset="0"/>
              </a:rPr>
              <a:t>Sanciones </a:t>
            </a:r>
            <a:r>
              <a:rPr lang="es-ES" altLang="es-ES" dirty="0" smtClean="0">
                <a:latin typeface="Calibri" pitchFamily="34" charset="0"/>
              </a:rPr>
              <a:t>administrativas.</a:t>
            </a:r>
            <a:endParaRPr lang="es-ES" altLang="es-ES" dirty="0">
              <a:latin typeface="Calibri" pitchFamily="34" charset="0"/>
            </a:endParaRPr>
          </a:p>
          <a:p>
            <a:r>
              <a:rPr lang="es-ES" altLang="es-ES" dirty="0" smtClean="0">
                <a:latin typeface="Calibri" pitchFamily="34" charset="0"/>
              </a:rPr>
              <a:t>Intrusismo.</a:t>
            </a:r>
            <a:endParaRPr lang="es-ES" altLang="es-ES" dirty="0">
              <a:latin typeface="Calibri" pitchFamily="34" charset="0"/>
            </a:endParaRPr>
          </a:p>
          <a:p>
            <a:r>
              <a:rPr lang="es-ES" altLang="es-ES" dirty="0">
                <a:latin typeface="Calibri" pitchFamily="34" charset="0"/>
              </a:rPr>
              <a:t>Ensayos Clínicos (RD223/2004</a:t>
            </a:r>
            <a:r>
              <a:rPr lang="es-ES" altLang="es-ES" dirty="0" smtClean="0">
                <a:latin typeface="Calibri" pitchFamily="34" charset="0"/>
              </a:rPr>
              <a:t>).</a:t>
            </a:r>
            <a:endParaRPr lang="es-ES" altLang="es-ES" dirty="0">
              <a:latin typeface="Calibri" pitchFamily="34" charset="0"/>
            </a:endParaRPr>
          </a:p>
          <a:p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549275" indent="-514350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  <a:buNone/>
            </a:pPr>
            <a:endParaRPr lang="es-ES" altLang="es-E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Se trata de una denuncia por RCP al médico.</a:t>
            </a:r>
          </a:p>
          <a:p>
            <a:r>
              <a:rPr lang="es-ES" dirty="0" smtClean="0"/>
              <a:t>Se trata de una denuncia por un acto profesional pero que no puede ser calificado como imprudencia profesional.</a:t>
            </a:r>
          </a:p>
          <a:p>
            <a:r>
              <a:rPr lang="es-ES" dirty="0" smtClean="0"/>
              <a:t>Se trata de un hecho que no es propio de su actividad y por tanto no puede ser considerado RCP.</a:t>
            </a:r>
          </a:p>
          <a:p>
            <a:r>
              <a:rPr lang="es-ES" dirty="0" smtClean="0"/>
              <a:t>El paciente no ha sufrido ningún daño y por tanto no debe ser indemnizado. 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Un paciente presenta una denuncia frente a su médico de AP por injurias, al haberle dicho que estaba obeso. </a:t>
            </a:r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15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Se trata de una denuncia por un acto profesional pero que no puede ser calificado como imprudencia profesional.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Un paciente presenta una denuncia frente a su médico de AP por injurias, al haberle dicho que estaba obeso. </a:t>
            </a:r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153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Se trata de un procedimiento por responsabilidad profesional a tratarse de hechos realizados en su actividad como médico. </a:t>
            </a:r>
          </a:p>
          <a:p>
            <a:r>
              <a:rPr lang="es-ES" dirty="0" smtClean="0"/>
              <a:t>Se trata de hechos que no se corresponden con su actividad como médico. </a:t>
            </a:r>
          </a:p>
          <a:p>
            <a:r>
              <a:rPr lang="es-ES" dirty="0" smtClean="0"/>
              <a:t>Se trata de hechos desarrollados dentro de su actividad como médico, pero intencionados y por tanto no pueden ser considerados como delitos por responsabilidad profesional, ni obligan a indemnizar a un tercero. </a:t>
            </a:r>
          </a:p>
          <a:p>
            <a:r>
              <a:rPr lang="es-ES" dirty="0" smtClean="0"/>
              <a:t>La culpa es del farmacéutico. </a:t>
            </a:r>
          </a:p>
          <a:p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Se sigue un procedimiento frente a un médico de atención primaria y un farmacéutico, por la emisión de recetas falsas que son cobradas en la farmacia de su cuñado. </a:t>
            </a:r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15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     Se trata de hechos desarrollados dentro de su actividad como médico, pero intencionados y por tanto no pueden ser considerados como delitos por responsabilidad profesional, ni obligan a indemnizar a un tercero. </a:t>
            </a:r>
          </a:p>
          <a:p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Se sigue un procedimiento frente a un médico de atención primaria y un farmacéutico, por la emisión de recetas falsas que son cobradas en la farmacia de su cuñado. </a:t>
            </a:r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153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ES" sz="1200" dirty="0" smtClean="0"/>
              <a:t>FUENTES PROPIAS A.M.A. </a:t>
            </a:r>
            <a:endParaRPr lang="es-ES" sz="12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Reclamaciones en Atención Primaria</a:t>
            </a:r>
            <a:endParaRPr lang="es-ES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60752"/>
              </p:ext>
            </p:extLst>
          </p:nvPr>
        </p:nvGraphicFramePr>
        <p:xfrm>
          <a:off x="2783632" y="1700810"/>
          <a:ext cx="6096000" cy="25922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032000"/>
              </a:tblGrid>
              <a:tr h="884363">
                <a:tc>
                  <a:txBody>
                    <a:bodyPr/>
                    <a:lstStyle/>
                    <a:p>
                      <a:r>
                        <a:rPr lang="es-ES" dirty="0" smtClean="0"/>
                        <a:t>             AÑO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  FRECUENCIA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 SINIESTRALIDAD</a:t>
                      </a:r>
                      <a:endParaRPr lang="es-ES" dirty="0"/>
                    </a:p>
                  </a:txBody>
                  <a:tcPr anchor="ctr"/>
                </a:tc>
              </a:tr>
              <a:tr h="56930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004586"/>
                          </a:solidFill>
                          <a:effectLst/>
                        </a:rPr>
                        <a:t>2010</a:t>
                      </a:r>
                      <a:endParaRPr lang="es-ES" sz="1400" b="0" i="0" u="none" strike="noStrike" dirty="0">
                        <a:solidFill>
                          <a:srgbClr val="00458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004586"/>
                          </a:solidFill>
                          <a:effectLst/>
                        </a:rPr>
                        <a:t>0,1%</a:t>
                      </a:r>
                      <a:endParaRPr lang="es-ES" sz="1400" b="0" i="0" u="none" strike="noStrike" dirty="0">
                        <a:solidFill>
                          <a:srgbClr val="00458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004586"/>
                          </a:solidFill>
                          <a:effectLst/>
                        </a:rPr>
                        <a:t>1,50%</a:t>
                      </a:r>
                      <a:endParaRPr lang="es-ES" sz="1400" b="0" i="0" u="none" strike="noStrike" dirty="0">
                        <a:solidFill>
                          <a:srgbClr val="00458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6930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004586"/>
                          </a:solidFill>
                          <a:effectLst/>
                        </a:rPr>
                        <a:t>2011</a:t>
                      </a:r>
                      <a:endParaRPr lang="es-ES" sz="1400" b="0" i="0" u="none" strike="noStrike" dirty="0">
                        <a:solidFill>
                          <a:srgbClr val="00458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004586"/>
                          </a:solidFill>
                          <a:effectLst/>
                        </a:rPr>
                        <a:t>0,1%</a:t>
                      </a:r>
                      <a:endParaRPr lang="es-ES" sz="1400" b="0" i="0" u="none" strike="noStrike" dirty="0">
                        <a:solidFill>
                          <a:srgbClr val="00458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004586"/>
                          </a:solidFill>
                          <a:effectLst/>
                        </a:rPr>
                        <a:t>4,56%</a:t>
                      </a:r>
                      <a:endParaRPr lang="es-ES" sz="1400" b="0" i="0" u="none" strike="noStrike" dirty="0">
                        <a:solidFill>
                          <a:srgbClr val="00458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6930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004586"/>
                          </a:solidFill>
                          <a:effectLst/>
                        </a:rPr>
                        <a:t>2012</a:t>
                      </a:r>
                      <a:endParaRPr lang="es-ES" sz="1400" b="0" i="0" u="none" strike="noStrike" dirty="0">
                        <a:solidFill>
                          <a:srgbClr val="00458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004586"/>
                          </a:solidFill>
                          <a:effectLst/>
                        </a:rPr>
                        <a:t>0,1%</a:t>
                      </a:r>
                      <a:endParaRPr lang="es-ES" sz="1400" b="0" i="0" u="none" strike="noStrike" dirty="0">
                        <a:solidFill>
                          <a:srgbClr val="00458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rgbClr val="004586"/>
                          </a:solidFill>
                          <a:effectLst/>
                        </a:rPr>
                        <a:t>8,54%</a:t>
                      </a:r>
                      <a:endParaRPr lang="es-ES" sz="1400" b="0" i="0" u="none" strike="noStrike" dirty="0">
                        <a:solidFill>
                          <a:srgbClr val="00458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5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ES" sz="1200" dirty="0" smtClean="0"/>
              <a:t>FUENTES PROPIAS A.M.A.</a:t>
            </a:r>
            <a:endParaRPr lang="es-ES" sz="12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Reclamaciones en Atención Primaria (II)</a:t>
            </a:r>
            <a:endParaRPr lang="es-ES" dirty="0"/>
          </a:p>
        </p:txBody>
      </p:sp>
      <p:graphicFrame>
        <p:nvGraphicFramePr>
          <p:cNvPr id="9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863293"/>
              </p:ext>
            </p:extLst>
          </p:nvPr>
        </p:nvGraphicFramePr>
        <p:xfrm>
          <a:off x="3071813" y="1376363"/>
          <a:ext cx="6048375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15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>Qué es la RCP</a:t>
            </a:r>
            <a:endParaRPr lang="es-ES" dirty="0">
              <a:solidFill>
                <a:srgbClr val="004586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645288"/>
            <a:ext cx="11582400" cy="4592024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s-ES_tradnl" dirty="0">
                <a:solidFill>
                  <a:srgbClr val="C00000"/>
                </a:solidFill>
              </a:rPr>
              <a:t>Obligación legal que tiene una persona de pagar o reparar cualquier daño, pérdida o menoscabo causados a una tercera persona por culpa o negligencia.</a:t>
            </a:r>
          </a:p>
          <a:p>
            <a:pPr>
              <a:buBlip>
                <a:blip r:embed="rId2"/>
              </a:buBlip>
            </a:pPr>
            <a:r>
              <a:rPr lang="es-ES_tradnl" dirty="0" smtClean="0">
                <a:solidFill>
                  <a:srgbClr val="C00000"/>
                </a:solidFill>
              </a:rPr>
              <a:t>En </a:t>
            </a:r>
            <a:r>
              <a:rPr lang="es-ES_tradnl" dirty="0">
                <a:solidFill>
                  <a:srgbClr val="C00000"/>
                </a:solidFill>
              </a:rPr>
              <a:t>el ejercicio se su profesión.</a:t>
            </a:r>
          </a:p>
          <a:p>
            <a:pPr>
              <a:buBlip>
                <a:blip r:embed="rId2"/>
              </a:buBlip>
            </a:pPr>
            <a:r>
              <a:rPr lang="es-ES" dirty="0"/>
              <a:t>Articulo 1902 CC: “</a:t>
            </a:r>
            <a:r>
              <a:rPr lang="es-ES" i="1" dirty="0"/>
              <a:t>El que por </a:t>
            </a:r>
            <a:r>
              <a:rPr lang="es-ES" i="1" dirty="0">
                <a:solidFill>
                  <a:srgbClr val="C00000"/>
                </a:solidFill>
              </a:rPr>
              <a:t>acción u omisión </a:t>
            </a:r>
            <a:r>
              <a:rPr lang="es-ES" i="1" dirty="0"/>
              <a:t>causa </a:t>
            </a:r>
            <a:r>
              <a:rPr lang="es-ES" i="1" dirty="0">
                <a:solidFill>
                  <a:srgbClr val="C00000"/>
                </a:solidFill>
              </a:rPr>
              <a:t>daño </a:t>
            </a:r>
            <a:r>
              <a:rPr lang="es-ES" i="1" dirty="0"/>
              <a:t>a otro, interviniendo </a:t>
            </a:r>
            <a:r>
              <a:rPr lang="es-ES" i="1" dirty="0">
                <a:solidFill>
                  <a:srgbClr val="C00000"/>
                </a:solidFill>
              </a:rPr>
              <a:t>culpa o negligencia</a:t>
            </a:r>
            <a:r>
              <a:rPr lang="es-ES" i="1" dirty="0"/>
              <a:t>, está obligado a reparar el daño causado</a:t>
            </a:r>
            <a:r>
              <a:rPr lang="es-ES" dirty="0"/>
              <a:t>” (extracontractual).</a:t>
            </a:r>
          </a:p>
          <a:p>
            <a:pPr>
              <a:buBlip>
                <a:blip r:embed="rId2"/>
              </a:buBlip>
            </a:pPr>
            <a:r>
              <a:rPr lang="es-ES" dirty="0"/>
              <a:t>Habitualmente hablamos de las responsabilidades civiles y penales que se pueden derivar para el </a:t>
            </a:r>
            <a:r>
              <a:rPr lang="es-ES" dirty="0">
                <a:solidFill>
                  <a:srgbClr val="004586"/>
                </a:solidFill>
              </a:rPr>
              <a:t>médico, derivadas de </a:t>
            </a:r>
            <a:r>
              <a:rPr lang="es-ES" dirty="0"/>
              <a:t>su actuación </a:t>
            </a:r>
            <a:r>
              <a:rPr lang="es-ES" dirty="0" smtClean="0"/>
              <a:t>profesional. En </a:t>
            </a:r>
            <a:r>
              <a:rPr lang="es-ES" dirty="0"/>
              <a:t>el ámbito penal se tipifican las lesiones y homicidios cometidos por </a:t>
            </a:r>
            <a:r>
              <a:rPr lang="es-ES" dirty="0">
                <a:solidFill>
                  <a:srgbClr val="C00000"/>
                </a:solidFill>
              </a:rPr>
              <a:t>imprudencia profesional</a:t>
            </a:r>
            <a:r>
              <a:rPr lang="es-ES" dirty="0"/>
              <a:t>. </a:t>
            </a:r>
          </a:p>
          <a:p>
            <a:pPr>
              <a:buBlip>
                <a:blip r:embed="rId2"/>
              </a:buBlip>
            </a:pPr>
            <a:endParaRPr lang="es-ES" sz="2400" dirty="0"/>
          </a:p>
          <a:p>
            <a:pPr>
              <a:buBlip>
                <a:blip r:embed="rId2"/>
              </a:buBlip>
            </a:pPr>
            <a:endParaRPr lang="es-ES" sz="1800" b="1" i="1" dirty="0"/>
          </a:p>
          <a:p>
            <a:pPr>
              <a:buBlip>
                <a:blip r:embed="rId2"/>
              </a:buBlip>
            </a:pPr>
            <a:endParaRPr lang="es-ES" sz="18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9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>Caso práctico 1 (I)</a:t>
            </a:r>
            <a:endParaRPr lang="es-ES" dirty="0">
              <a:solidFill>
                <a:srgbClr val="004586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rgbClr val="004586"/>
                </a:solidFill>
              </a:rPr>
              <a:t>Paciente que acude por la mañana a su centro de salud a fin de que le realizaran una analítica, sufriendo antes de la extracción un síncope con pérdida de conocimiento y contusión en el costado izquierdo. </a:t>
            </a:r>
            <a:r>
              <a:rPr lang="es-ES" dirty="0" smtClean="0">
                <a:solidFill>
                  <a:srgbClr val="004586"/>
                </a:solidFill>
              </a:rPr>
              <a:t>Por </a:t>
            </a:r>
            <a:r>
              <a:rPr lang="es-ES" dirty="0">
                <a:solidFill>
                  <a:srgbClr val="004586"/>
                </a:solidFill>
              </a:rPr>
              <a:t>la tarde solicita asistencia domiciliaria de su médico de cabecera. </a:t>
            </a:r>
          </a:p>
          <a:p>
            <a:r>
              <a:rPr lang="es-ES" dirty="0">
                <a:solidFill>
                  <a:srgbClr val="004586"/>
                </a:solidFill>
              </a:rPr>
              <a:t>Al día siguiente y ante la persistencia del dolor en el costado decidió acudir a urgencias, donde se realiza </a:t>
            </a:r>
            <a:r>
              <a:rPr lang="es-ES" dirty="0" err="1">
                <a:solidFill>
                  <a:srgbClr val="004586"/>
                </a:solidFill>
              </a:rPr>
              <a:t>Rx</a:t>
            </a:r>
            <a:r>
              <a:rPr lang="es-ES" dirty="0">
                <a:solidFill>
                  <a:srgbClr val="004586"/>
                </a:solidFill>
              </a:rPr>
              <a:t> en la que se evidencian fracturas costales múltiples sin derrame pleural. </a:t>
            </a:r>
            <a:r>
              <a:rPr lang="es-ES" dirty="0" smtClean="0">
                <a:solidFill>
                  <a:srgbClr val="004586"/>
                </a:solidFill>
              </a:rPr>
              <a:t>El </a:t>
            </a:r>
            <a:r>
              <a:rPr lang="es-ES" dirty="0">
                <a:solidFill>
                  <a:srgbClr val="004586"/>
                </a:solidFill>
              </a:rPr>
              <a:t>paciente presenta nuevo episodio de mareo y </a:t>
            </a:r>
            <a:r>
              <a:rPr lang="es-ES" dirty="0" err="1">
                <a:solidFill>
                  <a:srgbClr val="004586"/>
                </a:solidFill>
              </a:rPr>
              <a:t>presíncope</a:t>
            </a:r>
            <a:r>
              <a:rPr lang="es-ES" dirty="0">
                <a:solidFill>
                  <a:srgbClr val="004586"/>
                </a:solidFill>
              </a:rPr>
              <a:t>, sin nuevo traumatismo. </a:t>
            </a:r>
          </a:p>
          <a:p>
            <a:r>
              <a:rPr lang="es-ES" dirty="0">
                <a:solidFill>
                  <a:srgbClr val="004586"/>
                </a:solidFill>
              </a:rPr>
              <a:t>Se repite RX en la que se observa </a:t>
            </a:r>
            <a:r>
              <a:rPr lang="es-ES" dirty="0" err="1">
                <a:solidFill>
                  <a:srgbClr val="004586"/>
                </a:solidFill>
              </a:rPr>
              <a:t>velamiento</a:t>
            </a:r>
            <a:r>
              <a:rPr lang="es-ES" dirty="0">
                <a:solidFill>
                  <a:srgbClr val="004586"/>
                </a:solidFill>
              </a:rPr>
              <a:t> completo del </a:t>
            </a:r>
            <a:r>
              <a:rPr lang="es-ES" dirty="0" err="1">
                <a:solidFill>
                  <a:srgbClr val="004586"/>
                </a:solidFill>
              </a:rPr>
              <a:t>hemitorax</a:t>
            </a:r>
            <a:r>
              <a:rPr lang="es-ES" dirty="0">
                <a:solidFill>
                  <a:srgbClr val="004586"/>
                </a:solidFill>
              </a:rPr>
              <a:t> izquierdo. El paciente sufre un empeoramiento progresivo que le provoca aún en urgencias parada cardiorrespiratoria y su fallecimiento. </a:t>
            </a:r>
          </a:p>
          <a:p>
            <a:pPr marL="542925" indent="0">
              <a:buNone/>
            </a:pP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 dirty="0">
              <a:solidFill>
                <a:srgbClr val="0045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>Caso práctico 1 (II)</a:t>
            </a:r>
            <a:endParaRPr lang="es-ES" dirty="0">
              <a:solidFill>
                <a:srgbClr val="004586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0" y="620688"/>
            <a:ext cx="11582400" cy="459202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s-ES" sz="1500" b="1" dirty="0">
                <a:solidFill>
                  <a:srgbClr val="C00000"/>
                </a:solidFill>
              </a:rPr>
              <a:t>Declaración Médico de Cabecera: 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es-ES" sz="1500" dirty="0">
                <a:solidFill>
                  <a:srgbClr val="004586"/>
                </a:solidFill>
              </a:rPr>
              <a:t>Asistió al paciente en su domicilio previo aviso de la caída.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es-ES" sz="1500" dirty="0">
                <a:solidFill>
                  <a:srgbClr val="004586"/>
                </a:solidFill>
              </a:rPr>
              <a:t>El paciente le informó de lo acontecido por la mañana y le aconsejó que acudiera a urgencias para que le realizara RX, sugerencia que rechazó. 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es-ES" sz="1500" dirty="0">
                <a:solidFill>
                  <a:srgbClr val="004586"/>
                </a:solidFill>
              </a:rPr>
              <a:t>No presentaba síntomas de </a:t>
            </a:r>
            <a:r>
              <a:rPr lang="es-ES" sz="1500" dirty="0" err="1">
                <a:solidFill>
                  <a:srgbClr val="004586"/>
                </a:solidFill>
              </a:rPr>
              <a:t>neumotorax</a:t>
            </a:r>
            <a:r>
              <a:rPr lang="es-ES" sz="1500" dirty="0">
                <a:solidFill>
                  <a:srgbClr val="004586"/>
                </a:solidFill>
              </a:rPr>
              <a:t> ni sangrado.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es-ES" sz="1500" dirty="0">
                <a:solidFill>
                  <a:srgbClr val="004586"/>
                </a:solidFill>
              </a:rPr>
              <a:t>Las crepitaciones a la compresión en pared costal izquierda, con la palpación no se percibe y además puede causar mucho daño. 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es-ES" sz="1500" dirty="0">
                <a:solidFill>
                  <a:srgbClr val="004586"/>
                </a:solidFill>
              </a:rPr>
              <a:t>No suela anotar en la HC las recomendaciones que hace a sus pacientes.</a:t>
            </a:r>
          </a:p>
          <a:p>
            <a:pPr>
              <a:lnSpc>
                <a:spcPct val="120000"/>
              </a:lnSpc>
            </a:pPr>
            <a:r>
              <a:rPr lang="es-ES" sz="1500" b="1" dirty="0">
                <a:solidFill>
                  <a:srgbClr val="C00000"/>
                </a:solidFill>
              </a:rPr>
              <a:t>Declaración médico que atendió en el Centro de Salud: 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es-ES" sz="1500" dirty="0">
                <a:solidFill>
                  <a:srgbClr val="004586"/>
                </a:solidFill>
              </a:rPr>
              <a:t>Atendió tras aviso del mareo. Estaba orientado, consciente y agarrado a las manos de la enfermera. Tanto paciente como enfermera informaron que no había golpe. 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es-ES" sz="1500" dirty="0">
                <a:solidFill>
                  <a:srgbClr val="004586"/>
                </a:solidFill>
              </a:rPr>
              <a:t>Realizó inspección visual, palpación craneal y torácica y auscultación cardiaca, pulmonar  y palpación abdominal. Realizó exploración neurológica completa. Se realizo ECG que no mostró ninguna alteración aguda.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es-ES" sz="1500" dirty="0">
                <a:solidFill>
                  <a:srgbClr val="004586"/>
                </a:solidFill>
              </a:rPr>
              <a:t>Recomendó que acudiera a su médico de cabecera. 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es-ES" sz="1500" dirty="0">
                <a:solidFill>
                  <a:srgbClr val="004586"/>
                </a:solidFill>
              </a:rPr>
              <a:t>A la palpación no notó ningún síntoma de traumatismo, enfisema, crepitación, hematomas o heridas. Al no haber ningún dolor no realizó RX. </a:t>
            </a:r>
          </a:p>
          <a:p>
            <a:pPr>
              <a:lnSpc>
                <a:spcPct val="120000"/>
              </a:lnSpc>
            </a:pPr>
            <a:r>
              <a:rPr lang="es-ES" sz="1500" b="1" dirty="0">
                <a:solidFill>
                  <a:srgbClr val="C00000"/>
                </a:solidFill>
              </a:rPr>
              <a:t>También fueron imputados los facultativos que atendieron al paciente en urgencias del centro hospitalario.</a:t>
            </a:r>
          </a:p>
          <a:p>
            <a:pPr>
              <a:buFont typeface="Arial" pitchFamily="34" charset="0"/>
              <a:buChar char="•"/>
            </a:pPr>
            <a:endParaRPr lang="es-ES" sz="1500" dirty="0">
              <a:solidFill>
                <a:srgbClr val="004586"/>
              </a:solidFill>
            </a:endParaRPr>
          </a:p>
          <a:p>
            <a:endParaRPr lang="es-ES" sz="1500" dirty="0"/>
          </a:p>
        </p:txBody>
      </p:sp>
    </p:spTree>
    <p:extLst>
      <p:ext uri="{BB962C8B-B14F-4D97-AF65-F5344CB8AC3E}">
        <p14:creationId xmlns:p14="http://schemas.microsoft.com/office/powerpoint/2010/main" val="34915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>Caso práctico 1 (III)</a:t>
            </a:r>
            <a:endParaRPr lang="es-ES" dirty="0">
              <a:solidFill>
                <a:srgbClr val="004586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0" y="908720"/>
            <a:ext cx="11582400" cy="459202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s-ES" sz="1500" dirty="0">
                <a:solidFill>
                  <a:srgbClr val="C00000"/>
                </a:solidFill>
              </a:rPr>
              <a:t>Informe Forense de Autopsia: </a:t>
            </a:r>
          </a:p>
          <a:p>
            <a:pPr lvl="1">
              <a:lnSpc>
                <a:spcPct val="120000"/>
              </a:lnSpc>
            </a:pPr>
            <a:r>
              <a:rPr lang="es-ES" sz="1500" dirty="0">
                <a:solidFill>
                  <a:srgbClr val="004586"/>
                </a:solidFill>
              </a:rPr>
              <a:t>Causa inmediata de la muerte shock hipovolémico postraumático.  </a:t>
            </a:r>
          </a:p>
          <a:p>
            <a:pPr lvl="1">
              <a:lnSpc>
                <a:spcPct val="120000"/>
              </a:lnSpc>
            </a:pPr>
            <a:r>
              <a:rPr lang="es-ES" sz="1500" dirty="0">
                <a:solidFill>
                  <a:srgbClr val="004586"/>
                </a:solidFill>
              </a:rPr>
              <a:t>Causa fundamental: Traumatismo </a:t>
            </a:r>
            <a:r>
              <a:rPr lang="es-ES" sz="1500" dirty="0" smtClean="0">
                <a:solidFill>
                  <a:srgbClr val="004586"/>
                </a:solidFill>
              </a:rPr>
              <a:t>torácico.</a:t>
            </a:r>
            <a:endParaRPr lang="es-ES" sz="1500" dirty="0">
              <a:solidFill>
                <a:srgbClr val="004586"/>
              </a:solidFill>
            </a:endParaRPr>
          </a:p>
          <a:p>
            <a:pPr>
              <a:lnSpc>
                <a:spcPct val="120000"/>
              </a:lnSpc>
            </a:pPr>
            <a:r>
              <a:rPr lang="es-ES" sz="1500" dirty="0">
                <a:solidFill>
                  <a:srgbClr val="C00000"/>
                </a:solidFill>
              </a:rPr>
              <a:t>Informe Forense: 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es-ES" sz="1500" dirty="0">
                <a:solidFill>
                  <a:srgbClr val="004586"/>
                </a:solidFill>
              </a:rPr>
              <a:t>El paciente llegó al hospital </a:t>
            </a:r>
            <a:r>
              <a:rPr lang="es-ES" sz="1500" dirty="0" err="1">
                <a:solidFill>
                  <a:srgbClr val="004586"/>
                </a:solidFill>
              </a:rPr>
              <a:t>hemodinámicamente</a:t>
            </a:r>
            <a:r>
              <a:rPr lang="es-ES" sz="1500" dirty="0">
                <a:solidFill>
                  <a:srgbClr val="004586"/>
                </a:solidFill>
              </a:rPr>
              <a:t> estable por lo que no tenía que sospecharse un sangrado.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es-ES" sz="1500" dirty="0">
                <a:solidFill>
                  <a:srgbClr val="004586"/>
                </a:solidFill>
              </a:rPr>
              <a:t>En la 1ª RX no se aprecia sangrado, en la segunda sí. 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es-ES" sz="1500" dirty="0">
                <a:solidFill>
                  <a:srgbClr val="004586"/>
                </a:solidFill>
              </a:rPr>
              <a:t>La disminución de un punto de hemoglobina no indica un riesgo inmediato en el estado hemodinámico del paciente.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es-ES" sz="1500" dirty="0">
                <a:solidFill>
                  <a:srgbClr val="004586"/>
                </a:solidFill>
              </a:rPr>
              <a:t>La realización de Tac de contraste permite localizar el lugar de sangrado. 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es-ES" sz="1500" dirty="0">
                <a:solidFill>
                  <a:srgbClr val="004586"/>
                </a:solidFill>
              </a:rPr>
              <a:t>La cirujana torácica decidió no intervenir, desconociéndose si existía algún impedimento por la anestesia y optó por un drenaje. 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es-ES" sz="1500" dirty="0">
                <a:solidFill>
                  <a:srgbClr val="004586"/>
                </a:solidFill>
              </a:rPr>
              <a:t>Considera que de haberse realizado IQ y haberse actuado con mas celeridad probablemente se hubiera modificado el resultado. 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es-ES" sz="1500" dirty="0">
                <a:solidFill>
                  <a:srgbClr val="C00000"/>
                </a:solidFill>
              </a:rPr>
              <a:t>El médico general está capacitado para advertir una crepitación costal como cualquiera otro signo que sugiera fractura.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es-ES" sz="1500" dirty="0">
                <a:solidFill>
                  <a:srgbClr val="C00000"/>
                </a:solidFill>
              </a:rPr>
              <a:t>Es aconsejable realizar RX para confirmar la existencia o no de fractura. Ante la existencia de crepitación se pide RX, pudiendo aparecer crepitaciones de cualquier fractura. 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es-ES" sz="1500" dirty="0">
                <a:solidFill>
                  <a:srgbClr val="C00000"/>
                </a:solidFill>
              </a:rPr>
              <a:t>De la necropsia realizada se constata que no todos los vasos arteriales rotos lo fueron por el traumatismo de la </a:t>
            </a:r>
            <a:r>
              <a:rPr lang="es-ES" sz="1500" dirty="0" smtClean="0">
                <a:solidFill>
                  <a:srgbClr val="C00000"/>
                </a:solidFill>
              </a:rPr>
              <a:t>mañana.</a:t>
            </a:r>
            <a:endParaRPr lang="es-ES" sz="1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Se condena a la médico que atendió al paciente en el centro de salud.</a:t>
            </a:r>
          </a:p>
          <a:p>
            <a:r>
              <a:rPr lang="es-ES" dirty="0" smtClean="0"/>
              <a:t>Se condena al médico de cabecera.</a:t>
            </a:r>
          </a:p>
          <a:p>
            <a:r>
              <a:rPr lang="es-ES" dirty="0" smtClean="0"/>
              <a:t>No se condena a nadie.</a:t>
            </a:r>
          </a:p>
          <a:p>
            <a:r>
              <a:rPr lang="es-ES" dirty="0" smtClean="0"/>
              <a:t>Se condena a los médicos de urgencias del hospital y especialmente a la cirujana.</a:t>
            </a:r>
          </a:p>
          <a:p>
            <a:endParaRPr lang="es-ES" dirty="0" smtClean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 smtClean="0"/>
              <a:t>¿Qué acordó el juzgado?</a:t>
            </a:r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>Pregunta </a:t>
            </a:r>
            <a:r>
              <a:rPr lang="es-ES" dirty="0">
                <a:solidFill>
                  <a:srgbClr val="004586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915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                                No se condena a nadie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b="0" dirty="0" smtClean="0"/>
              <a:t>       El juzgado archivó el procedimiento a valorar adecuadas las de las pruebas realizadas en el centro hospitalario.</a:t>
            </a:r>
          </a:p>
          <a:p>
            <a:pPr>
              <a:buNone/>
            </a:pPr>
            <a:r>
              <a:rPr lang="es-ES" b="0" dirty="0" smtClean="0"/>
              <a:t>       Respecto a la actuación en atención primaria, entiende que no procede responsabilidad por cuanto no consta que a los facultativos se les informase del síncope y golpe. 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 smtClean="0"/>
              <a:t>¿Qué acordó el juzgado?</a:t>
            </a:r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>Pregunta </a:t>
            </a:r>
            <a:r>
              <a:rPr lang="es-ES" dirty="0">
                <a:solidFill>
                  <a:srgbClr val="004586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9153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>Caso práctico 2 (I)</a:t>
            </a:r>
            <a:endParaRPr lang="es-ES" dirty="0">
              <a:solidFill>
                <a:srgbClr val="004586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rgbClr val="004586"/>
                </a:solidFill>
              </a:rPr>
              <a:t>A las 15:30 horas acude el padre de un paciente a un centro de salud solicitando la presencia de un médico en su domicilio a fine de valorar a su hijo que se encontraba enfermo temiendo que este padeciera meningitis al igual que su otra hija que en ese momento se encontraba ingresada precisamente por esa enfermedad. </a:t>
            </a:r>
          </a:p>
          <a:p>
            <a:r>
              <a:rPr lang="es-ES" dirty="0">
                <a:solidFill>
                  <a:srgbClr val="004586"/>
                </a:solidFill>
              </a:rPr>
              <a:t>El Médico de cabecera del paciente se desplaza al domicilio encontrando al enfermo con fiebre, consciente y orientado, respondía a estímulos y no tenía signos meníngeos, ni rigidez en el cuello, y sí unas manchas en las piernas, por lo que el diagnóstico fue de síndrome vírico. </a:t>
            </a:r>
          </a:p>
          <a:p>
            <a:r>
              <a:rPr lang="es-ES" dirty="0">
                <a:solidFill>
                  <a:srgbClr val="004586"/>
                </a:solidFill>
              </a:rPr>
              <a:t>Sobre las 17:00 horas el menor es conducido por su padre al centro de salud donde es examinado por otro facultativo que tampoco observa signos meníngeos, ni rigidez en el cuello, y sí manchas en las piernas.     </a:t>
            </a:r>
          </a:p>
          <a:p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 dirty="0">
              <a:solidFill>
                <a:srgbClr val="0045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>Caso práctico 2 (II)</a:t>
            </a:r>
            <a:endParaRPr lang="es-ES" dirty="0">
              <a:solidFill>
                <a:srgbClr val="004586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0" y="1141232"/>
            <a:ext cx="11582400" cy="4592024"/>
          </a:xfrm>
        </p:spPr>
        <p:txBody>
          <a:bodyPr/>
          <a:lstStyle/>
          <a:p>
            <a:r>
              <a:rPr lang="es-ES" dirty="0">
                <a:solidFill>
                  <a:srgbClr val="004586"/>
                </a:solidFill>
              </a:rPr>
              <a:t>No obstante en el transcurso de la exploración empiezan a aparecer petequias por lo que se sospecha coagulación </a:t>
            </a:r>
            <a:r>
              <a:rPr lang="es-ES" dirty="0" err="1">
                <a:solidFill>
                  <a:srgbClr val="004586"/>
                </a:solidFill>
              </a:rPr>
              <a:t>intravascular</a:t>
            </a:r>
            <a:r>
              <a:rPr lang="es-ES" dirty="0">
                <a:solidFill>
                  <a:srgbClr val="004586"/>
                </a:solidFill>
              </a:rPr>
              <a:t> diseminada y se procedió a derivar al menor al centro hospitalario cercano donde ingresa a las 19 horas. </a:t>
            </a:r>
          </a:p>
          <a:p>
            <a:r>
              <a:rPr lang="es-ES" dirty="0">
                <a:solidFill>
                  <a:srgbClr val="004586"/>
                </a:solidFill>
              </a:rPr>
              <a:t>En el centro hospitalario se observan abundantes petequias y </a:t>
            </a:r>
            <a:r>
              <a:rPr lang="es-ES" dirty="0" err="1">
                <a:solidFill>
                  <a:srgbClr val="004586"/>
                </a:solidFill>
              </a:rPr>
              <a:t>esquimosis</a:t>
            </a:r>
            <a:r>
              <a:rPr lang="es-ES" dirty="0">
                <a:solidFill>
                  <a:srgbClr val="004586"/>
                </a:solidFill>
              </a:rPr>
              <a:t> por toda la superficie corporal, pero sin evidencia de la </a:t>
            </a:r>
            <a:r>
              <a:rPr lang="es-ES" dirty="0" err="1">
                <a:solidFill>
                  <a:srgbClr val="004586"/>
                </a:solidFill>
              </a:rPr>
              <a:t>focalidad</a:t>
            </a:r>
            <a:r>
              <a:rPr lang="es-ES" dirty="0">
                <a:solidFill>
                  <a:srgbClr val="004586"/>
                </a:solidFill>
              </a:rPr>
              <a:t> neurológica ni signos </a:t>
            </a:r>
            <a:r>
              <a:rPr lang="es-ES" dirty="0" err="1">
                <a:solidFill>
                  <a:srgbClr val="004586"/>
                </a:solidFill>
              </a:rPr>
              <a:t>meningeos</a:t>
            </a:r>
            <a:r>
              <a:rPr lang="es-ES" dirty="0">
                <a:solidFill>
                  <a:srgbClr val="004586"/>
                </a:solidFill>
              </a:rPr>
              <a:t>, lo que diagnostica como shock séptico </a:t>
            </a:r>
            <a:r>
              <a:rPr lang="es-ES" dirty="0" err="1">
                <a:solidFill>
                  <a:srgbClr val="004586"/>
                </a:solidFill>
              </a:rPr>
              <a:t>meningócico</a:t>
            </a:r>
            <a:r>
              <a:rPr lang="es-ES" dirty="0">
                <a:solidFill>
                  <a:srgbClr val="004586"/>
                </a:solidFill>
              </a:rPr>
              <a:t>, trasladando al menor a centro hospitalario de referencia. </a:t>
            </a:r>
          </a:p>
          <a:p>
            <a:r>
              <a:rPr lang="es-ES" dirty="0">
                <a:solidFill>
                  <a:srgbClr val="004586"/>
                </a:solidFill>
              </a:rPr>
              <a:t>A la llegada a este otro centro hospitalario el menor es ingresado directamente en UCI donde fallece a las </a:t>
            </a:r>
            <a:r>
              <a:rPr lang="es-ES" dirty="0" smtClean="0">
                <a:solidFill>
                  <a:srgbClr val="004586"/>
                </a:solidFill>
              </a:rPr>
              <a:t>23:00 </a:t>
            </a:r>
            <a:r>
              <a:rPr lang="es-ES" dirty="0">
                <a:solidFill>
                  <a:srgbClr val="004586"/>
                </a:solidFill>
              </a:rPr>
              <a:t>horas por shock séptico con fallo </a:t>
            </a:r>
            <a:r>
              <a:rPr lang="es-ES" dirty="0" err="1">
                <a:solidFill>
                  <a:srgbClr val="004586"/>
                </a:solidFill>
              </a:rPr>
              <a:t>multiorgánico</a:t>
            </a:r>
            <a:r>
              <a:rPr lang="es-ES" dirty="0"/>
              <a:t>. </a:t>
            </a:r>
          </a:p>
          <a:p>
            <a:pPr marL="542925" indent="0">
              <a:buNone/>
            </a:pP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15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>Caso práctico 2 (III)</a:t>
            </a:r>
            <a:endParaRPr lang="es-ES" dirty="0">
              <a:solidFill>
                <a:srgbClr val="004586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0" y="1789304"/>
            <a:ext cx="11582400" cy="4592024"/>
          </a:xfrm>
        </p:spPr>
        <p:txBody>
          <a:bodyPr/>
          <a:lstStyle/>
          <a:p>
            <a:r>
              <a:rPr lang="es-ES" dirty="0">
                <a:solidFill>
                  <a:srgbClr val="004586"/>
                </a:solidFill>
              </a:rPr>
              <a:t>Tanto el </a:t>
            </a:r>
            <a:r>
              <a:rPr lang="es-ES" dirty="0">
                <a:solidFill>
                  <a:srgbClr val="C00000"/>
                </a:solidFill>
              </a:rPr>
              <a:t>Ministerio Fiscal </a:t>
            </a:r>
            <a:r>
              <a:rPr lang="es-ES" dirty="0">
                <a:solidFill>
                  <a:srgbClr val="004586"/>
                </a:solidFill>
              </a:rPr>
              <a:t>como la Acusación Particular </a:t>
            </a:r>
            <a:r>
              <a:rPr lang="es-ES" dirty="0">
                <a:solidFill>
                  <a:srgbClr val="C00000"/>
                </a:solidFill>
              </a:rPr>
              <a:t>reprochaban</a:t>
            </a:r>
            <a:r>
              <a:rPr lang="es-ES" dirty="0">
                <a:solidFill>
                  <a:srgbClr val="004586"/>
                </a:solidFill>
              </a:rPr>
              <a:t> que hubo una demora en el diagnóstico e instauración del tratamiento médico adecuado, vulnerándose la praxis médica.  </a:t>
            </a:r>
          </a:p>
          <a:p>
            <a:r>
              <a:rPr lang="es-ES" dirty="0">
                <a:solidFill>
                  <a:srgbClr val="004586"/>
                </a:solidFill>
              </a:rPr>
              <a:t>Según estos el facultativo no tuvo en cuenta los antecedentes familiares, y el hecho de que la localidad se habían declarado hasta tres casos de meningitis, y ante los signos inespecíficos del paciente descartó la remisión urgente del paciente a un centro médico donde pudieran realizar las pruebas diagnósticas oportunas y poner el oportuno tratamiento. 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algn="l"/>
            <a:endParaRPr lang="es-ES" dirty="0">
              <a:solidFill>
                <a:srgbClr val="0045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>Caso práctico 2 (IV)</a:t>
            </a:r>
            <a:endParaRPr lang="es-ES" dirty="0">
              <a:solidFill>
                <a:srgbClr val="004586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0" y="1933320"/>
            <a:ext cx="11582400" cy="4592024"/>
          </a:xfrm>
        </p:spPr>
        <p:txBody>
          <a:bodyPr/>
          <a:lstStyle/>
          <a:p>
            <a:r>
              <a:rPr lang="es-ES" dirty="0">
                <a:solidFill>
                  <a:srgbClr val="C00000"/>
                </a:solidFill>
              </a:rPr>
              <a:t>Informe Forense: </a:t>
            </a:r>
          </a:p>
          <a:p>
            <a:pPr lvl="1">
              <a:buClr>
                <a:srgbClr val="C00000"/>
              </a:buClr>
            </a:pPr>
            <a:r>
              <a:rPr lang="es-ES" dirty="0">
                <a:solidFill>
                  <a:srgbClr val="004586"/>
                </a:solidFill>
              </a:rPr>
              <a:t>Los síntomas iniciales no permiten descartar un cuadro de </a:t>
            </a:r>
            <a:r>
              <a:rPr lang="es-ES" dirty="0" smtClean="0">
                <a:solidFill>
                  <a:srgbClr val="004586"/>
                </a:solidFill>
              </a:rPr>
              <a:t>meningitis.</a:t>
            </a:r>
            <a:endParaRPr lang="es-ES" dirty="0">
              <a:solidFill>
                <a:srgbClr val="004586"/>
              </a:solidFill>
            </a:endParaRPr>
          </a:p>
          <a:p>
            <a:pPr lvl="1">
              <a:buClr>
                <a:srgbClr val="C00000"/>
              </a:buClr>
            </a:pPr>
            <a:r>
              <a:rPr lang="es-ES" dirty="0">
                <a:solidFill>
                  <a:srgbClr val="004586"/>
                </a:solidFill>
              </a:rPr>
              <a:t>Los datos epidemiológicos concurrentes indicaban un elevado grado de sospecha </a:t>
            </a:r>
            <a:r>
              <a:rPr lang="es-ES" dirty="0" smtClean="0">
                <a:solidFill>
                  <a:srgbClr val="004586"/>
                </a:solidFill>
              </a:rPr>
              <a:t>.</a:t>
            </a:r>
            <a:endParaRPr lang="es-ES" dirty="0">
              <a:solidFill>
                <a:srgbClr val="004586"/>
              </a:solidFill>
            </a:endParaRPr>
          </a:p>
          <a:p>
            <a:pPr lvl="1">
              <a:buClr>
                <a:srgbClr val="C00000"/>
              </a:buClr>
            </a:pPr>
            <a:r>
              <a:rPr lang="es-ES" dirty="0">
                <a:solidFill>
                  <a:srgbClr val="004586"/>
                </a:solidFill>
              </a:rPr>
              <a:t>la conducta correcta hubiese sido derivar a un paciente a un centro hospitalario. </a:t>
            </a:r>
          </a:p>
          <a:p>
            <a:pPr lvl="1">
              <a:buClr>
                <a:srgbClr val="C00000"/>
              </a:buClr>
            </a:pPr>
            <a:r>
              <a:rPr lang="es-ES" dirty="0">
                <a:solidFill>
                  <a:srgbClr val="004586"/>
                </a:solidFill>
              </a:rPr>
              <a:t>No puede determinar la relación directa entre el retraso y el fallecimiento del paciente. </a:t>
            </a:r>
          </a:p>
          <a:p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>
          <a:xfrm>
            <a:off x="-43" y="5661248"/>
            <a:ext cx="11582443" cy="432048"/>
          </a:xfrm>
        </p:spPr>
        <p:txBody>
          <a:bodyPr>
            <a:normAutofit/>
          </a:bodyPr>
          <a:lstStyle/>
          <a:p>
            <a:pPr algn="l"/>
            <a:endParaRPr lang="es-ES" dirty="0" smtClean="0">
              <a:solidFill>
                <a:srgbClr val="0045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La condena del </a:t>
            </a:r>
            <a:r>
              <a:rPr lang="es-ES" dirty="0" smtClean="0"/>
              <a:t>médico.</a:t>
            </a:r>
            <a:endParaRPr lang="es-ES" dirty="0"/>
          </a:p>
          <a:p>
            <a:r>
              <a:rPr lang="es-ES" dirty="0"/>
              <a:t>La absolución del </a:t>
            </a:r>
            <a:r>
              <a:rPr lang="es-ES" dirty="0" smtClean="0"/>
              <a:t>médico.</a:t>
            </a:r>
            <a:endParaRPr lang="es-ES" dirty="0"/>
          </a:p>
          <a:p>
            <a:r>
              <a:rPr lang="es-ES" dirty="0"/>
              <a:t>Condena por la organización sistema público de salud y absuelve al </a:t>
            </a:r>
            <a:r>
              <a:rPr lang="es-ES" dirty="0" smtClean="0"/>
              <a:t>médico.</a:t>
            </a:r>
            <a:endParaRPr lang="es-ES" dirty="0"/>
          </a:p>
          <a:p>
            <a:r>
              <a:rPr lang="es-ES" dirty="0"/>
              <a:t>Condena al médico y al servicio público de </a:t>
            </a:r>
            <a:r>
              <a:rPr lang="es-ES" dirty="0" smtClean="0"/>
              <a:t>salud.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dirty="0" smtClean="0"/>
              <a:t>sentencia </a:t>
            </a:r>
            <a:r>
              <a:rPr lang="es-ES" dirty="0" smtClean="0"/>
              <a:t>acuerda:</a:t>
            </a:r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>Pregunta </a:t>
            </a:r>
            <a:r>
              <a:rPr lang="es-ES" dirty="0">
                <a:solidFill>
                  <a:srgbClr val="004586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915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>¿Qué no es la RCP?</a:t>
            </a:r>
            <a:endParaRPr lang="es-ES" dirty="0">
              <a:solidFill>
                <a:srgbClr val="004586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789304"/>
            <a:ext cx="11582400" cy="4592024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rgbClr val="004586"/>
                </a:solidFill>
              </a:rPr>
              <a:t>Las sanciones penales (las penas</a:t>
            </a:r>
            <a:r>
              <a:rPr lang="es-ES" dirty="0" smtClean="0">
                <a:solidFill>
                  <a:srgbClr val="004586"/>
                </a:solidFill>
              </a:rPr>
              <a:t>).</a:t>
            </a:r>
            <a:endParaRPr lang="es-ES" dirty="0" smtClean="0">
              <a:solidFill>
                <a:srgbClr val="004586"/>
              </a:solidFill>
            </a:endParaRPr>
          </a:p>
          <a:p>
            <a:r>
              <a:rPr lang="es-ES" dirty="0" smtClean="0">
                <a:solidFill>
                  <a:srgbClr val="004586"/>
                </a:solidFill>
              </a:rPr>
              <a:t>Sanciones Administrativas</a:t>
            </a:r>
            <a:r>
              <a:rPr lang="es-ES" dirty="0" smtClean="0">
                <a:solidFill>
                  <a:srgbClr val="004586"/>
                </a:solidFill>
              </a:rPr>
              <a:t>.</a:t>
            </a:r>
            <a:endParaRPr lang="es-ES" dirty="0" smtClean="0">
              <a:solidFill>
                <a:srgbClr val="004586"/>
              </a:solidFill>
            </a:endParaRPr>
          </a:p>
          <a:p>
            <a:r>
              <a:rPr lang="es-ES" dirty="0" smtClean="0">
                <a:solidFill>
                  <a:srgbClr val="004586"/>
                </a:solidFill>
              </a:rPr>
              <a:t>Responsabilidad Deontológica</a:t>
            </a:r>
            <a:r>
              <a:rPr lang="es-ES" dirty="0" smtClean="0">
                <a:solidFill>
                  <a:srgbClr val="004586"/>
                </a:solidFill>
              </a:rPr>
              <a:t>.</a:t>
            </a:r>
            <a:endParaRPr lang="es-ES" dirty="0" smtClean="0">
              <a:solidFill>
                <a:srgbClr val="004586"/>
              </a:solidFill>
            </a:endParaRPr>
          </a:p>
          <a:p>
            <a:r>
              <a:rPr lang="es-ES" dirty="0" smtClean="0">
                <a:solidFill>
                  <a:srgbClr val="004586"/>
                </a:solidFill>
              </a:rPr>
              <a:t>Responsabilidad Disciplinaria (laboral</a:t>
            </a:r>
            <a:r>
              <a:rPr lang="es-ES" dirty="0" smtClean="0">
                <a:solidFill>
                  <a:srgbClr val="004586"/>
                </a:solidFill>
              </a:rPr>
              <a:t>).</a:t>
            </a:r>
            <a:endParaRPr lang="es-ES" dirty="0" smtClean="0">
              <a:solidFill>
                <a:srgbClr val="004586"/>
              </a:solidFill>
            </a:endParaRPr>
          </a:p>
          <a:p>
            <a:r>
              <a:rPr lang="es-ES" altLang="es-ES" dirty="0" smtClean="0">
                <a:latin typeface="Calibri" pitchFamily="34" charset="0"/>
              </a:rPr>
              <a:t>Otros: </a:t>
            </a:r>
            <a:r>
              <a:rPr lang="es-ES" altLang="es-ES" dirty="0" smtClean="0">
                <a:solidFill>
                  <a:srgbClr val="C00000"/>
                </a:solidFill>
                <a:latin typeface="Calibri" pitchFamily="34" charset="0"/>
              </a:rPr>
              <a:t>Intrusismo, Estafa, falsedad documental</a:t>
            </a:r>
            <a:r>
              <a:rPr lang="es-ES" altLang="es-ES" dirty="0" smtClean="0">
                <a:latin typeface="Calibri" pitchFamily="34" charset="0"/>
              </a:rPr>
              <a:t>. (DOLO).</a:t>
            </a:r>
          </a:p>
          <a:p>
            <a:endParaRPr lang="es-ES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9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sz="2800" dirty="0"/>
              <a:t>                                      La absolución del médico</a:t>
            </a:r>
          </a:p>
          <a:p>
            <a:pPr>
              <a:buNone/>
            </a:pPr>
            <a:endParaRPr lang="es-ES" sz="2800" dirty="0"/>
          </a:p>
          <a:p>
            <a:pPr>
              <a:buNone/>
            </a:pPr>
            <a:r>
              <a:rPr lang="es-ES" sz="2800" b="0" dirty="0"/>
              <a:t>Tras la prueba en juicio, el juez concluye que: </a:t>
            </a:r>
          </a:p>
          <a:p>
            <a:pPr>
              <a:buNone/>
            </a:pPr>
            <a:endParaRPr lang="es-ES" sz="2800" b="0" dirty="0"/>
          </a:p>
          <a:p>
            <a:pPr>
              <a:buFont typeface="Wingdings" panose="05000000000000000000" pitchFamily="2" charset="2"/>
              <a:buChar char="v"/>
            </a:pPr>
            <a:r>
              <a:rPr lang="es-ES" sz="2800" b="0" dirty="0"/>
              <a:t>Se había superado el periodo de incubación de la enfermedad desde el ingreso de la hermana hasta los síntomas del paciente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2800" b="0" dirty="0"/>
              <a:t>Los estudios posteriores e informes de los facultativos del hospital descartaron que se tratase del mismo tipo de meningitis.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sz="2800" b="0" dirty="0"/>
              <a:t>Al tratarse de un brote fulminante, no se puede asegurar que de haberse instaurado tratamiento antes, o de haber aparecido los síntomas en un centro hospitalario se hubiese podido evitar el fallecimiento del paciente. 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" dirty="0" smtClean="0"/>
              <a:t>La Sentencia acuerda:</a:t>
            </a:r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>Pregunta </a:t>
            </a:r>
            <a:r>
              <a:rPr lang="es-ES" dirty="0">
                <a:solidFill>
                  <a:srgbClr val="004586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9153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/>
            </a:r>
            <a:br>
              <a:rPr lang="es-ES" dirty="0" smtClean="0">
                <a:solidFill>
                  <a:srgbClr val="004586"/>
                </a:solidFill>
              </a:rPr>
            </a:br>
            <a:r>
              <a:rPr lang="es-ES" dirty="0" smtClean="0">
                <a:solidFill>
                  <a:srgbClr val="004586"/>
                </a:solidFill>
              </a:rPr>
              <a:t>La Responsabilidad Civil Profesional en Atención Primaria</a:t>
            </a:r>
            <a:br>
              <a:rPr lang="es-ES" dirty="0" smtClean="0">
                <a:solidFill>
                  <a:srgbClr val="004586"/>
                </a:solidFill>
              </a:rPr>
            </a:br>
            <a:endParaRPr lang="es-ES" dirty="0">
              <a:solidFill>
                <a:srgbClr val="004586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 la obligación de todos los profesionales de reparar los daños ocasionados a los pacientes derivada se su actuación como médicos.</a:t>
            </a:r>
          </a:p>
          <a:p>
            <a:r>
              <a:rPr lang="es-ES" dirty="0"/>
              <a:t>Los daños ocasionados han de haber sido provocados de forma involuntaria. En caso contrario se trata de otros delitos y no encuentran amparo por las pólizas de RCP (art.76 LCS</a:t>
            </a:r>
            <a:r>
              <a:rPr lang="es-ES" dirty="0" smtClean="0"/>
              <a:t>).</a:t>
            </a:r>
            <a:endParaRPr lang="es-ES" dirty="0"/>
          </a:p>
          <a:p>
            <a:r>
              <a:rPr lang="es-ES" dirty="0"/>
              <a:t>Los actos dolosos (intencionados), son ajenos, aunque se debe estar a la finalización del proceso civil. </a:t>
            </a:r>
          </a:p>
          <a:p>
            <a:r>
              <a:rPr lang="es-ES" dirty="0"/>
              <a:t>Para que exista responsabilidad profesional se deben dar cuanto elementos: acción/omisión, infracción </a:t>
            </a:r>
            <a:r>
              <a:rPr lang="es-ES" dirty="0" err="1"/>
              <a:t>lex</a:t>
            </a:r>
            <a:r>
              <a:rPr lang="es-ES" dirty="0"/>
              <a:t> </a:t>
            </a:r>
            <a:r>
              <a:rPr lang="es-ES" dirty="0" err="1"/>
              <a:t>artis</a:t>
            </a:r>
            <a:r>
              <a:rPr lang="es-ES" dirty="0"/>
              <a:t>, daño y relación causal.</a:t>
            </a:r>
          </a:p>
          <a:p>
            <a:r>
              <a:rPr lang="es-ES" dirty="0"/>
              <a:t>Cualquier acto profesional es susceptible de causar daño, de ser reclamado y por tanto de general responsabilidad profesional. </a:t>
            </a:r>
          </a:p>
          <a:p>
            <a:pPr marL="542925" indent="0">
              <a:buNone/>
            </a:pP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>
          <a:xfrm>
            <a:off x="-43" y="5661248"/>
            <a:ext cx="11784675" cy="792088"/>
          </a:xfrm>
        </p:spPr>
        <p:txBody>
          <a:bodyPr>
            <a:norm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15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s-ES" dirty="0" smtClean="0"/>
          </a:p>
          <a:p>
            <a:r>
              <a:rPr lang="es-ES" dirty="0" smtClean="0"/>
              <a:t>Además el profesional puede verse afectado por otro tipo de consecuencias derivadas de su actividad profesional que no son estrictamente RCP.</a:t>
            </a:r>
          </a:p>
          <a:p>
            <a:r>
              <a:rPr lang="es-ES" dirty="0" smtClean="0"/>
              <a:t>La </a:t>
            </a:r>
            <a:r>
              <a:rPr lang="es-ES" dirty="0"/>
              <a:t>RC puede ser exigida a todos aquellos que tengan relación con el paciente. Facultativo que realiza el acto médico, hospital para el que trabaja, compañía de asistencia sanitaria. </a:t>
            </a:r>
          </a:p>
          <a:p>
            <a:r>
              <a:rPr lang="es-ES" dirty="0"/>
              <a:t>En el caso de los servicios públicos se podrá reclamar a la administración, y también al facultativo en vía penal.</a:t>
            </a:r>
          </a:p>
          <a:p>
            <a:r>
              <a:rPr lang="es-ES" dirty="0"/>
              <a:t>Para prevenir reclamaciones es imprescindible una comunicación e información continua con los pacientes. </a:t>
            </a:r>
            <a:r>
              <a:rPr lang="es-ES" dirty="0" smtClean="0"/>
              <a:t>Es </a:t>
            </a:r>
            <a:r>
              <a:rPr lang="es-ES" dirty="0"/>
              <a:t>imprescindible también una cumplimentación exhaustiva de la HC. </a:t>
            </a:r>
            <a:endParaRPr lang="es-ES" dirty="0" smtClean="0"/>
          </a:p>
          <a:p>
            <a:r>
              <a:rPr lang="es-ES" dirty="0"/>
              <a:t>Si recibimos reclamación debemos estar asegurados, y dar parte inmediatamente a al aseguradora para que nos asesoren y </a:t>
            </a:r>
            <a:r>
              <a:rPr lang="es-ES" dirty="0" smtClean="0"/>
              <a:t>defiendan.</a:t>
            </a:r>
            <a:endParaRPr lang="es-ES" dirty="0"/>
          </a:p>
          <a:p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>
          <a:xfrm>
            <a:off x="-43" y="5661248"/>
            <a:ext cx="11712667" cy="720080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/>
          </a:p>
        </p:txBody>
      </p:sp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609600" y="159904"/>
            <a:ext cx="10972800" cy="604800"/>
          </a:xfrm>
        </p:spPr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/>
            </a:r>
            <a:br>
              <a:rPr lang="es-ES" dirty="0" smtClean="0">
                <a:solidFill>
                  <a:srgbClr val="004586"/>
                </a:solidFill>
              </a:rPr>
            </a:br>
            <a:r>
              <a:rPr lang="es-ES" dirty="0" smtClean="0">
                <a:solidFill>
                  <a:srgbClr val="004586"/>
                </a:solidFill>
              </a:rPr>
              <a:t>La Responsabilidad Civil Profesional en Atención Primaria</a:t>
            </a:r>
            <a:br>
              <a:rPr lang="es-ES" dirty="0" smtClean="0">
                <a:solidFill>
                  <a:srgbClr val="004586"/>
                </a:solidFill>
              </a:rPr>
            </a:br>
            <a:endParaRPr lang="es-ES" dirty="0">
              <a:solidFill>
                <a:srgbClr val="0045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>Elementos de la RCP</a:t>
            </a:r>
            <a:endParaRPr lang="es-ES" dirty="0">
              <a:solidFill>
                <a:srgbClr val="00458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85248"/>
            <a:ext cx="11582400" cy="4592024"/>
          </a:xfrm>
        </p:spPr>
        <p:txBody>
          <a:bodyPr>
            <a:no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Acción u omisión: </a:t>
            </a:r>
            <a:r>
              <a:rPr lang="es-ES" dirty="0"/>
              <a:t>acto profesional. Examen del </a:t>
            </a:r>
            <a:r>
              <a:rPr lang="es-ES" dirty="0" smtClean="0"/>
              <a:t>paciente/ </a:t>
            </a:r>
            <a:r>
              <a:rPr lang="es-ES" dirty="0"/>
              <a:t>no solicitud de pruebas complementarias o remisión a hospital.  </a:t>
            </a:r>
          </a:p>
          <a:p>
            <a:r>
              <a:rPr lang="es-ES" dirty="0">
                <a:solidFill>
                  <a:srgbClr val="C00000"/>
                </a:solidFill>
              </a:rPr>
              <a:t>Culpa o negligencia: </a:t>
            </a:r>
            <a:r>
              <a:rPr lang="es-ES" dirty="0"/>
              <a:t>incorrección en la actuación. Paciente que presentaba síntomas claros de un posible infarto.</a:t>
            </a:r>
          </a:p>
          <a:p>
            <a:r>
              <a:rPr lang="es-ES" dirty="0">
                <a:solidFill>
                  <a:srgbClr val="C00000"/>
                </a:solidFill>
              </a:rPr>
              <a:t>Daño: </a:t>
            </a:r>
            <a:r>
              <a:rPr lang="es-ES" dirty="0"/>
              <a:t>menoscabo sufrido por un tercero </a:t>
            </a:r>
            <a:r>
              <a:rPr lang="es-ES" i="1" dirty="0"/>
              <a:t>(fallecimiento de paciente). </a:t>
            </a:r>
            <a:r>
              <a:rPr lang="es-ES" dirty="0"/>
              <a:t>Puede ser personal, material, económico o moral. </a:t>
            </a:r>
            <a:endParaRPr lang="es-ES" i="1" dirty="0"/>
          </a:p>
          <a:p>
            <a:r>
              <a:rPr lang="es-ES" dirty="0">
                <a:solidFill>
                  <a:srgbClr val="C00000"/>
                </a:solidFill>
              </a:rPr>
              <a:t>Relación causal: </a:t>
            </a:r>
            <a:r>
              <a:rPr lang="es-ES" dirty="0"/>
              <a:t>el daño sufrido por el tercero debe ser consecuencia directa a la acción del profesional sanitario. </a:t>
            </a:r>
            <a:r>
              <a:rPr lang="es-ES" dirty="0" smtClean="0"/>
              <a:t>De </a:t>
            </a:r>
            <a:r>
              <a:rPr lang="es-ES" dirty="0"/>
              <a:t>haberse remitido en ese momento se hubiese podido evitar el fallecimiento. (RC civil vs. RC penal).</a:t>
            </a:r>
            <a:endParaRPr lang="es-ES" i="1" dirty="0"/>
          </a:p>
          <a:p>
            <a:pPr marL="542925" indent="0">
              <a:buNone/>
            </a:pPr>
            <a:endParaRPr lang="es-ES" sz="24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58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>Riesgo RCP</a:t>
            </a:r>
            <a:endParaRPr lang="es-ES" dirty="0">
              <a:solidFill>
                <a:srgbClr val="004586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idx="1"/>
          </p:nvPr>
        </p:nvSpPr>
        <p:spPr>
          <a:xfrm>
            <a:off x="0" y="1789304"/>
            <a:ext cx="11582400" cy="4592024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Cualquier </a:t>
            </a:r>
            <a:r>
              <a:rPr lang="es-ES" dirty="0">
                <a:solidFill>
                  <a:srgbClr val="C00000"/>
                </a:solidFill>
              </a:rPr>
              <a:t>actividad profesional </a:t>
            </a:r>
            <a:r>
              <a:rPr lang="es-ES" dirty="0"/>
              <a:t>es susceptible de causar un </a:t>
            </a:r>
            <a:r>
              <a:rPr lang="es-ES" dirty="0">
                <a:solidFill>
                  <a:srgbClr val="C00000"/>
                </a:solidFill>
              </a:rPr>
              <a:t>daño</a:t>
            </a:r>
            <a:r>
              <a:rPr lang="es-ES" dirty="0"/>
              <a:t> involuntario a un paciente. </a:t>
            </a:r>
            <a:endParaRPr lang="es-ES" dirty="0" smtClean="0"/>
          </a:p>
          <a:p>
            <a:r>
              <a:rPr lang="es-ES" dirty="0"/>
              <a:t>Por tanto cualquier actividad profesional que realicemos es susceptible de ser objeto de una </a:t>
            </a:r>
            <a:r>
              <a:rPr lang="es-ES" dirty="0">
                <a:solidFill>
                  <a:srgbClr val="C00000"/>
                </a:solidFill>
              </a:rPr>
              <a:t>reclamación</a:t>
            </a:r>
            <a:r>
              <a:rPr lang="es-ES" dirty="0"/>
              <a:t> profesional. </a:t>
            </a:r>
          </a:p>
          <a:p>
            <a:r>
              <a:rPr lang="es-ES" dirty="0"/>
              <a:t>Por tanto cualquier acto profesional es susceptible de tener </a:t>
            </a:r>
            <a:r>
              <a:rPr lang="es-ES" dirty="0">
                <a:solidFill>
                  <a:srgbClr val="C00000"/>
                </a:solidFill>
              </a:rPr>
              <a:t>consecuencias económicas, o no</a:t>
            </a:r>
            <a:r>
              <a:rPr lang="es-ES" dirty="0"/>
              <a:t>, para el médico. </a:t>
            </a:r>
          </a:p>
          <a:p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> Tipos de RCP</a:t>
            </a:r>
            <a:endParaRPr lang="es-ES" dirty="0">
              <a:solidFill>
                <a:srgbClr val="004586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0" y="1861312"/>
            <a:ext cx="11582400" cy="4592024"/>
          </a:xfrm>
        </p:spPr>
        <p:txBody>
          <a:bodyPr/>
          <a:lstStyle/>
          <a:p>
            <a:r>
              <a:rPr lang="es-ES" dirty="0"/>
              <a:t>Profesional que trabaja en consulta privada propia.  Se trata de responsabilidad contractual (1101 CC</a:t>
            </a:r>
            <a:r>
              <a:rPr lang="es-ES" dirty="0" smtClean="0"/>
              <a:t>).</a:t>
            </a:r>
            <a:endParaRPr lang="es-ES" dirty="0"/>
          </a:p>
          <a:p>
            <a:r>
              <a:rPr lang="es-ES" dirty="0"/>
              <a:t>Profesional que trabaja en centro sanitario. Se trata de responsabilidad exclusivamente extracontractual (1902 CC</a:t>
            </a:r>
            <a:r>
              <a:rPr lang="es-ES" dirty="0" smtClean="0"/>
              <a:t>).</a:t>
            </a:r>
            <a:endParaRPr lang="es-ES" dirty="0"/>
          </a:p>
          <a:p>
            <a:r>
              <a:rPr lang="es-ES" dirty="0"/>
              <a:t>Profesional que es condenado penalmente, es también condenado a reparar el daño causado.  </a:t>
            </a:r>
          </a:p>
          <a:p>
            <a:pPr marL="542925" indent="0">
              <a:buNone/>
            </a:pP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15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>Vías de Reclamación</a:t>
            </a:r>
            <a:endParaRPr lang="es-ES" dirty="0">
              <a:solidFill>
                <a:srgbClr val="004586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0" y="1645288"/>
            <a:ext cx="11582400" cy="4592024"/>
          </a:xfrm>
        </p:spPr>
        <p:txBody>
          <a:bodyPr>
            <a:normAutofit/>
          </a:bodyPr>
          <a:lstStyle/>
          <a:p>
            <a:r>
              <a:rPr lang="es-ES" altLang="es-ES" dirty="0"/>
              <a:t>Reclamación extrajudicial: escrita /verbal (ámbito privado</a:t>
            </a:r>
            <a:r>
              <a:rPr lang="es-ES" altLang="es-ES" dirty="0" smtClean="0"/>
              <a:t>).</a:t>
            </a:r>
            <a:endParaRPr lang="es-ES" altLang="es-ES" dirty="0"/>
          </a:p>
          <a:p>
            <a:r>
              <a:rPr lang="es-ES" altLang="es-ES" dirty="0"/>
              <a:t>Reclamación Civil – (ámbito privado</a:t>
            </a:r>
            <a:r>
              <a:rPr lang="es-ES" altLang="es-ES" dirty="0" smtClean="0"/>
              <a:t>), ¿a </a:t>
            </a:r>
            <a:r>
              <a:rPr lang="es-ES" altLang="es-ES" dirty="0"/>
              <a:t>quién</a:t>
            </a:r>
            <a:r>
              <a:rPr lang="es-ES" altLang="es-ES" dirty="0" smtClean="0"/>
              <a:t>?</a:t>
            </a:r>
          </a:p>
          <a:p>
            <a:r>
              <a:rPr lang="es-ES" altLang="es-ES" dirty="0" smtClean="0"/>
              <a:t>Reclamación </a:t>
            </a:r>
            <a:r>
              <a:rPr lang="es-ES" altLang="es-ES" dirty="0"/>
              <a:t>Penal. </a:t>
            </a:r>
            <a:r>
              <a:rPr lang="es-ES" altLang="es-ES" dirty="0" smtClean="0"/>
              <a:t>Delitos </a:t>
            </a:r>
            <a:r>
              <a:rPr lang="es-ES" altLang="es-ES" dirty="0"/>
              <a:t>de </a:t>
            </a:r>
            <a:r>
              <a:rPr lang="es-ES" altLang="es-ES" dirty="0">
                <a:solidFill>
                  <a:srgbClr val="C00000"/>
                </a:solidFill>
              </a:rPr>
              <a:t>imprudencia profesional </a:t>
            </a:r>
            <a:r>
              <a:rPr lang="es-ES" altLang="es-ES" dirty="0"/>
              <a:t>(sanción penal y obligación de indemnizar 116 CP</a:t>
            </a:r>
            <a:r>
              <a:rPr lang="es-ES" altLang="es-ES" dirty="0" smtClean="0"/>
              <a:t>).</a:t>
            </a:r>
            <a:endParaRPr lang="es-ES" altLang="es-ES" dirty="0"/>
          </a:p>
          <a:p>
            <a:r>
              <a:rPr lang="es-ES" altLang="es-ES" dirty="0" smtClean="0"/>
              <a:t>Reclamación Colegial.</a:t>
            </a:r>
            <a:endParaRPr lang="es-ES" altLang="es-ES" dirty="0"/>
          </a:p>
          <a:p>
            <a:r>
              <a:rPr lang="es-ES" altLang="es-ES" dirty="0"/>
              <a:t>Reclamación Administrativa </a:t>
            </a:r>
            <a:r>
              <a:rPr lang="es-ES" altLang="es-ES" dirty="0" smtClean="0"/>
              <a:t>.</a:t>
            </a:r>
            <a:endParaRPr lang="es-ES" altLang="es-ES" dirty="0"/>
          </a:p>
          <a:p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15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0"/>
          </p:nvPr>
        </p:nvSpPr>
        <p:spPr>
          <a:xfrm>
            <a:off x="1991544" y="1700808"/>
            <a:ext cx="7224125" cy="4645574"/>
          </a:xfrm>
        </p:spPr>
        <p:txBody>
          <a:bodyPr/>
          <a:lstStyle/>
          <a:p>
            <a:r>
              <a:rPr lang="es-ES" altLang="es-ES" dirty="0" smtClean="0"/>
              <a:t>Médico.</a:t>
            </a:r>
          </a:p>
          <a:p>
            <a:endParaRPr lang="es-ES" altLang="es-ES" dirty="0" smtClean="0"/>
          </a:p>
          <a:p>
            <a:r>
              <a:rPr lang="es-ES" altLang="es-ES" dirty="0" smtClean="0"/>
              <a:t>Centro hospitalario.</a:t>
            </a:r>
          </a:p>
          <a:p>
            <a:endParaRPr lang="es-ES" altLang="es-ES" dirty="0" smtClean="0"/>
          </a:p>
          <a:p>
            <a:r>
              <a:rPr lang="es-ES" altLang="es-ES" dirty="0" smtClean="0"/>
              <a:t>Seguro médico.</a:t>
            </a:r>
          </a:p>
          <a:p>
            <a:endParaRPr lang="es-ES" altLang="es-ES" dirty="0"/>
          </a:p>
          <a:p>
            <a:r>
              <a:rPr lang="es-ES" altLang="es-ES" dirty="0" smtClean="0"/>
              <a:t>Administración pública  </a:t>
            </a:r>
            <a:r>
              <a:rPr lang="es-ES" altLang="es-ES" dirty="0">
                <a:sym typeface="Wingdings"/>
              </a:rPr>
              <a:t> </a:t>
            </a:r>
            <a:r>
              <a:rPr lang="es-ES" altLang="es-ES" dirty="0" smtClean="0">
                <a:sym typeface="Wingdings"/>
              </a:rPr>
              <a:t>Médico.</a:t>
            </a:r>
            <a:endParaRPr lang="es-ES" altLang="es-ES" dirty="0"/>
          </a:p>
          <a:p>
            <a:pPr marL="542925" indent="0">
              <a:buNone/>
            </a:pP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3"/>
          </p:nvPr>
        </p:nvSpPr>
        <p:spPr>
          <a:xfrm>
            <a:off x="7191920" y="2492896"/>
            <a:ext cx="5384800" cy="4645574"/>
          </a:xfrm>
        </p:spPr>
        <p:txBody>
          <a:bodyPr/>
          <a:lstStyle/>
          <a:p>
            <a:r>
              <a:rPr lang="es-ES" altLang="es-ES" dirty="0" smtClean="0"/>
              <a:t>Solidaridad.</a:t>
            </a:r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>¿Quién responde?</a:t>
            </a:r>
            <a:endParaRPr lang="es-ES" dirty="0">
              <a:solidFill>
                <a:srgbClr val="004586"/>
              </a:solidFill>
            </a:endParaRPr>
          </a:p>
        </p:txBody>
      </p:sp>
      <p:sp>
        <p:nvSpPr>
          <p:cNvPr id="9" name="8 Cerrar llave"/>
          <p:cNvSpPr/>
          <p:nvPr/>
        </p:nvSpPr>
        <p:spPr>
          <a:xfrm>
            <a:off x="6528048" y="1518581"/>
            <a:ext cx="72008" cy="24248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7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>Consecuencias</a:t>
            </a:r>
            <a:endParaRPr lang="es-ES" dirty="0">
              <a:solidFill>
                <a:srgbClr val="004586"/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0" y="1717296"/>
            <a:ext cx="11582400" cy="4592024"/>
          </a:xfrm>
        </p:spPr>
        <p:txBody>
          <a:bodyPr>
            <a:normAutofit/>
          </a:bodyPr>
          <a:lstStyle/>
          <a:p>
            <a:r>
              <a:rPr lang="es-ES" altLang="es-ES" dirty="0" smtClean="0">
                <a:latin typeface="Calibri" pitchFamily="34" charset="0"/>
              </a:rPr>
              <a:t>Indemnizaciones.</a:t>
            </a:r>
            <a:endParaRPr lang="es-ES" altLang="es-ES" dirty="0">
              <a:latin typeface="Calibri" pitchFamily="34" charset="0"/>
            </a:endParaRPr>
          </a:p>
          <a:p>
            <a:r>
              <a:rPr lang="es-ES" altLang="es-ES" dirty="0" smtClean="0">
                <a:latin typeface="Calibri" pitchFamily="34" charset="0"/>
              </a:rPr>
              <a:t>Inhabilitación.</a:t>
            </a:r>
            <a:endParaRPr lang="es-ES" altLang="es-ES" dirty="0">
              <a:latin typeface="Calibri" pitchFamily="34" charset="0"/>
            </a:endParaRPr>
          </a:p>
          <a:p>
            <a:r>
              <a:rPr lang="es-ES" altLang="es-ES" dirty="0" smtClean="0">
                <a:latin typeface="Calibri" pitchFamily="34" charset="0"/>
              </a:rPr>
              <a:t>Multas.</a:t>
            </a:r>
            <a:endParaRPr lang="es-ES" altLang="es-ES" dirty="0">
              <a:latin typeface="Calibri" pitchFamily="34" charset="0"/>
            </a:endParaRPr>
          </a:p>
          <a:p>
            <a:r>
              <a:rPr lang="es-ES" altLang="es-ES" dirty="0" smtClean="0">
                <a:latin typeface="Calibri" pitchFamily="34" charset="0"/>
              </a:rPr>
              <a:t>Prisión.</a:t>
            </a:r>
            <a:endParaRPr lang="es-ES" altLang="es-ES" dirty="0">
              <a:latin typeface="Calibri" pitchFamily="34" charset="0"/>
            </a:endParaRPr>
          </a:p>
          <a:p>
            <a:r>
              <a:rPr lang="es-ES" altLang="es-ES" dirty="0">
                <a:latin typeface="Calibri" pitchFamily="34" charset="0"/>
              </a:rPr>
              <a:t>Sanción Administrativa: </a:t>
            </a:r>
            <a:r>
              <a:rPr lang="es-ES" altLang="es-ES" dirty="0" smtClean="0">
                <a:latin typeface="Calibri" pitchFamily="34" charset="0"/>
              </a:rPr>
              <a:t>Multa.</a:t>
            </a:r>
          </a:p>
          <a:p>
            <a:r>
              <a:rPr lang="es-ES" altLang="es-ES" dirty="0" smtClean="0">
                <a:latin typeface="Calibri" pitchFamily="34" charset="0"/>
              </a:rPr>
              <a:t>Sanción </a:t>
            </a:r>
            <a:r>
              <a:rPr lang="es-ES" altLang="es-ES" dirty="0">
                <a:latin typeface="Calibri" pitchFamily="34" charset="0"/>
              </a:rPr>
              <a:t>Colegial: </a:t>
            </a:r>
            <a:r>
              <a:rPr lang="es-ES" altLang="es-ES" dirty="0" smtClean="0">
                <a:latin typeface="Calibri" pitchFamily="34" charset="0"/>
              </a:rPr>
              <a:t>Suspensión/inhabilitación.</a:t>
            </a:r>
            <a:endParaRPr lang="es-ES" altLang="es-ES" dirty="0">
              <a:latin typeface="Calibri" pitchFamily="34" charset="0"/>
            </a:endParaRPr>
          </a:p>
          <a:p>
            <a:pPr marL="542925" indent="0">
              <a:buNone/>
            </a:pP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549275" indent="-514350" algn="just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</a:pPr>
            <a:endParaRPr lang="es-ES" altLang="es-E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lantilla_AAP2016_Preparada" id="{BD7E9ACC-6248-4272-B819-85581A8AA961}" vid="{CC46AB15-755E-4932-AC4E-0A5F2DD1475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Plantilla_AAP2016_Preparada</Template>
  <TotalTime>2318</TotalTime>
  <Words>2572</Words>
  <Application>Microsoft Office PowerPoint</Application>
  <PresentationFormat>Panorámica</PresentationFormat>
  <Paragraphs>234</Paragraphs>
  <Slides>32</Slides>
  <Notes>28</Notes>
  <HiddenSlides>4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Arial</vt:lpstr>
      <vt:lpstr>Calibri</vt:lpstr>
      <vt:lpstr>Times New Roman</vt:lpstr>
      <vt:lpstr>Verdana</vt:lpstr>
      <vt:lpstr>Wingdings</vt:lpstr>
      <vt:lpstr>Tema de Office</vt:lpstr>
      <vt:lpstr>Responsabilidad Civil Profesional en Atención Primaria</vt:lpstr>
      <vt:lpstr>Qué es la RCP</vt:lpstr>
      <vt:lpstr>¿Qué no es la RCP?</vt:lpstr>
      <vt:lpstr>Elementos de la RCP</vt:lpstr>
      <vt:lpstr>Riesgo RCP</vt:lpstr>
      <vt:lpstr> Tipos de RCP</vt:lpstr>
      <vt:lpstr>Vías de Reclamación</vt:lpstr>
      <vt:lpstr>¿Quién responde?</vt:lpstr>
      <vt:lpstr>Consecuencias</vt:lpstr>
      <vt:lpstr>¿Cómo evitar reclamaciones?</vt:lpstr>
      <vt:lpstr>¿Cómo actuar ante una reclamación?</vt:lpstr>
      <vt:lpstr>Coberturas de las Pólizas de RCP</vt:lpstr>
      <vt:lpstr>Qué NO cubren las pólizas de RCP</vt:lpstr>
      <vt:lpstr>Pregunta 1</vt:lpstr>
      <vt:lpstr>Pregunta 1</vt:lpstr>
      <vt:lpstr>Pregunta 2</vt:lpstr>
      <vt:lpstr>Pregunta 2</vt:lpstr>
      <vt:lpstr>Reclamaciones en Atención Primaria</vt:lpstr>
      <vt:lpstr>Reclamaciones en Atención Primaria (II)</vt:lpstr>
      <vt:lpstr>Caso práctico 1 (I)</vt:lpstr>
      <vt:lpstr>Caso práctico 1 (II)</vt:lpstr>
      <vt:lpstr>Caso práctico 1 (III)</vt:lpstr>
      <vt:lpstr>Pregunta 3</vt:lpstr>
      <vt:lpstr>Pregunta 3</vt:lpstr>
      <vt:lpstr>Caso práctico 2 (I)</vt:lpstr>
      <vt:lpstr>Caso práctico 2 (II)</vt:lpstr>
      <vt:lpstr>Caso práctico 2 (III)</vt:lpstr>
      <vt:lpstr>Caso práctico 2 (IV)</vt:lpstr>
      <vt:lpstr>Pregunta 4</vt:lpstr>
      <vt:lpstr>Pregunta 4</vt:lpstr>
      <vt:lpstr> La Responsabilidad Civil Profesional en Atención Primaria </vt:lpstr>
      <vt:lpstr> La Responsabilidad Civil Profesional en Atención Primaria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tratar las patologías mas prevalentes de la piel</dc:title>
  <dc:creator>Live Med</dc:creator>
  <cp:lastModifiedBy>Live Med</cp:lastModifiedBy>
  <cp:revision>228</cp:revision>
  <dcterms:created xsi:type="dcterms:W3CDTF">2016-01-21T12:27:52Z</dcterms:created>
  <dcterms:modified xsi:type="dcterms:W3CDTF">2017-03-07T18:02:26Z</dcterms:modified>
</cp:coreProperties>
</file>