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6"/>
  </p:notesMasterIdLst>
  <p:sldIdLst>
    <p:sldId id="256" r:id="rId2"/>
    <p:sldId id="268" r:id="rId3"/>
    <p:sldId id="267" r:id="rId4"/>
    <p:sldId id="294" r:id="rId5"/>
    <p:sldId id="271" r:id="rId6"/>
    <p:sldId id="285" r:id="rId7"/>
    <p:sldId id="322" r:id="rId8"/>
    <p:sldId id="320" r:id="rId9"/>
    <p:sldId id="270" r:id="rId10"/>
    <p:sldId id="269" r:id="rId11"/>
    <p:sldId id="277" r:id="rId12"/>
    <p:sldId id="316" r:id="rId13"/>
    <p:sldId id="280" r:id="rId14"/>
    <p:sldId id="286" r:id="rId15"/>
    <p:sldId id="288" r:id="rId16"/>
    <p:sldId id="289" r:id="rId17"/>
    <p:sldId id="321" r:id="rId18"/>
    <p:sldId id="272" r:id="rId19"/>
    <p:sldId id="284" r:id="rId20"/>
    <p:sldId id="283" r:id="rId21"/>
    <p:sldId id="282" r:id="rId22"/>
    <p:sldId id="319" r:id="rId23"/>
    <p:sldId id="291" r:id="rId24"/>
    <p:sldId id="292" r:id="rId25"/>
    <p:sldId id="323" r:id="rId26"/>
    <p:sldId id="324" r:id="rId27"/>
    <p:sldId id="331" r:id="rId28"/>
    <p:sldId id="325" r:id="rId29"/>
    <p:sldId id="326" r:id="rId30"/>
    <p:sldId id="333" r:id="rId31"/>
    <p:sldId id="329" r:id="rId32"/>
    <p:sldId id="335" r:id="rId33"/>
    <p:sldId id="336" r:id="rId34"/>
    <p:sldId id="330" r:id="rId35"/>
    <p:sldId id="332" r:id="rId36"/>
    <p:sldId id="295" r:id="rId37"/>
    <p:sldId id="337" r:id="rId38"/>
    <p:sldId id="297" r:id="rId39"/>
    <p:sldId id="338" r:id="rId40"/>
    <p:sldId id="299" r:id="rId41"/>
    <p:sldId id="301" r:id="rId42"/>
    <p:sldId id="302" r:id="rId43"/>
    <p:sldId id="306" r:id="rId44"/>
    <p:sldId id="334" r:id="rId45"/>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CDD7EB"/>
    <a:srgbClr val="E8ECF5"/>
    <a:srgbClr val="287AC8"/>
    <a:srgbClr val="FFFFFF"/>
    <a:srgbClr val="D9D017"/>
    <a:srgbClr val="C5000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8596" autoAdjust="0"/>
  </p:normalViewPr>
  <p:slideViewPr>
    <p:cSldViewPr>
      <p:cViewPr varScale="1">
        <p:scale>
          <a:sx n="59" d="100"/>
          <a:sy n="59" d="100"/>
        </p:scale>
        <p:origin x="1092" y="8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9999999999998E-2"/>
          <c:y val="7.3825503355704702E-2"/>
          <c:w val="0.64624999999999999"/>
          <c:h val="0.77181208053691275"/>
        </c:manualLayout>
      </c:layout>
      <c:barChart>
        <c:barDir val="col"/>
        <c:grouping val="clustered"/>
        <c:varyColors val="0"/>
        <c:ser>
          <c:idx val="0"/>
          <c:order val="0"/>
          <c:tx>
            <c:strRef>
              <c:f>Sheet1!$A$2</c:f>
              <c:strCache>
                <c:ptCount val="1"/>
                <c:pt idx="0">
                  <c:v>Tx standard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20-39</c:v>
                </c:pt>
                <c:pt idx="1">
                  <c:v>40-59</c:v>
                </c:pt>
                <c:pt idx="2">
                  <c:v>60-74</c:v>
                </c:pt>
              </c:strCache>
            </c:strRef>
          </c:cat>
          <c:val>
            <c:numRef>
              <c:f>Sheet1!$B$2:$D$2</c:f>
              <c:numCache>
                <c:formatCode>General</c:formatCode>
                <c:ptCount val="3"/>
                <c:pt idx="0">
                  <c:v>29</c:v>
                </c:pt>
                <c:pt idx="1">
                  <c:v>19</c:v>
                </c:pt>
                <c:pt idx="2">
                  <c:v>12</c:v>
                </c:pt>
              </c:numCache>
            </c:numRef>
          </c:val>
        </c:ser>
        <c:ser>
          <c:idx val="1"/>
          <c:order val="1"/>
          <c:tx>
            <c:strRef>
              <c:f>Sheet1!$A$3</c:f>
              <c:strCache>
                <c:ptCount val="1"/>
                <c:pt idx="0">
                  <c:v>ECD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20-39</c:v>
                </c:pt>
                <c:pt idx="1">
                  <c:v>40-59</c:v>
                </c:pt>
                <c:pt idx="2">
                  <c:v>60-74</c:v>
                </c:pt>
              </c:strCache>
            </c:strRef>
          </c:cat>
          <c:val>
            <c:numRef>
              <c:f>Sheet1!$B$3:$D$3</c:f>
              <c:numCache>
                <c:formatCode>General</c:formatCode>
                <c:ptCount val="3"/>
                <c:pt idx="0">
                  <c:v>26</c:v>
                </c:pt>
                <c:pt idx="1">
                  <c:v>16</c:v>
                </c:pt>
                <c:pt idx="2">
                  <c:v>9</c:v>
                </c:pt>
              </c:numCache>
            </c:numRef>
          </c:val>
        </c:ser>
        <c:ser>
          <c:idx val="2"/>
          <c:order val="2"/>
          <c:tx>
            <c:strRef>
              <c:f>Sheet1!$A$4</c:f>
              <c:strCache>
                <c:ptCount val="1"/>
                <c:pt idx="0">
                  <c:v>WL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20-39</c:v>
                </c:pt>
                <c:pt idx="1">
                  <c:v>40-59</c:v>
                </c:pt>
                <c:pt idx="2">
                  <c:v>60-74</c:v>
                </c:pt>
              </c:strCache>
            </c:strRef>
          </c:cat>
          <c:val>
            <c:numRef>
              <c:f>Sheet1!$B$4:$D$4</c:f>
              <c:numCache>
                <c:formatCode>General</c:formatCode>
                <c:ptCount val="3"/>
                <c:pt idx="0">
                  <c:v>14</c:v>
                </c:pt>
                <c:pt idx="1">
                  <c:v>9</c:v>
                </c:pt>
                <c:pt idx="2">
                  <c:v>6</c:v>
                </c:pt>
              </c:numCache>
            </c:numRef>
          </c:val>
        </c:ser>
        <c:dLbls>
          <c:dLblPos val="inEnd"/>
          <c:showLegendKey val="0"/>
          <c:showVal val="1"/>
          <c:showCatName val="0"/>
          <c:showSerName val="0"/>
          <c:showPercent val="0"/>
          <c:showBubbleSize val="0"/>
        </c:dLbls>
        <c:gapWidth val="65"/>
        <c:axId val="188064928"/>
        <c:axId val="188070368"/>
      </c:barChart>
      <c:catAx>
        <c:axId val="188064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197" b="1" i="0" u="none" strike="noStrike" kern="1200" cap="all" baseline="0">
                <a:solidFill>
                  <a:schemeClr val="accent1"/>
                </a:solidFill>
                <a:latin typeface="+mn-lt"/>
                <a:ea typeface="+mn-ea"/>
                <a:cs typeface="+mn-cs"/>
              </a:defRPr>
            </a:pPr>
            <a:endParaRPr lang="es-ES"/>
          </a:p>
        </c:txPr>
        <c:crossAx val="188070368"/>
        <c:crosses val="autoZero"/>
        <c:auto val="1"/>
        <c:lblAlgn val="ctr"/>
        <c:lblOffset val="100"/>
        <c:tickLblSkip val="1"/>
        <c:tickMarkSkip val="1"/>
        <c:noMultiLvlLbl val="0"/>
      </c:catAx>
      <c:valAx>
        <c:axId val="1880703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80649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BDAF56A-3E39-42A1-8505-F210D3E434EF}" type="datetimeFigureOut">
              <a:rPr lang="es-ES"/>
              <a:pPr>
                <a:defRPr/>
              </a:pPr>
              <a:t>08/03/2017</a:t>
            </a:fld>
            <a:endParaRPr lang="es-E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4A75CB-C0F2-44D3-9B6E-7C2AD02A3102}" type="slidenum">
              <a:rPr lang="es-ES"/>
              <a:pPr>
                <a:defRPr/>
              </a:pPr>
              <a:t>‹Nº›</a:t>
            </a:fld>
            <a:endParaRPr lang="es-ES"/>
          </a:p>
        </p:txBody>
      </p:sp>
    </p:spTree>
    <p:extLst>
      <p:ext uri="{BB962C8B-B14F-4D97-AF65-F5344CB8AC3E}">
        <p14:creationId xmlns:p14="http://schemas.microsoft.com/office/powerpoint/2010/main" val="1729619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BF56526-5475-4868-8F88-B6A1D7C1ED78}" type="slidenum">
              <a:rPr lang="es-ES" sz="1200">
                <a:solidFill>
                  <a:schemeClr val="tx2"/>
                </a:solidFill>
                <a:latin typeface="Comic Sans MS" pitchFamily="66" charset="0"/>
              </a:rPr>
              <a:pPr algn="r"/>
              <a:t>7</a:t>
            </a:fld>
            <a:endParaRPr lang="es-ES" sz="1200">
              <a:solidFill>
                <a:schemeClr val="tx2"/>
              </a:solidFill>
              <a:latin typeface="Comic Sans MS" pitchFamily="66" charset="0"/>
            </a:endParaRPr>
          </a:p>
        </p:txBody>
      </p:sp>
      <p:sp>
        <p:nvSpPr>
          <p:cNvPr id="86018" name="1 Marcador de imagen de diapositiva"/>
          <p:cNvSpPr>
            <a:spLocks noGrp="1" noRot="1" noChangeAspect="1" noTextEdit="1"/>
          </p:cNvSpPr>
          <p:nvPr>
            <p:ph type="sldImg"/>
          </p:nvPr>
        </p:nvSpPr>
        <p:spPr>
          <a:xfrm>
            <a:off x="381000" y="685800"/>
            <a:ext cx="6096000" cy="3429000"/>
          </a:xfrm>
          <a:ln/>
        </p:spPr>
      </p:sp>
      <p:sp>
        <p:nvSpPr>
          <p:cNvPr id="86019" name="2 Marcador de notas"/>
          <p:cNvSpPr>
            <a:spLocks noGrp="1"/>
          </p:cNvSpPr>
          <p:nvPr>
            <p:ph type="body" idx="1"/>
          </p:nvPr>
        </p:nvSpPr>
        <p:spPr>
          <a:xfrm>
            <a:off x="914400" y="4343400"/>
            <a:ext cx="5029200" cy="4114800"/>
          </a:xfrm>
          <a:noFill/>
          <a:ln/>
        </p:spPr>
        <p:txBody>
          <a:bodyPr/>
          <a:lstStyle/>
          <a:p>
            <a:pPr eaLnBrk="1" hangingPunct="1"/>
            <a:endParaRPr lang="es-ES" smtClean="0"/>
          </a:p>
        </p:txBody>
      </p:sp>
      <p:sp>
        <p:nvSpPr>
          <p:cNvPr id="86020"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6371612-AF5A-4B6B-ABB2-E58EBFF14315}" type="slidenum">
              <a:rPr lang="en-AU" sz="1200">
                <a:latin typeface="Times New Roman" pitchFamily="18" charset="0"/>
              </a:rPr>
              <a:pPr algn="r" eaLnBrk="0" hangingPunct="0"/>
              <a:t>7</a:t>
            </a:fld>
            <a:endParaRPr lang="en-AU" sz="1200">
              <a:latin typeface="Times New Roman" pitchFamily="18" charset="0"/>
            </a:endParaRPr>
          </a:p>
        </p:txBody>
      </p:sp>
    </p:spTree>
    <p:extLst>
      <p:ext uri="{BB962C8B-B14F-4D97-AF65-F5344CB8AC3E}">
        <p14:creationId xmlns:p14="http://schemas.microsoft.com/office/powerpoint/2010/main" val="299285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32</a:t>
            </a:fld>
            <a:endParaRPr lang="es-ES"/>
          </a:p>
        </p:txBody>
      </p:sp>
    </p:spTree>
    <p:extLst>
      <p:ext uri="{BB962C8B-B14F-4D97-AF65-F5344CB8AC3E}">
        <p14:creationId xmlns:p14="http://schemas.microsoft.com/office/powerpoint/2010/main" val="280901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87388" y="4343400"/>
            <a:ext cx="5484812" cy="4114800"/>
          </a:xfrm>
          <a:noFill/>
          <a:ln/>
        </p:spPr>
        <p:txBody>
          <a:bodyPr/>
          <a:lstStyle/>
          <a:p>
            <a:r>
              <a:rPr lang="es-ES" smtClean="0"/>
              <a:t> </a:t>
            </a:r>
          </a:p>
        </p:txBody>
      </p:sp>
    </p:spTree>
    <p:extLst>
      <p:ext uri="{BB962C8B-B14F-4D97-AF65-F5344CB8AC3E}">
        <p14:creationId xmlns:p14="http://schemas.microsoft.com/office/powerpoint/2010/main" val="289358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87388" y="4343400"/>
            <a:ext cx="5484812" cy="4114800"/>
          </a:xfrm>
          <a:noFill/>
          <a:ln/>
        </p:spPr>
        <p:txBody>
          <a:bodyPr/>
          <a:lstStyle/>
          <a:p>
            <a:r>
              <a:rPr lang="es-ES" smtClean="0"/>
              <a:t> </a:t>
            </a:r>
          </a:p>
        </p:txBody>
      </p:sp>
    </p:spTree>
    <p:extLst>
      <p:ext uri="{BB962C8B-B14F-4D97-AF65-F5344CB8AC3E}">
        <p14:creationId xmlns:p14="http://schemas.microsoft.com/office/powerpoint/2010/main" val="352614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41</a:t>
            </a:fld>
            <a:endParaRPr lang="es-ES"/>
          </a:p>
        </p:txBody>
      </p:sp>
    </p:spTree>
    <p:extLst>
      <p:ext uri="{BB962C8B-B14F-4D97-AF65-F5344CB8AC3E}">
        <p14:creationId xmlns:p14="http://schemas.microsoft.com/office/powerpoint/2010/main" val="27122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Arias M, </a:t>
            </a:r>
            <a:r>
              <a:rPr lang="es-ES" dirty="0" err="1" smtClean="0"/>
              <a:t>Campistol</a:t>
            </a:r>
            <a:r>
              <a:rPr lang="es-ES" dirty="0" smtClean="0"/>
              <a:t> JM, Morales JM (editores). Manual de trasplante renal (2ª edición), Madrid 2011. Pfizer SLU. </a:t>
            </a:r>
            <a:r>
              <a:rPr lang="es-ES" smtClean="0"/>
              <a:t>ISBN: 978-84-938545-7-7 </a:t>
            </a:r>
            <a:endParaRPr lang="es-ES"/>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8</a:t>
            </a:fld>
            <a:endParaRPr lang="es-ES"/>
          </a:p>
        </p:txBody>
      </p:sp>
    </p:spTree>
    <p:extLst>
      <p:ext uri="{BB962C8B-B14F-4D97-AF65-F5344CB8AC3E}">
        <p14:creationId xmlns:p14="http://schemas.microsoft.com/office/powerpoint/2010/main" val="240352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11A9D1A-EA63-4D15-A10D-E6F19072D9DE}" type="slidenum">
              <a:rPr lang="es-ES" sz="1200">
                <a:solidFill>
                  <a:schemeClr val="tx2"/>
                </a:solidFill>
                <a:latin typeface="Comic Sans MS" pitchFamily="66" charset="0"/>
              </a:rPr>
              <a:pPr algn="r"/>
              <a:t>9</a:t>
            </a:fld>
            <a:endParaRPr lang="es-ES" sz="1200">
              <a:solidFill>
                <a:schemeClr val="tx2"/>
              </a:solidFill>
              <a:latin typeface="Comic Sans MS" pitchFamily="66" charset="0"/>
            </a:endParaRPr>
          </a:p>
        </p:txBody>
      </p:sp>
      <p:sp>
        <p:nvSpPr>
          <p:cNvPr id="89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2148292-D814-4CD0-8522-9096D8D4030B}" type="slidenum">
              <a:rPr lang="en-AU" sz="1200">
                <a:latin typeface="Times New Roman" pitchFamily="18" charset="0"/>
              </a:rPr>
              <a:pPr algn="r" eaLnBrk="0" hangingPunct="0"/>
              <a:t>9</a:t>
            </a:fld>
            <a:endParaRPr lang="en-AU" sz="1200">
              <a:latin typeface="Times New Roman" pitchFamily="18" charset="0"/>
            </a:endParaRPr>
          </a:p>
        </p:txBody>
      </p:sp>
      <p:sp>
        <p:nvSpPr>
          <p:cNvPr id="89091" name="Rectangle 2"/>
          <p:cNvSpPr>
            <a:spLocks noGrp="1" noRot="1" noChangeAspect="1" noChangeArrowheads="1" noTextEdit="1"/>
          </p:cNvSpPr>
          <p:nvPr>
            <p:ph type="sldImg"/>
          </p:nvPr>
        </p:nvSpPr>
        <p:spPr>
          <a:xfrm>
            <a:off x="388938" y="687388"/>
            <a:ext cx="6091237" cy="3427412"/>
          </a:xfrm>
          <a:ln/>
        </p:spPr>
      </p:sp>
      <p:sp>
        <p:nvSpPr>
          <p:cNvPr id="89092" name="Rectangle 3"/>
          <p:cNvSpPr>
            <a:spLocks noGrp="1" noChangeArrowheads="1"/>
          </p:cNvSpPr>
          <p:nvPr>
            <p:ph type="body" idx="1"/>
          </p:nvPr>
        </p:nvSpPr>
        <p:spPr>
          <a:xfrm>
            <a:off x="915988" y="4341813"/>
            <a:ext cx="5024437" cy="4114800"/>
          </a:xfrm>
          <a:noFill/>
          <a:ln/>
        </p:spPr>
        <p:txBody>
          <a:bodyPr/>
          <a:lstStyle/>
          <a:p>
            <a:pPr eaLnBrk="1" hangingPunct="1"/>
            <a:endParaRPr lang="en-GB" smtClean="0"/>
          </a:p>
        </p:txBody>
      </p:sp>
    </p:spTree>
    <p:extLst>
      <p:ext uri="{BB962C8B-B14F-4D97-AF65-F5344CB8AC3E}">
        <p14:creationId xmlns:p14="http://schemas.microsoft.com/office/powerpoint/2010/main" val="380389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Marcador de imagen de diapositiva"/>
          <p:cNvSpPr>
            <a:spLocks noGrp="1" noRot="1" noChangeAspect="1" noTextEdit="1"/>
          </p:cNvSpPr>
          <p:nvPr>
            <p:ph type="sldImg"/>
          </p:nvPr>
        </p:nvSpPr>
        <p:spPr>
          <a:ln/>
        </p:spPr>
      </p:sp>
      <p:sp>
        <p:nvSpPr>
          <p:cNvPr id="94210" name="2 Marcador de notas"/>
          <p:cNvSpPr>
            <a:spLocks noGrp="1"/>
          </p:cNvSpPr>
          <p:nvPr>
            <p:ph type="body" idx="1"/>
          </p:nvPr>
        </p:nvSpPr>
        <p:spPr>
          <a:noFill/>
          <a:ln/>
        </p:spPr>
        <p:txBody>
          <a:bodyPr/>
          <a:lstStyle/>
          <a:p>
            <a:pPr>
              <a:spcBef>
                <a:spcPct val="0"/>
              </a:spcBef>
            </a:pPr>
            <a:endParaRPr lang="es-ES" dirty="0" smtClean="0"/>
          </a:p>
        </p:txBody>
      </p:sp>
      <p:sp>
        <p:nvSpPr>
          <p:cNvPr id="9421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3CE4273-B373-418E-8C9A-3B07D894F9D1}" type="slidenum">
              <a:rPr lang="es-ES" sz="1200"/>
              <a:pPr algn="r"/>
              <a:t>13</a:t>
            </a:fld>
            <a:endParaRPr lang="es-ES" sz="1200"/>
          </a:p>
        </p:txBody>
      </p:sp>
    </p:spTree>
    <p:extLst>
      <p:ext uri="{BB962C8B-B14F-4D97-AF65-F5344CB8AC3E}">
        <p14:creationId xmlns:p14="http://schemas.microsoft.com/office/powerpoint/2010/main" val="212978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a:ln/>
        </p:spPr>
      </p:sp>
      <p:sp>
        <p:nvSpPr>
          <p:cNvPr id="96258" name="Rectangle 3"/>
          <p:cNvSpPr>
            <a:spLocks noGrp="1"/>
          </p:cNvSpPr>
          <p:nvPr>
            <p:ph type="body" idx="1"/>
          </p:nvPr>
        </p:nvSpPr>
        <p:spPr>
          <a:noFill/>
          <a:ln/>
        </p:spPr>
        <p:txBody>
          <a:bodyPr/>
          <a:lstStyle/>
          <a:p>
            <a:pPr defTabSz="457200">
              <a:lnSpc>
                <a:spcPct val="80000"/>
              </a:lnSpc>
            </a:pPr>
            <a:endParaRPr lang="en-US" sz="800" dirty="0" smtClean="0"/>
          </a:p>
          <a:p>
            <a:pPr defTabSz="457200">
              <a:lnSpc>
                <a:spcPct val="80000"/>
              </a:lnSpc>
            </a:pPr>
            <a:r>
              <a:rPr lang="en-US" sz="800" dirty="0" smtClean="0"/>
              <a:t>I would like to finish by this recent publication summarizes some of the ideas I've discussed in my talk. In this paper we compare two major groups of kidney transplant patients in Spain and the U.S., with all necessary statistical adjustments as happened in the comparison between Europe and the U.S. </a:t>
            </a:r>
            <a:r>
              <a:rPr lang="en-US" sz="800" dirty="0" err="1" smtClean="0"/>
              <a:t>Opelz</a:t>
            </a:r>
            <a:r>
              <a:rPr lang="en-US" sz="800" dirty="0" smtClean="0"/>
              <a:t> survival of the Spanish renal transplant was surprisingly better than Americans</a:t>
            </a:r>
          </a:p>
          <a:p>
            <a:pPr defTabSz="457200">
              <a:lnSpc>
                <a:spcPct val="80000"/>
              </a:lnSpc>
            </a:pPr>
            <a:endParaRPr lang="en-US" sz="800" dirty="0" smtClean="0"/>
          </a:p>
          <a:p>
            <a:pPr defTabSz="457200">
              <a:lnSpc>
                <a:spcPct val="80000"/>
              </a:lnSpc>
            </a:pPr>
            <a:endParaRPr lang="en-US" sz="800" dirty="0" smtClean="0"/>
          </a:p>
          <a:p>
            <a:pPr defTabSz="457200">
              <a:lnSpc>
                <a:spcPct val="80000"/>
              </a:lnSpc>
            </a:pPr>
            <a:endParaRPr lang="en-US" sz="800" dirty="0" smtClean="0"/>
          </a:p>
        </p:txBody>
      </p:sp>
    </p:spTree>
    <p:extLst>
      <p:ext uri="{BB962C8B-B14F-4D97-AF65-F5344CB8AC3E}">
        <p14:creationId xmlns:p14="http://schemas.microsoft.com/office/powerpoint/2010/main" val="342630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Marcador de imagen de diapositiva 1"/>
          <p:cNvSpPr>
            <a:spLocks noGrp="1" noRot="1" noChangeAspect="1" noTextEdit="1"/>
          </p:cNvSpPr>
          <p:nvPr>
            <p:ph type="sldImg"/>
          </p:nvPr>
        </p:nvSpPr>
        <p:spPr>
          <a:ln/>
        </p:spPr>
      </p:sp>
      <p:sp>
        <p:nvSpPr>
          <p:cNvPr id="98306" name="Marcador de notas 2"/>
          <p:cNvSpPr>
            <a:spLocks noGrp="1"/>
          </p:cNvSpPr>
          <p:nvPr>
            <p:ph type="body" idx="1"/>
          </p:nvPr>
        </p:nvSpPr>
        <p:spPr>
          <a:noFill/>
          <a:ln/>
        </p:spPr>
        <p:txBody>
          <a:bodyPr/>
          <a:lstStyle/>
          <a:p>
            <a:pPr defTabSz="457200"/>
            <a:r>
              <a:rPr lang="en-US" smtClean="0"/>
              <a:t>Conclusions. US kidney transplant recipients had more than twice the long-term hazard of DWGF compared with Spanish kidney transplant recipients and similar levels of death-censored graft function. Pre-transplant medical care, comorbidities, such as cardiovascular disease, and their management in each country</a:t>
            </a:r>
            <a:r>
              <a:rPr lang="en-US" altLang="es-ES" smtClean="0"/>
              <a:t>’</a:t>
            </a:r>
            <a:r>
              <a:rPr lang="en-US" smtClean="0"/>
              <a:t>s health system are possible explanations for the differences between the two countries.</a:t>
            </a:r>
            <a:endParaRPr lang="es-ES" smtClean="0"/>
          </a:p>
          <a:p>
            <a:pPr defTabSz="457200"/>
            <a:endParaRPr lang="es-ES" smtClean="0"/>
          </a:p>
        </p:txBody>
      </p:sp>
      <p:sp>
        <p:nvSpPr>
          <p:cNvPr id="98307" name="Marcador de número de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BE4091E-A0C7-4830-ACD2-8A9FE9EDB996}" type="slidenum">
              <a:rPr lang="es-ES" sz="1200">
                <a:ea typeface="MS PGothic" pitchFamily="34" charset="-128"/>
              </a:rPr>
              <a:pPr algn="r"/>
              <a:t>15</a:t>
            </a:fld>
            <a:endParaRPr lang="es-ES" sz="1200">
              <a:ea typeface="MS PGothic" pitchFamily="34" charset="-128"/>
            </a:endParaRPr>
          </a:p>
        </p:txBody>
      </p:sp>
    </p:spTree>
    <p:extLst>
      <p:ext uri="{BB962C8B-B14F-4D97-AF65-F5344CB8AC3E}">
        <p14:creationId xmlns:p14="http://schemas.microsoft.com/office/powerpoint/2010/main" val="87637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16</a:t>
            </a:fld>
            <a:endParaRPr lang="es-ES"/>
          </a:p>
        </p:txBody>
      </p:sp>
    </p:spTree>
    <p:extLst>
      <p:ext uri="{BB962C8B-B14F-4D97-AF65-F5344CB8AC3E}">
        <p14:creationId xmlns:p14="http://schemas.microsoft.com/office/powerpoint/2010/main" val="124437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a:xfrm>
            <a:off x="381000" y="685800"/>
            <a:ext cx="6096000" cy="3429000"/>
          </a:xfrm>
          <a:ln/>
        </p:spPr>
      </p:sp>
      <p:sp>
        <p:nvSpPr>
          <p:cNvPr id="142339" name="2 Marcador de notas"/>
          <p:cNvSpPr>
            <a:spLocks noGrp="1"/>
          </p:cNvSpPr>
          <p:nvPr>
            <p:ph type="body" idx="1"/>
          </p:nvPr>
        </p:nvSpPr>
        <p:spPr>
          <a:noFill/>
          <a:ln/>
        </p:spPr>
        <p:txBody>
          <a:bodyPr/>
          <a:lstStyle/>
          <a:p>
            <a:endParaRPr lang="es-E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90246AD-AE29-4904-B686-B06E004F7AD0}" type="slidenum">
              <a:rPr lang="en-US" sz="1200">
                <a:latin typeface="+mn-lt"/>
                <a:cs typeface="+mn-cs"/>
              </a:rPr>
              <a:pPr algn="r" fontAlgn="auto">
                <a:spcBef>
                  <a:spcPts val="0"/>
                </a:spcBef>
                <a:spcAft>
                  <a:spcPts val="0"/>
                </a:spcAft>
                <a:defRPr/>
              </a:pPr>
              <a:t>29</a:t>
            </a:fld>
            <a:endParaRPr lang="en-US" sz="1200">
              <a:latin typeface="+mn-lt"/>
              <a:cs typeface="+mn-cs"/>
            </a:endParaRPr>
          </a:p>
        </p:txBody>
      </p:sp>
    </p:spTree>
    <p:extLst>
      <p:ext uri="{BB962C8B-B14F-4D97-AF65-F5344CB8AC3E}">
        <p14:creationId xmlns:p14="http://schemas.microsoft.com/office/powerpoint/2010/main" val="16310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87388" y="4343400"/>
            <a:ext cx="5484812" cy="4114800"/>
          </a:xfrm>
          <a:noFill/>
          <a:ln/>
        </p:spPr>
        <p:txBody>
          <a:bodyPr/>
          <a:lstStyle/>
          <a:p>
            <a:r>
              <a:rPr lang="es-ES" smtClean="0"/>
              <a:t> </a:t>
            </a:r>
          </a:p>
        </p:txBody>
      </p:sp>
    </p:spTree>
    <p:extLst>
      <p:ext uri="{BB962C8B-B14F-4D97-AF65-F5344CB8AC3E}">
        <p14:creationId xmlns:p14="http://schemas.microsoft.com/office/powerpoint/2010/main" val="502599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11 Conector recto"/>
          <p:cNvCxnSpPr/>
          <p:nvPr userDrawn="1"/>
        </p:nvCxnSpPr>
        <p:spPr>
          <a:xfrm rot="5400000">
            <a:off x="298450" y="4418013"/>
            <a:ext cx="1116013" cy="1587"/>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13 Conector recto"/>
          <p:cNvCxnSpPr/>
          <p:nvPr userDrawn="1"/>
        </p:nvCxnSpPr>
        <p:spPr>
          <a:xfrm rot="5400000">
            <a:off x="497681" y="5585619"/>
            <a:ext cx="720725" cy="1588"/>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agen 9"/>
          <p:cNvPicPr>
            <a:picLocks noChangeAspect="1"/>
          </p:cNvPicPr>
          <p:nvPr userDrawn="1"/>
        </p:nvPicPr>
        <p:blipFill>
          <a:blip r:embed="rId3"/>
          <a:srcRect/>
          <a:stretch>
            <a:fillRect/>
          </a:stretch>
        </p:blipFill>
        <p:spPr bwMode="auto">
          <a:xfrm>
            <a:off x="10028238" y="6132513"/>
            <a:ext cx="2087562" cy="609600"/>
          </a:xfrm>
          <a:prstGeom prst="rect">
            <a:avLst/>
          </a:prstGeom>
          <a:noFill/>
          <a:ln w="9525">
            <a:noFill/>
            <a:miter lim="800000"/>
            <a:headEnd/>
            <a:tailEnd/>
          </a:ln>
        </p:spPr>
      </p:pic>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6"/>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Imagen 11"/>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8" name="Group 54"/>
          <p:cNvGraphicFramePr>
            <a:graphicFrameLocks noGrp="1"/>
          </p:cNvGraphicFramePr>
          <p:nvPr/>
        </p:nvGraphicFramePr>
        <p:xfrm>
          <a:off x="1776413" y="908050"/>
          <a:ext cx="8721725" cy="4705988"/>
        </p:xfrm>
        <a:graphic>
          <a:graphicData uri="http://schemas.openxmlformats.org/drawingml/2006/table">
            <a:tbl>
              <a:tblPr/>
              <a:tblGrid>
                <a:gridCol w="3844925"/>
                <a:gridCol w="4876800"/>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bg1"/>
                          </a:solidFill>
                          <a:effectLst/>
                          <a:latin typeface="Calibri" pitchFamily="34" charset="0"/>
                          <a:cs typeface="Times New Roman" pitchFamily="18" charset="0"/>
                        </a:rPr>
                        <a:t>Clase</a:t>
                      </a:r>
                      <a:endParaRPr kumimoji="0" lang="es-ES" sz="1800" b="0" i="0" u="none" strike="noStrike" cap="none" normalizeH="0" baseline="0" smtClean="0">
                        <a:ln>
                          <a:noFill/>
                        </a:ln>
                        <a:solidFill>
                          <a:schemeClr val="bg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bg1"/>
                          </a:solidFill>
                          <a:effectLst/>
                          <a:latin typeface="Calibri" pitchFamily="34" charset="0"/>
                          <a:cs typeface="Times New Roman" pitchFamily="18" charset="0"/>
                        </a:rPr>
                        <a:t>Principio activo</a:t>
                      </a:r>
                      <a:endParaRPr kumimoji="0" lang="es-ES" sz="1800" b="0" i="0" u="none" strike="noStrike" cap="none" normalizeH="0" baseline="0" smtClean="0">
                        <a:ln>
                          <a:noFill/>
                        </a:ln>
                        <a:solidFill>
                          <a:schemeClr val="bg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I ( muy alta)</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Propionato clobetasol 0,05%</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II (potencia alta)</a:t>
                      </a:r>
                      <a:endParaRPr kumimoji="0" lang="es-ES" sz="1600" b="0"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Prednicarbato 0,25%  </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Mometasona 0,1%</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Metilprednisolona 0,1%</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Betametasona</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Beclometasona</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Arial" charset="0"/>
                        </a:rPr>
                        <a:t>Propionato fluticasona</a:t>
                      </a:r>
                      <a:endParaRPr kumimoji="0" lang="es-ES" sz="1600" b="1"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 III (potencia intermedia)</a:t>
                      </a:r>
                      <a:endParaRPr kumimoji="0" lang="es-ES" sz="1600" b="0"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Clobetasona 0,05%</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Calibri" pitchFamily="34" charset="0"/>
                          <a:cs typeface="Times New Roman" pitchFamily="18" charset="0"/>
                        </a:rPr>
                        <a:t> </a:t>
                      </a:r>
                      <a:endParaRPr kumimoji="0" lang="es-ES" sz="1600" b="0"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Hidrocortisona aceponato</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Calibri" pitchFamily="34" charset="0"/>
                          <a:cs typeface="Times New Roman" pitchFamily="18" charset="0"/>
                        </a:rPr>
                        <a:t> </a:t>
                      </a:r>
                      <a:endParaRPr kumimoji="0" lang="es-ES" sz="1600" b="0"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Hidrocortisona butirato</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Calibri" pitchFamily="34" charset="0"/>
                        <a:cs typeface="Arial"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Ac fluocinolona</a:t>
                      </a:r>
                      <a:endParaRPr kumimoji="0" lang="es-ES" sz="1600" b="1"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Arial" charset="0"/>
                        </a:rPr>
                        <a:t>IV (potencia baja)</a:t>
                      </a:r>
                      <a:endParaRPr kumimoji="0" lang="es-ES" sz="1600" b="0"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Hidrocortisona acetato</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bl>
          </a:graphicData>
        </a:graphic>
      </p:graphicFrame>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7"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n 1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3"/>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2" name="1 Título"/>
          <p:cNvSpPr>
            <a:spLocks noGrp="1"/>
          </p:cNvSpPr>
          <p:nvPr>
            <p:ph type="title"/>
          </p:nvPr>
        </p:nvSpPr>
        <p:spPr>
          <a:xfrm>
            <a:off x="609600" y="159904"/>
            <a:ext cx="10972800" cy="604800"/>
          </a:xfrm>
          <a:noFill/>
        </p:spPr>
        <p:txBody>
          <a:bodyPr>
            <a:noAutofit/>
          </a:bodyPr>
          <a:lstStyle>
            <a:lvl1pPr algn="ctr">
              <a:defRPr sz="3200" b="1" baseline="0">
                <a:solidFill>
                  <a:schemeClr val="accent1"/>
                </a:solidFill>
              </a:defRPr>
            </a:lvl1pPr>
          </a:lstStyle>
          <a:p>
            <a:r>
              <a:rPr lang="en-US" dirty="0" smtClean="0"/>
              <a:t>Click to edit Master title style</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4"/>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15"/>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texto"/>
          <p:cNvSpPr>
            <a:spLocks noGrp="1"/>
          </p:cNvSpPr>
          <p:nvPr>
            <p:ph type="body" idx="1"/>
          </p:nvPr>
        </p:nvSpPr>
        <p:spPr>
          <a:xfrm>
            <a:off x="963084" y="2276872"/>
            <a:ext cx="10363200" cy="3330826"/>
          </a:xfrm>
        </p:spPr>
        <p:txBody>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2 Marcador de texto"/>
          <p:cNvSpPr>
            <a:spLocks noGrp="1"/>
          </p:cNvSpPr>
          <p:nvPr>
            <p:ph type="body" idx="10"/>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Marcador de texto 5"/>
          <p:cNvSpPr>
            <a:spLocks noGrp="1"/>
          </p:cNvSpPr>
          <p:nvPr>
            <p:ph type="body" sz="quarter" idx="11"/>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8"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9"/>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10"/>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6"/>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n 2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9"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6"/>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6"/>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5"/>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Imagen 8"/>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3"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5"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n 13"/>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4" name="Imagen 7"/>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5"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8"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6"/>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6"/>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p:nvPr>
        </p:nvSpPr>
        <p:spPr>
          <a:xfrm>
            <a:off x="609601" y="274639"/>
            <a:ext cx="4050393" cy="1210145"/>
          </a:xfrm>
        </p:spPr>
        <p:txBody>
          <a:bodyPr>
            <a:noAutofit/>
          </a:bodyPr>
          <a:lstStyle>
            <a:lvl1pPr>
              <a:defRPr sz="2400" b="1">
                <a:solidFill>
                  <a:schemeClr val="accent1"/>
                </a:solidFill>
              </a:defRPr>
            </a:lvl1pPr>
          </a:lstStyle>
          <a:p>
            <a:r>
              <a:rPr lang="en-US" dirty="0" smtClean="0"/>
              <a:t>Click to edit Master title style</a:t>
            </a:r>
            <a:endParaRPr lang="es-ES" dirty="0"/>
          </a:p>
        </p:txBody>
      </p:sp>
      <p:sp>
        <p:nvSpPr>
          <p:cNvPr id="18"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8"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posición de imagen"/>
          <p:cNvSpPr>
            <a:spLocks noGrp="1"/>
          </p:cNvSpPr>
          <p:nvPr>
            <p:ph type="pic" idx="1"/>
          </p:nvPr>
        </p:nvSpPr>
        <p:spPr>
          <a:xfrm>
            <a:off x="3503712" y="908720"/>
            <a:ext cx="5183221" cy="21645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14"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D7EBD6-9B44-4D62-81DB-0FF2A871B921}" type="datetimeFigureOut">
              <a:rPr lang="es-ES"/>
              <a:pPr>
                <a:defRPr/>
              </a:pPr>
              <a:t>08/03/2017</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83B72D-7849-4292-807C-196FED6005C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Hoja_de_c_lculo_de_Microsoft_Excel_97-20031.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363"/>
            <a:ext cx="10534650" cy="1285875"/>
          </a:xfrm>
        </p:spPr>
        <p:txBody>
          <a:bodyPr/>
          <a:lstStyle/>
          <a:p>
            <a:pPr eaLnBrk="1" hangingPunct="1">
              <a:defRPr/>
            </a:pPr>
            <a:r>
              <a:rPr lang="es-ES" sz="3200" dirty="0" smtClean="0"/>
              <a:t>Papel del Médico de Atención Primaria en la adherencia al tratamiento del pacientes trasplantado renal</a:t>
            </a:r>
          </a:p>
        </p:txBody>
      </p:sp>
      <p:sp>
        <p:nvSpPr>
          <p:cNvPr id="13314" name="2 Subtítulo"/>
          <p:cNvSpPr>
            <a:spLocks noGrp="1"/>
          </p:cNvSpPr>
          <p:nvPr>
            <p:ph type="subTitle" idx="1"/>
          </p:nvPr>
        </p:nvSpPr>
        <p:spPr>
          <a:xfrm>
            <a:off x="895350" y="5146675"/>
            <a:ext cx="10553700" cy="914400"/>
          </a:xfrm>
          <a:solidFill>
            <a:srgbClr val="FFFFFF">
              <a:alpha val="50195"/>
            </a:srgbClr>
          </a:solidFill>
        </p:spPr>
        <p:txBody>
          <a:bodyPr anchor="ctr" anchorCtr="0">
            <a:noAutofit/>
          </a:bodyPr>
          <a:lstStyle/>
          <a:p>
            <a:pPr eaLnBrk="1" hangingPunct="1"/>
            <a:r>
              <a:rPr lang="es-ES" dirty="0" smtClean="0"/>
              <a:t>Dr. José María Morales Cerdán. Hospital </a:t>
            </a:r>
            <a:r>
              <a:rPr lang="es-ES" dirty="0" smtClean="0"/>
              <a:t>Doce </a:t>
            </a:r>
            <a:r>
              <a:rPr lang="es-ES" dirty="0" smtClean="0"/>
              <a:t>de Octubre. Madrid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609600" y="231912"/>
            <a:ext cx="10972800" cy="604800"/>
          </a:xfrm>
        </p:spPr>
        <p:txBody>
          <a:bodyPr/>
          <a:lstStyle/>
          <a:p>
            <a:r>
              <a:rPr lang="es-ES" dirty="0" smtClean="0"/>
              <a:t>Factores implicados en la supervivencia de los injertos/pacientes a largo plazo</a:t>
            </a:r>
          </a:p>
        </p:txBody>
      </p:sp>
      <p:sp>
        <p:nvSpPr>
          <p:cNvPr id="2" name="Marcador de contenido 1"/>
          <p:cNvSpPr>
            <a:spLocks noGrp="1"/>
          </p:cNvSpPr>
          <p:nvPr>
            <p:ph idx="1"/>
          </p:nvPr>
        </p:nvSpPr>
        <p:spPr>
          <a:xfrm>
            <a:off x="0" y="1357256"/>
            <a:ext cx="11582400" cy="4592024"/>
          </a:xfrm>
        </p:spPr>
        <p:txBody>
          <a:bodyPr>
            <a:normAutofit lnSpcReduction="10000"/>
          </a:bodyPr>
          <a:lstStyle/>
          <a:p>
            <a:r>
              <a:rPr lang="es-ES" dirty="0" smtClean="0"/>
              <a:t>Donación </a:t>
            </a:r>
            <a:r>
              <a:rPr lang="es-ES" dirty="0"/>
              <a:t>de vivo o </a:t>
            </a:r>
            <a:r>
              <a:rPr lang="es-ES" dirty="0" smtClean="0"/>
              <a:t>cadáver.</a:t>
            </a:r>
            <a:endParaRPr lang="es-ES" dirty="0"/>
          </a:p>
          <a:p>
            <a:r>
              <a:rPr lang="es-ES" dirty="0"/>
              <a:t>Edad del donante y </a:t>
            </a:r>
            <a:r>
              <a:rPr lang="es-ES" dirty="0" smtClean="0"/>
              <a:t>receptor.</a:t>
            </a:r>
            <a:endParaRPr lang="es-ES" dirty="0"/>
          </a:p>
          <a:p>
            <a:r>
              <a:rPr lang="es-ES" dirty="0"/>
              <a:t>Enfermedad original: diabetes</a:t>
            </a:r>
            <a:r>
              <a:rPr lang="es-ES" dirty="0" smtClean="0"/>
              <a:t>.</a:t>
            </a:r>
            <a:endParaRPr lang="es-ES" dirty="0"/>
          </a:p>
          <a:p>
            <a:r>
              <a:rPr lang="es-ES" dirty="0"/>
              <a:t>Enfermedad cardiovascular </a:t>
            </a:r>
            <a:r>
              <a:rPr lang="es-ES" dirty="0" err="1" smtClean="0"/>
              <a:t>pretrasplante</a:t>
            </a:r>
            <a:r>
              <a:rPr lang="es-ES" dirty="0" smtClean="0"/>
              <a:t>.</a:t>
            </a:r>
            <a:endParaRPr lang="es-ES" dirty="0"/>
          </a:p>
          <a:p>
            <a:r>
              <a:rPr lang="es-ES" dirty="0" err="1" smtClean="0"/>
              <a:t>Hiperinmunizacion</a:t>
            </a:r>
            <a:r>
              <a:rPr lang="es-ES" dirty="0" smtClean="0"/>
              <a:t>/retrasplantes.</a:t>
            </a:r>
            <a:endParaRPr lang="es-ES" dirty="0"/>
          </a:p>
          <a:p>
            <a:r>
              <a:rPr lang="es-ES" dirty="0"/>
              <a:t>Episodios de rechazo </a:t>
            </a:r>
            <a:r>
              <a:rPr lang="es-ES" dirty="0" smtClean="0"/>
              <a:t>agudo.</a:t>
            </a:r>
            <a:endParaRPr lang="es-ES" dirty="0"/>
          </a:p>
          <a:p>
            <a:r>
              <a:rPr lang="es-ES" dirty="0" smtClean="0"/>
              <a:t>Neoplasias.</a:t>
            </a:r>
            <a:endParaRPr lang="es-ES" dirty="0"/>
          </a:p>
          <a:p>
            <a:r>
              <a:rPr lang="es-ES" dirty="0"/>
              <a:t>Infecciones </a:t>
            </a:r>
            <a:r>
              <a:rPr lang="es-ES" dirty="0" smtClean="0"/>
              <a:t>graves.</a:t>
            </a:r>
            <a:endParaRPr lang="es-ES" dirty="0"/>
          </a:p>
          <a:p>
            <a:r>
              <a:rPr lang="es-ES" dirty="0">
                <a:solidFill>
                  <a:schemeClr val="tx2"/>
                </a:solidFill>
              </a:rPr>
              <a:t>Tratamiento </a:t>
            </a:r>
            <a:r>
              <a:rPr lang="es-ES" dirty="0" smtClean="0">
                <a:solidFill>
                  <a:schemeClr val="tx2"/>
                </a:solidFill>
              </a:rPr>
              <a:t>inmunosupresor.</a:t>
            </a:r>
            <a:endParaRPr lang="es-ES" dirty="0">
              <a:solidFill>
                <a:schemeClr val="tx2"/>
              </a:solidFill>
            </a:endParaRPr>
          </a:p>
          <a:p>
            <a:r>
              <a:rPr lang="es-ES" dirty="0">
                <a:solidFill>
                  <a:schemeClr val="tx2"/>
                </a:solidFill>
              </a:rPr>
              <a:t>Correcto seguimiento. Servicio Nacional de </a:t>
            </a:r>
            <a:r>
              <a:rPr lang="es-ES" dirty="0" smtClean="0">
                <a:solidFill>
                  <a:schemeClr val="tx2"/>
                </a:solidFill>
              </a:rPr>
              <a:t>Salud.</a:t>
            </a:r>
            <a:endParaRPr lang="es-ES" dirty="0">
              <a:solidFill>
                <a:schemeClr val="tx2"/>
              </a:solidFill>
            </a:endParaRPr>
          </a:p>
          <a:p>
            <a:r>
              <a:rPr lang="es-ES" dirty="0">
                <a:solidFill>
                  <a:schemeClr val="tx2"/>
                </a:solidFill>
              </a:rPr>
              <a:t>Adherencia al tratamiento inmunosupresor (y concomitante</a:t>
            </a:r>
            <a:r>
              <a:rPr lang="es-ES" dirty="0" smtClean="0">
                <a:solidFill>
                  <a:schemeClr val="tx2"/>
                </a:solidFill>
              </a:rPr>
              <a:t>).</a:t>
            </a:r>
            <a:endParaRPr lang="es-ES" dirty="0">
              <a:solidFill>
                <a:schemeClr val="tx2"/>
              </a:solidFill>
            </a:endParaRPr>
          </a:p>
          <a:p>
            <a:pPr>
              <a:lnSpc>
                <a:spcPct val="90000"/>
              </a:lnSpc>
            </a:pPr>
            <a:endParaRPr lang="es-ES" dirty="0">
              <a:solidFill>
                <a:schemeClr val="tx2"/>
              </a:solidFill>
            </a:endParaRPr>
          </a:p>
          <a:p>
            <a:pPr>
              <a:lnSpc>
                <a:spcPct val="90000"/>
              </a:lnSpc>
            </a:pPr>
            <a:endParaRPr lang="es-ES" dirty="0"/>
          </a:p>
          <a:p>
            <a:pPr>
              <a:lnSpc>
                <a:spcPct val="90000"/>
              </a:lnSpc>
            </a:pPr>
            <a:endParaRPr lang="es-ES" dirty="0"/>
          </a:p>
          <a:p>
            <a:endParaRPr lang="es-ES" dirty="0"/>
          </a:p>
        </p:txBody>
      </p:sp>
      <p:sp>
        <p:nvSpPr>
          <p:cNvPr id="4" name="Marcador de texto 3"/>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r>
              <a:rPr lang="es-ES" dirty="0" smtClean="0">
                <a:solidFill>
                  <a:srgbClr val="004586"/>
                </a:solidFill>
              </a:rPr>
              <a:t>Definición de no-adherencia la tratamiento inmunosupresor</a:t>
            </a:r>
          </a:p>
        </p:txBody>
      </p:sp>
      <p:sp>
        <p:nvSpPr>
          <p:cNvPr id="2" name="Marcador de contenido 1"/>
          <p:cNvSpPr>
            <a:spLocks noGrp="1"/>
          </p:cNvSpPr>
          <p:nvPr>
            <p:ph idx="1"/>
          </p:nvPr>
        </p:nvSpPr>
        <p:spPr>
          <a:xfrm>
            <a:off x="0" y="620688"/>
            <a:ext cx="12000656" cy="4592024"/>
          </a:xfrm>
        </p:spPr>
        <p:txBody>
          <a:bodyPr anchor="ctr">
            <a:normAutofit/>
          </a:bodyPr>
          <a:lstStyle/>
          <a:p>
            <a:r>
              <a:rPr lang="es-ES" dirty="0">
                <a:solidFill>
                  <a:srgbClr val="C00000"/>
                </a:solidFill>
              </a:rPr>
              <a:t>Omisión frecuente de la medicación </a:t>
            </a:r>
            <a:r>
              <a:rPr lang="es-ES" dirty="0"/>
              <a:t>inmunosupresora por el paciente (admitida por </a:t>
            </a:r>
            <a:r>
              <a:rPr lang="es-ES" dirty="0" smtClean="0"/>
              <a:t>él).</a:t>
            </a:r>
            <a:endParaRPr lang="es-ES" dirty="0"/>
          </a:p>
          <a:p>
            <a:r>
              <a:rPr lang="es-ES" dirty="0">
                <a:solidFill>
                  <a:srgbClr val="C00000"/>
                </a:solidFill>
              </a:rPr>
              <a:t>Niveles bajos de la medicación </a:t>
            </a:r>
            <a:r>
              <a:rPr lang="es-ES" dirty="0"/>
              <a:t>inmunosupresora </a:t>
            </a:r>
            <a:r>
              <a:rPr lang="es-ES" dirty="0" smtClean="0"/>
              <a:t>(</a:t>
            </a:r>
            <a:r>
              <a:rPr lang="es-ES" dirty="0" err="1"/>
              <a:t>t</a:t>
            </a:r>
            <a:r>
              <a:rPr lang="es-ES" dirty="0" err="1" smtClean="0"/>
              <a:t>acrolimus</a:t>
            </a:r>
            <a:r>
              <a:rPr lang="es-ES" dirty="0" smtClean="0"/>
              <a:t>, </a:t>
            </a:r>
            <a:r>
              <a:rPr lang="es-ES" dirty="0" err="1" smtClean="0"/>
              <a:t>CyA</a:t>
            </a:r>
            <a:r>
              <a:rPr lang="es-ES" dirty="0"/>
              <a:t>, </a:t>
            </a:r>
            <a:r>
              <a:rPr lang="es-ES" dirty="0" smtClean="0"/>
              <a:t> MMF).</a:t>
            </a:r>
            <a:endParaRPr lang="es-ES" dirty="0"/>
          </a:p>
          <a:p>
            <a:r>
              <a:rPr lang="es-ES" dirty="0">
                <a:solidFill>
                  <a:srgbClr val="C00000"/>
                </a:solidFill>
              </a:rPr>
              <a:t>Falta de asistencia </a:t>
            </a:r>
            <a:r>
              <a:rPr lang="es-ES" dirty="0"/>
              <a:t>frecuente </a:t>
            </a:r>
            <a:r>
              <a:rPr lang="es-ES" dirty="0">
                <a:solidFill>
                  <a:srgbClr val="C00000"/>
                </a:solidFill>
              </a:rPr>
              <a:t>a la </a:t>
            </a:r>
            <a:r>
              <a:rPr lang="es-ES" dirty="0" smtClean="0">
                <a:solidFill>
                  <a:srgbClr val="C00000"/>
                </a:solidFill>
              </a:rPr>
              <a:t>consulta.</a:t>
            </a:r>
            <a:endParaRPr lang="es-ES" dirty="0">
              <a:solidFill>
                <a:srgbClr val="C00000"/>
              </a:solidFill>
            </a:endParaRPr>
          </a:p>
          <a:p>
            <a:r>
              <a:rPr lang="es-ES" dirty="0"/>
              <a:t>Falta de asistencia frecuente </a:t>
            </a:r>
            <a:r>
              <a:rPr lang="es-ES" dirty="0">
                <a:solidFill>
                  <a:srgbClr val="C00000"/>
                </a:solidFill>
              </a:rPr>
              <a:t>al laboratorio </a:t>
            </a:r>
            <a:r>
              <a:rPr lang="es-ES" dirty="0" smtClean="0">
                <a:solidFill>
                  <a:srgbClr val="C00000"/>
                </a:solidFill>
              </a:rPr>
              <a:t>bioquímico.</a:t>
            </a:r>
            <a:endParaRPr lang="es-ES" dirty="0">
              <a:solidFill>
                <a:srgbClr val="C00000"/>
              </a:solidFill>
            </a:endParaRPr>
          </a:p>
        </p:txBody>
      </p:sp>
      <p:sp>
        <p:nvSpPr>
          <p:cNvPr id="91138" name="Rectangle 3"/>
          <p:cNvSpPr>
            <a:spLocks noGrp="1"/>
          </p:cNvSpPr>
          <p:nvPr>
            <p:ph type="body" sz="quarter" idx="10"/>
          </p:nvPr>
        </p:nvSpPr>
        <p:spPr/>
        <p:txBody>
          <a:bodyPr/>
          <a:lstStyle/>
          <a:p>
            <a:r>
              <a:rPr lang="es-ES" sz="1200" dirty="0" err="1"/>
              <a:t>Wiebe</a:t>
            </a:r>
            <a:r>
              <a:rPr lang="es-ES" sz="1200" dirty="0"/>
              <a:t> et al, AJT 2012,12:1157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Grp="1" noChangeAspect="1" noChangeArrowheads="1"/>
          </p:cNvPicPr>
          <p:nvPr>
            <p:ph type="body" sz="quarter" idx="13"/>
          </p:nvPr>
        </p:nvPicPr>
        <p:blipFill>
          <a:blip r:embed="rId2"/>
          <a:stretch>
            <a:fillRect/>
          </a:stretch>
        </p:blipFill>
        <p:spPr>
          <a:xfrm>
            <a:off x="2062468" y="1124744"/>
            <a:ext cx="8426020" cy="4392488"/>
          </a:xfrm>
        </p:spPr>
      </p:pic>
      <p:sp>
        <p:nvSpPr>
          <p:cNvPr id="92162" name="1 Título"/>
          <p:cNvSpPr>
            <a:spLocks noGrp="1"/>
          </p:cNvSpPr>
          <p:nvPr>
            <p:ph type="title"/>
          </p:nvPr>
        </p:nvSpPr>
        <p:spPr/>
        <p:txBody>
          <a:bodyPr/>
          <a:lstStyle/>
          <a:p>
            <a:r>
              <a:rPr lang="es-ES" dirty="0" smtClean="0"/>
              <a:t>Causa de </a:t>
            </a:r>
            <a:r>
              <a:rPr lang="es-ES" dirty="0" smtClean="0"/>
              <a:t>pérdida </a:t>
            </a:r>
            <a:r>
              <a:rPr lang="es-ES" dirty="0" smtClean="0"/>
              <a:t>del injerto y no-adherencia </a:t>
            </a:r>
          </a:p>
        </p:txBody>
      </p:sp>
      <p:sp>
        <p:nvSpPr>
          <p:cNvPr id="2" name="Rectángulo 1"/>
          <p:cNvSpPr/>
          <p:nvPr/>
        </p:nvSpPr>
        <p:spPr>
          <a:xfrm>
            <a:off x="8639224" y="5816297"/>
            <a:ext cx="3433440" cy="276999"/>
          </a:xfrm>
          <a:prstGeom prst="rect">
            <a:avLst/>
          </a:prstGeom>
        </p:spPr>
        <p:txBody>
          <a:bodyPr wrap="none">
            <a:spAutoFit/>
          </a:bodyPr>
          <a:lstStyle/>
          <a:p>
            <a:r>
              <a:rPr lang="de-DE" sz="1200" i="1" dirty="0" smtClean="0">
                <a:solidFill>
                  <a:schemeClr val="bg1">
                    <a:lumMod val="50000"/>
                  </a:schemeClr>
                </a:solidFill>
                <a:latin typeface="+mn-lt"/>
              </a:rPr>
              <a:t>Sellares J, et al. Am </a:t>
            </a:r>
            <a:r>
              <a:rPr lang="de-DE" sz="1200" i="1" dirty="0">
                <a:solidFill>
                  <a:schemeClr val="bg1">
                    <a:lumMod val="50000"/>
                  </a:schemeClr>
                </a:solidFill>
                <a:latin typeface="+mn-lt"/>
              </a:rPr>
              <a:t>J Transplant. </a:t>
            </a:r>
            <a:r>
              <a:rPr lang="de-DE" sz="1200" i="1" dirty="0" smtClean="0">
                <a:solidFill>
                  <a:schemeClr val="bg1">
                    <a:lumMod val="50000"/>
                  </a:schemeClr>
                </a:solidFill>
                <a:latin typeface="+mn-lt"/>
              </a:rPr>
              <a:t>2012;12(2</a:t>
            </a:r>
            <a:r>
              <a:rPr lang="de-DE" sz="1200" i="1" dirty="0">
                <a:solidFill>
                  <a:schemeClr val="bg1">
                    <a:lumMod val="50000"/>
                  </a:schemeClr>
                </a:solidFill>
                <a:latin typeface="+mn-lt"/>
              </a:rPr>
              <a:t>):388-99.</a:t>
            </a:r>
            <a:endParaRPr lang="es-ES" sz="1200" i="1"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endParaRPr lang="es-ES"/>
          </a:p>
        </p:txBody>
      </p:sp>
      <p:sp>
        <p:nvSpPr>
          <p:cNvPr id="2" name="Título 1"/>
          <p:cNvSpPr>
            <a:spLocks noGrp="1"/>
          </p:cNvSpPr>
          <p:nvPr>
            <p:ph type="title"/>
          </p:nvPr>
        </p:nvSpPr>
        <p:spPr/>
        <p:txBody>
          <a:bodyPr/>
          <a:lstStyle/>
          <a:p>
            <a:r>
              <a:rPr lang="en-US" sz="2800" i="1" dirty="0"/>
              <a:t>Understanding the causes of kidney transplant failure: the dominant role of antibody-mediated rejection and nonadherence.</a:t>
            </a:r>
            <a:endParaRPr lang="es-ES" sz="2800" i="1" dirty="0"/>
          </a:p>
        </p:txBody>
      </p:sp>
      <p:pic>
        <p:nvPicPr>
          <p:cNvPr id="5" name="Imagen 4"/>
          <p:cNvPicPr>
            <a:picLocks noChangeAspect="1"/>
          </p:cNvPicPr>
          <p:nvPr/>
        </p:nvPicPr>
        <p:blipFill rotWithShape="1">
          <a:blip r:embed="rId3"/>
          <a:srcRect t="52669"/>
          <a:stretch/>
        </p:blipFill>
        <p:spPr>
          <a:xfrm>
            <a:off x="2449777" y="1052736"/>
            <a:ext cx="7724495" cy="4920449"/>
          </a:xfrm>
          <a:prstGeom prst="rect">
            <a:avLst/>
          </a:prstGeom>
        </p:spPr>
      </p:pic>
      <p:sp>
        <p:nvSpPr>
          <p:cNvPr id="9" name="Marcador de texto 3"/>
          <p:cNvSpPr txBox="1">
            <a:spLocks/>
          </p:cNvSpPr>
          <p:nvPr/>
        </p:nvSpPr>
        <p:spPr bwMode="auto">
          <a:xfrm>
            <a:off x="490221" y="5949280"/>
            <a:ext cx="11582443" cy="295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Font typeface="Arial" charset="0"/>
              <a:buNone/>
              <a:defRPr sz="1400" i="1" kern="1200">
                <a:solidFill>
                  <a:schemeClr val="accent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dirty="0" smtClean="0"/>
              <a:t>Sellares J, et al. Am J Transplant. 2012 Feb;12(2):388-99.</a:t>
            </a:r>
            <a:endParaRPr lang="es-E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noChangeArrowheads="1"/>
          </p:cNvPicPr>
          <p:nvPr/>
        </p:nvPicPr>
        <p:blipFill>
          <a:blip r:embed="rId3"/>
          <a:srcRect l="12726" t="19684" r="7893" b="24219"/>
          <a:stretch>
            <a:fillRect/>
          </a:stretch>
        </p:blipFill>
        <p:spPr bwMode="auto">
          <a:xfrm>
            <a:off x="2861495" y="244971"/>
            <a:ext cx="5820937" cy="1887885"/>
          </a:xfrm>
          <a:prstGeom prst="rect">
            <a:avLst/>
          </a:prstGeom>
          <a:noFill/>
          <a:ln w="9525">
            <a:solidFill>
              <a:schemeClr val="tx2"/>
            </a:solidFill>
            <a:miter lim="800000"/>
            <a:headEnd/>
            <a:tailEnd/>
          </a:ln>
        </p:spPr>
      </p:pic>
      <p:sp>
        <p:nvSpPr>
          <p:cNvPr id="95236" name="Rectángulo 3"/>
          <p:cNvSpPr>
            <a:spLocks noChangeArrowheads="1"/>
          </p:cNvSpPr>
          <p:nvPr/>
        </p:nvSpPr>
        <p:spPr bwMode="auto">
          <a:xfrm>
            <a:off x="1703512" y="5229200"/>
            <a:ext cx="8856984" cy="75713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nSpc>
                <a:spcPct val="120000"/>
              </a:lnSpc>
            </a:pPr>
            <a:r>
              <a:rPr lang="es-ES" b="1" i="1" dirty="0" err="1">
                <a:ea typeface="MS PGothic" pitchFamily="34" charset="-128"/>
              </a:rPr>
              <a:t>The</a:t>
            </a:r>
            <a:r>
              <a:rPr lang="es-ES" b="1" i="1" dirty="0">
                <a:ea typeface="MS PGothic" pitchFamily="34" charset="-128"/>
              </a:rPr>
              <a:t> 10-year </a:t>
            </a:r>
            <a:r>
              <a:rPr lang="es-ES" b="1" i="1" dirty="0" err="1">
                <a:ea typeface="MS PGothic" pitchFamily="34" charset="-128"/>
              </a:rPr>
              <a:t>recipient</a:t>
            </a:r>
            <a:r>
              <a:rPr lang="es-ES" b="1" i="1" dirty="0">
                <a:ea typeface="MS PGothic" pitchFamily="34" charset="-128"/>
              </a:rPr>
              <a:t> </a:t>
            </a:r>
            <a:r>
              <a:rPr lang="es-ES" b="1" i="1" dirty="0" err="1">
                <a:ea typeface="MS PGothic" pitchFamily="34" charset="-128"/>
              </a:rPr>
              <a:t>survival</a:t>
            </a:r>
            <a:r>
              <a:rPr lang="es-ES" b="1" i="1" dirty="0">
                <a:ea typeface="MS PGothic" pitchFamily="34" charset="-128"/>
              </a:rPr>
              <a:t> </a:t>
            </a:r>
            <a:r>
              <a:rPr lang="es-ES" b="1" i="1" dirty="0" err="1">
                <a:ea typeface="MS PGothic" pitchFamily="34" charset="-128"/>
              </a:rPr>
              <a:t>was</a:t>
            </a:r>
            <a:r>
              <a:rPr lang="es-ES" b="1" i="1" dirty="0">
                <a:ea typeface="MS PGothic" pitchFamily="34" charset="-128"/>
              </a:rPr>
              <a:t> </a:t>
            </a:r>
            <a:r>
              <a:rPr lang="es-ES" b="1" i="1" dirty="0" smtClean="0">
                <a:ea typeface="MS PGothic" pitchFamily="34" charset="-128"/>
              </a:rPr>
              <a:t>86,7</a:t>
            </a:r>
            <a:r>
              <a:rPr lang="es-ES" b="1" i="1" dirty="0">
                <a:ea typeface="MS PGothic" pitchFamily="34" charset="-128"/>
              </a:rPr>
              <a:t>% </a:t>
            </a:r>
            <a:r>
              <a:rPr lang="es-ES" b="1" i="1" dirty="0" err="1">
                <a:ea typeface="MS PGothic" pitchFamily="34" charset="-128"/>
              </a:rPr>
              <a:t>for</a:t>
            </a:r>
            <a:r>
              <a:rPr lang="es-ES" b="1" i="1" dirty="0">
                <a:ea typeface="MS PGothic" pitchFamily="34" charset="-128"/>
              </a:rPr>
              <a:t> </a:t>
            </a:r>
            <a:r>
              <a:rPr lang="es-ES" b="1" i="1" dirty="0" err="1">
                <a:ea typeface="MS PGothic" pitchFamily="34" charset="-128"/>
              </a:rPr>
              <a:t>Spanish</a:t>
            </a:r>
            <a:r>
              <a:rPr lang="es-ES" b="1" i="1" dirty="0">
                <a:ea typeface="MS PGothic" pitchFamily="34" charset="-128"/>
              </a:rPr>
              <a:t> and 76,5% </a:t>
            </a:r>
            <a:r>
              <a:rPr lang="es-ES" b="1" i="1" dirty="0" err="1">
                <a:ea typeface="MS PGothic" pitchFamily="34" charset="-128"/>
              </a:rPr>
              <a:t>for</a:t>
            </a:r>
            <a:r>
              <a:rPr lang="es-ES" b="1" i="1" dirty="0">
                <a:ea typeface="MS PGothic" pitchFamily="34" charset="-128"/>
              </a:rPr>
              <a:t> US </a:t>
            </a:r>
            <a:r>
              <a:rPr lang="es-ES" b="1" i="1" dirty="0" err="1">
                <a:ea typeface="MS PGothic" pitchFamily="34" charset="-128"/>
              </a:rPr>
              <a:t>recipients</a:t>
            </a:r>
            <a:r>
              <a:rPr lang="es-ES" b="1" i="1" dirty="0">
                <a:ea typeface="MS PGothic" pitchFamily="34" charset="-128"/>
              </a:rPr>
              <a:t> </a:t>
            </a:r>
            <a:r>
              <a:rPr lang="es-ES" sz="1400" b="1" i="1" dirty="0">
                <a:ea typeface="MS PGothic" pitchFamily="34" charset="-128"/>
              </a:rPr>
              <a:t>(P &lt; </a:t>
            </a:r>
            <a:r>
              <a:rPr lang="es-ES" sz="1400" b="1" i="1" dirty="0" smtClean="0">
                <a:ea typeface="MS PGothic" pitchFamily="34" charset="-128"/>
              </a:rPr>
              <a:t>0,001</a:t>
            </a:r>
            <a:r>
              <a:rPr lang="es-ES" sz="1400" b="1" i="1" dirty="0">
                <a:ea typeface="MS PGothic" pitchFamily="34" charset="-128"/>
              </a:rPr>
              <a:t>). </a:t>
            </a:r>
          </a:p>
          <a:p>
            <a:pPr>
              <a:lnSpc>
                <a:spcPct val="120000"/>
              </a:lnSpc>
            </a:pPr>
            <a:r>
              <a:rPr lang="es-ES" b="1" i="1" dirty="0">
                <a:ea typeface="MS PGothic" pitchFamily="34" charset="-128"/>
              </a:rPr>
              <a:t>In </a:t>
            </a:r>
            <a:r>
              <a:rPr lang="es-ES" b="1" i="1" dirty="0" err="1">
                <a:ea typeface="MS PGothic" pitchFamily="34" charset="-128"/>
              </a:rPr>
              <a:t>recipients</a:t>
            </a:r>
            <a:r>
              <a:rPr lang="es-ES" b="1" i="1" dirty="0">
                <a:ea typeface="MS PGothic" pitchFamily="34" charset="-128"/>
              </a:rPr>
              <a:t> </a:t>
            </a:r>
            <a:r>
              <a:rPr lang="es-ES" b="1" i="1" dirty="0" err="1">
                <a:ea typeface="MS PGothic" pitchFamily="34" charset="-128"/>
              </a:rPr>
              <a:t>with</a:t>
            </a:r>
            <a:r>
              <a:rPr lang="es-ES" b="1" i="1" dirty="0">
                <a:ea typeface="MS PGothic" pitchFamily="34" charset="-128"/>
              </a:rPr>
              <a:t> diabetes, </a:t>
            </a:r>
            <a:r>
              <a:rPr lang="es-ES" b="1" i="1" dirty="0" err="1">
                <a:ea typeface="MS PGothic" pitchFamily="34" charset="-128"/>
              </a:rPr>
              <a:t>the</a:t>
            </a:r>
            <a:r>
              <a:rPr lang="es-ES" b="1" i="1" dirty="0">
                <a:ea typeface="MS PGothic" pitchFamily="34" charset="-128"/>
              </a:rPr>
              <a:t> </a:t>
            </a:r>
            <a:r>
              <a:rPr lang="es-ES" b="1" i="1" dirty="0" err="1">
                <a:ea typeface="MS PGothic" pitchFamily="34" charset="-128"/>
              </a:rPr>
              <a:t>survival</a:t>
            </a:r>
            <a:r>
              <a:rPr lang="es-ES" b="1" i="1" dirty="0">
                <a:ea typeface="MS PGothic" pitchFamily="34" charset="-128"/>
              </a:rPr>
              <a:t> at 10 </a:t>
            </a:r>
            <a:r>
              <a:rPr lang="es-ES" b="1" i="1" dirty="0" err="1">
                <a:ea typeface="MS PGothic" pitchFamily="34" charset="-128"/>
              </a:rPr>
              <a:t>years</a:t>
            </a:r>
            <a:r>
              <a:rPr lang="es-ES" b="1" i="1" dirty="0">
                <a:ea typeface="MS PGothic" pitchFamily="34" charset="-128"/>
              </a:rPr>
              <a:t> </a:t>
            </a:r>
            <a:r>
              <a:rPr lang="es-ES" b="1" i="1" dirty="0" err="1">
                <a:ea typeface="MS PGothic" pitchFamily="34" charset="-128"/>
              </a:rPr>
              <a:t>were</a:t>
            </a:r>
            <a:r>
              <a:rPr lang="es-ES" b="1" i="1" dirty="0">
                <a:ea typeface="MS PGothic" pitchFamily="34" charset="-128"/>
              </a:rPr>
              <a:t> </a:t>
            </a:r>
            <a:r>
              <a:rPr lang="es-ES" b="1" i="1" dirty="0" smtClean="0">
                <a:ea typeface="MS PGothic" pitchFamily="34" charset="-128"/>
              </a:rPr>
              <a:t>71,1 </a:t>
            </a:r>
            <a:r>
              <a:rPr lang="es-ES" b="1" i="1" dirty="0">
                <a:ea typeface="MS PGothic" pitchFamily="34" charset="-128"/>
              </a:rPr>
              <a:t>and </a:t>
            </a:r>
            <a:r>
              <a:rPr lang="es-ES" b="1" i="1" dirty="0" smtClean="0">
                <a:ea typeface="MS PGothic" pitchFamily="34" charset="-128"/>
              </a:rPr>
              <a:t>46,3</a:t>
            </a:r>
            <a:r>
              <a:rPr lang="es-ES" b="1" i="1" dirty="0">
                <a:ea typeface="MS PGothic" pitchFamily="34" charset="-128"/>
              </a:rPr>
              <a:t>% </a:t>
            </a:r>
            <a:r>
              <a:rPr lang="es-ES" sz="1400" b="1" i="1" dirty="0">
                <a:ea typeface="MS PGothic" pitchFamily="34" charset="-128"/>
              </a:rPr>
              <a:t>(P &lt; </a:t>
            </a:r>
            <a:r>
              <a:rPr lang="es-ES" sz="1400" b="1" i="1" dirty="0" smtClean="0">
                <a:ea typeface="MS PGothic" pitchFamily="34" charset="-128"/>
              </a:rPr>
              <a:t>0,001</a:t>
            </a:r>
            <a:r>
              <a:rPr lang="es-ES" sz="1400" b="1" i="1" dirty="0">
                <a:ea typeface="MS PGothic" pitchFamily="34" charset="-128"/>
              </a:rPr>
              <a:t>).</a:t>
            </a:r>
          </a:p>
        </p:txBody>
      </p:sp>
      <p:sp>
        <p:nvSpPr>
          <p:cNvPr id="2" name="Marcador de texto 1"/>
          <p:cNvSpPr>
            <a:spLocks noGrp="1"/>
          </p:cNvSpPr>
          <p:nvPr>
            <p:ph type="body" sz="quarter" idx="13"/>
          </p:nvPr>
        </p:nvSpPr>
        <p:spPr>
          <a:xfrm>
            <a:off x="418213" y="6021288"/>
            <a:ext cx="11582443" cy="295162"/>
          </a:xfrm>
        </p:spPr>
        <p:txBody>
          <a:bodyPr/>
          <a:lstStyle/>
          <a:p>
            <a:r>
              <a:rPr lang="en-US" altLang="es-ES" sz="1200" dirty="0" err="1">
                <a:solidFill>
                  <a:srgbClr val="7F7F7F"/>
                </a:solidFill>
                <a:latin typeface="+mj-lt"/>
              </a:rPr>
              <a:t>Nephrol</a:t>
            </a:r>
            <a:r>
              <a:rPr lang="en-US" altLang="es-ES" sz="1200" dirty="0">
                <a:solidFill>
                  <a:srgbClr val="7F7F7F"/>
                </a:solidFill>
                <a:latin typeface="+mj-lt"/>
              </a:rPr>
              <a:t> Dial Transplant. 2012;28(1):213-220</a:t>
            </a:r>
            <a:r>
              <a:rPr lang="en-US" altLang="es-ES" sz="1200" dirty="0" smtClean="0">
                <a:solidFill>
                  <a:srgbClr val="7F7F7F"/>
                </a:solidFill>
                <a:latin typeface="+mj-lt"/>
              </a:rPr>
              <a:t>.</a:t>
            </a:r>
            <a:endParaRPr lang="es-ES" sz="1200" dirty="0">
              <a:latin typeface="+mj-lt"/>
            </a:endParaRPr>
          </a:p>
        </p:txBody>
      </p:sp>
      <p:pic>
        <p:nvPicPr>
          <p:cNvPr id="7" name="Picture 13" descr="Cove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02545" y="2132856"/>
            <a:ext cx="7305022" cy="3060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490221" y="5942150"/>
            <a:ext cx="11582443" cy="295162"/>
          </a:xfrm>
        </p:spPr>
        <p:txBody>
          <a:bodyPr/>
          <a:lstStyle/>
          <a:p>
            <a:r>
              <a:rPr lang="en-US" altLang="es-ES" sz="1200" dirty="0" err="1">
                <a:solidFill>
                  <a:srgbClr val="7F7F7F"/>
                </a:solidFill>
                <a:latin typeface="+mj-lt"/>
              </a:rPr>
              <a:t>Nephrol</a:t>
            </a:r>
            <a:r>
              <a:rPr lang="en-US" altLang="es-ES" sz="1200" dirty="0">
                <a:solidFill>
                  <a:srgbClr val="7F7F7F"/>
                </a:solidFill>
                <a:latin typeface="+mj-lt"/>
              </a:rPr>
              <a:t> Dial Transplant. 2012;28(1):213-220</a:t>
            </a:r>
            <a:r>
              <a:rPr lang="en-US" altLang="es-ES" sz="1200" dirty="0" smtClean="0">
                <a:solidFill>
                  <a:srgbClr val="7F7F7F"/>
                </a:solidFill>
                <a:latin typeface="+mj-lt"/>
              </a:rPr>
              <a:t>.</a:t>
            </a:r>
            <a:endParaRPr lang="es-ES" sz="1200" dirty="0">
              <a:latin typeface="+mj-lt"/>
            </a:endParaRPr>
          </a:p>
        </p:txBody>
      </p:sp>
      <p:pic>
        <p:nvPicPr>
          <p:cNvPr id="3" name="Imagen 2"/>
          <p:cNvPicPr>
            <a:picLocks noChangeAspect="1"/>
          </p:cNvPicPr>
          <p:nvPr/>
        </p:nvPicPr>
        <p:blipFill>
          <a:blip r:embed="rId3"/>
          <a:stretch>
            <a:fillRect/>
          </a:stretch>
        </p:blipFill>
        <p:spPr>
          <a:xfrm>
            <a:off x="690087" y="362306"/>
            <a:ext cx="5654386" cy="2346614"/>
          </a:xfrm>
          <a:prstGeom prst="rect">
            <a:avLst/>
          </a:prstGeom>
        </p:spPr>
      </p:pic>
      <p:pic>
        <p:nvPicPr>
          <p:cNvPr id="6" name="Imagen 5"/>
          <p:cNvPicPr>
            <a:picLocks noChangeAspect="1"/>
          </p:cNvPicPr>
          <p:nvPr/>
        </p:nvPicPr>
        <p:blipFill>
          <a:blip r:embed="rId4">
            <a:duotone>
              <a:schemeClr val="accent1">
                <a:shade val="45000"/>
                <a:satMod val="135000"/>
              </a:schemeClr>
              <a:prstClr val="white"/>
            </a:duotone>
          </a:blip>
          <a:stretch>
            <a:fillRect/>
          </a:stretch>
        </p:blipFill>
        <p:spPr>
          <a:xfrm>
            <a:off x="4447204" y="2876588"/>
            <a:ext cx="6977388" cy="2712652"/>
          </a:xfrm>
          <a:prstGeom prst="rect">
            <a:avLst/>
          </a:prstGeom>
          <a:ln>
            <a:solidFill>
              <a:srgbClr val="004586"/>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p:cNvSpPr>
          <p:nvPr>
            <p:ph type="body" idx="4294967295"/>
          </p:nvPr>
        </p:nvSpPr>
        <p:spPr>
          <a:xfrm>
            <a:off x="623392" y="2132856"/>
            <a:ext cx="10972800" cy="2592288"/>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s-ES" sz="2000" i="1" dirty="0" err="1" smtClean="0">
                <a:solidFill>
                  <a:schemeClr val="accent1"/>
                </a:solidFill>
              </a:rPr>
              <a:t>It</a:t>
            </a:r>
            <a:r>
              <a:rPr lang="es-ES" sz="2000" i="1" dirty="0" smtClean="0">
                <a:solidFill>
                  <a:schemeClr val="accent1"/>
                </a:solidFill>
              </a:rPr>
              <a:t> </a:t>
            </a:r>
            <a:r>
              <a:rPr lang="es-ES" sz="2000" i="1" dirty="0" err="1" smtClean="0">
                <a:solidFill>
                  <a:schemeClr val="accent1"/>
                </a:solidFill>
              </a:rPr>
              <a:t>is</a:t>
            </a:r>
            <a:r>
              <a:rPr lang="es-ES" sz="2000" i="1" dirty="0" smtClean="0">
                <a:solidFill>
                  <a:schemeClr val="accent1"/>
                </a:solidFill>
              </a:rPr>
              <a:t> </a:t>
            </a:r>
            <a:r>
              <a:rPr lang="es-ES" sz="2000" i="1" dirty="0" err="1" smtClean="0">
                <a:solidFill>
                  <a:schemeClr val="accent1"/>
                </a:solidFill>
              </a:rPr>
              <a:t>possible</a:t>
            </a:r>
            <a:r>
              <a:rPr lang="es-ES" sz="2000" i="1" dirty="0" smtClean="0">
                <a:solidFill>
                  <a:schemeClr val="accent1"/>
                </a:solidFill>
              </a:rPr>
              <a:t> </a:t>
            </a:r>
            <a:r>
              <a:rPr lang="es-ES" sz="2000" i="1" dirty="0" err="1" smtClean="0">
                <a:solidFill>
                  <a:schemeClr val="accent1"/>
                </a:solidFill>
              </a:rPr>
              <a:t>that</a:t>
            </a:r>
            <a:r>
              <a:rPr lang="es-ES" sz="2000" i="1" dirty="0" smtClean="0">
                <a:solidFill>
                  <a:schemeClr val="accent1"/>
                </a:solidFill>
              </a:rPr>
              <a:t> </a:t>
            </a:r>
            <a:r>
              <a:rPr lang="es-ES" sz="2000" i="1" dirty="0" err="1" smtClean="0">
                <a:solidFill>
                  <a:schemeClr val="accent1"/>
                </a:solidFill>
              </a:rPr>
              <a:t>the</a:t>
            </a:r>
            <a:r>
              <a:rPr lang="es-ES" sz="2000" i="1" dirty="0" smtClean="0">
                <a:solidFill>
                  <a:schemeClr val="accent1"/>
                </a:solidFill>
              </a:rPr>
              <a:t> </a:t>
            </a:r>
            <a:r>
              <a:rPr lang="es-ES" sz="2000" i="1" dirty="0" err="1" smtClean="0">
                <a:solidFill>
                  <a:schemeClr val="accent1"/>
                </a:solidFill>
              </a:rPr>
              <a:t>long-term</a:t>
            </a:r>
            <a:r>
              <a:rPr lang="es-ES" sz="2000" i="1" dirty="0" smtClean="0">
                <a:solidFill>
                  <a:schemeClr val="accent1"/>
                </a:solidFill>
              </a:rPr>
              <a:t> </a:t>
            </a:r>
            <a:r>
              <a:rPr lang="es-ES" sz="2000" i="1" dirty="0" err="1" smtClean="0">
                <a:solidFill>
                  <a:schemeClr val="accent1"/>
                </a:solidFill>
              </a:rPr>
              <a:t>outcomes</a:t>
            </a:r>
            <a:r>
              <a:rPr lang="es-ES" sz="2000" i="1" dirty="0" smtClean="0">
                <a:solidFill>
                  <a:schemeClr val="accent1"/>
                </a:solidFill>
              </a:rPr>
              <a:t> of </a:t>
            </a:r>
            <a:r>
              <a:rPr lang="es-ES" sz="2000" i="1" dirty="0" err="1" smtClean="0">
                <a:solidFill>
                  <a:schemeClr val="accent1"/>
                </a:solidFill>
              </a:rPr>
              <a:t>kidney</a:t>
            </a:r>
            <a:r>
              <a:rPr lang="es-ES" sz="2000" i="1" dirty="0" smtClean="0">
                <a:solidFill>
                  <a:schemeClr val="accent1"/>
                </a:solidFill>
              </a:rPr>
              <a:t> </a:t>
            </a:r>
            <a:r>
              <a:rPr lang="es-ES" sz="2000" i="1" dirty="0" err="1" smtClean="0">
                <a:solidFill>
                  <a:schemeClr val="accent1"/>
                </a:solidFill>
              </a:rPr>
              <a:t>transplant</a:t>
            </a:r>
            <a:r>
              <a:rPr lang="es-ES" sz="2000" i="1" dirty="0" smtClean="0">
                <a:solidFill>
                  <a:schemeClr val="accent1"/>
                </a:solidFill>
              </a:rPr>
              <a:t> in </a:t>
            </a:r>
            <a:r>
              <a:rPr lang="es-ES" sz="2000" i="1" dirty="0" err="1" smtClean="0">
                <a:solidFill>
                  <a:schemeClr val="accent1"/>
                </a:solidFill>
              </a:rPr>
              <a:t>the</a:t>
            </a:r>
            <a:r>
              <a:rPr lang="es-ES" sz="2000" i="1" dirty="0" smtClean="0">
                <a:solidFill>
                  <a:schemeClr val="accent1"/>
                </a:solidFill>
              </a:rPr>
              <a:t> USA are </a:t>
            </a:r>
            <a:r>
              <a:rPr lang="es-ES" sz="2000" i="1" dirty="0" err="1" smtClean="0">
                <a:solidFill>
                  <a:schemeClr val="accent1"/>
                </a:solidFill>
              </a:rPr>
              <a:t>hampered</a:t>
            </a:r>
            <a:r>
              <a:rPr lang="es-ES" sz="2000" i="1" dirty="0" smtClean="0">
                <a:solidFill>
                  <a:schemeClr val="accent1"/>
                </a:solidFill>
              </a:rPr>
              <a:t> </a:t>
            </a:r>
            <a:r>
              <a:rPr lang="es-ES" sz="2000" i="1" dirty="0" err="1" smtClean="0">
                <a:solidFill>
                  <a:schemeClr val="accent1"/>
                </a:solidFill>
              </a:rPr>
              <a:t>by</a:t>
            </a:r>
            <a:r>
              <a:rPr lang="es-ES" sz="2000" i="1" dirty="0" smtClean="0">
                <a:solidFill>
                  <a:schemeClr val="accent1"/>
                </a:solidFill>
              </a:rPr>
              <a:t> </a:t>
            </a:r>
            <a:r>
              <a:rPr lang="es-ES" sz="2000" i="1" dirty="0" err="1" smtClean="0">
                <a:solidFill>
                  <a:srgbClr val="C00000"/>
                </a:solidFill>
              </a:rPr>
              <a:t>financial</a:t>
            </a:r>
            <a:r>
              <a:rPr lang="es-ES" sz="2000" i="1" dirty="0" smtClean="0">
                <a:solidFill>
                  <a:srgbClr val="C00000"/>
                </a:solidFill>
              </a:rPr>
              <a:t> </a:t>
            </a:r>
            <a:r>
              <a:rPr lang="es-ES" sz="2000" i="1" dirty="0" err="1" smtClean="0">
                <a:solidFill>
                  <a:srgbClr val="C00000"/>
                </a:solidFill>
              </a:rPr>
              <a:t>barriers</a:t>
            </a:r>
            <a:r>
              <a:rPr lang="es-ES" sz="2000" i="1" dirty="0" smtClean="0">
                <a:solidFill>
                  <a:srgbClr val="C00000"/>
                </a:solidFill>
              </a:rPr>
              <a:t> </a:t>
            </a:r>
            <a:r>
              <a:rPr lang="es-ES" sz="2000" i="1" dirty="0" err="1" smtClean="0">
                <a:solidFill>
                  <a:srgbClr val="C00000"/>
                </a:solidFill>
              </a:rPr>
              <a:t>leading</a:t>
            </a:r>
            <a:r>
              <a:rPr lang="es-ES" sz="2000" i="1" dirty="0" smtClean="0">
                <a:solidFill>
                  <a:srgbClr val="C00000"/>
                </a:solidFill>
              </a:rPr>
              <a:t> to non-</a:t>
            </a:r>
            <a:r>
              <a:rPr lang="es-ES" sz="2000" i="1" dirty="0" err="1" smtClean="0">
                <a:solidFill>
                  <a:srgbClr val="C00000"/>
                </a:solidFill>
              </a:rPr>
              <a:t>adherence</a:t>
            </a:r>
            <a:r>
              <a:rPr lang="es-ES" sz="2000" i="1" dirty="0" smtClean="0">
                <a:solidFill>
                  <a:srgbClr val="C00000"/>
                </a:solidFill>
              </a:rPr>
              <a:t> and </a:t>
            </a:r>
            <a:r>
              <a:rPr lang="es-ES" sz="2000" i="1" dirty="0" err="1" smtClean="0">
                <a:solidFill>
                  <a:srgbClr val="C00000"/>
                </a:solidFill>
              </a:rPr>
              <a:t>lack</a:t>
            </a:r>
            <a:r>
              <a:rPr lang="es-ES" sz="2000" i="1" dirty="0" smtClean="0">
                <a:solidFill>
                  <a:srgbClr val="C00000"/>
                </a:solidFill>
              </a:rPr>
              <a:t> of </a:t>
            </a:r>
            <a:r>
              <a:rPr lang="es-ES" sz="2000" i="1" dirty="0" err="1" smtClean="0">
                <a:solidFill>
                  <a:srgbClr val="C00000"/>
                </a:solidFill>
              </a:rPr>
              <a:t>access</a:t>
            </a:r>
            <a:r>
              <a:rPr lang="es-ES" sz="2000" i="1" dirty="0" smtClean="0">
                <a:solidFill>
                  <a:srgbClr val="C00000"/>
                </a:solidFill>
              </a:rPr>
              <a:t> to </a:t>
            </a:r>
            <a:r>
              <a:rPr lang="es-ES" sz="2000" i="1" dirty="0" err="1" smtClean="0">
                <a:solidFill>
                  <a:srgbClr val="C00000"/>
                </a:solidFill>
              </a:rPr>
              <a:t>specialists</a:t>
            </a:r>
            <a:r>
              <a:rPr lang="es-ES" sz="2000" i="1" dirty="0" smtClean="0">
                <a:solidFill>
                  <a:srgbClr val="C00000"/>
                </a:solidFill>
              </a:rPr>
              <a:t> </a:t>
            </a:r>
            <a:r>
              <a:rPr lang="es-ES" sz="2000" i="1" dirty="0" smtClean="0">
                <a:solidFill>
                  <a:schemeClr val="accent1"/>
                </a:solidFill>
              </a:rPr>
              <a:t>in </a:t>
            </a:r>
            <a:r>
              <a:rPr lang="es-ES" sz="2000" i="1" dirty="0" err="1" smtClean="0">
                <a:solidFill>
                  <a:schemeClr val="accent1"/>
                </a:solidFill>
              </a:rPr>
              <a:t>the</a:t>
            </a:r>
            <a:r>
              <a:rPr lang="es-ES" sz="2000" i="1" dirty="0" smtClean="0">
                <a:solidFill>
                  <a:schemeClr val="accent1"/>
                </a:solidFill>
              </a:rPr>
              <a:t> </a:t>
            </a:r>
            <a:r>
              <a:rPr lang="es-ES" sz="2000" i="1" dirty="0" err="1" smtClean="0">
                <a:solidFill>
                  <a:schemeClr val="accent1"/>
                </a:solidFill>
              </a:rPr>
              <a:t>field</a:t>
            </a:r>
            <a:r>
              <a:rPr lang="es-ES" sz="2000" i="1" dirty="0" smtClean="0">
                <a:solidFill>
                  <a:schemeClr val="accent1"/>
                </a:solidFill>
              </a:rPr>
              <a:t> of </a:t>
            </a:r>
            <a:r>
              <a:rPr lang="es-ES" sz="2000" i="1" dirty="0" err="1" smtClean="0">
                <a:solidFill>
                  <a:schemeClr val="accent1"/>
                </a:solidFill>
              </a:rPr>
              <a:t>transplant</a:t>
            </a:r>
            <a:r>
              <a:rPr lang="es-ES" sz="2000" i="1" dirty="0" smtClean="0">
                <a:solidFill>
                  <a:schemeClr val="accent1"/>
                </a:solidFill>
              </a:rPr>
              <a:t>. </a:t>
            </a:r>
            <a:r>
              <a:rPr lang="es-ES" sz="2000" i="1" dirty="0" err="1" smtClean="0">
                <a:solidFill>
                  <a:schemeClr val="accent1"/>
                </a:solidFill>
              </a:rPr>
              <a:t>These</a:t>
            </a:r>
            <a:r>
              <a:rPr lang="es-ES" sz="2000" i="1" dirty="0" smtClean="0">
                <a:solidFill>
                  <a:schemeClr val="accent1"/>
                </a:solidFill>
              </a:rPr>
              <a:t> </a:t>
            </a:r>
            <a:r>
              <a:rPr lang="es-ES" sz="2000" i="1" dirty="0" err="1" smtClean="0">
                <a:solidFill>
                  <a:schemeClr val="accent1"/>
                </a:solidFill>
              </a:rPr>
              <a:t>factors</a:t>
            </a:r>
            <a:r>
              <a:rPr lang="es-ES" sz="2000" i="1" dirty="0" smtClean="0">
                <a:solidFill>
                  <a:schemeClr val="accent1"/>
                </a:solidFill>
              </a:rPr>
              <a:t> </a:t>
            </a:r>
            <a:r>
              <a:rPr lang="es-ES" sz="2000" i="1" dirty="0" err="1" smtClean="0">
                <a:solidFill>
                  <a:schemeClr val="accent1"/>
                </a:solidFill>
              </a:rPr>
              <a:t>undoubtedly</a:t>
            </a:r>
            <a:r>
              <a:rPr lang="es-ES" sz="2000" i="1" dirty="0" smtClean="0">
                <a:solidFill>
                  <a:schemeClr val="accent1"/>
                </a:solidFill>
              </a:rPr>
              <a:t> </a:t>
            </a:r>
            <a:r>
              <a:rPr lang="es-ES" sz="2000" i="1" dirty="0" err="1" smtClean="0">
                <a:solidFill>
                  <a:schemeClr val="accent1"/>
                </a:solidFill>
              </a:rPr>
              <a:t>contribute</a:t>
            </a:r>
            <a:r>
              <a:rPr lang="es-ES" sz="2000" i="1" dirty="0" smtClean="0">
                <a:solidFill>
                  <a:schemeClr val="accent1"/>
                </a:solidFill>
              </a:rPr>
              <a:t> </a:t>
            </a:r>
            <a:r>
              <a:rPr lang="es-ES" sz="2000" i="1" dirty="0" err="1" smtClean="0">
                <a:solidFill>
                  <a:schemeClr val="accent1"/>
                </a:solidFill>
              </a:rPr>
              <a:t>far</a:t>
            </a:r>
            <a:r>
              <a:rPr lang="es-ES" sz="2000" i="1" dirty="0" smtClean="0">
                <a:solidFill>
                  <a:schemeClr val="accent1"/>
                </a:solidFill>
              </a:rPr>
              <a:t> </a:t>
            </a:r>
            <a:r>
              <a:rPr lang="es-ES" sz="2000" i="1" dirty="0" err="1" smtClean="0">
                <a:solidFill>
                  <a:schemeClr val="accent1"/>
                </a:solidFill>
              </a:rPr>
              <a:t>greater</a:t>
            </a:r>
            <a:r>
              <a:rPr lang="es-ES" sz="2000" i="1" dirty="0" smtClean="0">
                <a:solidFill>
                  <a:schemeClr val="accent1"/>
                </a:solidFill>
              </a:rPr>
              <a:t> </a:t>
            </a:r>
            <a:r>
              <a:rPr lang="es-ES" sz="2000" i="1" dirty="0" err="1" smtClean="0">
                <a:solidFill>
                  <a:schemeClr val="accent1"/>
                </a:solidFill>
              </a:rPr>
              <a:t>than</a:t>
            </a:r>
            <a:r>
              <a:rPr lang="es-ES" sz="2000" i="1" dirty="0" smtClean="0">
                <a:solidFill>
                  <a:schemeClr val="accent1"/>
                </a:solidFill>
              </a:rPr>
              <a:t> in </a:t>
            </a:r>
            <a:r>
              <a:rPr lang="es-ES" sz="2000" i="1" dirty="0" err="1" smtClean="0">
                <a:solidFill>
                  <a:schemeClr val="accent1"/>
                </a:solidFill>
              </a:rPr>
              <a:t>other</a:t>
            </a:r>
            <a:r>
              <a:rPr lang="es-ES" sz="2000" i="1" dirty="0" smtClean="0">
                <a:solidFill>
                  <a:schemeClr val="accent1"/>
                </a:solidFill>
              </a:rPr>
              <a:t> </a:t>
            </a:r>
            <a:r>
              <a:rPr lang="es-ES" sz="2000" i="1" dirty="0" err="1" smtClean="0">
                <a:solidFill>
                  <a:schemeClr val="accent1"/>
                </a:solidFill>
              </a:rPr>
              <a:t>countries</a:t>
            </a:r>
            <a:r>
              <a:rPr lang="es-ES" sz="2000" i="1" dirty="0" smtClean="0">
                <a:solidFill>
                  <a:schemeClr val="accent1"/>
                </a:solidFill>
              </a:rPr>
              <a:t> </a:t>
            </a:r>
            <a:r>
              <a:rPr lang="es-ES" sz="2000" i="1" dirty="0" err="1" smtClean="0">
                <a:solidFill>
                  <a:srgbClr val="C00000"/>
                </a:solidFill>
              </a:rPr>
              <a:t>that</a:t>
            </a:r>
            <a:r>
              <a:rPr lang="es-ES" sz="2000" i="1" dirty="0" smtClean="0">
                <a:solidFill>
                  <a:srgbClr val="C00000"/>
                </a:solidFill>
              </a:rPr>
              <a:t> </a:t>
            </a:r>
            <a:r>
              <a:rPr lang="es-ES" sz="2000" i="1" dirty="0" err="1" smtClean="0">
                <a:solidFill>
                  <a:srgbClr val="C00000"/>
                </a:solidFill>
              </a:rPr>
              <a:t>have</a:t>
            </a:r>
            <a:r>
              <a:rPr lang="es-ES" sz="2000" i="1" dirty="0" smtClean="0">
                <a:solidFill>
                  <a:srgbClr val="C00000"/>
                </a:solidFill>
              </a:rPr>
              <a:t> </a:t>
            </a:r>
            <a:r>
              <a:rPr lang="es-ES" sz="2000" i="1" dirty="0" err="1" smtClean="0">
                <a:solidFill>
                  <a:srgbClr val="C00000"/>
                </a:solidFill>
              </a:rPr>
              <a:t>nationalized</a:t>
            </a:r>
            <a:r>
              <a:rPr lang="es-ES" sz="2000" i="1" dirty="0" smtClean="0">
                <a:solidFill>
                  <a:srgbClr val="C00000"/>
                </a:solidFill>
              </a:rPr>
              <a:t> </a:t>
            </a:r>
            <a:r>
              <a:rPr lang="es-ES" sz="2000" i="1" dirty="0" err="1" smtClean="0">
                <a:solidFill>
                  <a:srgbClr val="C00000"/>
                </a:solidFill>
              </a:rPr>
              <a:t>healthcare</a:t>
            </a:r>
            <a:r>
              <a:rPr lang="es-ES" sz="2000" i="1" dirty="0" smtClean="0">
                <a:solidFill>
                  <a:srgbClr val="C00000"/>
                </a:solidFill>
              </a:rPr>
              <a:t> </a:t>
            </a:r>
            <a:r>
              <a:rPr lang="es-ES" sz="2000" i="1" dirty="0" err="1" smtClean="0">
                <a:solidFill>
                  <a:srgbClr val="C00000"/>
                </a:solidFill>
              </a:rPr>
              <a:t>or</a:t>
            </a:r>
            <a:r>
              <a:rPr lang="es-ES" sz="2000" i="1" dirty="0" smtClean="0">
                <a:solidFill>
                  <a:srgbClr val="C00000"/>
                </a:solidFill>
              </a:rPr>
              <a:t> </a:t>
            </a:r>
            <a:r>
              <a:rPr lang="es-ES" sz="2000" i="1" dirty="0" err="1" smtClean="0">
                <a:solidFill>
                  <a:srgbClr val="C00000"/>
                </a:solidFill>
              </a:rPr>
              <a:t>provide</a:t>
            </a:r>
            <a:r>
              <a:rPr lang="es-ES" sz="2000" i="1" dirty="0" smtClean="0">
                <a:solidFill>
                  <a:srgbClr val="C00000"/>
                </a:solidFill>
              </a:rPr>
              <a:t> </a:t>
            </a:r>
            <a:r>
              <a:rPr lang="es-ES" sz="2000" i="1" dirty="0" err="1" smtClean="0">
                <a:solidFill>
                  <a:srgbClr val="C00000"/>
                </a:solidFill>
              </a:rPr>
              <a:t>medication</a:t>
            </a:r>
            <a:r>
              <a:rPr lang="es-ES" sz="2000" i="1" dirty="0" smtClean="0">
                <a:solidFill>
                  <a:srgbClr val="C00000"/>
                </a:solidFill>
              </a:rPr>
              <a:t> </a:t>
            </a:r>
            <a:r>
              <a:rPr lang="es-ES" sz="2000" i="1" dirty="0" err="1" smtClean="0">
                <a:solidFill>
                  <a:srgbClr val="C00000"/>
                </a:solidFill>
              </a:rPr>
              <a:t>coverage</a:t>
            </a:r>
            <a:r>
              <a:rPr lang="es-ES" sz="2000" i="1" dirty="0" smtClean="0">
                <a:solidFill>
                  <a:srgbClr val="C00000"/>
                </a:solidFill>
              </a:rPr>
              <a:t> </a:t>
            </a:r>
            <a:r>
              <a:rPr lang="es-ES" sz="2000" i="1" dirty="0" err="1" smtClean="0">
                <a:solidFill>
                  <a:srgbClr val="C00000"/>
                </a:solidFill>
              </a:rPr>
              <a:t>for</a:t>
            </a:r>
            <a:r>
              <a:rPr lang="es-ES" sz="2000" i="1" dirty="0" smtClean="0">
                <a:solidFill>
                  <a:srgbClr val="C00000"/>
                </a:solidFill>
              </a:rPr>
              <a:t> </a:t>
            </a:r>
            <a:r>
              <a:rPr lang="es-ES" sz="2000" i="1" dirty="0" err="1" smtClean="0">
                <a:solidFill>
                  <a:srgbClr val="C00000"/>
                </a:solidFill>
              </a:rPr>
              <a:t>all</a:t>
            </a:r>
            <a:r>
              <a:rPr lang="es-ES" sz="2000" i="1" dirty="0" smtClean="0">
                <a:solidFill>
                  <a:srgbClr val="C00000"/>
                </a:solidFill>
              </a:rPr>
              <a:t> </a:t>
            </a:r>
            <a:r>
              <a:rPr lang="es-ES" sz="2000" i="1" dirty="0" err="1" smtClean="0">
                <a:solidFill>
                  <a:srgbClr val="C00000"/>
                </a:solidFill>
              </a:rPr>
              <a:t>constituents</a:t>
            </a:r>
            <a:r>
              <a:rPr lang="es-ES" sz="2000" i="1" dirty="0" smtClean="0">
                <a:solidFill>
                  <a:srgbClr val="C00000"/>
                </a:solidFill>
              </a:rPr>
              <a:t> </a:t>
            </a:r>
            <a:r>
              <a:rPr lang="es-ES" sz="2000" i="1" dirty="0" err="1" smtClean="0">
                <a:solidFill>
                  <a:srgbClr val="C00000"/>
                </a:solidFill>
              </a:rPr>
              <a:t>including</a:t>
            </a:r>
            <a:r>
              <a:rPr lang="es-ES" sz="2000" i="1" dirty="0" smtClean="0">
                <a:solidFill>
                  <a:srgbClr val="C00000"/>
                </a:solidFill>
              </a:rPr>
              <a:t> </a:t>
            </a:r>
            <a:r>
              <a:rPr lang="es-ES" sz="2000" i="1" dirty="0" err="1" smtClean="0">
                <a:solidFill>
                  <a:srgbClr val="C00000"/>
                </a:solidFill>
              </a:rPr>
              <a:t>Spain</a:t>
            </a:r>
            <a:r>
              <a:rPr lang="es-ES" sz="2000" b="1" i="1" dirty="0" smtClean="0">
                <a:solidFill>
                  <a:schemeClr val="accent1"/>
                </a:solidFill>
              </a:rPr>
              <a:t> </a:t>
            </a:r>
            <a:r>
              <a:rPr lang="es-ES" sz="2000" i="1" dirty="0" err="1" smtClean="0">
                <a:solidFill>
                  <a:schemeClr val="accent1"/>
                </a:solidFill>
              </a:rPr>
              <a:t>Kidney</a:t>
            </a:r>
            <a:r>
              <a:rPr lang="es-ES" sz="2000" i="1" dirty="0" smtClean="0">
                <a:solidFill>
                  <a:schemeClr val="accent1"/>
                </a:solidFill>
              </a:rPr>
              <a:t> </a:t>
            </a:r>
            <a:r>
              <a:rPr lang="es-ES" sz="2000" i="1" dirty="0" err="1" smtClean="0">
                <a:solidFill>
                  <a:schemeClr val="accent1"/>
                </a:solidFill>
              </a:rPr>
              <a:t>transplant</a:t>
            </a:r>
            <a:r>
              <a:rPr lang="es-ES" sz="2000" i="1" dirty="0" smtClean="0">
                <a:solidFill>
                  <a:schemeClr val="accent1"/>
                </a:solidFill>
              </a:rPr>
              <a:t> </a:t>
            </a:r>
            <a:r>
              <a:rPr lang="es-ES" sz="2000" i="1" dirty="0" err="1" smtClean="0">
                <a:solidFill>
                  <a:schemeClr val="accent1"/>
                </a:solidFill>
              </a:rPr>
              <a:t>recipients</a:t>
            </a:r>
            <a:r>
              <a:rPr lang="es-ES" sz="2000" i="1" dirty="0" smtClean="0">
                <a:solidFill>
                  <a:schemeClr val="accent1"/>
                </a:solidFill>
              </a:rPr>
              <a:t> </a:t>
            </a:r>
            <a:r>
              <a:rPr lang="es-ES" sz="2000" i="1" dirty="0" err="1" smtClean="0">
                <a:solidFill>
                  <a:srgbClr val="C00000"/>
                </a:solidFill>
              </a:rPr>
              <a:t>from</a:t>
            </a:r>
            <a:r>
              <a:rPr lang="es-ES" sz="2000" i="1" dirty="0" smtClean="0">
                <a:solidFill>
                  <a:srgbClr val="C00000"/>
                </a:solidFill>
              </a:rPr>
              <a:t> </a:t>
            </a:r>
            <a:r>
              <a:rPr lang="es-ES" sz="2000" i="1" dirty="0" err="1" smtClean="0">
                <a:solidFill>
                  <a:srgbClr val="C00000"/>
                </a:solidFill>
              </a:rPr>
              <a:t>Spain</a:t>
            </a:r>
            <a:r>
              <a:rPr lang="es-ES" sz="2000" i="1" dirty="0" smtClean="0">
                <a:solidFill>
                  <a:srgbClr val="C00000"/>
                </a:solidFill>
              </a:rPr>
              <a:t> </a:t>
            </a:r>
            <a:r>
              <a:rPr lang="es-ES" sz="2000" i="1" dirty="0" err="1" smtClean="0">
                <a:solidFill>
                  <a:srgbClr val="C00000"/>
                </a:solidFill>
              </a:rPr>
              <a:t>receive</a:t>
            </a:r>
            <a:r>
              <a:rPr lang="es-ES" sz="2000" i="1" dirty="0" smtClean="0">
                <a:solidFill>
                  <a:srgbClr val="C00000"/>
                </a:solidFill>
              </a:rPr>
              <a:t> </a:t>
            </a:r>
            <a:r>
              <a:rPr lang="es-ES" sz="2000" i="1" dirty="0" err="1" smtClean="0">
                <a:solidFill>
                  <a:srgbClr val="C00000"/>
                </a:solidFill>
              </a:rPr>
              <a:t>their</a:t>
            </a:r>
            <a:r>
              <a:rPr lang="es-ES" sz="2000" i="1" dirty="0" smtClean="0">
                <a:solidFill>
                  <a:srgbClr val="C00000"/>
                </a:solidFill>
              </a:rPr>
              <a:t> </a:t>
            </a:r>
            <a:r>
              <a:rPr lang="es-ES" sz="2000" i="1" dirty="0" err="1" smtClean="0">
                <a:solidFill>
                  <a:srgbClr val="C00000"/>
                </a:solidFill>
              </a:rPr>
              <a:t>care</a:t>
            </a:r>
            <a:r>
              <a:rPr lang="es-ES" sz="2000" i="1" dirty="0" smtClean="0">
                <a:solidFill>
                  <a:srgbClr val="C00000"/>
                </a:solidFill>
              </a:rPr>
              <a:t> </a:t>
            </a:r>
            <a:r>
              <a:rPr lang="es-ES" sz="2000" i="1" dirty="0" err="1" smtClean="0">
                <a:solidFill>
                  <a:srgbClr val="C00000"/>
                </a:solidFill>
              </a:rPr>
              <a:t>from</a:t>
            </a:r>
            <a:r>
              <a:rPr lang="es-ES" sz="2000" i="1" dirty="0" smtClean="0">
                <a:solidFill>
                  <a:srgbClr val="C00000"/>
                </a:solidFill>
              </a:rPr>
              <a:t> </a:t>
            </a:r>
            <a:r>
              <a:rPr lang="es-ES" sz="2000" i="1" dirty="0" err="1" smtClean="0">
                <a:solidFill>
                  <a:srgbClr val="C00000"/>
                </a:solidFill>
              </a:rPr>
              <a:t>the</a:t>
            </a:r>
            <a:r>
              <a:rPr lang="es-ES" sz="2000" i="1" dirty="0" smtClean="0">
                <a:solidFill>
                  <a:srgbClr val="C00000"/>
                </a:solidFill>
              </a:rPr>
              <a:t> </a:t>
            </a:r>
            <a:r>
              <a:rPr lang="es-ES" sz="2000" i="1" dirty="0" err="1" smtClean="0">
                <a:solidFill>
                  <a:srgbClr val="C00000"/>
                </a:solidFill>
              </a:rPr>
              <a:t>same</a:t>
            </a:r>
            <a:r>
              <a:rPr lang="es-ES" sz="2000" i="1" dirty="0" smtClean="0">
                <a:solidFill>
                  <a:srgbClr val="C00000"/>
                </a:solidFill>
              </a:rPr>
              <a:t> medical </a:t>
            </a:r>
            <a:r>
              <a:rPr lang="es-ES" sz="2000" i="1" dirty="0" err="1" smtClean="0">
                <a:solidFill>
                  <a:srgbClr val="C00000"/>
                </a:solidFill>
              </a:rPr>
              <a:t>team</a:t>
            </a:r>
            <a:r>
              <a:rPr lang="es-ES" sz="2000" i="1" dirty="0" smtClean="0">
                <a:solidFill>
                  <a:srgbClr val="C00000"/>
                </a:solidFill>
              </a:rPr>
              <a:t> </a:t>
            </a:r>
            <a:r>
              <a:rPr lang="es-ES" sz="2000" i="1" dirty="0" err="1" smtClean="0">
                <a:solidFill>
                  <a:srgbClr val="C00000"/>
                </a:solidFill>
              </a:rPr>
              <a:t>from</a:t>
            </a:r>
            <a:r>
              <a:rPr lang="es-ES" sz="2000" i="1" dirty="0" smtClean="0">
                <a:solidFill>
                  <a:srgbClr val="C00000"/>
                </a:solidFill>
              </a:rPr>
              <a:t> </a:t>
            </a:r>
            <a:r>
              <a:rPr lang="es-ES" sz="2000" i="1" dirty="0" err="1" smtClean="0">
                <a:solidFill>
                  <a:srgbClr val="C00000"/>
                </a:solidFill>
              </a:rPr>
              <a:t>the</a:t>
            </a:r>
            <a:r>
              <a:rPr lang="es-ES" sz="2000" i="1" dirty="0" smtClean="0">
                <a:solidFill>
                  <a:srgbClr val="C00000"/>
                </a:solidFill>
              </a:rPr>
              <a:t> </a:t>
            </a:r>
            <a:r>
              <a:rPr lang="es-ES" sz="2000" i="1" dirty="0" err="1" smtClean="0">
                <a:solidFill>
                  <a:srgbClr val="C00000"/>
                </a:solidFill>
              </a:rPr>
              <a:t>onset</a:t>
            </a:r>
            <a:r>
              <a:rPr lang="es-ES" sz="2000" i="1" dirty="0" smtClean="0">
                <a:solidFill>
                  <a:srgbClr val="C00000"/>
                </a:solidFill>
              </a:rPr>
              <a:t> of ESRD </a:t>
            </a:r>
            <a:r>
              <a:rPr lang="es-ES" sz="2000" i="1" dirty="0" err="1" smtClean="0">
                <a:solidFill>
                  <a:srgbClr val="C00000"/>
                </a:solidFill>
              </a:rPr>
              <a:t>through</a:t>
            </a:r>
            <a:r>
              <a:rPr lang="es-ES" sz="2000" i="1" dirty="0" smtClean="0">
                <a:solidFill>
                  <a:srgbClr val="C00000"/>
                </a:solidFill>
              </a:rPr>
              <a:t> </a:t>
            </a:r>
            <a:r>
              <a:rPr lang="es-ES" sz="2000" i="1" dirty="0" err="1" smtClean="0">
                <a:solidFill>
                  <a:srgbClr val="C00000"/>
                </a:solidFill>
              </a:rPr>
              <a:t>the</a:t>
            </a:r>
            <a:r>
              <a:rPr lang="es-ES" sz="2000" i="1" dirty="0" smtClean="0">
                <a:solidFill>
                  <a:srgbClr val="C00000"/>
                </a:solidFill>
              </a:rPr>
              <a:t> post-</a:t>
            </a:r>
            <a:r>
              <a:rPr lang="es-ES" sz="2000" i="1" dirty="0" err="1" smtClean="0">
                <a:solidFill>
                  <a:srgbClr val="C00000"/>
                </a:solidFill>
              </a:rPr>
              <a:t>transplant</a:t>
            </a:r>
            <a:r>
              <a:rPr lang="es-ES" sz="2000" i="1" dirty="0" smtClean="0">
                <a:solidFill>
                  <a:srgbClr val="C00000"/>
                </a:solidFill>
              </a:rPr>
              <a:t> </a:t>
            </a:r>
            <a:r>
              <a:rPr lang="es-ES" sz="2000" i="1" dirty="0" err="1" smtClean="0">
                <a:solidFill>
                  <a:srgbClr val="C00000"/>
                </a:solidFill>
              </a:rPr>
              <a:t>period</a:t>
            </a:r>
            <a:r>
              <a:rPr lang="es-ES" sz="2000" i="1" dirty="0" smtClean="0">
                <a:solidFill>
                  <a:srgbClr val="C00000"/>
                </a:solidFill>
              </a:rPr>
              <a:t> </a:t>
            </a:r>
            <a:r>
              <a:rPr lang="es-ES" sz="2000" i="1" dirty="0" err="1" smtClean="0">
                <a:solidFill>
                  <a:schemeClr val="accent1"/>
                </a:solidFill>
              </a:rPr>
              <a:t>which</a:t>
            </a:r>
            <a:r>
              <a:rPr lang="es-ES" sz="2000" i="1" dirty="0" smtClean="0">
                <a:solidFill>
                  <a:schemeClr val="accent1"/>
                </a:solidFill>
              </a:rPr>
              <a:t> </a:t>
            </a:r>
            <a:r>
              <a:rPr lang="es-ES" sz="2000" i="1" dirty="0" err="1" smtClean="0">
                <a:solidFill>
                  <a:schemeClr val="accent1"/>
                </a:solidFill>
              </a:rPr>
              <a:t>could</a:t>
            </a:r>
            <a:r>
              <a:rPr lang="es-ES" sz="2000" i="1" dirty="0" smtClean="0">
                <a:solidFill>
                  <a:schemeClr val="accent1"/>
                </a:solidFill>
              </a:rPr>
              <a:t> </a:t>
            </a:r>
            <a:r>
              <a:rPr lang="es-ES" sz="2000" i="1" dirty="0" err="1" smtClean="0">
                <a:solidFill>
                  <a:schemeClr val="accent1"/>
                </a:solidFill>
              </a:rPr>
              <a:t>contribute</a:t>
            </a:r>
            <a:r>
              <a:rPr lang="es-ES" sz="2000" i="1" dirty="0" smtClean="0">
                <a:solidFill>
                  <a:schemeClr val="accent1"/>
                </a:solidFill>
              </a:rPr>
              <a:t> to </a:t>
            </a:r>
            <a:r>
              <a:rPr lang="es-ES" sz="2000" i="1" dirty="0" err="1" smtClean="0">
                <a:solidFill>
                  <a:schemeClr val="accent1"/>
                </a:solidFill>
              </a:rPr>
              <a:t>longterm</a:t>
            </a:r>
            <a:r>
              <a:rPr lang="es-ES" sz="2000" i="1" dirty="0" smtClean="0">
                <a:solidFill>
                  <a:schemeClr val="accent1"/>
                </a:solidFill>
              </a:rPr>
              <a:t> </a:t>
            </a:r>
            <a:r>
              <a:rPr lang="es-ES" sz="2000" i="1" dirty="0" err="1" smtClean="0">
                <a:solidFill>
                  <a:schemeClr val="accent1"/>
                </a:solidFill>
              </a:rPr>
              <a:t>patient</a:t>
            </a:r>
            <a:r>
              <a:rPr lang="es-ES" sz="2000" i="1" dirty="0" smtClean="0">
                <a:solidFill>
                  <a:schemeClr val="accent1"/>
                </a:solidFill>
              </a:rPr>
              <a:t> and </a:t>
            </a:r>
            <a:r>
              <a:rPr lang="es-ES" sz="2000" i="1" dirty="0" err="1" smtClean="0">
                <a:solidFill>
                  <a:schemeClr val="accent1"/>
                </a:solidFill>
              </a:rPr>
              <a:t>allograft</a:t>
            </a:r>
            <a:r>
              <a:rPr lang="es-ES" sz="2000" i="1" dirty="0" smtClean="0">
                <a:solidFill>
                  <a:schemeClr val="accent1"/>
                </a:solidFill>
              </a:rPr>
              <a:t> </a:t>
            </a:r>
            <a:r>
              <a:rPr lang="es-ES" sz="2000" i="1" dirty="0" err="1" smtClean="0">
                <a:solidFill>
                  <a:schemeClr val="accent1"/>
                </a:solidFill>
              </a:rPr>
              <a:t>survival</a:t>
            </a:r>
            <a:r>
              <a:rPr lang="es-ES" sz="2000" i="1" dirty="0" smtClean="0">
                <a:solidFill>
                  <a:schemeClr val="accent1"/>
                </a:solidFill>
              </a:rPr>
              <a:t>. </a:t>
            </a:r>
            <a:r>
              <a:rPr lang="es-ES" sz="2000" i="1" dirty="0" smtClean="0">
                <a:solidFill>
                  <a:schemeClr val="tx2"/>
                </a:solidFill>
              </a:rPr>
              <a:t>In </a:t>
            </a:r>
            <a:r>
              <a:rPr lang="es-ES" sz="2000" i="1" dirty="0" err="1" smtClean="0">
                <a:solidFill>
                  <a:schemeClr val="tx2"/>
                </a:solidFill>
              </a:rPr>
              <a:t>Spain</a:t>
            </a:r>
            <a:r>
              <a:rPr lang="es-ES" sz="2000" i="1" dirty="0" smtClean="0">
                <a:solidFill>
                  <a:schemeClr val="tx2"/>
                </a:solidFill>
              </a:rPr>
              <a:t>, </a:t>
            </a:r>
            <a:r>
              <a:rPr lang="es-ES" sz="2000" i="1" dirty="0" err="1" smtClean="0">
                <a:solidFill>
                  <a:schemeClr val="tx2"/>
                </a:solidFill>
              </a:rPr>
              <a:t>patients</a:t>
            </a:r>
            <a:r>
              <a:rPr lang="es-ES" sz="2000" i="1" dirty="0" smtClean="0">
                <a:solidFill>
                  <a:schemeClr val="tx2"/>
                </a:solidFill>
              </a:rPr>
              <a:t> </a:t>
            </a:r>
            <a:r>
              <a:rPr lang="es-ES" sz="2000" i="1" dirty="0" err="1" smtClean="0">
                <a:solidFill>
                  <a:schemeClr val="tx2"/>
                </a:solidFill>
              </a:rPr>
              <a:t>have</a:t>
            </a:r>
            <a:r>
              <a:rPr lang="es-ES" sz="2000" i="1" dirty="0" smtClean="0">
                <a:solidFill>
                  <a:schemeClr val="tx2"/>
                </a:solidFill>
              </a:rPr>
              <a:t> </a:t>
            </a:r>
            <a:r>
              <a:rPr lang="es-ES" sz="2000" i="1" dirty="0" err="1" smtClean="0">
                <a:solidFill>
                  <a:schemeClr val="tx2"/>
                </a:solidFill>
              </a:rPr>
              <a:t>access</a:t>
            </a:r>
            <a:r>
              <a:rPr lang="es-ES" sz="2000" i="1" dirty="0" smtClean="0">
                <a:solidFill>
                  <a:schemeClr val="tx2"/>
                </a:solidFill>
              </a:rPr>
              <a:t> to </a:t>
            </a:r>
            <a:r>
              <a:rPr lang="es-ES" sz="2000" i="1" dirty="0" err="1" smtClean="0">
                <a:solidFill>
                  <a:schemeClr val="tx2"/>
                </a:solidFill>
              </a:rPr>
              <a:t>medications</a:t>
            </a:r>
            <a:r>
              <a:rPr lang="es-ES" sz="2000" i="1" dirty="0" smtClean="0">
                <a:solidFill>
                  <a:schemeClr val="tx2"/>
                </a:solidFill>
              </a:rPr>
              <a:t> </a:t>
            </a:r>
            <a:r>
              <a:rPr lang="es-ES" sz="2000" i="1" dirty="0" err="1" smtClean="0">
                <a:solidFill>
                  <a:schemeClr val="tx2"/>
                </a:solidFill>
              </a:rPr>
              <a:t>including</a:t>
            </a:r>
            <a:r>
              <a:rPr lang="es-ES" sz="2000" i="1" dirty="0" smtClean="0">
                <a:solidFill>
                  <a:schemeClr val="tx2"/>
                </a:solidFill>
              </a:rPr>
              <a:t> </a:t>
            </a:r>
            <a:r>
              <a:rPr lang="es-ES" sz="2000" i="1" dirty="0" err="1" smtClean="0">
                <a:solidFill>
                  <a:schemeClr val="tx2"/>
                </a:solidFill>
              </a:rPr>
              <a:t>immunosuppression</a:t>
            </a:r>
            <a:r>
              <a:rPr lang="es-ES" sz="2000" i="1" dirty="0" smtClean="0">
                <a:solidFill>
                  <a:schemeClr val="tx2"/>
                </a:solidFill>
              </a:rPr>
              <a:t> </a:t>
            </a:r>
            <a:r>
              <a:rPr lang="es-ES" sz="2000" i="1" dirty="0" err="1" smtClean="0">
                <a:solidFill>
                  <a:schemeClr val="tx2"/>
                </a:solidFill>
              </a:rPr>
              <a:t>paid</a:t>
            </a:r>
            <a:r>
              <a:rPr lang="es-ES" sz="2000" i="1" dirty="0" smtClean="0">
                <a:solidFill>
                  <a:schemeClr val="tx2"/>
                </a:solidFill>
              </a:rPr>
              <a:t> </a:t>
            </a:r>
            <a:r>
              <a:rPr lang="es-ES" sz="2000" i="1" dirty="0" err="1" smtClean="0">
                <a:solidFill>
                  <a:schemeClr val="tx2"/>
                </a:solidFill>
              </a:rPr>
              <a:t>by</a:t>
            </a:r>
            <a:r>
              <a:rPr lang="es-ES" sz="2000" i="1" dirty="0" smtClean="0">
                <a:solidFill>
                  <a:schemeClr val="tx2"/>
                </a:solidFill>
              </a:rPr>
              <a:t> a </a:t>
            </a:r>
            <a:r>
              <a:rPr lang="es-ES" sz="2000" i="1" dirty="0" err="1" smtClean="0">
                <a:solidFill>
                  <a:schemeClr val="tx2"/>
                </a:solidFill>
              </a:rPr>
              <a:t>publicly</a:t>
            </a:r>
            <a:r>
              <a:rPr lang="es-ES" sz="2000" i="1" dirty="0" smtClean="0">
                <a:solidFill>
                  <a:schemeClr val="tx2"/>
                </a:solidFill>
              </a:rPr>
              <a:t> </a:t>
            </a:r>
            <a:r>
              <a:rPr lang="es-ES" sz="2000" i="1" dirty="0" err="1" smtClean="0">
                <a:solidFill>
                  <a:schemeClr val="tx2"/>
                </a:solidFill>
              </a:rPr>
              <a:t>funded</a:t>
            </a:r>
            <a:r>
              <a:rPr lang="es-ES" sz="2000" i="1" dirty="0" smtClean="0">
                <a:solidFill>
                  <a:schemeClr val="tx2"/>
                </a:solidFill>
              </a:rPr>
              <a:t> </a:t>
            </a:r>
            <a:r>
              <a:rPr lang="es-ES" sz="2000" i="1" dirty="0" err="1" smtClean="0">
                <a:solidFill>
                  <a:schemeClr val="tx2"/>
                </a:solidFill>
              </a:rPr>
              <a:t>National</a:t>
            </a:r>
            <a:r>
              <a:rPr lang="es-ES" sz="2000" i="1" dirty="0" smtClean="0">
                <a:solidFill>
                  <a:schemeClr val="tx2"/>
                </a:solidFill>
              </a:rPr>
              <a:t> Health </a:t>
            </a:r>
            <a:r>
              <a:rPr lang="es-ES" sz="2000" i="1" dirty="0" err="1" smtClean="0">
                <a:solidFill>
                  <a:schemeClr val="tx2"/>
                </a:solidFill>
              </a:rPr>
              <a:t>Service</a:t>
            </a:r>
            <a:r>
              <a:rPr lang="es-ES" sz="2000" i="1" dirty="0" smtClean="0">
                <a:solidFill>
                  <a:schemeClr val="tx2"/>
                </a:solidFill>
              </a:rPr>
              <a:t> </a:t>
            </a:r>
            <a:r>
              <a:rPr lang="es-ES" sz="2000" i="1" dirty="0" err="1" smtClean="0">
                <a:solidFill>
                  <a:schemeClr val="tx2"/>
                </a:solidFill>
              </a:rPr>
              <a:t>regardless</a:t>
            </a:r>
            <a:r>
              <a:rPr lang="es-ES" sz="2000" i="1" dirty="0" smtClean="0">
                <a:solidFill>
                  <a:schemeClr val="tx2"/>
                </a:solidFill>
              </a:rPr>
              <a:t> of </a:t>
            </a:r>
            <a:r>
              <a:rPr lang="es-ES" sz="2000" i="1" dirty="0" err="1" smtClean="0">
                <a:solidFill>
                  <a:schemeClr val="tx2"/>
                </a:solidFill>
              </a:rPr>
              <a:t>their</a:t>
            </a:r>
            <a:r>
              <a:rPr lang="es-ES" sz="2000" i="1" dirty="0" smtClean="0">
                <a:solidFill>
                  <a:schemeClr val="tx2"/>
                </a:solidFill>
              </a:rPr>
              <a:t> </a:t>
            </a:r>
            <a:r>
              <a:rPr lang="es-ES" sz="2000" i="1" dirty="0" err="1" smtClean="0">
                <a:solidFill>
                  <a:schemeClr val="tx2"/>
                </a:solidFill>
              </a:rPr>
              <a:t>ability</a:t>
            </a:r>
            <a:r>
              <a:rPr lang="es-ES" sz="2000" i="1" dirty="0" smtClean="0">
                <a:solidFill>
                  <a:schemeClr val="tx2"/>
                </a:solidFill>
              </a:rPr>
              <a:t> to </a:t>
            </a:r>
            <a:r>
              <a:rPr lang="es-ES" sz="2000" i="1" dirty="0" err="1" smtClean="0">
                <a:solidFill>
                  <a:schemeClr val="tx2"/>
                </a:solidFill>
              </a:rPr>
              <a:t>pay</a:t>
            </a:r>
            <a:endParaRPr lang="es-ES" sz="2000" i="1" dirty="0" smtClean="0">
              <a:solidFill>
                <a:schemeClr val="tx2"/>
              </a:solidFill>
            </a:endParaRPr>
          </a:p>
        </p:txBody>
      </p:sp>
      <p:pic>
        <p:nvPicPr>
          <p:cNvPr id="2" name="Imagen 1"/>
          <p:cNvPicPr>
            <a:picLocks noChangeAspect="1"/>
          </p:cNvPicPr>
          <p:nvPr/>
        </p:nvPicPr>
        <p:blipFill>
          <a:blip r:embed="rId3"/>
          <a:stretch>
            <a:fillRect/>
          </a:stretch>
        </p:blipFill>
        <p:spPr>
          <a:xfrm>
            <a:off x="3737142" y="188640"/>
            <a:ext cx="4921115" cy="1719942"/>
          </a:xfrm>
          <a:prstGeom prst="rect">
            <a:avLst/>
          </a:prstGeom>
        </p:spPr>
      </p:pic>
      <p:sp>
        <p:nvSpPr>
          <p:cNvPr id="3" name="Rectángulo 2"/>
          <p:cNvSpPr/>
          <p:nvPr/>
        </p:nvSpPr>
        <p:spPr>
          <a:xfrm>
            <a:off x="621898" y="4797152"/>
            <a:ext cx="109728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S" sz="2000" i="1" dirty="0" err="1">
                <a:solidFill>
                  <a:schemeClr val="bg1"/>
                </a:solidFill>
              </a:rPr>
              <a:t>However</a:t>
            </a:r>
            <a:r>
              <a:rPr lang="es-ES" sz="2000" i="1" dirty="0">
                <a:solidFill>
                  <a:schemeClr val="bg1"/>
                </a:solidFill>
              </a:rPr>
              <a:t>, </a:t>
            </a:r>
            <a:r>
              <a:rPr lang="es-ES" sz="2000" i="1" dirty="0" err="1">
                <a:solidFill>
                  <a:schemeClr val="bg1"/>
                </a:solidFill>
              </a:rPr>
              <a:t>the</a:t>
            </a:r>
            <a:r>
              <a:rPr lang="es-ES" sz="2000" i="1" dirty="0">
                <a:solidFill>
                  <a:schemeClr val="bg1"/>
                </a:solidFill>
              </a:rPr>
              <a:t> </a:t>
            </a:r>
            <a:r>
              <a:rPr lang="es-ES" sz="2000" i="1" dirty="0" err="1">
                <a:solidFill>
                  <a:schemeClr val="bg1"/>
                </a:solidFill>
              </a:rPr>
              <a:t>study</a:t>
            </a:r>
            <a:r>
              <a:rPr lang="es-ES" sz="2000" i="1" dirty="0">
                <a:solidFill>
                  <a:schemeClr val="bg1"/>
                </a:solidFill>
              </a:rPr>
              <a:t> </a:t>
            </a:r>
            <a:r>
              <a:rPr lang="es-ES" sz="2000" i="1" dirty="0" err="1">
                <a:solidFill>
                  <a:schemeClr val="bg1"/>
                </a:solidFill>
              </a:rPr>
              <a:t>by</a:t>
            </a:r>
            <a:r>
              <a:rPr lang="es-ES" sz="2000" i="1" dirty="0">
                <a:solidFill>
                  <a:schemeClr val="bg1"/>
                </a:solidFill>
              </a:rPr>
              <a:t> Ojo et al. </a:t>
            </a:r>
            <a:r>
              <a:rPr lang="es-ES" sz="2000" i="1" dirty="0" err="1">
                <a:solidFill>
                  <a:schemeClr val="bg1"/>
                </a:solidFill>
              </a:rPr>
              <a:t>also</a:t>
            </a:r>
            <a:r>
              <a:rPr lang="es-ES" sz="2000" i="1" dirty="0">
                <a:solidFill>
                  <a:schemeClr val="bg1"/>
                </a:solidFill>
              </a:rPr>
              <a:t> </a:t>
            </a:r>
            <a:r>
              <a:rPr lang="es-ES" sz="2000" i="1" dirty="0" err="1">
                <a:solidFill>
                  <a:schemeClr val="bg1"/>
                </a:solidFill>
              </a:rPr>
              <a:t>highlights</a:t>
            </a:r>
            <a:r>
              <a:rPr lang="es-ES" sz="2000" i="1" dirty="0">
                <a:solidFill>
                  <a:schemeClr val="bg1"/>
                </a:solidFill>
              </a:rPr>
              <a:t> </a:t>
            </a:r>
            <a:r>
              <a:rPr lang="es-ES" sz="2000" i="1" dirty="0" err="1">
                <a:solidFill>
                  <a:schemeClr val="bg1"/>
                </a:solidFill>
              </a:rPr>
              <a:t>that</a:t>
            </a:r>
            <a:r>
              <a:rPr lang="es-ES" sz="2000" i="1" dirty="0">
                <a:solidFill>
                  <a:schemeClr val="bg1"/>
                </a:solidFill>
              </a:rPr>
              <a:t> </a:t>
            </a:r>
            <a:r>
              <a:rPr lang="es-ES" sz="2000" i="1" dirty="0" err="1">
                <a:solidFill>
                  <a:schemeClr val="bg1"/>
                </a:solidFill>
              </a:rPr>
              <a:t>mortality</a:t>
            </a:r>
            <a:r>
              <a:rPr lang="es-ES" sz="2000" i="1" dirty="0">
                <a:solidFill>
                  <a:schemeClr val="bg1"/>
                </a:solidFill>
              </a:rPr>
              <a:t> in renal </a:t>
            </a:r>
            <a:r>
              <a:rPr lang="es-ES" sz="2000" i="1" dirty="0" err="1">
                <a:solidFill>
                  <a:schemeClr val="bg1"/>
                </a:solidFill>
              </a:rPr>
              <a:t>transplant</a:t>
            </a:r>
            <a:r>
              <a:rPr lang="es-ES" sz="2000" i="1" dirty="0">
                <a:solidFill>
                  <a:schemeClr val="bg1"/>
                </a:solidFill>
              </a:rPr>
              <a:t> </a:t>
            </a:r>
            <a:r>
              <a:rPr lang="es-ES" sz="2000" i="1" dirty="0" err="1">
                <a:solidFill>
                  <a:schemeClr val="bg1"/>
                </a:solidFill>
              </a:rPr>
              <a:t>recipients</a:t>
            </a:r>
            <a:r>
              <a:rPr lang="es-ES" sz="2000" i="1" dirty="0">
                <a:solidFill>
                  <a:schemeClr val="bg1"/>
                </a:solidFill>
              </a:rPr>
              <a:t> can be </a:t>
            </a:r>
            <a:r>
              <a:rPr lang="es-ES" sz="2000" i="1" dirty="0" err="1">
                <a:solidFill>
                  <a:schemeClr val="bg1"/>
                </a:solidFill>
              </a:rPr>
              <a:t>influenced</a:t>
            </a:r>
            <a:r>
              <a:rPr lang="es-ES" sz="2000" i="1" dirty="0">
                <a:solidFill>
                  <a:schemeClr val="bg1"/>
                </a:solidFill>
              </a:rPr>
              <a:t> </a:t>
            </a:r>
            <a:r>
              <a:rPr lang="es-ES" sz="2000" i="1" dirty="0" err="1">
                <a:solidFill>
                  <a:schemeClr val="bg1"/>
                </a:solidFill>
              </a:rPr>
              <a:t>by</a:t>
            </a:r>
            <a:r>
              <a:rPr lang="es-ES" sz="2000" i="1" dirty="0">
                <a:solidFill>
                  <a:schemeClr val="bg1"/>
                </a:solidFill>
              </a:rPr>
              <a:t> </a:t>
            </a:r>
            <a:r>
              <a:rPr lang="es-ES" sz="2000" i="1" dirty="0" err="1">
                <a:solidFill>
                  <a:schemeClr val="bg1"/>
                </a:solidFill>
              </a:rPr>
              <a:t>factors</a:t>
            </a:r>
            <a:r>
              <a:rPr lang="es-ES" sz="2000" i="1" dirty="0">
                <a:solidFill>
                  <a:schemeClr val="bg1"/>
                </a:solidFill>
              </a:rPr>
              <a:t> </a:t>
            </a:r>
            <a:r>
              <a:rPr lang="es-ES" sz="2000" b="1" i="1" dirty="0" err="1">
                <a:solidFill>
                  <a:schemeClr val="bg1"/>
                </a:solidFill>
              </a:rPr>
              <a:t>not</a:t>
            </a:r>
            <a:r>
              <a:rPr lang="es-ES" sz="2000" b="1" i="1" dirty="0">
                <a:solidFill>
                  <a:schemeClr val="bg1"/>
                </a:solidFill>
              </a:rPr>
              <a:t> </a:t>
            </a:r>
            <a:r>
              <a:rPr lang="es-ES" sz="2000" b="1" i="1" dirty="0" err="1">
                <a:solidFill>
                  <a:schemeClr val="bg1"/>
                </a:solidFill>
              </a:rPr>
              <a:t>easily</a:t>
            </a:r>
            <a:r>
              <a:rPr lang="es-ES" sz="2000" b="1" i="1" dirty="0">
                <a:solidFill>
                  <a:schemeClr val="bg1"/>
                </a:solidFill>
              </a:rPr>
              <a:t> </a:t>
            </a:r>
            <a:r>
              <a:rPr lang="es-ES" sz="2000" b="1" i="1" dirty="0" err="1">
                <a:solidFill>
                  <a:schemeClr val="bg1"/>
                </a:solidFill>
              </a:rPr>
              <a:t>captured</a:t>
            </a:r>
            <a:r>
              <a:rPr lang="es-ES" sz="2000" b="1" i="1" dirty="0">
                <a:solidFill>
                  <a:schemeClr val="bg1"/>
                </a:solidFill>
              </a:rPr>
              <a:t> on </a:t>
            </a:r>
            <a:r>
              <a:rPr lang="es-ES" sz="2000" b="1" i="1" dirty="0" err="1">
                <a:solidFill>
                  <a:schemeClr val="bg1"/>
                </a:solidFill>
              </a:rPr>
              <a:t>databases</a:t>
            </a:r>
            <a:r>
              <a:rPr lang="es-ES" sz="2000" i="1" dirty="0">
                <a:solidFill>
                  <a:schemeClr val="bg1"/>
                </a:solidFill>
              </a:rPr>
              <a:t> and </a:t>
            </a:r>
            <a:r>
              <a:rPr lang="es-ES" sz="2000" i="1" dirty="0" err="1">
                <a:solidFill>
                  <a:schemeClr val="bg1"/>
                </a:solidFill>
              </a:rPr>
              <a:t>challenges</a:t>
            </a:r>
            <a:r>
              <a:rPr lang="es-ES" sz="2000" i="1" dirty="0">
                <a:solidFill>
                  <a:schemeClr val="bg1"/>
                </a:solidFill>
              </a:rPr>
              <a:t> </a:t>
            </a:r>
            <a:r>
              <a:rPr lang="es-ES" sz="2000" i="1" dirty="0" err="1">
                <a:solidFill>
                  <a:schemeClr val="bg1"/>
                </a:solidFill>
              </a:rPr>
              <a:t>us</a:t>
            </a:r>
            <a:r>
              <a:rPr lang="es-ES" sz="2000" i="1" dirty="0">
                <a:solidFill>
                  <a:schemeClr val="bg1"/>
                </a:solidFill>
              </a:rPr>
              <a:t> to </a:t>
            </a:r>
            <a:r>
              <a:rPr lang="es-ES" sz="2000" i="1" dirty="0" err="1">
                <a:solidFill>
                  <a:schemeClr val="bg1"/>
                </a:solidFill>
              </a:rPr>
              <a:t>consider</a:t>
            </a:r>
            <a:r>
              <a:rPr lang="es-ES" sz="2000" i="1" dirty="0">
                <a:solidFill>
                  <a:schemeClr val="bg1"/>
                </a:solidFill>
              </a:rPr>
              <a:t> variables in </a:t>
            </a:r>
            <a:r>
              <a:rPr lang="es-ES" sz="2000" i="1" dirty="0" err="1">
                <a:solidFill>
                  <a:schemeClr val="bg1"/>
                </a:solidFill>
              </a:rPr>
              <a:t>national</a:t>
            </a:r>
            <a:r>
              <a:rPr lang="es-ES" sz="2000" i="1" dirty="0">
                <a:solidFill>
                  <a:schemeClr val="bg1"/>
                </a:solidFill>
              </a:rPr>
              <a:t> </a:t>
            </a:r>
            <a:r>
              <a:rPr lang="es-ES" sz="2000" i="1" dirty="0" err="1">
                <a:solidFill>
                  <a:schemeClr val="bg1"/>
                </a:solidFill>
              </a:rPr>
              <a:t>registries</a:t>
            </a:r>
            <a:r>
              <a:rPr lang="es-ES" sz="2000" i="1" dirty="0">
                <a:solidFill>
                  <a:schemeClr val="bg1"/>
                </a:solidFill>
              </a:rPr>
              <a:t> </a:t>
            </a:r>
            <a:r>
              <a:rPr lang="es-ES" sz="2000" i="1" dirty="0" err="1">
                <a:solidFill>
                  <a:schemeClr val="bg1"/>
                </a:solidFill>
              </a:rPr>
              <a:t>that</a:t>
            </a:r>
            <a:r>
              <a:rPr lang="es-ES" sz="2000" i="1" dirty="0">
                <a:solidFill>
                  <a:schemeClr val="bg1"/>
                </a:solidFill>
              </a:rPr>
              <a:t> are </a:t>
            </a:r>
            <a:r>
              <a:rPr lang="es-ES" sz="2000" i="1" dirty="0" err="1">
                <a:solidFill>
                  <a:schemeClr val="bg1"/>
                </a:solidFill>
              </a:rPr>
              <a:t>currently</a:t>
            </a:r>
            <a:r>
              <a:rPr lang="es-ES" sz="2000" i="1" dirty="0">
                <a:solidFill>
                  <a:schemeClr val="bg1"/>
                </a:solidFill>
              </a:rPr>
              <a:t> </a:t>
            </a:r>
            <a:r>
              <a:rPr lang="es-ES" sz="2000" i="1" dirty="0" err="1">
                <a:solidFill>
                  <a:schemeClr val="bg1"/>
                </a:solidFill>
              </a:rPr>
              <a:t>unavailable</a:t>
            </a:r>
            <a:r>
              <a:rPr lang="es-ES" sz="2000" i="1" dirty="0">
                <a:solidFill>
                  <a:schemeClr val="bg1"/>
                </a:solidFill>
              </a:rPr>
              <a:t>.</a:t>
            </a:r>
          </a:p>
        </p:txBody>
      </p:sp>
      <p:sp>
        <p:nvSpPr>
          <p:cNvPr id="4" name="Rectángulo 3"/>
          <p:cNvSpPr/>
          <p:nvPr/>
        </p:nvSpPr>
        <p:spPr>
          <a:xfrm>
            <a:off x="9106527" y="5877272"/>
            <a:ext cx="2678105" cy="276999"/>
          </a:xfrm>
          <a:prstGeom prst="rect">
            <a:avLst/>
          </a:prstGeom>
        </p:spPr>
        <p:txBody>
          <a:bodyPr wrap="none">
            <a:spAutoFit/>
          </a:bodyPr>
          <a:lstStyle/>
          <a:p>
            <a:r>
              <a:rPr lang="es-ES" sz="1200" i="1" dirty="0" err="1">
                <a:solidFill>
                  <a:schemeClr val="bg1">
                    <a:lumMod val="50000"/>
                  </a:schemeClr>
                </a:solidFill>
                <a:latin typeface="+mj-lt"/>
              </a:rPr>
              <a:t>Nephrol</a:t>
            </a:r>
            <a:r>
              <a:rPr lang="es-ES" sz="1200" i="1" dirty="0">
                <a:solidFill>
                  <a:schemeClr val="bg1">
                    <a:lumMod val="50000"/>
                  </a:schemeClr>
                </a:solidFill>
                <a:latin typeface="+mj-lt"/>
              </a:rPr>
              <a:t> Dial </a:t>
            </a:r>
            <a:r>
              <a:rPr lang="es-ES" sz="1200" i="1" dirty="0" err="1">
                <a:solidFill>
                  <a:schemeClr val="bg1">
                    <a:lumMod val="50000"/>
                  </a:schemeClr>
                </a:solidFill>
                <a:latin typeface="+mj-lt"/>
              </a:rPr>
              <a:t>Transplant</a:t>
            </a:r>
            <a:r>
              <a:rPr lang="es-ES" sz="1200" i="1" dirty="0">
                <a:solidFill>
                  <a:schemeClr val="bg1">
                    <a:lumMod val="50000"/>
                  </a:schemeClr>
                </a:solidFill>
                <a:latin typeface="+mj-lt"/>
              </a:rPr>
              <a:t> (2013) 28: 9–11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5"/>
          <p:cNvSpPr>
            <a:spLocks noGrp="1"/>
          </p:cNvSpPr>
          <p:nvPr>
            <p:ph type="body" idx="1"/>
          </p:nvPr>
        </p:nvSpPr>
        <p:spPr/>
        <p:txBody>
          <a:bodyPr/>
          <a:lstStyle/>
          <a:p>
            <a:pPr>
              <a:spcBef>
                <a:spcPts val="1200"/>
              </a:spcBef>
            </a:pPr>
            <a:r>
              <a:rPr lang="es-ES" b="1" dirty="0" smtClean="0">
                <a:solidFill>
                  <a:schemeClr val="accent1"/>
                </a:solidFill>
              </a:rPr>
              <a:t>No incluir en lista de trasplante a los pacientes transgresores en diálisis.</a:t>
            </a:r>
          </a:p>
          <a:p>
            <a:pPr>
              <a:spcBef>
                <a:spcPts val="1200"/>
              </a:spcBef>
            </a:pPr>
            <a:r>
              <a:rPr lang="es-ES" b="1" dirty="0" smtClean="0">
                <a:solidFill>
                  <a:schemeClr val="accent1"/>
                </a:solidFill>
              </a:rPr>
              <a:t>Educación y buen apoyo familiar.</a:t>
            </a:r>
          </a:p>
          <a:p>
            <a:pPr>
              <a:spcBef>
                <a:spcPts val="1200"/>
              </a:spcBef>
            </a:pPr>
            <a:r>
              <a:rPr lang="es-ES" b="1" dirty="0" smtClean="0">
                <a:solidFill>
                  <a:schemeClr val="accent1"/>
                </a:solidFill>
              </a:rPr>
              <a:t>Seguimiento correcto con acceso libre de por vida a la medicación inmunosupresora.</a:t>
            </a:r>
          </a:p>
          <a:p>
            <a:pPr>
              <a:spcBef>
                <a:spcPts val="1200"/>
              </a:spcBef>
            </a:pPr>
            <a:r>
              <a:rPr lang="es-ES" b="1" dirty="0" smtClean="0">
                <a:solidFill>
                  <a:schemeClr val="accent1"/>
                </a:solidFill>
              </a:rPr>
              <a:t>Privatización de servicios sanitarios.</a:t>
            </a:r>
            <a:endParaRPr lang="es-ES" dirty="0" smtClean="0"/>
          </a:p>
        </p:txBody>
      </p:sp>
      <p:sp>
        <p:nvSpPr>
          <p:cNvPr id="2" name="Marcador de texto 1"/>
          <p:cNvSpPr>
            <a:spLocks noGrp="1"/>
          </p:cNvSpPr>
          <p:nvPr>
            <p:ph type="body" idx="10"/>
          </p:nvPr>
        </p:nvSpPr>
        <p:spPr/>
        <p:txBody>
          <a:bodyPr/>
          <a:lstStyle/>
          <a:p>
            <a:r>
              <a:rPr lang="es-ES" dirty="0" smtClean="0"/>
              <a:t>¿Cómo </a:t>
            </a:r>
            <a:r>
              <a:rPr lang="es-ES" dirty="0"/>
              <a:t>se puede mejorar la adherencia al tratamiento inmunosupresor en el trasplantado renal?</a:t>
            </a:r>
          </a:p>
        </p:txBody>
      </p:sp>
      <p:sp>
        <p:nvSpPr>
          <p:cNvPr id="4" name="Marcador de texto 3"/>
          <p:cNvSpPr>
            <a:spLocks noGrp="1"/>
          </p:cNvSpPr>
          <p:nvPr>
            <p:ph type="body" sz="quarter" idx="11"/>
          </p:nvPr>
        </p:nvSpPr>
        <p:spPr/>
        <p:txBody>
          <a:bodyPr/>
          <a:lstStyle/>
          <a:p>
            <a:endParaRPr lang="es-ES"/>
          </a:p>
        </p:txBody>
      </p:sp>
      <p:sp>
        <p:nvSpPr>
          <p:cNvPr id="100353" name="Rectangle 2"/>
          <p:cNvSpPr>
            <a:spLocks noGrp="1"/>
          </p:cNvSpPr>
          <p:nvPr>
            <p:ph type="title"/>
          </p:nvPr>
        </p:nvSpPr>
        <p:spPr/>
        <p:txBody>
          <a:bodyPr/>
          <a:lstStyle/>
          <a:p>
            <a:r>
              <a:rPr lang="es-ES" sz="3600" dirty="0"/>
              <a:t>Pregunta </a:t>
            </a:r>
            <a:r>
              <a:rPr lang="es-ES" sz="3600" dirty="0" smtClean="0"/>
              <a:t>2</a:t>
            </a:r>
          </a:p>
        </p:txBody>
      </p:sp>
      <p:sp>
        <p:nvSpPr>
          <p:cNvPr id="100354" name="Text Box 4"/>
          <p:cNvSpPr txBox="1">
            <a:spLocks noChangeArrowheads="1"/>
          </p:cNvSpPr>
          <p:nvPr/>
        </p:nvSpPr>
        <p:spPr bwMode="auto">
          <a:xfrm>
            <a:off x="6383338" y="6021388"/>
            <a:ext cx="184150" cy="366712"/>
          </a:xfrm>
          <a:prstGeom prst="rect">
            <a:avLst/>
          </a:prstGeom>
          <a:noFill/>
          <a:ln w="9525">
            <a:noFill/>
            <a:miter lim="800000"/>
            <a:headEnd/>
            <a:tailEnd/>
          </a:ln>
        </p:spPr>
        <p:txBody>
          <a:bodyPr wrap="none">
            <a:spAutoFit/>
          </a:bodyPr>
          <a:lstStyle/>
          <a:p>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p:nvPr>
        </p:nvSpPr>
        <p:spPr>
          <a:xfrm>
            <a:off x="609600" y="303920"/>
            <a:ext cx="10972800" cy="604800"/>
          </a:xfrm>
        </p:spPr>
        <p:txBody>
          <a:bodyPr/>
          <a:lstStyle/>
          <a:p>
            <a:r>
              <a:rPr lang="es-ES" sz="3200" dirty="0" smtClean="0">
                <a:solidFill>
                  <a:srgbClr val="004586"/>
                </a:solidFill>
              </a:rPr>
              <a:t>Aspectos de la no-adherencia al tratamiento en el paciente con trasplante renal: opiniones de los enfermos no cumplidores</a:t>
            </a:r>
          </a:p>
        </p:txBody>
      </p:sp>
      <p:sp>
        <p:nvSpPr>
          <p:cNvPr id="2" name="Marcador de contenido 1"/>
          <p:cNvSpPr>
            <a:spLocks noGrp="1"/>
          </p:cNvSpPr>
          <p:nvPr>
            <p:ph idx="1"/>
          </p:nvPr>
        </p:nvSpPr>
        <p:spPr>
          <a:xfrm>
            <a:off x="0" y="1645288"/>
            <a:ext cx="11582400" cy="4592024"/>
          </a:xfrm>
        </p:spPr>
        <p:txBody>
          <a:bodyPr>
            <a:noAutofit/>
          </a:bodyPr>
          <a:lstStyle/>
          <a:p>
            <a:r>
              <a:rPr lang="es-ES" dirty="0"/>
              <a:t>Piensan que </a:t>
            </a:r>
            <a:r>
              <a:rPr lang="es-ES" dirty="0">
                <a:solidFill>
                  <a:srgbClr val="C00000"/>
                </a:solidFill>
              </a:rPr>
              <a:t>dejar alguna toma no es importante</a:t>
            </a:r>
            <a:r>
              <a:rPr lang="es-ES" b="1" dirty="0"/>
              <a:t> </a:t>
            </a:r>
            <a:r>
              <a:rPr lang="es-ES" dirty="0"/>
              <a:t>y tampoco </a:t>
            </a:r>
            <a:r>
              <a:rPr lang="es-ES" dirty="0">
                <a:solidFill>
                  <a:srgbClr val="C00000"/>
                </a:solidFill>
              </a:rPr>
              <a:t>faltar a alguna </a:t>
            </a:r>
            <a:r>
              <a:rPr lang="es-ES" dirty="0" smtClean="0">
                <a:solidFill>
                  <a:srgbClr val="C00000"/>
                </a:solidFill>
              </a:rPr>
              <a:t>revisión </a:t>
            </a:r>
            <a:r>
              <a:rPr lang="es-ES" dirty="0"/>
              <a:t>(son muchas</a:t>
            </a:r>
            <a:r>
              <a:rPr lang="es-ES" dirty="0" smtClean="0"/>
              <a:t>).</a:t>
            </a:r>
            <a:endParaRPr lang="es-ES" dirty="0"/>
          </a:p>
          <a:p>
            <a:r>
              <a:rPr lang="es-ES" dirty="0"/>
              <a:t>Algunos piensan que </a:t>
            </a:r>
            <a:r>
              <a:rPr lang="es-ES" dirty="0">
                <a:solidFill>
                  <a:srgbClr val="C00000"/>
                </a:solidFill>
              </a:rPr>
              <a:t>toman dosis muy altas de </a:t>
            </a:r>
            <a:r>
              <a:rPr lang="es-ES" dirty="0" smtClean="0">
                <a:solidFill>
                  <a:srgbClr val="C00000"/>
                </a:solidFill>
              </a:rPr>
              <a:t>inmunosupresores.</a:t>
            </a:r>
            <a:endParaRPr lang="es-ES" dirty="0">
              <a:solidFill>
                <a:srgbClr val="C00000"/>
              </a:solidFill>
            </a:endParaRPr>
          </a:p>
          <a:p>
            <a:r>
              <a:rPr lang="es-ES" dirty="0">
                <a:solidFill>
                  <a:srgbClr val="C00000"/>
                </a:solidFill>
              </a:rPr>
              <a:t>Solo toman la </a:t>
            </a:r>
            <a:r>
              <a:rPr lang="es-ES" dirty="0" smtClean="0">
                <a:solidFill>
                  <a:srgbClr val="C00000"/>
                </a:solidFill>
              </a:rPr>
              <a:t>medicación </a:t>
            </a:r>
            <a:r>
              <a:rPr lang="es-ES" dirty="0">
                <a:solidFill>
                  <a:srgbClr val="C00000"/>
                </a:solidFill>
              </a:rPr>
              <a:t>anti-rechazo</a:t>
            </a:r>
            <a:r>
              <a:rPr lang="es-ES" dirty="0"/>
              <a:t>, la </a:t>
            </a:r>
            <a:r>
              <a:rPr lang="es-ES" dirty="0" smtClean="0"/>
              <a:t>medicación </a:t>
            </a:r>
            <a:r>
              <a:rPr lang="es-ES" dirty="0"/>
              <a:t>concomitante no es </a:t>
            </a:r>
            <a:r>
              <a:rPr lang="es-ES" dirty="0" smtClean="0"/>
              <a:t>importante.</a:t>
            </a:r>
            <a:endParaRPr lang="es-ES" dirty="0"/>
          </a:p>
          <a:p>
            <a:r>
              <a:rPr lang="es-ES" dirty="0">
                <a:solidFill>
                  <a:srgbClr val="C00000"/>
                </a:solidFill>
              </a:rPr>
              <a:t>Pueden abandonar la </a:t>
            </a:r>
            <a:r>
              <a:rPr lang="es-ES" dirty="0" smtClean="0">
                <a:solidFill>
                  <a:srgbClr val="C00000"/>
                </a:solidFill>
              </a:rPr>
              <a:t>medicación </a:t>
            </a:r>
            <a:r>
              <a:rPr lang="es-ES" dirty="0">
                <a:solidFill>
                  <a:srgbClr val="C00000"/>
                </a:solidFill>
              </a:rPr>
              <a:t>durante semanas (no pasa </a:t>
            </a:r>
            <a:r>
              <a:rPr lang="es-ES" dirty="0" smtClean="0">
                <a:solidFill>
                  <a:srgbClr val="C00000"/>
                </a:solidFill>
              </a:rPr>
              <a:t>nada) </a:t>
            </a:r>
            <a:r>
              <a:rPr lang="es-ES" dirty="0"/>
              <a:t>y luego la toman la semana antes de la consulta</a:t>
            </a:r>
            <a:r>
              <a:rPr lang="es-ES" dirty="0" smtClean="0"/>
              <a:t>.</a:t>
            </a:r>
            <a:endParaRPr lang="es-ES" dirty="0"/>
          </a:p>
        </p:txBody>
      </p:sp>
      <p:sp>
        <p:nvSpPr>
          <p:cNvPr id="4" name="Marcador de texto 3"/>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609600" y="303920"/>
            <a:ext cx="10972800" cy="604800"/>
          </a:xfrm>
        </p:spPr>
        <p:txBody>
          <a:bodyPr/>
          <a:lstStyle/>
          <a:p>
            <a:r>
              <a:rPr lang="es-ES" dirty="0" smtClean="0"/>
              <a:t>Cómo mejorar la adherencia al tratamiento en el paciente trasplantado renal</a:t>
            </a:r>
          </a:p>
        </p:txBody>
      </p:sp>
      <p:sp>
        <p:nvSpPr>
          <p:cNvPr id="2" name="Marcador de contenido 1"/>
          <p:cNvSpPr>
            <a:spLocks noGrp="1"/>
          </p:cNvSpPr>
          <p:nvPr>
            <p:ph idx="1"/>
          </p:nvPr>
        </p:nvSpPr>
        <p:spPr>
          <a:xfrm>
            <a:off x="0" y="1573280"/>
            <a:ext cx="11582400" cy="4592024"/>
          </a:xfrm>
        </p:spPr>
        <p:txBody>
          <a:bodyPr>
            <a:noAutofit/>
          </a:bodyPr>
          <a:lstStyle/>
          <a:p>
            <a:r>
              <a:rPr lang="es-ES" dirty="0">
                <a:solidFill>
                  <a:srgbClr val="C00000"/>
                </a:solidFill>
              </a:rPr>
              <a:t>Simplificando el tratamiento </a:t>
            </a:r>
            <a:r>
              <a:rPr lang="es-ES" dirty="0"/>
              <a:t>inmunosupresor (una dosis</a:t>
            </a:r>
            <a:r>
              <a:rPr lang="es-ES" dirty="0" smtClean="0"/>
              <a:t>).</a:t>
            </a:r>
            <a:endParaRPr lang="es-ES" dirty="0"/>
          </a:p>
          <a:p>
            <a:r>
              <a:rPr lang="es-ES" dirty="0"/>
              <a:t>Disminuir el </a:t>
            </a:r>
            <a:r>
              <a:rPr lang="es-ES" dirty="0">
                <a:solidFill>
                  <a:srgbClr val="C00000"/>
                </a:solidFill>
              </a:rPr>
              <a:t>numero de </a:t>
            </a:r>
            <a:r>
              <a:rPr lang="es-ES" dirty="0" smtClean="0">
                <a:solidFill>
                  <a:srgbClr val="C00000"/>
                </a:solidFill>
              </a:rPr>
              <a:t>medicamentos.</a:t>
            </a:r>
            <a:endParaRPr lang="es-ES" dirty="0">
              <a:solidFill>
                <a:srgbClr val="C00000"/>
              </a:solidFill>
            </a:endParaRPr>
          </a:p>
          <a:p>
            <a:r>
              <a:rPr lang="es-ES" dirty="0" smtClean="0"/>
              <a:t>Atención </a:t>
            </a:r>
            <a:r>
              <a:rPr lang="es-ES" dirty="0"/>
              <a:t>especial a </a:t>
            </a:r>
            <a:r>
              <a:rPr lang="es-ES" dirty="0">
                <a:solidFill>
                  <a:srgbClr val="C00000"/>
                </a:solidFill>
              </a:rPr>
              <a:t>la </a:t>
            </a:r>
            <a:r>
              <a:rPr lang="es-ES" dirty="0" smtClean="0">
                <a:solidFill>
                  <a:srgbClr val="C00000"/>
                </a:solidFill>
              </a:rPr>
              <a:t>medicación </a:t>
            </a:r>
            <a:r>
              <a:rPr lang="es-ES" dirty="0">
                <a:solidFill>
                  <a:srgbClr val="C00000"/>
                </a:solidFill>
              </a:rPr>
              <a:t>en las visitas a la consulta </a:t>
            </a:r>
            <a:r>
              <a:rPr lang="es-ES" dirty="0" smtClean="0"/>
              <a:t>(revisión </a:t>
            </a:r>
            <a:r>
              <a:rPr lang="es-ES" dirty="0" err="1"/>
              <a:t>concienzuadamente</a:t>
            </a:r>
            <a:r>
              <a:rPr lang="es-ES" dirty="0"/>
              <a:t>, papel de la enfermera</a:t>
            </a:r>
            <a:r>
              <a:rPr lang="es-ES" dirty="0" smtClean="0"/>
              <a:t>).</a:t>
            </a:r>
            <a:endParaRPr lang="es-ES" dirty="0"/>
          </a:p>
          <a:p>
            <a:r>
              <a:rPr lang="es-ES" dirty="0" smtClean="0"/>
              <a:t>Atención </a:t>
            </a:r>
            <a:r>
              <a:rPr lang="es-ES" dirty="0"/>
              <a:t>especial a los </a:t>
            </a:r>
            <a:r>
              <a:rPr lang="es-ES" dirty="0">
                <a:solidFill>
                  <a:srgbClr val="C00000"/>
                </a:solidFill>
              </a:rPr>
              <a:t>enfermos  a riesgo de no-adherencia</a:t>
            </a:r>
            <a:r>
              <a:rPr lang="es-ES" dirty="0"/>
              <a:t>: llamadas desde la </a:t>
            </a:r>
            <a:r>
              <a:rPr lang="es-ES" dirty="0" smtClean="0"/>
              <a:t>consulta.</a:t>
            </a:r>
            <a:endParaRPr lang="es-ES" dirty="0"/>
          </a:p>
          <a:p>
            <a:r>
              <a:rPr lang="es-ES" dirty="0">
                <a:solidFill>
                  <a:schemeClr val="tx2"/>
                </a:solidFill>
              </a:rPr>
              <a:t>Apoyo centro de salud </a:t>
            </a:r>
            <a:r>
              <a:rPr lang="es-ES" dirty="0"/>
              <a:t>(medico y enfermera</a:t>
            </a:r>
            <a:r>
              <a:rPr lang="es-ES" dirty="0" smtClean="0"/>
              <a:t>).</a:t>
            </a:r>
            <a:endParaRPr lang="es-ES" dirty="0"/>
          </a:p>
          <a:p>
            <a:r>
              <a:rPr lang="es-ES" dirty="0"/>
              <a:t>Servicio Nacional de </a:t>
            </a:r>
            <a:r>
              <a:rPr lang="es-ES" dirty="0" smtClean="0">
                <a:solidFill>
                  <a:srgbClr val="C00000"/>
                </a:solidFill>
              </a:rPr>
              <a:t>Salud/Educación/Información </a:t>
            </a:r>
            <a:r>
              <a:rPr lang="es-ES" dirty="0">
                <a:solidFill>
                  <a:srgbClr val="C00000"/>
                </a:solidFill>
              </a:rPr>
              <a:t>para enfermos y </a:t>
            </a:r>
            <a:r>
              <a:rPr lang="es-ES" dirty="0" smtClean="0">
                <a:solidFill>
                  <a:srgbClr val="C00000"/>
                </a:solidFill>
              </a:rPr>
              <a:t>familiares.</a:t>
            </a:r>
            <a:endParaRPr lang="es-ES" dirty="0">
              <a:solidFill>
                <a:srgbClr val="C00000"/>
              </a:solidFill>
            </a:endParaRPr>
          </a:p>
          <a:p>
            <a:pPr marL="542925" indent="0">
              <a:buNone/>
            </a:pPr>
            <a:endParaRPr lang="es-ES" sz="2800" dirty="0"/>
          </a:p>
        </p:txBody>
      </p:sp>
      <p:sp>
        <p:nvSpPr>
          <p:cNvPr id="3" name="Marcador de texto 2"/>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p:cNvSpPr>
            <a:spLocks noGrp="1"/>
          </p:cNvSpPr>
          <p:nvPr>
            <p:ph type="title"/>
          </p:nvPr>
        </p:nvSpPr>
        <p:spPr/>
        <p:txBody>
          <a:bodyPr/>
          <a:lstStyle/>
          <a:p>
            <a:r>
              <a:rPr lang="es-ES" sz="3200" b="1" dirty="0" smtClean="0">
                <a:solidFill>
                  <a:schemeClr val="accent1"/>
                </a:solidFill>
              </a:rPr>
              <a:t>Caso clínico 1 (I)</a:t>
            </a:r>
          </a:p>
        </p:txBody>
      </p:sp>
      <p:sp>
        <p:nvSpPr>
          <p:cNvPr id="14338" name="Marcador de contenido 1"/>
          <p:cNvSpPr>
            <a:spLocks noGrp="1"/>
          </p:cNvSpPr>
          <p:nvPr>
            <p:ph idx="1"/>
          </p:nvPr>
        </p:nvSpPr>
        <p:spPr>
          <a:xfrm>
            <a:off x="0" y="1015675"/>
            <a:ext cx="11582400" cy="5878532"/>
          </a:xfrm>
        </p:spPr>
        <p:txBody>
          <a:bodyPr wrap="square">
            <a:spAutoFit/>
          </a:bodyPr>
          <a:lstStyle/>
          <a:p>
            <a:pPr marL="808038" indent="-265113">
              <a:spcBef>
                <a:spcPts val="0"/>
              </a:spcBef>
              <a:buFontTx/>
              <a:buBlip>
                <a:blip r:embed="rId2"/>
              </a:buBlip>
            </a:pPr>
            <a:r>
              <a:rPr lang="es-ES" sz="2100" dirty="0" smtClean="0">
                <a:solidFill>
                  <a:schemeClr val="accent1"/>
                </a:solidFill>
              </a:rPr>
              <a:t>Paciente de </a:t>
            </a:r>
            <a:r>
              <a:rPr lang="es-ES" sz="2100" dirty="0" smtClean="0">
                <a:solidFill>
                  <a:srgbClr val="C00000"/>
                </a:solidFill>
              </a:rPr>
              <a:t>62  años </a:t>
            </a:r>
            <a:r>
              <a:rPr lang="es-ES" sz="2100" dirty="0" smtClean="0">
                <a:solidFill>
                  <a:schemeClr val="accent1"/>
                </a:solidFill>
              </a:rPr>
              <a:t>con </a:t>
            </a:r>
            <a:r>
              <a:rPr lang="es-ES" sz="2100" dirty="0" smtClean="0">
                <a:solidFill>
                  <a:srgbClr val="C00000"/>
                </a:solidFill>
              </a:rPr>
              <a:t>trasplante renal </a:t>
            </a:r>
            <a:r>
              <a:rPr lang="es-ES" sz="2100" dirty="0" err="1" smtClean="0">
                <a:solidFill>
                  <a:srgbClr val="C00000"/>
                </a:solidFill>
              </a:rPr>
              <a:t>funcionante</a:t>
            </a:r>
            <a:r>
              <a:rPr lang="es-ES" sz="2100" dirty="0" smtClean="0">
                <a:solidFill>
                  <a:srgbClr val="C00000"/>
                </a:solidFill>
              </a:rPr>
              <a:t> desde Enero 2010,  </a:t>
            </a:r>
            <a:r>
              <a:rPr lang="es-ES" sz="2100" dirty="0" smtClean="0">
                <a:solidFill>
                  <a:schemeClr val="accent1"/>
                </a:solidFill>
              </a:rPr>
              <a:t>acude a la consulta en </a:t>
            </a:r>
            <a:r>
              <a:rPr lang="es-ES" sz="2100" dirty="0" smtClean="0">
                <a:solidFill>
                  <a:srgbClr val="C00000"/>
                </a:solidFill>
              </a:rPr>
              <a:t>Marzo de 2015 con deterioro de la función renal</a:t>
            </a:r>
          </a:p>
          <a:p>
            <a:pPr marL="808038" indent="-265113">
              <a:spcBef>
                <a:spcPts val="0"/>
              </a:spcBef>
              <a:buFontTx/>
              <a:buBlip>
                <a:blip r:embed="rId2"/>
              </a:buBlip>
            </a:pPr>
            <a:r>
              <a:rPr lang="es-ES" sz="2100" dirty="0" smtClean="0">
                <a:solidFill>
                  <a:schemeClr val="tx2"/>
                </a:solidFill>
              </a:rPr>
              <a:t>Antecedentes familiares</a:t>
            </a:r>
            <a:r>
              <a:rPr lang="es-ES" sz="2100" b="1" dirty="0" smtClean="0">
                <a:solidFill>
                  <a:srgbClr val="C00000"/>
                </a:solidFill>
              </a:rPr>
              <a:t>:</a:t>
            </a:r>
          </a:p>
          <a:p>
            <a:pPr marL="1524000" lvl="1" indent="-265113">
              <a:spcBef>
                <a:spcPts val="0"/>
              </a:spcBef>
              <a:buClr>
                <a:schemeClr val="tx2"/>
              </a:buClr>
              <a:buFont typeface="Wingdings" pitchFamily="2" charset="2"/>
              <a:buChar char="v"/>
            </a:pPr>
            <a:r>
              <a:rPr lang="es-ES" sz="2100" dirty="0" smtClean="0">
                <a:solidFill>
                  <a:schemeClr val="accent1"/>
                </a:solidFill>
              </a:rPr>
              <a:t>Padre fallecido por ACVA a los 75 años.</a:t>
            </a:r>
          </a:p>
          <a:p>
            <a:pPr marL="1524000" lvl="1" indent="-265113">
              <a:spcBef>
                <a:spcPts val="0"/>
              </a:spcBef>
              <a:buClr>
                <a:schemeClr val="tx2"/>
              </a:buClr>
              <a:buFont typeface="Wingdings" pitchFamily="2" charset="2"/>
              <a:buChar char="v"/>
            </a:pPr>
            <a:r>
              <a:rPr lang="es-ES" sz="2100" dirty="0" smtClean="0">
                <a:solidFill>
                  <a:schemeClr val="accent1"/>
                </a:solidFill>
              </a:rPr>
              <a:t>Madre diagnosticada de </a:t>
            </a:r>
            <a:r>
              <a:rPr lang="es-ES" sz="2100" dirty="0" err="1" smtClean="0">
                <a:solidFill>
                  <a:schemeClr val="accent1"/>
                </a:solidFill>
              </a:rPr>
              <a:t>glomerulonefritis</a:t>
            </a:r>
            <a:r>
              <a:rPr lang="es-ES" sz="2100" dirty="0" smtClean="0">
                <a:solidFill>
                  <a:schemeClr val="accent1"/>
                </a:solidFill>
              </a:rPr>
              <a:t> crónica (no </a:t>
            </a:r>
            <a:r>
              <a:rPr lang="es-ES" sz="2100" dirty="0" err="1" smtClean="0">
                <a:solidFill>
                  <a:schemeClr val="accent1"/>
                </a:solidFill>
              </a:rPr>
              <a:t>biopsiada</a:t>
            </a:r>
            <a:r>
              <a:rPr lang="es-ES" sz="2100" dirty="0" smtClean="0">
                <a:solidFill>
                  <a:schemeClr val="accent1"/>
                </a:solidFill>
              </a:rPr>
              <a:t>). Falleció en diálisis a los 70 años sin poder recibir un trasplante renal.</a:t>
            </a:r>
          </a:p>
          <a:p>
            <a:pPr marL="1524000" lvl="1" indent="-265113">
              <a:spcBef>
                <a:spcPts val="0"/>
              </a:spcBef>
              <a:buClr>
                <a:schemeClr val="tx2"/>
              </a:buClr>
              <a:buFont typeface="Wingdings" pitchFamily="2" charset="2"/>
              <a:buChar char="v"/>
            </a:pPr>
            <a:r>
              <a:rPr lang="es-ES" sz="2100" dirty="0" smtClean="0">
                <a:solidFill>
                  <a:schemeClr val="accent1"/>
                </a:solidFill>
              </a:rPr>
              <a:t>Dos hermanos sanos salvo HTA leve.</a:t>
            </a:r>
          </a:p>
          <a:p>
            <a:pPr marL="808038" indent="-265113">
              <a:spcBef>
                <a:spcPts val="0"/>
              </a:spcBef>
              <a:buFontTx/>
              <a:buBlip>
                <a:blip r:embed="rId2"/>
              </a:buBlip>
            </a:pPr>
            <a:r>
              <a:rPr lang="es-ES" sz="2100" dirty="0" smtClean="0">
                <a:solidFill>
                  <a:srgbClr val="C5000B"/>
                </a:solidFill>
              </a:rPr>
              <a:t>Antecedentes personales:</a:t>
            </a:r>
          </a:p>
          <a:p>
            <a:pPr marL="1524000" lvl="1" indent="-265113">
              <a:spcBef>
                <a:spcPts val="0"/>
              </a:spcBef>
              <a:buClr>
                <a:schemeClr val="tx2"/>
              </a:buClr>
              <a:buFont typeface="Wingdings" pitchFamily="2" charset="2"/>
              <a:buChar char="v"/>
            </a:pPr>
            <a:r>
              <a:rPr lang="es-ES" sz="2100" dirty="0" smtClean="0">
                <a:solidFill>
                  <a:schemeClr val="accent1"/>
                </a:solidFill>
              </a:rPr>
              <a:t>Fue diagnosticado de </a:t>
            </a:r>
            <a:r>
              <a:rPr lang="es-ES" sz="2100" dirty="0" err="1" smtClean="0">
                <a:solidFill>
                  <a:schemeClr val="accent1"/>
                </a:solidFill>
              </a:rPr>
              <a:t>glomerulonefritis</a:t>
            </a:r>
            <a:r>
              <a:rPr lang="es-ES" sz="2100" dirty="0" smtClean="0">
                <a:solidFill>
                  <a:schemeClr val="accent1"/>
                </a:solidFill>
              </a:rPr>
              <a:t> por deposito de </a:t>
            </a:r>
            <a:r>
              <a:rPr lang="es-ES" sz="2100" dirty="0" err="1" smtClean="0">
                <a:solidFill>
                  <a:schemeClr val="accent1"/>
                </a:solidFill>
              </a:rPr>
              <a:t>IgA</a:t>
            </a:r>
            <a:r>
              <a:rPr lang="es-ES" sz="2100" dirty="0" smtClean="0">
                <a:solidFill>
                  <a:schemeClr val="accent1"/>
                </a:solidFill>
              </a:rPr>
              <a:t> a los 45 años.</a:t>
            </a:r>
          </a:p>
          <a:p>
            <a:pPr marL="1524000" lvl="1" indent="-265113">
              <a:spcBef>
                <a:spcPts val="0"/>
              </a:spcBef>
              <a:buClr>
                <a:schemeClr val="tx2"/>
              </a:buClr>
              <a:buFont typeface="Wingdings" pitchFamily="2" charset="2"/>
              <a:buChar char="v"/>
            </a:pPr>
            <a:r>
              <a:rPr lang="es-ES" sz="2100" dirty="0" smtClean="0">
                <a:solidFill>
                  <a:schemeClr val="accent1"/>
                </a:solidFill>
              </a:rPr>
              <a:t>Clínicamente de presento con proteinuria y hematuria. Se controlo inicialmente bien con </a:t>
            </a:r>
            <a:r>
              <a:rPr lang="es-ES" sz="2100" dirty="0" err="1" smtClean="0">
                <a:solidFill>
                  <a:schemeClr val="accent1"/>
                </a:solidFill>
              </a:rPr>
              <a:t>IECAs</a:t>
            </a:r>
            <a:endParaRPr lang="es-ES" sz="2100" dirty="0" smtClean="0">
              <a:solidFill>
                <a:schemeClr val="accent1"/>
              </a:solidFill>
            </a:endParaRPr>
          </a:p>
          <a:p>
            <a:pPr marL="1524000" lvl="1" indent="-265113">
              <a:spcBef>
                <a:spcPts val="0"/>
              </a:spcBef>
              <a:buClr>
                <a:schemeClr val="tx2"/>
              </a:buClr>
              <a:buFont typeface="Wingdings" pitchFamily="2" charset="2"/>
              <a:buChar char="v"/>
            </a:pPr>
            <a:r>
              <a:rPr lang="es-ES" sz="2100" dirty="0" smtClean="0">
                <a:solidFill>
                  <a:schemeClr val="accent1"/>
                </a:solidFill>
              </a:rPr>
              <a:t>A los 15 años del diagnostico fue incluido en un programa de diálisis por deterioro crónico irreversible de la función renal.</a:t>
            </a:r>
          </a:p>
          <a:p>
            <a:pPr marL="1524000" lvl="1" indent="-265113">
              <a:spcBef>
                <a:spcPts val="0"/>
              </a:spcBef>
              <a:buClr>
                <a:schemeClr val="tx2"/>
              </a:buClr>
              <a:buFont typeface="Wingdings" pitchFamily="2" charset="2"/>
              <a:buChar char="v"/>
            </a:pPr>
            <a:r>
              <a:rPr lang="es-ES" sz="2100" dirty="0" smtClean="0">
                <a:solidFill>
                  <a:schemeClr val="accent1"/>
                </a:solidFill>
              </a:rPr>
              <a:t>HTA controlada con </a:t>
            </a:r>
            <a:r>
              <a:rPr lang="es-ES" sz="2100" dirty="0" err="1" smtClean="0">
                <a:solidFill>
                  <a:schemeClr val="accent1"/>
                </a:solidFill>
              </a:rPr>
              <a:t>IECAs</a:t>
            </a:r>
            <a:r>
              <a:rPr lang="es-ES" sz="2100" dirty="0" smtClean="0">
                <a:solidFill>
                  <a:schemeClr val="accent1"/>
                </a:solidFill>
              </a:rPr>
              <a:t>.</a:t>
            </a:r>
          </a:p>
          <a:p>
            <a:pPr marL="1524000" lvl="1" indent="-265113">
              <a:spcBef>
                <a:spcPts val="0"/>
              </a:spcBef>
              <a:buClr>
                <a:schemeClr val="tx2"/>
              </a:buClr>
              <a:buFont typeface="Wingdings" pitchFamily="2" charset="2"/>
              <a:buChar char="v"/>
            </a:pPr>
            <a:r>
              <a:rPr lang="es-ES" sz="2100" dirty="0" smtClean="0">
                <a:solidFill>
                  <a:schemeClr val="accent1"/>
                </a:solidFill>
              </a:rPr>
              <a:t>Trasplante renal de donante cadáver dos años después de la entrada en diálisis. Evolución excelente sin rechazo ni complicaciones mayores.</a:t>
            </a:r>
          </a:p>
          <a:p>
            <a:pPr marL="1524000" lvl="1" indent="-265113">
              <a:spcBef>
                <a:spcPts val="0"/>
              </a:spcBef>
              <a:buClr>
                <a:schemeClr val="tx2"/>
              </a:buClr>
              <a:buFont typeface="Wingdings" pitchFamily="2" charset="2"/>
              <a:buNone/>
            </a:pPr>
            <a:endParaRPr lang="es-ES" sz="2000" dirty="0" smtClean="0">
              <a:solidFill>
                <a:schemeClr val="accent1"/>
              </a:solidFill>
            </a:endParaRPr>
          </a:p>
          <a:p>
            <a:pPr marL="808038" indent="-265113">
              <a:spcBef>
                <a:spcPts val="0"/>
              </a:spcBef>
              <a:buFontTx/>
              <a:buBlip>
                <a:blip r:embed="rId2"/>
              </a:buBlip>
            </a:pPr>
            <a:endParaRPr lang="es-ES" sz="2000" dirty="0" smtClean="0">
              <a:solidFill>
                <a:schemeClr val="accent1"/>
              </a:solidFill>
            </a:endParaRPr>
          </a:p>
        </p:txBody>
      </p:sp>
      <p:sp>
        <p:nvSpPr>
          <p:cNvPr id="2" name="Marcador de texto 1"/>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5"/>
          <p:cNvSpPr>
            <a:spLocks noGrp="1"/>
          </p:cNvSpPr>
          <p:nvPr>
            <p:ph type="body" idx="1"/>
          </p:nvPr>
        </p:nvSpPr>
        <p:spPr/>
        <p:txBody>
          <a:bodyPr/>
          <a:lstStyle/>
          <a:p>
            <a:pPr>
              <a:spcBef>
                <a:spcPts val="1200"/>
              </a:spcBef>
            </a:pPr>
            <a:r>
              <a:rPr lang="es-ES" b="1" dirty="0" smtClean="0">
                <a:solidFill>
                  <a:schemeClr val="accent1"/>
                </a:solidFill>
              </a:rPr>
              <a:t>Solo son obligatorios los fármacos inmunosupresores.</a:t>
            </a:r>
          </a:p>
          <a:p>
            <a:pPr>
              <a:spcBef>
                <a:spcPts val="1200"/>
              </a:spcBef>
            </a:pPr>
            <a:r>
              <a:rPr lang="es-ES" b="1" dirty="0" smtClean="0">
                <a:solidFill>
                  <a:schemeClr val="accent1"/>
                </a:solidFill>
              </a:rPr>
              <a:t>La adherencia incompleta no es dañina si la función renal se mantiene normal.</a:t>
            </a:r>
          </a:p>
          <a:p>
            <a:pPr>
              <a:spcBef>
                <a:spcPts val="1200"/>
              </a:spcBef>
            </a:pPr>
            <a:r>
              <a:rPr lang="es-ES" b="1" dirty="0" smtClean="0">
                <a:solidFill>
                  <a:schemeClr val="accent1"/>
                </a:solidFill>
              </a:rPr>
              <a:t>El mal cumplimiento del tratamiento, completo o incompleto, aumenta el riesgo de pérdida del injerto.</a:t>
            </a:r>
          </a:p>
          <a:p>
            <a:pPr>
              <a:spcBef>
                <a:spcPts val="1200"/>
              </a:spcBef>
            </a:pPr>
            <a:r>
              <a:rPr lang="es-ES" b="1" dirty="0" smtClean="0">
                <a:solidFill>
                  <a:schemeClr val="accent1"/>
                </a:solidFill>
              </a:rPr>
              <a:t>Imposible de cumplir bien por el elevado número de fármacos que un enfermo recibe.</a:t>
            </a:r>
          </a:p>
          <a:p>
            <a:pPr marL="609600" indent="-609600"/>
            <a:endParaRPr lang="es-ES" dirty="0" smtClean="0"/>
          </a:p>
        </p:txBody>
      </p:sp>
      <p:sp>
        <p:nvSpPr>
          <p:cNvPr id="2" name="Marcador de texto 1"/>
          <p:cNvSpPr>
            <a:spLocks noGrp="1"/>
          </p:cNvSpPr>
          <p:nvPr>
            <p:ph type="body" idx="10"/>
          </p:nvPr>
        </p:nvSpPr>
        <p:spPr/>
        <p:txBody>
          <a:bodyPr>
            <a:noAutofit/>
          </a:bodyPr>
          <a:lstStyle/>
          <a:p>
            <a:r>
              <a:rPr lang="es-ES" dirty="0"/>
              <a:t>En el paciente con trasplante renal la adherencia al tratamiento se considera:</a:t>
            </a:r>
          </a:p>
        </p:txBody>
      </p:sp>
      <p:sp>
        <p:nvSpPr>
          <p:cNvPr id="4" name="Marcador de texto 3"/>
          <p:cNvSpPr>
            <a:spLocks noGrp="1"/>
          </p:cNvSpPr>
          <p:nvPr>
            <p:ph type="body" sz="quarter" idx="11"/>
          </p:nvPr>
        </p:nvSpPr>
        <p:spPr/>
        <p:txBody>
          <a:bodyPr/>
          <a:lstStyle/>
          <a:p>
            <a:endParaRPr lang="es-ES"/>
          </a:p>
        </p:txBody>
      </p:sp>
      <p:sp>
        <p:nvSpPr>
          <p:cNvPr id="105473" name="Rectangle 2"/>
          <p:cNvSpPr>
            <a:spLocks noGrp="1"/>
          </p:cNvSpPr>
          <p:nvPr>
            <p:ph type="title"/>
          </p:nvPr>
        </p:nvSpPr>
        <p:spPr/>
        <p:txBody>
          <a:bodyPr/>
          <a:lstStyle/>
          <a:p>
            <a:r>
              <a:rPr lang="es-ES" sz="4000" dirty="0" smtClean="0">
                <a:solidFill>
                  <a:schemeClr val="tx2"/>
                </a:solidFill>
              </a:rPr>
              <a:t/>
            </a:r>
            <a:br>
              <a:rPr lang="es-ES" sz="4000" dirty="0" smtClean="0">
                <a:solidFill>
                  <a:schemeClr val="tx2"/>
                </a:solidFill>
              </a:rPr>
            </a:br>
            <a:r>
              <a:rPr lang="es-ES" dirty="0" smtClean="0"/>
              <a:t>Pregunta </a:t>
            </a:r>
            <a:r>
              <a:rPr lang="es-ES" dirty="0"/>
              <a:t>3</a:t>
            </a:r>
            <a:r>
              <a:rPr lang="es-ES" sz="3600" dirty="0" smtClean="0"/>
              <a:t/>
            </a:r>
            <a:br>
              <a:rPr lang="es-ES" sz="3600" dirty="0" smtClean="0"/>
            </a:br>
            <a:endParaRPr lang="es-ES" sz="3600" dirty="0" smtClean="0"/>
          </a:p>
        </p:txBody>
      </p:sp>
      <p:sp>
        <p:nvSpPr>
          <p:cNvPr id="105474" name="Text Box 4"/>
          <p:cNvSpPr txBox="1">
            <a:spLocks noChangeArrowheads="1"/>
          </p:cNvSpPr>
          <p:nvPr/>
        </p:nvSpPr>
        <p:spPr bwMode="auto">
          <a:xfrm>
            <a:off x="6383338" y="6021388"/>
            <a:ext cx="184150" cy="366712"/>
          </a:xfrm>
          <a:prstGeom prst="rect">
            <a:avLst/>
          </a:prstGeom>
          <a:noFill/>
          <a:ln w="9525">
            <a:noFill/>
            <a:miter lim="800000"/>
            <a:headEnd/>
            <a:tailEnd/>
          </a:ln>
        </p:spPr>
        <p:txBody>
          <a:bodyPr wrap="none">
            <a:spAutoFit/>
          </a:bodyP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p:txBody>
          <a:bodyPr/>
          <a:lstStyle/>
          <a:p>
            <a:r>
              <a:rPr lang="es-ES" dirty="0" smtClean="0"/>
              <a:t>Pacientes </a:t>
            </a:r>
            <a:r>
              <a:rPr lang="es-ES" dirty="0" smtClean="0"/>
              <a:t>de </a:t>
            </a:r>
            <a:r>
              <a:rPr lang="es-ES" dirty="0" smtClean="0"/>
              <a:t>riesgo para la no adherencia</a:t>
            </a:r>
          </a:p>
        </p:txBody>
      </p:sp>
      <p:sp>
        <p:nvSpPr>
          <p:cNvPr id="2" name="Marcador de contenido 1"/>
          <p:cNvSpPr>
            <a:spLocks noGrp="1"/>
          </p:cNvSpPr>
          <p:nvPr>
            <p:ph idx="1"/>
          </p:nvPr>
        </p:nvSpPr>
        <p:spPr/>
        <p:txBody>
          <a:bodyPr anchor="ctr">
            <a:normAutofit/>
          </a:bodyPr>
          <a:lstStyle/>
          <a:p>
            <a:r>
              <a:rPr lang="es-ES" dirty="0" smtClean="0"/>
              <a:t>Adolescentes.</a:t>
            </a:r>
            <a:endParaRPr lang="es-ES" dirty="0"/>
          </a:p>
          <a:p>
            <a:r>
              <a:rPr lang="es-ES" dirty="0"/>
              <a:t>Enfermos </a:t>
            </a:r>
            <a:r>
              <a:rPr lang="es-ES" dirty="0" smtClean="0"/>
              <a:t>psiquiátricos.</a:t>
            </a:r>
            <a:endParaRPr lang="es-ES" dirty="0"/>
          </a:p>
          <a:p>
            <a:r>
              <a:rPr lang="es-ES" dirty="0"/>
              <a:t>Pacientes con problemas sentimentales (desengaños amorosos</a:t>
            </a:r>
            <a:r>
              <a:rPr lang="es-ES" dirty="0" smtClean="0"/>
              <a:t>…).</a:t>
            </a:r>
            <a:endParaRPr lang="es-ES" dirty="0"/>
          </a:p>
          <a:p>
            <a:r>
              <a:rPr lang="es-ES" dirty="0"/>
              <a:t>Pacientes con problemas graves de salud en la </a:t>
            </a:r>
            <a:r>
              <a:rPr lang="es-ES" dirty="0" smtClean="0"/>
              <a:t>familia.</a:t>
            </a:r>
            <a:endParaRPr lang="es-ES" dirty="0"/>
          </a:p>
          <a:p>
            <a:r>
              <a:rPr lang="es-ES" dirty="0"/>
              <a:t>Mal soporte familiar y </a:t>
            </a:r>
            <a:r>
              <a:rPr lang="es-ES" dirty="0" smtClean="0"/>
              <a:t>social.</a:t>
            </a:r>
            <a:endParaRPr lang="es-ES" dirty="0"/>
          </a:p>
          <a:p>
            <a:r>
              <a:rPr lang="es-ES" dirty="0"/>
              <a:t>Nivel educacional </a:t>
            </a:r>
            <a:r>
              <a:rPr lang="es-ES" dirty="0" smtClean="0"/>
              <a:t>bajo.</a:t>
            </a:r>
            <a:endParaRPr lang="es-ES" dirty="0"/>
          </a:p>
          <a:p>
            <a:r>
              <a:rPr lang="es-ES" dirty="0"/>
              <a:t>Vida desordenada y </a:t>
            </a:r>
            <a:r>
              <a:rPr lang="es-ES" dirty="0" smtClean="0"/>
              <a:t>hábitos tóxicos </a:t>
            </a:r>
            <a:r>
              <a:rPr lang="es-ES" dirty="0"/>
              <a:t>(drogas, alcohol</a:t>
            </a:r>
            <a:r>
              <a:rPr lang="es-ES" dirty="0" smtClean="0"/>
              <a:t>..).</a:t>
            </a:r>
            <a:endParaRPr lang="es-ES" dirty="0"/>
          </a:p>
        </p:txBody>
      </p:sp>
      <p:sp>
        <p:nvSpPr>
          <p:cNvPr id="3" name="Marcador de texto 2"/>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p:txBody>
          <a:bodyPr/>
          <a:lstStyle/>
          <a:p>
            <a:r>
              <a:rPr lang="es-ES" dirty="0" smtClean="0"/>
              <a:t>Caso clínico 1 (IV)</a:t>
            </a:r>
          </a:p>
        </p:txBody>
      </p:sp>
      <p:sp>
        <p:nvSpPr>
          <p:cNvPr id="2" name="Marcador de contenido 1"/>
          <p:cNvSpPr>
            <a:spLocks noGrp="1"/>
          </p:cNvSpPr>
          <p:nvPr>
            <p:ph idx="1"/>
          </p:nvPr>
        </p:nvSpPr>
        <p:spPr/>
        <p:txBody>
          <a:bodyPr>
            <a:normAutofit/>
          </a:bodyPr>
          <a:lstStyle/>
          <a:p>
            <a:r>
              <a:rPr lang="es-ES" dirty="0">
                <a:solidFill>
                  <a:srgbClr val="C00000"/>
                </a:solidFill>
              </a:rPr>
              <a:t>Un mes </a:t>
            </a:r>
            <a:r>
              <a:rPr lang="es-ES" dirty="0" smtClean="0">
                <a:solidFill>
                  <a:srgbClr val="C00000"/>
                </a:solidFill>
              </a:rPr>
              <a:t>después </a:t>
            </a:r>
            <a:r>
              <a:rPr lang="es-ES" dirty="0">
                <a:solidFill>
                  <a:srgbClr val="C00000"/>
                </a:solidFill>
              </a:rPr>
              <a:t>del alta </a:t>
            </a:r>
            <a:r>
              <a:rPr lang="es-ES" dirty="0"/>
              <a:t>es revisado en la consulta mostrando:</a:t>
            </a:r>
          </a:p>
          <a:p>
            <a:pPr lvl="1"/>
            <a:r>
              <a:rPr lang="es-ES" sz="2400" dirty="0" smtClean="0"/>
              <a:t>Función renal normal (creatinina: 1 mg/dl).</a:t>
            </a:r>
          </a:p>
          <a:p>
            <a:pPr lvl="1"/>
            <a:r>
              <a:rPr lang="es-ES" sz="2400" dirty="0" smtClean="0"/>
              <a:t>Proteinuria 0,20 gr/día.</a:t>
            </a:r>
          </a:p>
          <a:p>
            <a:pPr lvl="1"/>
            <a:r>
              <a:rPr lang="es-ES" sz="2400" dirty="0" smtClean="0"/>
              <a:t>Niveles </a:t>
            </a:r>
            <a:r>
              <a:rPr lang="es-ES" sz="2400" dirty="0"/>
              <a:t>de </a:t>
            </a:r>
            <a:r>
              <a:rPr lang="es-ES" sz="2400" dirty="0" err="1"/>
              <a:t>t</a:t>
            </a:r>
            <a:r>
              <a:rPr lang="es-ES" sz="2400" dirty="0" err="1" smtClean="0"/>
              <a:t>acrolimus</a:t>
            </a:r>
            <a:r>
              <a:rPr lang="es-ES" sz="2400" dirty="0" smtClean="0"/>
              <a:t>: 6 </a:t>
            </a:r>
            <a:r>
              <a:rPr lang="es-ES" sz="2400" dirty="0" err="1" smtClean="0"/>
              <a:t>ng</a:t>
            </a:r>
            <a:r>
              <a:rPr lang="es-ES" sz="2400" dirty="0" smtClean="0"/>
              <a:t>/dl.</a:t>
            </a:r>
            <a:endParaRPr lang="es-ES" sz="2400" dirty="0"/>
          </a:p>
          <a:p>
            <a:pPr lvl="1"/>
            <a:r>
              <a:rPr lang="es-ES" sz="2400" dirty="0" smtClean="0"/>
              <a:t>TA: </a:t>
            </a:r>
            <a:r>
              <a:rPr lang="es-ES" sz="2400" dirty="0"/>
              <a:t>140/80 </a:t>
            </a:r>
            <a:r>
              <a:rPr lang="es-ES" sz="2400" dirty="0" smtClean="0"/>
              <a:t>mmHg.</a:t>
            </a:r>
            <a:endParaRPr lang="es-ES" sz="2400" dirty="0"/>
          </a:p>
          <a:p>
            <a:pPr lvl="1"/>
            <a:r>
              <a:rPr lang="es-ES" sz="2400" dirty="0"/>
              <a:t>Ac anti-HLA de </a:t>
            </a:r>
            <a:r>
              <a:rPr lang="es-ES" sz="2400" dirty="0" smtClean="0"/>
              <a:t>clase </a:t>
            </a:r>
            <a:r>
              <a:rPr lang="es-ES" sz="2400" dirty="0"/>
              <a:t>II a titulo medio, DSA </a:t>
            </a:r>
            <a:r>
              <a:rPr lang="es-ES" sz="2400" dirty="0" smtClean="0"/>
              <a:t>negativo.</a:t>
            </a:r>
          </a:p>
          <a:p>
            <a:pPr lvl="1"/>
            <a:endParaRPr lang="es-ES" sz="2400" dirty="0"/>
          </a:p>
          <a:p>
            <a:r>
              <a:rPr lang="es-ES" dirty="0">
                <a:solidFill>
                  <a:srgbClr val="C00000"/>
                </a:solidFill>
              </a:rPr>
              <a:t>Se decide paso a </a:t>
            </a:r>
            <a:r>
              <a:rPr lang="es-ES" dirty="0" err="1">
                <a:solidFill>
                  <a:srgbClr val="C00000"/>
                </a:solidFill>
              </a:rPr>
              <a:t>t</a:t>
            </a:r>
            <a:r>
              <a:rPr lang="es-ES" dirty="0" err="1" smtClean="0">
                <a:solidFill>
                  <a:srgbClr val="C00000"/>
                </a:solidFill>
              </a:rPr>
              <a:t>acrolimus</a:t>
            </a:r>
            <a:r>
              <a:rPr lang="es-ES" dirty="0" smtClean="0">
                <a:solidFill>
                  <a:srgbClr val="C00000"/>
                </a:solidFill>
              </a:rPr>
              <a:t> </a:t>
            </a:r>
            <a:r>
              <a:rPr lang="es-ES" dirty="0">
                <a:solidFill>
                  <a:srgbClr val="C00000"/>
                </a:solidFill>
              </a:rPr>
              <a:t>de </a:t>
            </a:r>
            <a:r>
              <a:rPr lang="es-ES" dirty="0" smtClean="0">
                <a:solidFill>
                  <a:srgbClr val="C00000"/>
                </a:solidFill>
              </a:rPr>
              <a:t>liberación retardada.</a:t>
            </a:r>
            <a:endParaRPr lang="es-ES" dirty="0">
              <a:solidFill>
                <a:srgbClr val="C00000"/>
              </a:solidFill>
            </a:endParaRPr>
          </a:p>
          <a:p>
            <a:r>
              <a:rPr lang="es-ES" dirty="0">
                <a:solidFill>
                  <a:srgbClr val="C00000"/>
                </a:solidFill>
              </a:rPr>
              <a:t>Paso 1:1 sin problemas con buen </a:t>
            </a:r>
            <a:r>
              <a:rPr lang="es-ES" dirty="0" smtClean="0">
                <a:solidFill>
                  <a:srgbClr val="C00000"/>
                </a:solidFill>
              </a:rPr>
              <a:t>tolerancia.</a:t>
            </a:r>
            <a:endParaRPr lang="es-ES" dirty="0">
              <a:solidFill>
                <a:srgbClr val="C00000"/>
              </a:solidFill>
            </a:endParaRPr>
          </a:p>
          <a:p>
            <a:pPr marL="542925" indent="0">
              <a:buNone/>
            </a:pPr>
            <a:endParaRPr lang="es-ES" sz="2800" dirty="0"/>
          </a:p>
        </p:txBody>
      </p:sp>
      <p:sp>
        <p:nvSpPr>
          <p:cNvPr id="104450" name="Rectangle 3"/>
          <p:cNvSpPr>
            <a:spLocks noGrp="1"/>
          </p:cNvSpPr>
          <p:nvPr>
            <p:ph type="body" sz="quarter" idx="10"/>
          </p:nvPr>
        </p:nvSpPr>
        <p:spPr/>
        <p:txBody>
          <a:bodyPr/>
          <a:lstStyle/>
          <a:p>
            <a:endParaRPr lang="es-E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Grp="1" noChangeAspect="1" noChangeArrowheads="1"/>
          </p:cNvPicPr>
          <p:nvPr>
            <p:ph type="body" idx="4294967295"/>
          </p:nvPr>
        </p:nvPicPr>
        <p:blipFill>
          <a:blip r:embed="rId2"/>
          <a:srcRect/>
          <a:stretch>
            <a:fillRect/>
          </a:stretch>
        </p:blipFill>
        <p:spPr>
          <a:xfrm>
            <a:off x="814388" y="1052513"/>
            <a:ext cx="5203825" cy="2603500"/>
          </a:xfrm>
        </p:spPr>
      </p:pic>
      <p:pic>
        <p:nvPicPr>
          <p:cNvPr id="107522" name="Picture 3"/>
          <p:cNvPicPr>
            <a:picLocks noChangeAspect="1" noChangeArrowheads="1"/>
          </p:cNvPicPr>
          <p:nvPr/>
        </p:nvPicPr>
        <p:blipFill>
          <a:blip r:embed="rId3"/>
          <a:srcRect/>
          <a:stretch>
            <a:fillRect/>
          </a:stretch>
        </p:blipFill>
        <p:spPr bwMode="auto">
          <a:xfrm>
            <a:off x="7921910" y="1239314"/>
            <a:ext cx="3096641" cy="2395538"/>
          </a:xfrm>
          <a:prstGeom prst="rect">
            <a:avLst/>
          </a:prstGeom>
          <a:noFill/>
          <a:ln w="9525">
            <a:noFill/>
            <a:miter lim="800000"/>
            <a:headEnd/>
            <a:tailEnd/>
          </a:ln>
        </p:spPr>
      </p:pic>
      <p:pic>
        <p:nvPicPr>
          <p:cNvPr id="107523" name="Picture 5"/>
          <p:cNvPicPr>
            <a:picLocks noChangeAspect="1" noChangeArrowheads="1"/>
          </p:cNvPicPr>
          <p:nvPr/>
        </p:nvPicPr>
        <p:blipFill>
          <a:blip r:embed="rId4"/>
          <a:srcRect/>
          <a:stretch>
            <a:fillRect/>
          </a:stretch>
        </p:blipFill>
        <p:spPr bwMode="auto">
          <a:xfrm>
            <a:off x="1390650" y="4167188"/>
            <a:ext cx="3937000" cy="1709737"/>
          </a:xfrm>
          <a:prstGeom prst="rect">
            <a:avLst/>
          </a:prstGeom>
          <a:noFill/>
          <a:ln w="9525">
            <a:noFill/>
            <a:miter lim="800000"/>
            <a:headEnd/>
            <a:tailEnd/>
          </a:ln>
        </p:spPr>
      </p:pic>
      <p:pic>
        <p:nvPicPr>
          <p:cNvPr id="107524" name="Picture 4"/>
          <p:cNvPicPr>
            <a:picLocks noChangeAspect="1" noChangeArrowheads="1"/>
          </p:cNvPicPr>
          <p:nvPr/>
        </p:nvPicPr>
        <p:blipFill>
          <a:blip r:embed="rId5"/>
          <a:srcRect/>
          <a:stretch>
            <a:fillRect/>
          </a:stretch>
        </p:blipFill>
        <p:spPr bwMode="auto">
          <a:xfrm>
            <a:off x="7497763" y="4027488"/>
            <a:ext cx="3975100" cy="1993900"/>
          </a:xfrm>
          <a:prstGeom prst="rect">
            <a:avLst/>
          </a:prstGeom>
          <a:noFill/>
          <a:ln w="9525">
            <a:noFill/>
            <a:miter lim="800000"/>
            <a:headEnd/>
            <a:tailEnd/>
          </a:ln>
        </p:spPr>
      </p:pic>
      <p:sp>
        <p:nvSpPr>
          <p:cNvPr id="198664" name="Text Box 8"/>
          <p:cNvSpPr txBox="1">
            <a:spLocks noChangeArrowheads="1"/>
          </p:cNvSpPr>
          <p:nvPr/>
        </p:nvSpPr>
        <p:spPr bwMode="auto">
          <a:xfrm>
            <a:off x="2446338" y="755650"/>
            <a:ext cx="1771650"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ES" b="1" dirty="0">
                <a:solidFill>
                  <a:schemeClr val="tx2"/>
                </a:solidFill>
                <a:latin typeface="+mn-lt"/>
              </a:rPr>
              <a:t>Dosis noche</a:t>
            </a:r>
          </a:p>
        </p:txBody>
      </p:sp>
      <p:sp>
        <p:nvSpPr>
          <p:cNvPr id="198665" name="Text Box 9"/>
          <p:cNvSpPr txBox="1">
            <a:spLocks noChangeArrowheads="1"/>
          </p:cNvSpPr>
          <p:nvPr/>
        </p:nvSpPr>
        <p:spPr bwMode="auto">
          <a:xfrm>
            <a:off x="8496300" y="827088"/>
            <a:ext cx="1947863" cy="3698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ES" b="1" dirty="0">
                <a:solidFill>
                  <a:schemeClr val="tx2"/>
                </a:solidFill>
                <a:latin typeface="+mn-lt"/>
              </a:rPr>
              <a:t>Tiempo de </a:t>
            </a:r>
            <a:r>
              <a:rPr lang="es-ES" b="1" dirty="0" err="1">
                <a:solidFill>
                  <a:schemeClr val="tx2"/>
                </a:solidFill>
                <a:latin typeface="+mn-lt"/>
              </a:rPr>
              <a:t>Tx</a:t>
            </a:r>
            <a:endParaRPr lang="es-ES" b="1" dirty="0">
              <a:solidFill>
                <a:schemeClr val="tx2"/>
              </a:solidFill>
              <a:latin typeface="+mn-lt"/>
            </a:endParaRPr>
          </a:p>
        </p:txBody>
      </p:sp>
      <p:sp>
        <p:nvSpPr>
          <p:cNvPr id="198666" name="Text Box 10"/>
          <p:cNvSpPr txBox="1">
            <a:spLocks noChangeArrowheads="1"/>
          </p:cNvSpPr>
          <p:nvPr/>
        </p:nvSpPr>
        <p:spPr bwMode="auto">
          <a:xfrm>
            <a:off x="1103313" y="3789363"/>
            <a:ext cx="4325937" cy="368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ES" b="1" dirty="0">
                <a:solidFill>
                  <a:schemeClr val="tx2"/>
                </a:solidFill>
                <a:latin typeface="+mn-lt"/>
              </a:rPr>
              <a:t>Con &gt;</a:t>
            </a:r>
            <a:r>
              <a:rPr lang="es-ES" b="1" dirty="0">
                <a:solidFill>
                  <a:schemeClr val="tx2"/>
                </a:solidFill>
                <a:latin typeface="+mn-lt"/>
                <a:ea typeface="MS PMincho" pitchFamily="18" charset="-128"/>
              </a:rPr>
              <a:t> frecuencia de dosificación</a:t>
            </a:r>
          </a:p>
        </p:txBody>
      </p:sp>
      <p:sp>
        <p:nvSpPr>
          <p:cNvPr id="107528" name="Rectangle 2"/>
          <p:cNvSpPr>
            <a:spLocks noGrp="1"/>
          </p:cNvSpPr>
          <p:nvPr>
            <p:ph type="title" idx="4294967295"/>
          </p:nvPr>
        </p:nvSpPr>
        <p:spPr>
          <a:xfrm>
            <a:off x="609600" y="160338"/>
            <a:ext cx="10972800" cy="604837"/>
          </a:xfrm>
        </p:spPr>
        <p:txBody>
          <a:bodyPr/>
          <a:lstStyle/>
          <a:p>
            <a:r>
              <a:rPr lang="es-ES" sz="3200" b="1" dirty="0" smtClean="0">
                <a:solidFill>
                  <a:schemeClr val="accent1"/>
                </a:solidFill>
              </a:rPr>
              <a:t>Adherencia influenciada por…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2 Marcador de texto"/>
          <p:cNvSpPr>
            <a:spLocks noGrp="1"/>
          </p:cNvSpPr>
          <p:nvPr>
            <p:ph type="body" sz="quarter" idx="13"/>
          </p:nvPr>
        </p:nvSpPr>
        <p:spPr/>
        <p:txBody>
          <a:bodyPr anchor="b"/>
          <a:lstStyle/>
          <a:p>
            <a:pPr>
              <a:lnSpc>
                <a:spcPct val="80000"/>
              </a:lnSpc>
              <a:spcBef>
                <a:spcPct val="0"/>
              </a:spcBef>
            </a:pPr>
            <a:r>
              <a:rPr lang="en-GB" sz="1200" dirty="0" err="1" smtClean="0">
                <a:solidFill>
                  <a:schemeClr val="bg1">
                    <a:lumMod val="50000"/>
                  </a:schemeClr>
                </a:solidFill>
              </a:rPr>
              <a:t>Kuypers</a:t>
            </a:r>
            <a:r>
              <a:rPr lang="en-GB" sz="1200" dirty="0" smtClean="0">
                <a:solidFill>
                  <a:schemeClr val="bg1">
                    <a:lumMod val="50000"/>
                  </a:schemeClr>
                </a:solidFill>
              </a:rPr>
              <a:t> et al. Transplant </a:t>
            </a:r>
            <a:r>
              <a:rPr lang="en-GB" sz="1200" dirty="0" err="1" smtClean="0">
                <a:solidFill>
                  <a:schemeClr val="bg1">
                    <a:lumMod val="50000"/>
                  </a:schemeClr>
                </a:solidFill>
              </a:rPr>
              <a:t>Int</a:t>
            </a:r>
            <a:r>
              <a:rPr lang="en-GB" sz="1200" dirty="0" smtClean="0">
                <a:solidFill>
                  <a:schemeClr val="bg1">
                    <a:lumMod val="50000"/>
                  </a:schemeClr>
                </a:solidFill>
              </a:rPr>
              <a:t> 2011; 24(S2): 199, </a:t>
            </a:r>
            <a:r>
              <a:rPr lang="en-GB" sz="1200" dirty="0" err="1" smtClean="0">
                <a:solidFill>
                  <a:schemeClr val="bg1">
                    <a:lumMod val="50000"/>
                  </a:schemeClr>
                </a:solidFill>
              </a:rPr>
              <a:t>Abstr</a:t>
            </a:r>
            <a:r>
              <a:rPr lang="en-GB" sz="1200" dirty="0" smtClean="0">
                <a:solidFill>
                  <a:schemeClr val="bg1">
                    <a:lumMod val="50000"/>
                  </a:schemeClr>
                </a:solidFill>
              </a:rPr>
              <a:t>. RO-256</a:t>
            </a:r>
          </a:p>
        </p:txBody>
      </p:sp>
      <p:sp>
        <p:nvSpPr>
          <p:cNvPr id="3" name="Título 2"/>
          <p:cNvSpPr>
            <a:spLocks noGrp="1"/>
          </p:cNvSpPr>
          <p:nvPr>
            <p:ph type="title"/>
          </p:nvPr>
        </p:nvSpPr>
        <p:spPr>
          <a:xfrm>
            <a:off x="609600" y="231912"/>
            <a:ext cx="10972800" cy="604800"/>
          </a:xfrm>
        </p:spPr>
        <p:txBody>
          <a:bodyPr/>
          <a:lstStyle/>
          <a:p>
            <a:r>
              <a:rPr lang="es-ES" dirty="0" smtClean="0">
                <a:solidFill>
                  <a:srgbClr val="004586"/>
                </a:solidFill>
                <a:cs typeface="Calibri" pitchFamily="34" charset="0"/>
              </a:rPr>
              <a:t>Adherencia</a:t>
            </a:r>
            <a:r>
              <a:rPr lang="es-ES" dirty="0">
                <a:solidFill>
                  <a:srgbClr val="004586"/>
                </a:solidFill>
                <a:cs typeface="Calibri" pitchFamily="34" charset="0"/>
              </a:rPr>
              <a:t/>
            </a:r>
            <a:br>
              <a:rPr lang="es-ES" dirty="0">
                <a:solidFill>
                  <a:srgbClr val="004586"/>
                </a:solidFill>
                <a:cs typeface="Calibri" pitchFamily="34" charset="0"/>
              </a:rPr>
            </a:br>
            <a:r>
              <a:rPr lang="es-ES" dirty="0">
                <a:solidFill>
                  <a:srgbClr val="C00000"/>
                </a:solidFill>
                <a:cs typeface="Calibri" pitchFamily="34" charset="0"/>
              </a:rPr>
              <a:t>Estudio ADMIRAD</a:t>
            </a:r>
            <a:endParaRPr lang="es-ES" dirty="0">
              <a:solidFill>
                <a:srgbClr val="C00000"/>
              </a:solidFill>
            </a:endParaRPr>
          </a:p>
        </p:txBody>
      </p:sp>
      <p:pic>
        <p:nvPicPr>
          <p:cNvPr id="108549" name="Picture 2"/>
          <p:cNvPicPr>
            <a:picLocks noGrp="1" noChangeAspect="1" noChangeArrowheads="1"/>
          </p:cNvPicPr>
          <p:nvPr>
            <p:ph sz="quarter" idx="4294967295"/>
          </p:nvPr>
        </p:nvPicPr>
        <p:blipFill>
          <a:blip r:embed="rId2"/>
          <a:srcRect/>
          <a:stretch>
            <a:fillRect/>
          </a:stretch>
        </p:blipFill>
        <p:spPr>
          <a:xfrm>
            <a:off x="987474" y="1073150"/>
            <a:ext cx="10725150" cy="3771900"/>
          </a:xfrm>
        </p:spPr>
      </p:pic>
      <p:sp>
        <p:nvSpPr>
          <p:cNvPr id="6" name="5 CuadroTexto"/>
          <p:cNvSpPr txBox="1"/>
          <p:nvPr/>
        </p:nvSpPr>
        <p:spPr>
          <a:xfrm>
            <a:off x="911424" y="4869160"/>
            <a:ext cx="10828393" cy="1107996"/>
          </a:xfrm>
          <a:prstGeom prst="rect">
            <a:avLst/>
          </a:prstGeom>
          <a:solidFill>
            <a:srgbClr val="004586"/>
          </a:solidFill>
        </p:spPr>
        <p:style>
          <a:lnRef idx="3">
            <a:schemeClr val="lt1"/>
          </a:lnRef>
          <a:fillRef idx="1">
            <a:schemeClr val="accent1"/>
          </a:fillRef>
          <a:effectRef idx="1">
            <a:schemeClr val="accent1"/>
          </a:effectRef>
          <a:fontRef idx="minor">
            <a:schemeClr val="lt1"/>
          </a:fontRef>
        </p:style>
        <p:txBody>
          <a:bodyPr wrap="square">
            <a:spAutoFit/>
          </a:bodyPr>
          <a:lstStyle/>
          <a:p>
            <a:pPr fontAlgn="auto">
              <a:spcBef>
                <a:spcPts val="0"/>
              </a:spcBef>
              <a:spcAft>
                <a:spcPts val="600"/>
              </a:spcAft>
              <a:defRPr/>
            </a:pPr>
            <a:r>
              <a:rPr lang="es-ES" sz="2000" b="1" dirty="0"/>
              <a:t>Con </a:t>
            </a:r>
            <a:r>
              <a:rPr lang="es-ES" sz="2000" b="1" dirty="0" smtClean="0"/>
              <a:t>la formulación de </a:t>
            </a:r>
            <a:r>
              <a:rPr lang="es-ES" sz="2000" b="1" dirty="0" err="1">
                <a:effectLst>
                  <a:outerShdw blurRad="38100" dist="38100" dir="2700000" algn="tl">
                    <a:srgbClr val="000000">
                      <a:alpha val="43137"/>
                    </a:srgbClr>
                  </a:outerShdw>
                </a:effectLst>
              </a:rPr>
              <a:t>t</a:t>
            </a:r>
            <a:r>
              <a:rPr lang="es-ES" sz="2000" b="1" dirty="0" err="1" smtClean="0">
                <a:effectLst>
                  <a:outerShdw blurRad="38100" dist="38100" dir="2700000" algn="tl">
                    <a:srgbClr val="000000">
                      <a:alpha val="43137"/>
                    </a:srgbClr>
                  </a:outerShdw>
                </a:effectLst>
              </a:rPr>
              <a:t>acrolimus</a:t>
            </a:r>
            <a:r>
              <a:rPr lang="es-ES" sz="2000" b="1" dirty="0" smtClean="0">
                <a:effectLst>
                  <a:outerShdw blurRad="38100" dist="38100" dir="2700000" algn="tl">
                    <a:srgbClr val="000000">
                      <a:alpha val="43137"/>
                    </a:srgbClr>
                  </a:outerShdw>
                </a:effectLst>
              </a:rPr>
              <a:t> en liberación retardada</a:t>
            </a:r>
            <a:r>
              <a:rPr lang="es-ES" sz="2000" b="1" dirty="0" smtClean="0"/>
              <a:t>: </a:t>
            </a:r>
            <a:endParaRPr lang="es-ES" sz="2000" b="1" dirty="0"/>
          </a:p>
          <a:p>
            <a:pPr marL="342900" indent="-342900" fontAlgn="auto">
              <a:spcBef>
                <a:spcPts val="0"/>
              </a:spcBef>
              <a:spcAft>
                <a:spcPts val="600"/>
              </a:spcAft>
              <a:buClr>
                <a:srgbClr val="C00000"/>
              </a:buClr>
              <a:buFont typeface="Wingdings" panose="05000000000000000000" pitchFamily="2" charset="2"/>
              <a:buChar char="v"/>
              <a:defRPr/>
            </a:pPr>
            <a:r>
              <a:rPr lang="es-ES" b="1" dirty="0" smtClean="0">
                <a:latin typeface="+mn-lt"/>
                <a:cs typeface="+mn-cs"/>
              </a:rPr>
              <a:t>La </a:t>
            </a:r>
            <a:r>
              <a:rPr lang="es-ES" b="1" dirty="0">
                <a:latin typeface="+mn-lt"/>
                <a:cs typeface="+mn-cs"/>
              </a:rPr>
              <a:t>adherencia al tratamiento fue mejor </a:t>
            </a:r>
            <a:r>
              <a:rPr lang="es-ES" b="1" dirty="0" smtClean="0">
                <a:latin typeface="+mn-lt"/>
                <a:cs typeface="+mn-cs"/>
              </a:rPr>
              <a:t>con </a:t>
            </a:r>
            <a:r>
              <a:rPr lang="es-ES" b="1" dirty="0">
                <a:latin typeface="+mn-lt"/>
                <a:cs typeface="+mn-cs"/>
              </a:rPr>
              <a:t>Advagraf : </a:t>
            </a:r>
            <a:r>
              <a:rPr lang="es-ES" b="1" dirty="0" smtClean="0">
                <a:latin typeface="+mn-lt"/>
                <a:cs typeface="+mn-cs"/>
              </a:rPr>
              <a:t>88,2</a:t>
            </a:r>
            <a:r>
              <a:rPr lang="es-ES" b="1" dirty="0">
                <a:latin typeface="+mn-lt"/>
                <a:cs typeface="+mn-cs"/>
              </a:rPr>
              <a:t>% vs </a:t>
            </a:r>
            <a:r>
              <a:rPr lang="es-ES" b="1" dirty="0" smtClean="0">
                <a:latin typeface="+mn-lt"/>
                <a:cs typeface="+mn-cs"/>
              </a:rPr>
              <a:t>78,8</a:t>
            </a:r>
            <a:r>
              <a:rPr lang="es-ES" b="1" dirty="0">
                <a:latin typeface="+mn-lt"/>
                <a:cs typeface="+mn-cs"/>
              </a:rPr>
              <a:t>% (</a:t>
            </a:r>
            <a:r>
              <a:rPr lang="es-ES" b="1" dirty="0" smtClean="0">
                <a:latin typeface="+mn-lt"/>
                <a:cs typeface="+mn-cs"/>
              </a:rPr>
              <a:t>p=0,0009).</a:t>
            </a:r>
            <a:endParaRPr lang="es-ES" b="1" dirty="0">
              <a:latin typeface="+mn-lt"/>
              <a:cs typeface="+mn-cs"/>
            </a:endParaRPr>
          </a:p>
          <a:p>
            <a:pPr marL="342900" indent="-342900" fontAlgn="auto">
              <a:spcBef>
                <a:spcPts val="0"/>
              </a:spcBef>
              <a:spcAft>
                <a:spcPts val="600"/>
              </a:spcAft>
              <a:buClr>
                <a:srgbClr val="C00000"/>
              </a:buClr>
              <a:buFont typeface="Wingdings" panose="05000000000000000000" pitchFamily="2" charset="2"/>
              <a:buChar char="v"/>
              <a:defRPr/>
            </a:pPr>
            <a:r>
              <a:rPr lang="es-ES" b="1" dirty="0" smtClean="0">
                <a:latin typeface="+mn-lt"/>
                <a:cs typeface="+mn-cs"/>
              </a:rPr>
              <a:t>Más </a:t>
            </a:r>
            <a:r>
              <a:rPr lang="es-ES" b="1" dirty="0">
                <a:latin typeface="+mn-lt"/>
                <a:cs typeface="+mn-cs"/>
              </a:rPr>
              <a:t>pacientes tomaron su dosis  dentro de las 2 horas de intervalo de ingesta: </a:t>
            </a:r>
            <a:r>
              <a:rPr lang="es-ES" b="1" dirty="0" smtClean="0">
                <a:latin typeface="+mn-lt"/>
                <a:cs typeface="+mn-cs"/>
              </a:rPr>
              <a:t>83,7</a:t>
            </a:r>
            <a:r>
              <a:rPr lang="es-ES" b="1" dirty="0">
                <a:latin typeface="+mn-lt"/>
                <a:cs typeface="+mn-cs"/>
              </a:rPr>
              <a:t>% vs </a:t>
            </a:r>
            <a:r>
              <a:rPr lang="es-ES" b="1" dirty="0" smtClean="0">
                <a:latin typeface="+mn-lt"/>
                <a:cs typeface="+mn-cs"/>
              </a:rPr>
              <a:t>73,4</a:t>
            </a:r>
            <a:r>
              <a:rPr lang="es-ES" b="1" dirty="0">
                <a:latin typeface="+mn-lt"/>
                <a:cs typeface="+mn-cs"/>
              </a:rPr>
              <a:t>% (</a:t>
            </a:r>
            <a:r>
              <a:rPr lang="es-ES" b="1" dirty="0" smtClean="0">
                <a:latin typeface="+mn-lt"/>
                <a:cs typeface="+mn-cs"/>
              </a:rPr>
              <a:t>p=0,0015).</a:t>
            </a:r>
            <a:endParaRPr lang="es-ES" b="1" dirty="0">
              <a:latin typeface="+mn-lt"/>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Variabilidad</a:t>
            </a:r>
          </a:p>
        </p:txBody>
      </p:sp>
      <p:sp>
        <p:nvSpPr>
          <p:cNvPr id="6" name="Marcador de contenido 5"/>
          <p:cNvSpPr>
            <a:spLocks noGrp="1"/>
          </p:cNvSpPr>
          <p:nvPr>
            <p:ph idx="1"/>
          </p:nvPr>
        </p:nvSpPr>
        <p:spPr>
          <a:xfrm>
            <a:off x="623392" y="4149080"/>
            <a:ext cx="10526960" cy="3096344"/>
          </a:xfrm>
        </p:spPr>
        <p:txBody>
          <a:bodyPr>
            <a:normAutofit/>
          </a:bodyPr>
          <a:lstStyle/>
          <a:p>
            <a:r>
              <a:rPr lang="es-ES" sz="1800" dirty="0" smtClean="0"/>
              <a:t>% </a:t>
            </a:r>
            <a:r>
              <a:rPr lang="es-ES" sz="1800" dirty="0"/>
              <a:t>CV con </a:t>
            </a:r>
            <a:r>
              <a:rPr lang="es-ES" sz="1800" dirty="0" err="1"/>
              <a:t>monohidrato</a:t>
            </a:r>
            <a:r>
              <a:rPr lang="es-ES" sz="1800" dirty="0"/>
              <a:t> de </a:t>
            </a:r>
            <a:r>
              <a:rPr lang="es-ES" sz="1800" dirty="0" err="1"/>
              <a:t>tacrolimus</a:t>
            </a:r>
            <a:r>
              <a:rPr lang="es-ES" sz="1800" dirty="0"/>
              <a:t> es </a:t>
            </a:r>
            <a:r>
              <a:rPr lang="es-ES" sz="1800" dirty="0" smtClean="0"/>
              <a:t>diferente </a:t>
            </a:r>
            <a:r>
              <a:rPr lang="es-ES" sz="1800" dirty="0"/>
              <a:t>a </a:t>
            </a:r>
            <a:r>
              <a:rPr lang="es-ES" sz="1800" dirty="0">
                <a:solidFill>
                  <a:srgbClr val="C00000"/>
                </a:solidFill>
              </a:rPr>
              <a:t>formulación de  liberación prolongada</a:t>
            </a:r>
            <a:r>
              <a:rPr lang="es-ES" sz="1800" b="1" dirty="0"/>
              <a:t> </a:t>
            </a:r>
            <a:r>
              <a:rPr lang="es-ES" sz="1800" dirty="0"/>
              <a:t>(</a:t>
            </a:r>
            <a:r>
              <a:rPr lang="es-ES" sz="1800" dirty="0" smtClean="0"/>
              <a:t>p=0,006).</a:t>
            </a:r>
          </a:p>
          <a:p>
            <a:r>
              <a:rPr lang="es-ES" sz="1800" dirty="0"/>
              <a:t>Tras la conversión, el % CV se reduce </a:t>
            </a:r>
            <a:r>
              <a:rPr lang="es-ES" sz="1800" dirty="0" smtClean="0"/>
              <a:t>de 14,0% ± 7,5</a:t>
            </a:r>
            <a:r>
              <a:rPr lang="es-ES" sz="1800" dirty="0"/>
              <a:t>% a </a:t>
            </a:r>
            <a:r>
              <a:rPr lang="es-ES" sz="1800" dirty="0" smtClean="0"/>
              <a:t>8,5±5% , p&lt;0,05.</a:t>
            </a:r>
            <a:endParaRPr lang="es-ES" sz="1800" dirty="0"/>
          </a:p>
          <a:p>
            <a:r>
              <a:rPr lang="es-ES" sz="1800" dirty="0"/>
              <a:t>El nivel de creatinina sérica, hemoglobina, peso, edad o género, en el momento de la conversión no influyeron en el </a:t>
            </a:r>
            <a:r>
              <a:rPr lang="es-ES" sz="1800" dirty="0" smtClean="0"/>
              <a:t>% CV </a:t>
            </a:r>
            <a:r>
              <a:rPr lang="es-ES" sz="1800" dirty="0" err="1" smtClean="0"/>
              <a:t>intrapaciente</a:t>
            </a:r>
            <a:r>
              <a:rPr lang="es-ES" sz="1800" dirty="0" smtClean="0"/>
              <a:t>.</a:t>
            </a:r>
            <a:endParaRPr lang="en-GB" sz="1800" dirty="0"/>
          </a:p>
        </p:txBody>
      </p:sp>
      <p:sp>
        <p:nvSpPr>
          <p:cNvPr id="3" name="2 Marcador de contenido"/>
          <p:cNvSpPr>
            <a:spLocks noGrp="1"/>
          </p:cNvSpPr>
          <p:nvPr>
            <p:ph type="body" sz="quarter" idx="10"/>
          </p:nvPr>
        </p:nvSpPr>
        <p:spPr>
          <a:xfrm>
            <a:off x="274197" y="5492476"/>
            <a:ext cx="11582444" cy="632707"/>
          </a:xfrm>
        </p:spPr>
        <p:style>
          <a:lnRef idx="3">
            <a:schemeClr val="lt1"/>
          </a:lnRef>
          <a:fillRef idx="1">
            <a:schemeClr val="accent1"/>
          </a:fillRef>
          <a:effectRef idx="1">
            <a:schemeClr val="accent1"/>
          </a:effectRef>
          <a:fontRef idx="minor">
            <a:schemeClr val="lt1"/>
          </a:fontRef>
        </p:style>
        <p:txBody>
          <a:bodyPr anchor="ctr">
            <a:noAutofit/>
          </a:bodyPr>
          <a:lstStyle/>
          <a:p>
            <a:pPr algn="ctr">
              <a:spcBef>
                <a:spcPct val="0"/>
              </a:spcBef>
            </a:pPr>
            <a:r>
              <a:rPr lang="es-ES" sz="1800" b="1" i="0" dirty="0" smtClean="0">
                <a:solidFill>
                  <a:schemeClr val="bg1"/>
                </a:solidFill>
              </a:rPr>
              <a:t>La conversión de </a:t>
            </a:r>
            <a:r>
              <a:rPr lang="es-ES" sz="1800" b="1" i="0" dirty="0" err="1" smtClean="0">
                <a:solidFill>
                  <a:schemeClr val="bg1"/>
                </a:solidFill>
              </a:rPr>
              <a:t>tacrólimos</a:t>
            </a:r>
            <a:r>
              <a:rPr lang="es-ES" sz="1800" b="1" i="0" dirty="0" smtClean="0">
                <a:solidFill>
                  <a:schemeClr val="bg1"/>
                </a:solidFill>
              </a:rPr>
              <a:t> a la formulación de  </a:t>
            </a:r>
            <a:r>
              <a:rPr lang="es-ES" sz="1800" b="1" i="0" dirty="0">
                <a:solidFill>
                  <a:schemeClr val="bg1"/>
                </a:solidFill>
              </a:rPr>
              <a:t>liberación </a:t>
            </a:r>
            <a:r>
              <a:rPr lang="es-ES" sz="1800" b="1" i="0" dirty="0" smtClean="0">
                <a:solidFill>
                  <a:schemeClr val="bg1"/>
                </a:solidFill>
              </a:rPr>
              <a:t>retardase relacionó con un descenso significativo de la variabilidad </a:t>
            </a:r>
            <a:r>
              <a:rPr lang="es-ES" sz="1800" b="1" i="0" dirty="0" err="1" smtClean="0">
                <a:solidFill>
                  <a:schemeClr val="bg1"/>
                </a:solidFill>
              </a:rPr>
              <a:t>intrapaciente</a:t>
            </a:r>
            <a:r>
              <a:rPr lang="es-ES" sz="1800" b="1" i="0" dirty="0" smtClean="0">
                <a:solidFill>
                  <a:schemeClr val="bg1"/>
                </a:solidFill>
              </a:rPr>
              <a:t> de la </a:t>
            </a:r>
            <a:r>
              <a:rPr lang="es-ES" sz="1800" b="1" i="0" dirty="0" err="1" smtClean="0">
                <a:solidFill>
                  <a:schemeClr val="bg1"/>
                </a:solidFill>
              </a:rPr>
              <a:t>C</a:t>
            </a:r>
            <a:r>
              <a:rPr lang="es-ES" sz="1800" b="1" i="0" baseline="-25000" dirty="0" err="1" smtClean="0">
                <a:solidFill>
                  <a:schemeClr val="bg1"/>
                </a:solidFill>
              </a:rPr>
              <a:t>min</a:t>
            </a:r>
            <a:endParaRPr lang="es-ES" sz="1600" b="1" i="0" dirty="0" smtClean="0">
              <a:solidFill>
                <a:schemeClr val="bg1"/>
              </a:solidFill>
            </a:endParaRPr>
          </a:p>
        </p:txBody>
      </p:sp>
      <p:grpSp>
        <p:nvGrpSpPr>
          <p:cNvPr id="138245" name="10 Grupo"/>
          <p:cNvGrpSpPr>
            <a:grpSpLocks/>
          </p:cNvGrpSpPr>
          <p:nvPr/>
        </p:nvGrpSpPr>
        <p:grpSpPr bwMode="auto">
          <a:xfrm>
            <a:off x="881135" y="908720"/>
            <a:ext cx="5144944" cy="3043671"/>
            <a:chOff x="542175" y="1736205"/>
            <a:chExt cx="3281553" cy="2701523"/>
          </a:xfrm>
        </p:grpSpPr>
        <p:pic>
          <p:nvPicPr>
            <p:cNvPr id="138246" name="Picture 3"/>
            <p:cNvPicPr>
              <a:picLocks noChangeAspect="1" noChangeArrowheads="1"/>
            </p:cNvPicPr>
            <p:nvPr/>
          </p:nvPicPr>
          <p:blipFill>
            <a:blip r:embed="rId2"/>
            <a:srcRect/>
            <a:stretch>
              <a:fillRect/>
            </a:stretch>
          </p:blipFill>
          <p:spPr bwMode="auto">
            <a:xfrm>
              <a:off x="542175" y="1850052"/>
              <a:ext cx="3281553" cy="2587676"/>
            </a:xfrm>
            <a:prstGeom prst="rect">
              <a:avLst/>
            </a:prstGeom>
            <a:noFill/>
            <a:ln w="9525">
              <a:noFill/>
              <a:miter lim="800000"/>
              <a:headEnd/>
              <a:tailEnd/>
            </a:ln>
          </p:spPr>
        </p:pic>
        <p:sp>
          <p:nvSpPr>
            <p:cNvPr id="138247" name="9 CuadroTexto"/>
            <p:cNvSpPr txBox="1">
              <a:spLocks noChangeArrowheads="1"/>
            </p:cNvSpPr>
            <p:nvPr/>
          </p:nvSpPr>
          <p:spPr bwMode="auto">
            <a:xfrm>
              <a:off x="1331089" y="1736205"/>
              <a:ext cx="1909822" cy="338554"/>
            </a:xfrm>
            <a:prstGeom prst="rect">
              <a:avLst/>
            </a:prstGeom>
            <a:noFill/>
            <a:ln w="9525">
              <a:noFill/>
              <a:miter lim="800000"/>
              <a:headEnd/>
              <a:tailEnd/>
            </a:ln>
          </p:spPr>
          <p:txBody>
            <a:bodyPr>
              <a:spAutoFit/>
            </a:bodyPr>
            <a:lstStyle/>
            <a:p>
              <a:pPr algn="ctr"/>
              <a:r>
                <a:rPr lang="es-ES" sz="1600" b="1">
                  <a:solidFill>
                    <a:srgbClr val="000000"/>
                  </a:solidFill>
                  <a:latin typeface="Calibri" pitchFamily="34" charset="0"/>
                </a:rPr>
                <a:t>Figura 2</a:t>
              </a:r>
              <a:endParaRPr lang="en-GB" sz="1600" b="1">
                <a:solidFill>
                  <a:srgbClr val="000000"/>
                </a:solidFill>
                <a:latin typeface="Calibri" pitchFamily="34" charset="0"/>
              </a:endParaRPr>
            </a:p>
          </p:txBody>
        </p:sp>
      </p:grpSp>
      <p:grpSp>
        <p:nvGrpSpPr>
          <p:cNvPr id="5" name="13 Grupo"/>
          <p:cNvGrpSpPr>
            <a:grpSpLocks/>
          </p:cNvGrpSpPr>
          <p:nvPr/>
        </p:nvGrpSpPr>
        <p:grpSpPr bwMode="auto">
          <a:xfrm>
            <a:off x="6456040" y="1052736"/>
            <a:ext cx="4538806" cy="2824306"/>
            <a:chOff x="4572000" y="1763159"/>
            <a:chExt cx="3197792" cy="2693113"/>
          </a:xfrm>
        </p:grpSpPr>
        <p:pic>
          <p:nvPicPr>
            <p:cNvPr id="138249" name="Picture 5"/>
            <p:cNvPicPr>
              <a:picLocks noChangeAspect="1" noChangeArrowheads="1"/>
            </p:cNvPicPr>
            <p:nvPr/>
          </p:nvPicPr>
          <p:blipFill>
            <a:blip r:embed="rId3"/>
            <a:srcRect/>
            <a:stretch>
              <a:fillRect/>
            </a:stretch>
          </p:blipFill>
          <p:spPr bwMode="auto">
            <a:xfrm>
              <a:off x="4572000" y="1896424"/>
              <a:ext cx="3197792" cy="2559848"/>
            </a:xfrm>
            <a:prstGeom prst="rect">
              <a:avLst/>
            </a:prstGeom>
            <a:noFill/>
            <a:ln w="9525">
              <a:noFill/>
              <a:miter lim="800000"/>
              <a:headEnd/>
              <a:tailEnd/>
            </a:ln>
          </p:spPr>
        </p:pic>
        <p:sp>
          <p:nvSpPr>
            <p:cNvPr id="138250" name="11 CuadroTexto"/>
            <p:cNvSpPr txBox="1">
              <a:spLocks noChangeArrowheads="1"/>
            </p:cNvSpPr>
            <p:nvPr/>
          </p:nvSpPr>
          <p:spPr bwMode="auto">
            <a:xfrm>
              <a:off x="5407310" y="1763159"/>
              <a:ext cx="1909822" cy="338554"/>
            </a:xfrm>
            <a:prstGeom prst="rect">
              <a:avLst/>
            </a:prstGeom>
            <a:noFill/>
            <a:ln w="9525">
              <a:noFill/>
              <a:miter lim="800000"/>
              <a:headEnd/>
              <a:tailEnd/>
            </a:ln>
          </p:spPr>
          <p:txBody>
            <a:bodyPr>
              <a:spAutoFit/>
            </a:bodyPr>
            <a:lstStyle/>
            <a:p>
              <a:pPr algn="ctr"/>
              <a:r>
                <a:rPr lang="es-ES" sz="1600" b="1">
                  <a:solidFill>
                    <a:srgbClr val="000000"/>
                  </a:solidFill>
                  <a:latin typeface="Calibri" pitchFamily="34" charset="0"/>
                </a:rPr>
                <a:t>Figura 3</a:t>
              </a:r>
              <a:endParaRPr lang="en-GB" sz="1600" b="1">
                <a:solidFill>
                  <a:srgbClr val="000000"/>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407368" y="5942150"/>
            <a:ext cx="11582443" cy="295162"/>
          </a:xfrm>
        </p:spPr>
        <p:txBody>
          <a:bodyPr/>
          <a:lstStyle/>
          <a:p>
            <a:r>
              <a:rPr lang="es-ES" sz="1200" dirty="0" err="1"/>
              <a:t>Guirado</a:t>
            </a:r>
            <a:r>
              <a:rPr lang="es-ES" sz="1200" dirty="0"/>
              <a:t> </a:t>
            </a:r>
            <a:r>
              <a:rPr lang="es-ES" sz="1200" dirty="0" smtClean="0"/>
              <a:t>L et </a:t>
            </a:r>
            <a:r>
              <a:rPr lang="es-ES" sz="1200" dirty="0"/>
              <a:t>al. </a:t>
            </a:r>
            <a:r>
              <a:rPr lang="es-ES" sz="1200" dirty="0" err="1"/>
              <a:t>Transplant</a:t>
            </a:r>
            <a:r>
              <a:rPr lang="es-ES" sz="1200" dirty="0"/>
              <a:t> </a:t>
            </a:r>
            <a:r>
              <a:rPr lang="es-ES" sz="1200" dirty="0" err="1"/>
              <a:t>Direct</a:t>
            </a:r>
            <a:r>
              <a:rPr lang="es-ES" sz="1200" dirty="0"/>
              <a:t>. </a:t>
            </a:r>
            <a:r>
              <a:rPr lang="es-ES" sz="1200" dirty="0" smtClean="0"/>
              <a:t>2015;1(7</a:t>
            </a:r>
            <a:r>
              <a:rPr lang="es-ES" sz="1200" dirty="0"/>
              <a:t>):e24. </a:t>
            </a:r>
          </a:p>
        </p:txBody>
      </p:sp>
      <p:sp>
        <p:nvSpPr>
          <p:cNvPr id="2" name="Título 1"/>
          <p:cNvSpPr>
            <a:spLocks noGrp="1"/>
          </p:cNvSpPr>
          <p:nvPr>
            <p:ph type="title"/>
          </p:nvPr>
        </p:nvSpPr>
        <p:spPr>
          <a:xfrm>
            <a:off x="609600" y="231912"/>
            <a:ext cx="10972800" cy="604800"/>
          </a:xfrm>
        </p:spPr>
        <p:txBody>
          <a:bodyPr/>
          <a:lstStyle/>
          <a:p>
            <a:r>
              <a:rPr lang="es-ES" dirty="0">
                <a:solidFill>
                  <a:srgbClr val="004586"/>
                </a:solidFill>
              </a:rPr>
              <a:t>Función </a:t>
            </a:r>
            <a:r>
              <a:rPr lang="es-ES" dirty="0" smtClean="0">
                <a:solidFill>
                  <a:srgbClr val="004586"/>
                </a:solidFill>
              </a:rPr>
              <a:t>renal</a:t>
            </a:r>
            <a:r>
              <a:rPr lang="es-ES" dirty="0">
                <a:solidFill>
                  <a:srgbClr val="004586"/>
                </a:solidFill>
              </a:rPr>
              <a:t/>
            </a:r>
            <a:br>
              <a:rPr lang="es-ES" dirty="0">
                <a:solidFill>
                  <a:srgbClr val="004586"/>
                </a:solidFill>
              </a:rPr>
            </a:br>
            <a:r>
              <a:rPr lang="es-ES" dirty="0">
                <a:solidFill>
                  <a:srgbClr val="C00000"/>
                </a:solidFill>
              </a:rPr>
              <a:t>Estudio REVOLUTION</a:t>
            </a:r>
          </a:p>
        </p:txBody>
      </p:sp>
      <p:graphicFrame>
        <p:nvGraphicFramePr>
          <p:cNvPr id="139270" name="Object 4"/>
          <p:cNvGraphicFramePr>
            <a:graphicFrameLocks noGrp="1" noChangeAspect="1"/>
          </p:cNvGraphicFramePr>
          <p:nvPr>
            <p:ph idx="4294967295"/>
            <p:extLst>
              <p:ext uri="{D42A27DB-BD31-4B8C-83A1-F6EECF244321}">
                <p14:modId xmlns:p14="http://schemas.microsoft.com/office/powerpoint/2010/main" val="3926458990"/>
              </p:ext>
            </p:extLst>
          </p:nvPr>
        </p:nvGraphicFramePr>
        <p:xfrm>
          <a:off x="2051360" y="1922856"/>
          <a:ext cx="7579292" cy="4314456"/>
        </p:xfrm>
        <a:graphic>
          <a:graphicData uri="http://schemas.openxmlformats.org/presentationml/2006/ole">
            <mc:AlternateContent xmlns:mc="http://schemas.openxmlformats.org/markup-compatibility/2006">
              <mc:Choice xmlns:v="urn:schemas-microsoft-com:vml" Requires="v">
                <p:oleObj spid="_x0000_s139299" name="Hoja de cálculo" r:id="rId4" imgW="6058092" imgH="3448064" progId="Excel.Sheet.8">
                  <p:embed/>
                </p:oleObj>
              </mc:Choice>
              <mc:Fallback>
                <p:oleObj name="Hoja de cálculo" r:id="rId4" imgW="6058092" imgH="3448064" progId="Excel.Sheet.8">
                  <p:embed/>
                  <p:pic>
                    <p:nvPicPr>
                      <p:cNvPr id="0" name="Object 4"/>
                      <p:cNvPicPr>
                        <a:picLocks noChangeAspect="1" noChangeArrowheads="1"/>
                      </p:cNvPicPr>
                      <p:nvPr/>
                    </p:nvPicPr>
                    <p:blipFill>
                      <a:blip r:embed="rId5"/>
                      <a:srcRect/>
                      <a:stretch>
                        <a:fillRect/>
                      </a:stretch>
                    </p:blipFill>
                    <p:spPr bwMode="auto">
                      <a:xfrm>
                        <a:off x="2051360" y="1922856"/>
                        <a:ext cx="7579292" cy="4314456"/>
                      </a:xfrm>
                      <a:prstGeom prst="rect">
                        <a:avLst/>
                      </a:prstGeom>
                      <a:noFill/>
                      <a:ln>
                        <a:noFill/>
                      </a:ln>
                      <a:effectLst/>
                      <a:extLst/>
                    </p:spPr>
                  </p:pic>
                </p:oleObj>
              </mc:Fallback>
            </mc:AlternateContent>
          </a:graphicData>
        </a:graphic>
      </p:graphicFrame>
      <p:sp>
        <p:nvSpPr>
          <p:cNvPr id="139269" name="7 CuadroTexto"/>
          <p:cNvSpPr txBox="1">
            <a:spLocks noChangeArrowheads="1"/>
          </p:cNvSpPr>
          <p:nvPr/>
        </p:nvSpPr>
        <p:spPr bwMode="auto">
          <a:xfrm>
            <a:off x="6663563" y="1457489"/>
            <a:ext cx="4833037" cy="132343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S" sz="2000" b="1" dirty="0">
                <a:latin typeface="Calibri" pitchFamily="34" charset="0"/>
              </a:rPr>
              <a:t>Evolución de la función renal en </a:t>
            </a:r>
            <a:r>
              <a:rPr lang="es-ES" sz="2000" b="1" dirty="0" smtClean="0">
                <a:latin typeface="Calibri" pitchFamily="34" charset="0"/>
              </a:rPr>
              <a:t>1456 </a:t>
            </a:r>
            <a:r>
              <a:rPr lang="es-ES" sz="2000" b="1" dirty="0">
                <a:latin typeface="Calibri" pitchFamily="34" charset="0"/>
              </a:rPr>
              <a:t>pacientes convertidos de </a:t>
            </a:r>
            <a:r>
              <a:rPr lang="es-ES" sz="2000" b="1" dirty="0" err="1">
                <a:latin typeface="Calibri" pitchFamily="34" charset="0"/>
              </a:rPr>
              <a:t>tacrolimus</a:t>
            </a:r>
            <a:r>
              <a:rPr lang="es-ES" sz="2000" b="1" dirty="0">
                <a:latin typeface="Calibri" pitchFamily="34" charset="0"/>
              </a:rPr>
              <a:t> </a:t>
            </a:r>
            <a:r>
              <a:rPr lang="es-ES" sz="2000" b="1" dirty="0" smtClean="0">
                <a:latin typeface="Calibri" pitchFamily="34" charset="0"/>
              </a:rPr>
              <a:t>de la liberación rápida </a:t>
            </a:r>
            <a:r>
              <a:rPr lang="es-ES" sz="2000" b="1" dirty="0">
                <a:latin typeface="Calibri" pitchFamily="34" charset="0"/>
              </a:rPr>
              <a:t>prolongada</a:t>
            </a:r>
          </a:p>
          <a:p>
            <a:pPr algn="ctr"/>
            <a:r>
              <a:rPr lang="es-ES" sz="2000" b="1" dirty="0">
                <a:latin typeface="Calibri" pitchFamily="34" charset="0"/>
              </a:rPr>
              <a:t> dentro de la práctica clínica </a:t>
            </a:r>
            <a:r>
              <a:rPr lang="es-ES" sz="2000" b="1" dirty="0" smtClean="0">
                <a:latin typeface="Calibri" pitchFamily="34" charset="0"/>
              </a:rPr>
              <a:t>diaria.</a:t>
            </a:r>
            <a:endParaRPr lang="es-ES" sz="2000" b="1" dirty="0">
              <a:solidFill>
                <a:schemeClr val="accent2"/>
              </a:solidFill>
              <a:latin typeface="Calibri" pitchFamily="34" charset="0"/>
            </a:endParaRPr>
          </a:p>
        </p:txBody>
      </p:sp>
      <p:sp>
        <p:nvSpPr>
          <p:cNvPr id="139271" name="Text Box 4"/>
          <p:cNvSpPr txBox="1">
            <a:spLocks noChangeArrowheads="1"/>
          </p:cNvSpPr>
          <p:nvPr/>
        </p:nvSpPr>
        <p:spPr bwMode="auto">
          <a:xfrm>
            <a:off x="1090931" y="1384024"/>
            <a:ext cx="5761037" cy="677862"/>
          </a:xfrm>
          <a:prstGeom prst="rect">
            <a:avLst/>
          </a:prstGeom>
          <a:noFill/>
          <a:ln w="9525">
            <a:noFill/>
            <a:miter lim="800000"/>
            <a:headEnd/>
            <a:tailEnd/>
          </a:ln>
        </p:spPr>
        <p:txBody>
          <a:bodyPr>
            <a:spAutoFit/>
          </a:bodyPr>
          <a:lstStyle/>
          <a:p>
            <a:pPr defTabSz="457200"/>
            <a:r>
              <a:rPr lang="en-US" sz="2000" b="1" dirty="0">
                <a:solidFill>
                  <a:schemeClr val="accent1"/>
                </a:solidFill>
                <a:latin typeface="Calibri" pitchFamily="34" charset="0"/>
              </a:rPr>
              <a:t>MDRD</a:t>
            </a:r>
          </a:p>
          <a:p>
            <a:pPr defTabSz="457200"/>
            <a:r>
              <a:rPr lang="en-US" b="1" dirty="0">
                <a:solidFill>
                  <a:schemeClr val="accent1"/>
                </a:solidFill>
                <a:latin typeface="Calibri" pitchFamily="34" charset="0"/>
              </a:rPr>
              <a:t>(</a:t>
            </a:r>
            <a:r>
              <a:rPr lang="en-US" b="1" i="1" dirty="0">
                <a:solidFill>
                  <a:schemeClr val="accent1"/>
                </a:solidFill>
                <a:latin typeface="Calibri" pitchFamily="34" charset="0"/>
              </a:rPr>
              <a:t>in patients reinitiating</a:t>
            </a:r>
            <a:r>
              <a:rPr lang="en-US" b="1" dirty="0">
                <a:solidFill>
                  <a:schemeClr val="accent1"/>
                </a:solidFill>
                <a:latin typeface="Calibri" pitchFamily="34" charset="0"/>
              </a:rPr>
              <a:t> HD MDRD=0)</a:t>
            </a:r>
            <a:endParaRPr lang="es-ES" b="1" dirty="0">
              <a:solidFill>
                <a:schemeClr val="accent1"/>
              </a:solidFill>
              <a:latin typeface="Calibri" pitchFamily="34" charset="0"/>
            </a:endParaRPr>
          </a:p>
        </p:txBody>
      </p:sp>
      <p:sp>
        <p:nvSpPr>
          <p:cNvPr id="9" name="Text Box 9"/>
          <p:cNvSpPr txBox="1">
            <a:spLocks noChangeArrowheads="1"/>
          </p:cNvSpPr>
          <p:nvPr/>
        </p:nvSpPr>
        <p:spPr bwMode="auto">
          <a:xfrm>
            <a:off x="9519587" y="4921052"/>
            <a:ext cx="2409976"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a:spcBef>
                <a:spcPct val="50000"/>
              </a:spcBef>
            </a:pPr>
            <a:r>
              <a:rPr lang="es-ES" sz="2400" dirty="0">
                <a:solidFill>
                  <a:schemeClr val="tx2"/>
                </a:solidFill>
                <a:latin typeface="Calibri" pitchFamily="34" charset="0"/>
              </a:rPr>
              <a:t>-0.6 ml/min/</a:t>
            </a:r>
            <a:r>
              <a:rPr lang="es-ES" sz="2400" dirty="0" err="1">
                <a:solidFill>
                  <a:schemeClr val="tx2"/>
                </a:solidFill>
                <a:latin typeface="Calibri" pitchFamily="34" charset="0"/>
              </a:rPr>
              <a:t>year</a:t>
            </a:r>
            <a:endParaRPr lang="es-ES" sz="2400" dirty="0">
              <a:solidFill>
                <a:schemeClr val="tx2"/>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5"/>
          <p:cNvSpPr>
            <a:spLocks noGrp="1"/>
          </p:cNvSpPr>
          <p:nvPr>
            <p:ph type="body" idx="1"/>
          </p:nvPr>
        </p:nvSpPr>
        <p:spPr/>
        <p:txBody>
          <a:bodyPr/>
          <a:lstStyle/>
          <a:p>
            <a:pPr>
              <a:spcBef>
                <a:spcPts val="1200"/>
              </a:spcBef>
            </a:pPr>
            <a:r>
              <a:rPr lang="es-ES" b="1" dirty="0" smtClean="0">
                <a:solidFill>
                  <a:schemeClr val="accent1"/>
                </a:solidFill>
              </a:rPr>
              <a:t>El paso a drogas de liberación retardada mejora la adherencia.</a:t>
            </a:r>
          </a:p>
          <a:p>
            <a:pPr>
              <a:spcBef>
                <a:spcPts val="1200"/>
              </a:spcBef>
            </a:pPr>
            <a:r>
              <a:rPr lang="es-ES" b="1" dirty="0" smtClean="0">
                <a:solidFill>
                  <a:schemeClr val="accent1"/>
                </a:solidFill>
              </a:rPr>
              <a:t>Fundamental limitar el numero y las dosis.</a:t>
            </a:r>
          </a:p>
          <a:p>
            <a:pPr>
              <a:spcBef>
                <a:spcPts val="1200"/>
              </a:spcBef>
            </a:pPr>
            <a:r>
              <a:rPr lang="es-ES" b="1" dirty="0" smtClean="0">
                <a:solidFill>
                  <a:schemeClr val="accent1"/>
                </a:solidFill>
              </a:rPr>
              <a:t>Seguimiento clínico recordando la importancia de la mediación.</a:t>
            </a:r>
          </a:p>
          <a:p>
            <a:pPr>
              <a:spcBef>
                <a:spcPts val="1200"/>
              </a:spcBef>
            </a:pPr>
            <a:r>
              <a:rPr lang="es-ES" b="1" dirty="0" smtClean="0">
                <a:solidFill>
                  <a:schemeClr val="accent1"/>
                </a:solidFill>
              </a:rPr>
              <a:t>Pago (aunque limitado) por la medicación.</a:t>
            </a:r>
            <a:endParaRPr lang="es-ES" dirty="0" smtClean="0"/>
          </a:p>
        </p:txBody>
      </p:sp>
      <p:sp>
        <p:nvSpPr>
          <p:cNvPr id="2" name="Marcador de texto 1"/>
          <p:cNvSpPr>
            <a:spLocks noGrp="1"/>
          </p:cNvSpPr>
          <p:nvPr>
            <p:ph type="body" idx="10"/>
          </p:nvPr>
        </p:nvSpPr>
        <p:spPr/>
        <p:txBody>
          <a:bodyPr/>
          <a:lstStyle/>
          <a:p>
            <a:r>
              <a:rPr lang="es-ES" dirty="0" smtClean="0"/>
              <a:t>En </a:t>
            </a:r>
            <a:r>
              <a:rPr lang="es-ES" dirty="0"/>
              <a:t>cuanto a la </a:t>
            </a:r>
            <a:r>
              <a:rPr lang="es-ES" dirty="0" smtClean="0"/>
              <a:t>medicación inmunosupresora, ¿cómo </a:t>
            </a:r>
            <a:r>
              <a:rPr lang="es-ES" dirty="0"/>
              <a:t>podemos mejorar la adherencia?</a:t>
            </a:r>
          </a:p>
        </p:txBody>
      </p:sp>
      <p:sp>
        <p:nvSpPr>
          <p:cNvPr id="3" name="Marcador de texto 2"/>
          <p:cNvSpPr>
            <a:spLocks noGrp="1"/>
          </p:cNvSpPr>
          <p:nvPr>
            <p:ph type="body" sz="quarter" idx="11"/>
          </p:nvPr>
        </p:nvSpPr>
        <p:spPr/>
        <p:txBody>
          <a:bodyPr/>
          <a:lstStyle/>
          <a:p>
            <a:endParaRPr lang="es-ES"/>
          </a:p>
        </p:txBody>
      </p:sp>
      <p:sp>
        <p:nvSpPr>
          <p:cNvPr id="147458" name="Rectangle 2"/>
          <p:cNvSpPr>
            <a:spLocks noGrp="1"/>
          </p:cNvSpPr>
          <p:nvPr>
            <p:ph type="title"/>
          </p:nvPr>
        </p:nvSpPr>
        <p:spPr/>
        <p:txBody>
          <a:bodyPr/>
          <a:lstStyle/>
          <a:p>
            <a:r>
              <a:rPr lang="es-ES" dirty="0" smtClean="0"/>
              <a:t>Pregunta 4</a:t>
            </a:r>
          </a:p>
        </p:txBody>
      </p:sp>
      <p:sp>
        <p:nvSpPr>
          <p:cNvPr id="147459" name="Text Box 4"/>
          <p:cNvSpPr txBox="1">
            <a:spLocks noChangeArrowheads="1"/>
          </p:cNvSpPr>
          <p:nvPr/>
        </p:nvSpPr>
        <p:spPr bwMode="auto">
          <a:xfrm>
            <a:off x="6383338" y="6021388"/>
            <a:ext cx="184150" cy="366712"/>
          </a:xfrm>
          <a:prstGeom prst="rect">
            <a:avLst/>
          </a:prstGeom>
          <a:noFill/>
          <a:ln w="9525">
            <a:noFill/>
            <a:miter lim="800000"/>
            <a:headEnd/>
            <a:tailEnd/>
          </a:ln>
        </p:spPr>
        <p:txBody>
          <a:bodyPr wrap="none">
            <a:spAutoFit/>
          </a:bodyPr>
          <a:lstStyle/>
          <a:p>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s-ES" dirty="0" smtClean="0">
                <a:solidFill>
                  <a:srgbClr val="004586"/>
                </a:solidFill>
              </a:rPr>
              <a:t>Caso clínico 1 (V)</a:t>
            </a:r>
          </a:p>
        </p:txBody>
      </p:sp>
      <p:sp>
        <p:nvSpPr>
          <p:cNvPr id="2" name="Marcador de contenido 1"/>
          <p:cNvSpPr>
            <a:spLocks noGrp="1"/>
          </p:cNvSpPr>
          <p:nvPr>
            <p:ph idx="1"/>
          </p:nvPr>
        </p:nvSpPr>
        <p:spPr>
          <a:xfrm>
            <a:off x="0" y="836712"/>
            <a:ext cx="11582400" cy="4592024"/>
          </a:xfrm>
        </p:spPr>
        <p:txBody>
          <a:bodyPr>
            <a:noAutofit/>
          </a:bodyPr>
          <a:lstStyle/>
          <a:p>
            <a:pPr>
              <a:lnSpc>
                <a:spcPct val="110000"/>
              </a:lnSpc>
              <a:spcBef>
                <a:spcPts val="0"/>
              </a:spcBef>
            </a:pPr>
            <a:r>
              <a:rPr lang="es-ES" sz="2000" dirty="0">
                <a:solidFill>
                  <a:srgbClr val="C00000"/>
                </a:solidFill>
              </a:rPr>
              <a:t>En </a:t>
            </a:r>
            <a:r>
              <a:rPr lang="es-ES" sz="2000" dirty="0" smtClean="0">
                <a:solidFill>
                  <a:srgbClr val="C00000"/>
                </a:solidFill>
              </a:rPr>
              <a:t>octubre </a:t>
            </a:r>
            <a:r>
              <a:rPr lang="es-ES" sz="2000" dirty="0">
                <a:solidFill>
                  <a:srgbClr val="C00000"/>
                </a:solidFill>
              </a:rPr>
              <a:t>de 2015 </a:t>
            </a:r>
            <a:r>
              <a:rPr lang="es-ES" sz="2000" dirty="0"/>
              <a:t>acude </a:t>
            </a:r>
            <a:r>
              <a:rPr lang="es-ES" sz="2000" dirty="0">
                <a:solidFill>
                  <a:srgbClr val="C00000"/>
                </a:solidFill>
              </a:rPr>
              <a:t>a </a:t>
            </a:r>
            <a:r>
              <a:rPr lang="es-ES" sz="2000" dirty="0" smtClean="0">
                <a:solidFill>
                  <a:srgbClr val="C00000"/>
                </a:solidFill>
              </a:rPr>
              <a:t>Urgencias </a:t>
            </a:r>
            <a:r>
              <a:rPr lang="es-ES" sz="2000" dirty="0">
                <a:solidFill>
                  <a:srgbClr val="C00000"/>
                </a:solidFill>
              </a:rPr>
              <a:t>por dolor </a:t>
            </a:r>
            <a:r>
              <a:rPr lang="es-ES" sz="2000" dirty="0" smtClean="0">
                <a:solidFill>
                  <a:srgbClr val="C00000"/>
                </a:solidFill>
              </a:rPr>
              <a:t>precordial.</a:t>
            </a:r>
            <a:endParaRPr lang="es-ES" sz="2000" dirty="0">
              <a:solidFill>
                <a:srgbClr val="C00000"/>
              </a:solidFill>
            </a:endParaRPr>
          </a:p>
          <a:p>
            <a:pPr>
              <a:lnSpc>
                <a:spcPct val="110000"/>
              </a:lnSpc>
              <a:spcBef>
                <a:spcPts val="0"/>
              </a:spcBef>
            </a:pPr>
            <a:r>
              <a:rPr lang="es-ES" sz="2000" dirty="0"/>
              <a:t>En los </a:t>
            </a:r>
            <a:r>
              <a:rPr lang="es-ES" sz="2000" dirty="0" smtClean="0"/>
              <a:t>últimos meses:</a:t>
            </a:r>
          </a:p>
          <a:p>
            <a:pPr lvl="1">
              <a:lnSpc>
                <a:spcPct val="110000"/>
              </a:lnSpc>
              <a:spcBef>
                <a:spcPts val="0"/>
              </a:spcBef>
            </a:pPr>
            <a:r>
              <a:rPr lang="es-ES" sz="2000" dirty="0" smtClean="0"/>
              <a:t>Ganancia </a:t>
            </a:r>
            <a:r>
              <a:rPr lang="es-ES" sz="2000" dirty="0"/>
              <a:t>de </a:t>
            </a:r>
            <a:r>
              <a:rPr lang="es-ES" sz="2000" dirty="0" smtClean="0"/>
              <a:t>peso.</a:t>
            </a:r>
          </a:p>
          <a:p>
            <a:pPr lvl="1">
              <a:lnSpc>
                <a:spcPct val="110000"/>
              </a:lnSpc>
              <a:spcBef>
                <a:spcPts val="0"/>
              </a:spcBef>
            </a:pPr>
            <a:r>
              <a:rPr lang="es-ES" sz="2000" dirty="0" smtClean="0"/>
              <a:t>TA </a:t>
            </a:r>
            <a:r>
              <a:rPr lang="es-ES" sz="2000" dirty="0"/>
              <a:t>mal </a:t>
            </a:r>
            <a:r>
              <a:rPr lang="es-ES" sz="2000" dirty="0" smtClean="0"/>
              <a:t>controlada.</a:t>
            </a:r>
          </a:p>
          <a:p>
            <a:pPr lvl="1">
              <a:lnSpc>
                <a:spcPct val="110000"/>
              </a:lnSpc>
              <a:spcBef>
                <a:spcPts val="0"/>
              </a:spcBef>
            </a:pPr>
            <a:r>
              <a:rPr lang="es-ES" sz="2000" dirty="0" smtClean="0"/>
              <a:t>Ha vuelto </a:t>
            </a:r>
            <a:r>
              <a:rPr lang="es-ES" sz="2000" dirty="0"/>
              <a:t>a fumar</a:t>
            </a:r>
            <a:r>
              <a:rPr lang="es-ES" sz="2000" dirty="0" smtClean="0"/>
              <a:t>. </a:t>
            </a:r>
          </a:p>
          <a:p>
            <a:pPr lvl="1">
              <a:lnSpc>
                <a:spcPct val="110000"/>
              </a:lnSpc>
              <a:spcBef>
                <a:spcPts val="0"/>
              </a:spcBef>
            </a:pPr>
            <a:r>
              <a:rPr lang="es-ES" sz="2000" dirty="0" smtClean="0"/>
              <a:t>Stress </a:t>
            </a:r>
            <a:r>
              <a:rPr lang="es-ES" sz="2000" dirty="0"/>
              <a:t>acusado por problema familiar</a:t>
            </a:r>
            <a:r>
              <a:rPr lang="es-ES" sz="2000" dirty="0" smtClean="0"/>
              <a:t>. </a:t>
            </a:r>
          </a:p>
          <a:p>
            <a:pPr lvl="1">
              <a:lnSpc>
                <a:spcPct val="110000"/>
              </a:lnSpc>
              <a:spcBef>
                <a:spcPts val="0"/>
              </a:spcBef>
            </a:pPr>
            <a:r>
              <a:rPr lang="es-ES" sz="2000" dirty="0" smtClean="0"/>
              <a:t>Función renal:  creatinina 1,2 mg/dl, </a:t>
            </a:r>
            <a:r>
              <a:rPr lang="es-ES" sz="2000" dirty="0"/>
              <a:t>proteinuria </a:t>
            </a:r>
            <a:r>
              <a:rPr lang="es-ES" sz="2000" dirty="0" smtClean="0"/>
              <a:t>0,15  </a:t>
            </a:r>
            <a:r>
              <a:rPr lang="es-ES" sz="2000" dirty="0" err="1" smtClean="0"/>
              <a:t>gm</a:t>
            </a:r>
            <a:r>
              <a:rPr lang="es-ES" sz="2000" dirty="0" smtClean="0"/>
              <a:t>/día.</a:t>
            </a:r>
          </a:p>
          <a:p>
            <a:pPr lvl="1">
              <a:lnSpc>
                <a:spcPct val="110000"/>
              </a:lnSpc>
              <a:spcBef>
                <a:spcPts val="0"/>
              </a:spcBef>
            </a:pPr>
            <a:r>
              <a:rPr lang="es-ES" sz="2000" dirty="0"/>
              <a:t>Niveles plasmáticos de </a:t>
            </a:r>
            <a:r>
              <a:rPr lang="es-ES" sz="2000" dirty="0" err="1"/>
              <a:t>t</a:t>
            </a:r>
            <a:r>
              <a:rPr lang="es-ES" sz="2000" dirty="0" err="1" smtClean="0"/>
              <a:t>acrolimus</a:t>
            </a:r>
            <a:r>
              <a:rPr lang="es-ES" sz="2000" dirty="0"/>
              <a:t>: </a:t>
            </a:r>
            <a:r>
              <a:rPr lang="es-ES" sz="2000" dirty="0" smtClean="0"/>
              <a:t>5 </a:t>
            </a:r>
            <a:r>
              <a:rPr lang="es-ES" sz="2000" dirty="0" err="1"/>
              <a:t>ng</a:t>
            </a:r>
            <a:r>
              <a:rPr lang="es-ES" sz="2000" dirty="0"/>
              <a:t>/dl  </a:t>
            </a:r>
            <a:r>
              <a:rPr lang="es-ES" sz="2000" dirty="0" smtClean="0"/>
              <a:t>[rango </a:t>
            </a:r>
            <a:r>
              <a:rPr lang="es-ES" sz="2000" dirty="0"/>
              <a:t>5-7 </a:t>
            </a:r>
            <a:r>
              <a:rPr lang="es-ES" sz="2000" dirty="0" err="1"/>
              <a:t>ng</a:t>
            </a:r>
            <a:r>
              <a:rPr lang="es-ES" sz="2000" dirty="0"/>
              <a:t>/dl</a:t>
            </a:r>
            <a:r>
              <a:rPr lang="es-ES" sz="2000" dirty="0" smtClean="0"/>
              <a:t>]. </a:t>
            </a:r>
            <a:endParaRPr lang="es-ES" sz="2000" dirty="0"/>
          </a:p>
          <a:p>
            <a:pPr lvl="1">
              <a:lnSpc>
                <a:spcPct val="110000"/>
              </a:lnSpc>
              <a:spcBef>
                <a:spcPts val="0"/>
              </a:spcBef>
            </a:pPr>
            <a:r>
              <a:rPr lang="es-ES" sz="2000" dirty="0" smtClean="0"/>
              <a:t>Colesterol 255 (LDL-C: </a:t>
            </a:r>
            <a:r>
              <a:rPr lang="es-ES" sz="2000" dirty="0"/>
              <a:t>130, </a:t>
            </a:r>
            <a:r>
              <a:rPr lang="es-ES" sz="2000" dirty="0" smtClean="0"/>
              <a:t>HDL-C 45), glucosa </a:t>
            </a:r>
            <a:r>
              <a:rPr lang="es-ES" sz="2000" dirty="0"/>
              <a:t>100 </a:t>
            </a:r>
            <a:r>
              <a:rPr lang="es-ES" sz="2000" dirty="0" smtClean="0"/>
              <a:t>mg/dl.</a:t>
            </a:r>
            <a:endParaRPr lang="es-ES" sz="2000" dirty="0"/>
          </a:p>
          <a:p>
            <a:pPr lvl="1">
              <a:lnSpc>
                <a:spcPct val="110000"/>
              </a:lnSpc>
              <a:spcBef>
                <a:spcPts val="0"/>
              </a:spcBef>
            </a:pPr>
            <a:r>
              <a:rPr lang="es-ES" sz="2000" dirty="0"/>
              <a:t>TA 160/100 </a:t>
            </a:r>
            <a:r>
              <a:rPr lang="es-ES" sz="2000" dirty="0" smtClean="0"/>
              <a:t>mmHg.</a:t>
            </a:r>
          </a:p>
          <a:p>
            <a:pPr lvl="1">
              <a:lnSpc>
                <a:spcPct val="110000"/>
              </a:lnSpc>
              <a:spcBef>
                <a:spcPts val="0"/>
              </a:spcBef>
            </a:pPr>
            <a:r>
              <a:rPr lang="es-ES" sz="2000" dirty="0" smtClean="0"/>
              <a:t> </a:t>
            </a:r>
            <a:r>
              <a:rPr lang="es-ES" sz="2000" dirty="0">
                <a:solidFill>
                  <a:srgbClr val="C00000"/>
                </a:solidFill>
              </a:rPr>
              <a:t>Fondo de </a:t>
            </a:r>
            <a:r>
              <a:rPr lang="es-ES" sz="2000" dirty="0" smtClean="0">
                <a:solidFill>
                  <a:srgbClr val="C00000"/>
                </a:solidFill>
              </a:rPr>
              <a:t>ojo: </a:t>
            </a:r>
            <a:r>
              <a:rPr lang="es-ES" sz="2000" dirty="0" smtClean="0"/>
              <a:t>grado </a:t>
            </a:r>
            <a:r>
              <a:rPr lang="es-ES" sz="2000" dirty="0"/>
              <a:t>II, HVI en el electro sin evidenciar datos sugestivos de enfermedad coronaria. Enzimas </a:t>
            </a:r>
            <a:r>
              <a:rPr lang="es-ES" sz="2000" dirty="0" smtClean="0"/>
              <a:t>normales.</a:t>
            </a:r>
            <a:endParaRPr lang="es-ES" sz="2000" dirty="0"/>
          </a:p>
          <a:p>
            <a:pPr>
              <a:lnSpc>
                <a:spcPct val="110000"/>
              </a:lnSpc>
              <a:spcBef>
                <a:spcPts val="0"/>
              </a:spcBef>
            </a:pPr>
            <a:r>
              <a:rPr lang="es-ES" sz="2000" dirty="0" smtClean="0">
                <a:solidFill>
                  <a:srgbClr val="C00000"/>
                </a:solidFill>
              </a:rPr>
              <a:t>Alta</a:t>
            </a:r>
            <a:r>
              <a:rPr lang="es-ES" sz="2000" dirty="0" smtClean="0"/>
              <a:t> con:</a:t>
            </a:r>
          </a:p>
          <a:p>
            <a:pPr lvl="1">
              <a:lnSpc>
                <a:spcPct val="110000"/>
              </a:lnSpc>
              <a:spcBef>
                <a:spcPts val="0"/>
              </a:spcBef>
            </a:pPr>
            <a:r>
              <a:rPr lang="es-ES" sz="2000" dirty="0" err="1" smtClean="0"/>
              <a:t>Amlodipino</a:t>
            </a:r>
            <a:r>
              <a:rPr lang="es-ES" sz="2000" dirty="0" smtClean="0"/>
              <a:t> + </a:t>
            </a:r>
            <a:r>
              <a:rPr lang="es-ES" sz="2000" dirty="0" err="1"/>
              <a:t>e</a:t>
            </a:r>
            <a:r>
              <a:rPr lang="es-ES" sz="2000" dirty="0" err="1" smtClean="0"/>
              <a:t>nalapril</a:t>
            </a:r>
            <a:r>
              <a:rPr lang="es-ES" sz="2000" dirty="0"/>
              <a:t>, </a:t>
            </a:r>
            <a:r>
              <a:rPr lang="es-ES" sz="2000" dirty="0" smtClean="0"/>
              <a:t>AAS, </a:t>
            </a:r>
            <a:r>
              <a:rPr lang="es-ES" sz="2000" dirty="0" err="1" smtClean="0"/>
              <a:t>corticoesteroides</a:t>
            </a:r>
            <a:r>
              <a:rPr lang="es-ES" sz="2000" dirty="0"/>
              <a:t>, </a:t>
            </a:r>
            <a:r>
              <a:rPr lang="es-ES" sz="2000" dirty="0" err="1"/>
              <a:t>t</a:t>
            </a:r>
            <a:r>
              <a:rPr lang="es-ES" sz="2000" dirty="0" err="1" smtClean="0"/>
              <a:t>acrolimus</a:t>
            </a:r>
            <a:r>
              <a:rPr lang="es-ES" sz="2000" dirty="0" smtClean="0"/>
              <a:t> (</a:t>
            </a:r>
            <a:r>
              <a:rPr lang="es-ES" sz="2000" dirty="0" err="1" smtClean="0"/>
              <a:t>Lib</a:t>
            </a:r>
            <a:r>
              <a:rPr lang="es-ES" sz="2000" dirty="0" smtClean="0"/>
              <a:t> retardada) </a:t>
            </a:r>
            <a:r>
              <a:rPr lang="es-ES" sz="2000" dirty="0"/>
              <a:t>y MMF. </a:t>
            </a:r>
            <a:endParaRPr lang="es-ES" sz="2000" dirty="0" smtClean="0"/>
          </a:p>
          <a:p>
            <a:pPr lvl="1">
              <a:lnSpc>
                <a:spcPct val="110000"/>
              </a:lnSpc>
              <a:spcBef>
                <a:spcPts val="0"/>
              </a:spcBef>
            </a:pPr>
            <a:r>
              <a:rPr lang="es-ES" sz="2000" dirty="0" smtClean="0"/>
              <a:t>Se </a:t>
            </a:r>
            <a:r>
              <a:rPr lang="es-ES" sz="2000" dirty="0"/>
              <a:t>recomienda ejercicio </a:t>
            </a:r>
            <a:r>
              <a:rPr lang="es-ES" sz="2000" dirty="0" smtClean="0"/>
              <a:t>físico </a:t>
            </a:r>
            <a:r>
              <a:rPr lang="es-ES" sz="2000" dirty="0"/>
              <a:t>y </a:t>
            </a:r>
            <a:r>
              <a:rPr lang="es-ES" sz="2000" dirty="0" smtClean="0"/>
              <a:t>alimentación sana.</a:t>
            </a:r>
          </a:p>
          <a:p>
            <a:pPr lvl="1">
              <a:lnSpc>
                <a:spcPct val="110000"/>
              </a:lnSpc>
              <a:spcBef>
                <a:spcPts val="0"/>
              </a:spcBef>
            </a:pPr>
            <a:r>
              <a:rPr lang="es-ES" sz="2000" dirty="0" smtClean="0"/>
              <a:t>Se solicita interconsulta </a:t>
            </a:r>
            <a:r>
              <a:rPr lang="es-ES" sz="2000" dirty="0"/>
              <a:t>a c</a:t>
            </a:r>
            <a:r>
              <a:rPr lang="es-ES" sz="2000" dirty="0" smtClean="0"/>
              <a:t>ardiología </a:t>
            </a:r>
            <a:r>
              <a:rPr lang="es-ES" sz="2000" dirty="0"/>
              <a:t>para </a:t>
            </a:r>
            <a:r>
              <a:rPr lang="es-ES" sz="2000" dirty="0" smtClean="0"/>
              <a:t>seguimiento.</a:t>
            </a:r>
            <a:endParaRPr lang="es-ES" sz="2000" dirty="0"/>
          </a:p>
          <a:p>
            <a:pPr marL="542925" indent="0">
              <a:lnSpc>
                <a:spcPct val="110000"/>
              </a:lnSpc>
              <a:spcBef>
                <a:spcPts val="0"/>
              </a:spcBef>
              <a:buNone/>
            </a:pPr>
            <a:endParaRPr lang="es-ES" sz="2000" dirty="0"/>
          </a:p>
        </p:txBody>
      </p:sp>
      <p:sp>
        <p:nvSpPr>
          <p:cNvPr id="3" name="Marcador de texto 2"/>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76250" y="261144"/>
            <a:ext cx="11523663" cy="863600"/>
          </a:xfrm>
        </p:spPr>
        <p:txBody>
          <a:bodyPr lIns="0" anchor="b"/>
          <a:lstStyle/>
          <a:p>
            <a:r>
              <a:rPr lang="es-ES" sz="3200" b="1" dirty="0" smtClean="0">
                <a:solidFill>
                  <a:schemeClr val="accent1"/>
                </a:solidFill>
              </a:rPr>
              <a:t>Probabilidad del primer episodio de enfermedad coronaria hasta los 7 años </a:t>
            </a:r>
            <a:r>
              <a:rPr lang="es-ES" sz="3200" b="1" dirty="0" err="1" smtClean="0">
                <a:solidFill>
                  <a:schemeClr val="accent1"/>
                </a:solidFill>
              </a:rPr>
              <a:t>postrasplante</a:t>
            </a:r>
            <a:r>
              <a:rPr lang="es-ES" sz="3200" b="1" dirty="0" smtClean="0">
                <a:solidFill>
                  <a:schemeClr val="accent1"/>
                </a:solidFill>
              </a:rPr>
              <a:t> = 6,8%, IC del 95% (5,7% al 8,0%)</a:t>
            </a:r>
            <a:endParaRPr lang="es-ES_tradnl" sz="3200" b="1" dirty="0" smtClean="0">
              <a:solidFill>
                <a:schemeClr val="accent1"/>
              </a:solidFill>
            </a:endParaRPr>
          </a:p>
        </p:txBody>
      </p:sp>
      <p:pic>
        <p:nvPicPr>
          <p:cNvPr id="141315" name="Picture 3"/>
          <p:cNvPicPr>
            <a:picLocks noGrp="1" noChangeAspect="1" noChangeArrowheads="1"/>
          </p:cNvPicPr>
          <p:nvPr>
            <p:ph idx="4294967295"/>
          </p:nvPr>
        </p:nvPicPr>
        <p:blipFill>
          <a:blip r:embed="rId4"/>
          <a:srcRect/>
          <a:stretch>
            <a:fillRect/>
          </a:stretch>
        </p:blipFill>
        <p:spPr>
          <a:xfrm>
            <a:off x="1779588" y="1329159"/>
            <a:ext cx="8632825" cy="3756025"/>
          </a:xfrm>
        </p:spPr>
      </p:pic>
      <p:sp>
        <p:nvSpPr>
          <p:cNvPr id="141316" name="Marcador de texto 3"/>
          <p:cNvSpPr>
            <a:spLocks noGrp="1"/>
          </p:cNvSpPr>
          <p:nvPr>
            <p:ph type="body" sz="quarter" idx="4294967295"/>
          </p:nvPr>
        </p:nvSpPr>
        <p:spPr>
          <a:xfrm>
            <a:off x="-17462" y="6059488"/>
            <a:ext cx="11582400" cy="295275"/>
          </a:xfrm>
        </p:spPr>
        <p:txBody>
          <a:bodyPr/>
          <a:lstStyle/>
          <a:p>
            <a:pPr marL="0" indent="0" algn="r">
              <a:buFont typeface="Arial" charset="0"/>
              <a:buNone/>
            </a:pPr>
            <a:r>
              <a:rPr lang="es-ES" sz="1200" i="1" dirty="0" smtClean="0">
                <a:solidFill>
                  <a:schemeClr val="accent2"/>
                </a:solidFill>
              </a:rPr>
              <a:t>Marcen R, Morales JM. ATC 2012</a:t>
            </a:r>
          </a:p>
        </p:txBody>
      </p:sp>
      <p:sp>
        <p:nvSpPr>
          <p:cNvPr id="141317" name="Marcador de contenido 2"/>
          <p:cNvSpPr>
            <a:spLocks noGrp="1"/>
          </p:cNvSpPr>
          <p:nvPr>
            <p:ph idx="4294967295"/>
          </p:nvPr>
        </p:nvSpPr>
        <p:spPr>
          <a:xfrm>
            <a:off x="1200150" y="4797152"/>
            <a:ext cx="10364788" cy="1262336"/>
          </a:xfrm>
        </p:spPr>
        <p:txBody>
          <a:bodyPr/>
          <a:lstStyle/>
          <a:p>
            <a:pPr marL="808038" indent="-265113">
              <a:spcBef>
                <a:spcPts val="600"/>
              </a:spcBef>
              <a:buFontTx/>
              <a:buBlip>
                <a:blip r:embed="rId5"/>
              </a:buBlip>
            </a:pPr>
            <a:r>
              <a:rPr lang="es-ES" sz="2400" dirty="0" smtClean="0">
                <a:solidFill>
                  <a:schemeClr val="accent1"/>
                </a:solidFill>
              </a:rPr>
              <a:t>Enfermos con EC = 190.</a:t>
            </a:r>
          </a:p>
          <a:p>
            <a:pPr marL="808038" indent="-265113">
              <a:spcBef>
                <a:spcPts val="600"/>
              </a:spcBef>
              <a:buFontTx/>
              <a:buBlip>
                <a:blip r:embed="rId5"/>
              </a:buBlip>
            </a:pPr>
            <a:r>
              <a:rPr lang="es-ES" sz="2400" dirty="0" smtClean="0">
                <a:solidFill>
                  <a:schemeClr val="accent1"/>
                </a:solidFill>
              </a:rPr>
              <a:t>Enfermos con EC y datos basales = 130.</a:t>
            </a:r>
          </a:p>
          <a:p>
            <a:pPr marL="808038" indent="-265113">
              <a:spcBef>
                <a:spcPts val="600"/>
              </a:spcBef>
              <a:buFontTx/>
              <a:buBlip>
                <a:blip r:embed="rId5"/>
              </a:buBlip>
            </a:pPr>
            <a:r>
              <a:rPr lang="es-ES" sz="2400" dirty="0" smtClean="0">
                <a:solidFill>
                  <a:schemeClr val="accent1"/>
                </a:solidFill>
              </a:rPr>
              <a:t>Enfermos con EC a partir de 6 meses = 85.</a:t>
            </a:r>
            <a:endParaRPr lang="es-ES_tradnl" sz="2400" dirty="0" smtClean="0">
              <a:solidFill>
                <a:schemeClr val="accent1"/>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r>
              <a:rPr lang="es-ES" dirty="0" smtClean="0">
                <a:solidFill>
                  <a:schemeClr val="accent1"/>
                </a:solidFill>
              </a:rPr>
              <a:t>Caso clínico 1 (II)</a:t>
            </a:r>
          </a:p>
        </p:txBody>
      </p:sp>
      <p:sp>
        <p:nvSpPr>
          <p:cNvPr id="2" name="Marcador de contenido 1"/>
          <p:cNvSpPr>
            <a:spLocks noGrp="1"/>
          </p:cNvSpPr>
          <p:nvPr>
            <p:ph idx="1"/>
          </p:nvPr>
        </p:nvSpPr>
        <p:spPr>
          <a:xfrm>
            <a:off x="0" y="980728"/>
            <a:ext cx="11582400" cy="4592024"/>
          </a:xfrm>
        </p:spPr>
        <p:txBody>
          <a:bodyPr>
            <a:noAutofit/>
          </a:bodyPr>
          <a:lstStyle/>
          <a:p>
            <a:pPr>
              <a:spcBef>
                <a:spcPts val="0"/>
              </a:spcBef>
            </a:pPr>
            <a:r>
              <a:rPr lang="es-ES" sz="1900" dirty="0"/>
              <a:t>Se revisaba en la consulta de </a:t>
            </a:r>
            <a:r>
              <a:rPr lang="es-ES" sz="1900" dirty="0" smtClean="0"/>
              <a:t>trasplante renal </a:t>
            </a:r>
            <a:r>
              <a:rPr lang="es-ES" sz="1900" dirty="0"/>
              <a:t>cada 4 meses a partir del tercer año </a:t>
            </a:r>
            <a:r>
              <a:rPr lang="es-ES" sz="1900" dirty="0" err="1"/>
              <a:t>postrasplante</a:t>
            </a:r>
            <a:r>
              <a:rPr lang="es-ES" sz="1900" dirty="0"/>
              <a:t>. </a:t>
            </a:r>
            <a:r>
              <a:rPr lang="es-ES" sz="1900" dirty="0" smtClean="0"/>
              <a:t>Había </a:t>
            </a:r>
            <a:r>
              <a:rPr lang="es-ES" sz="1900" dirty="0"/>
              <a:t>faltado en dos ocasiones sin clara </a:t>
            </a:r>
            <a:r>
              <a:rPr lang="es-ES" sz="1900" dirty="0" smtClean="0"/>
              <a:t>justificación.</a:t>
            </a:r>
            <a:endParaRPr lang="es-ES" sz="1900" dirty="0"/>
          </a:p>
          <a:p>
            <a:pPr>
              <a:spcBef>
                <a:spcPts val="0"/>
              </a:spcBef>
            </a:pPr>
            <a:r>
              <a:rPr lang="es-ES" sz="1900" dirty="0">
                <a:solidFill>
                  <a:srgbClr val="C00000"/>
                </a:solidFill>
              </a:rPr>
              <a:t>Ú</a:t>
            </a:r>
            <a:r>
              <a:rPr lang="es-ES" sz="1900" dirty="0" smtClean="0">
                <a:solidFill>
                  <a:srgbClr val="C00000"/>
                </a:solidFill>
              </a:rPr>
              <a:t>ltima revisión </a:t>
            </a:r>
            <a:r>
              <a:rPr lang="es-ES" sz="1900" dirty="0" smtClean="0"/>
              <a:t>(diciembre 2014): </a:t>
            </a:r>
          </a:p>
          <a:p>
            <a:pPr lvl="1">
              <a:spcBef>
                <a:spcPts val="0"/>
              </a:spcBef>
            </a:pPr>
            <a:r>
              <a:rPr lang="es-ES" sz="1900" dirty="0" smtClean="0"/>
              <a:t>Creatinina: 1 </a:t>
            </a:r>
            <a:r>
              <a:rPr lang="es-ES" sz="1900" dirty="0"/>
              <a:t>mg/dl, MDRD 70 </a:t>
            </a:r>
            <a:r>
              <a:rPr lang="es-ES" sz="1900" dirty="0" smtClean="0"/>
              <a:t>ml/m.</a:t>
            </a:r>
          </a:p>
          <a:p>
            <a:pPr lvl="1">
              <a:spcBef>
                <a:spcPts val="0"/>
              </a:spcBef>
            </a:pPr>
            <a:r>
              <a:rPr lang="es-ES" sz="1900" dirty="0" smtClean="0"/>
              <a:t>Proteinuria negativa.</a:t>
            </a:r>
            <a:endParaRPr lang="es-ES" sz="1900" dirty="0"/>
          </a:p>
          <a:p>
            <a:pPr lvl="1">
              <a:spcBef>
                <a:spcPts val="0"/>
              </a:spcBef>
            </a:pPr>
            <a:r>
              <a:rPr lang="es-ES" sz="1900" dirty="0"/>
              <a:t>Tratamiento: </a:t>
            </a:r>
            <a:endParaRPr lang="es-ES" sz="1900" dirty="0" smtClean="0"/>
          </a:p>
          <a:p>
            <a:pPr lvl="2">
              <a:spcBef>
                <a:spcPts val="0"/>
              </a:spcBef>
            </a:pPr>
            <a:r>
              <a:rPr lang="es-ES" sz="1900" dirty="0" err="1"/>
              <a:t>Corticosteroides</a:t>
            </a:r>
            <a:r>
              <a:rPr lang="es-ES" sz="1900" dirty="0"/>
              <a:t> </a:t>
            </a:r>
            <a:r>
              <a:rPr lang="es-ES" sz="1900" dirty="0" smtClean="0"/>
              <a:t>+ </a:t>
            </a:r>
            <a:r>
              <a:rPr lang="es-ES" sz="1900" dirty="0" err="1" smtClean="0"/>
              <a:t>tacrolimus</a:t>
            </a:r>
            <a:r>
              <a:rPr lang="es-ES" sz="1900" dirty="0" smtClean="0"/>
              <a:t> + </a:t>
            </a:r>
            <a:r>
              <a:rPr lang="es-ES" sz="1900" dirty="0" err="1"/>
              <a:t>m</a:t>
            </a:r>
            <a:r>
              <a:rPr lang="es-ES" sz="1900" dirty="0" err="1" smtClean="0"/>
              <a:t>icofenolato</a:t>
            </a:r>
            <a:r>
              <a:rPr lang="es-ES" sz="1900" dirty="0" smtClean="0"/>
              <a:t> </a:t>
            </a:r>
            <a:r>
              <a:rPr lang="es-ES" sz="1900" dirty="0" err="1"/>
              <a:t>m</a:t>
            </a:r>
            <a:r>
              <a:rPr lang="es-ES" sz="1900" dirty="0" err="1" smtClean="0"/>
              <a:t>ofetil</a:t>
            </a:r>
            <a:r>
              <a:rPr lang="es-ES" sz="1900" dirty="0" smtClean="0"/>
              <a:t> (MMF).</a:t>
            </a:r>
          </a:p>
          <a:p>
            <a:pPr lvl="2">
              <a:spcBef>
                <a:spcPts val="0"/>
              </a:spcBef>
            </a:pPr>
            <a:r>
              <a:rPr lang="es-ES" sz="1900" dirty="0" smtClean="0"/>
              <a:t>Enalapril </a:t>
            </a:r>
            <a:r>
              <a:rPr lang="es-ES" sz="1900" dirty="0"/>
              <a:t>20 </a:t>
            </a:r>
            <a:r>
              <a:rPr lang="es-ES" sz="1900" dirty="0" smtClean="0"/>
              <a:t>mg/día.</a:t>
            </a:r>
            <a:endParaRPr lang="es-ES" sz="1900" dirty="0"/>
          </a:p>
          <a:p>
            <a:pPr>
              <a:spcBef>
                <a:spcPts val="0"/>
              </a:spcBef>
            </a:pPr>
            <a:r>
              <a:rPr lang="es-ES" sz="1900" dirty="0" smtClean="0">
                <a:solidFill>
                  <a:srgbClr val="C00000"/>
                </a:solidFill>
              </a:rPr>
              <a:t>Consulta actual </a:t>
            </a:r>
            <a:r>
              <a:rPr lang="es-ES" sz="1900" dirty="0">
                <a:solidFill>
                  <a:srgbClr val="C00000"/>
                </a:solidFill>
              </a:rPr>
              <a:t>(marzo 2015</a:t>
            </a:r>
            <a:r>
              <a:rPr lang="es-ES" sz="1900" dirty="0" smtClean="0">
                <a:solidFill>
                  <a:srgbClr val="C00000"/>
                </a:solidFill>
              </a:rPr>
              <a:t>):  </a:t>
            </a:r>
          </a:p>
          <a:p>
            <a:pPr lvl="1">
              <a:spcBef>
                <a:spcPts val="0"/>
              </a:spcBef>
            </a:pPr>
            <a:r>
              <a:rPr lang="es-ES" sz="1900" dirty="0">
                <a:solidFill>
                  <a:srgbClr val="C00000"/>
                </a:solidFill>
              </a:rPr>
              <a:t>R</a:t>
            </a:r>
            <a:r>
              <a:rPr lang="es-ES" sz="1900" dirty="0" smtClean="0"/>
              <a:t>efiere encontrarse clínicamente </a:t>
            </a:r>
            <a:r>
              <a:rPr lang="es-ES" sz="1900" dirty="0"/>
              <a:t>bien </a:t>
            </a:r>
            <a:endParaRPr lang="es-ES" sz="1900" dirty="0" smtClean="0"/>
          </a:p>
          <a:p>
            <a:pPr lvl="1">
              <a:spcBef>
                <a:spcPts val="0"/>
              </a:spcBef>
            </a:pPr>
            <a:r>
              <a:rPr lang="es-ES" sz="1900" dirty="0" smtClean="0">
                <a:solidFill>
                  <a:srgbClr val="C00000"/>
                </a:solidFill>
              </a:rPr>
              <a:t>Creatinina</a:t>
            </a:r>
            <a:r>
              <a:rPr lang="es-ES" sz="1900" dirty="0" smtClean="0"/>
              <a:t>:  1,9mg/dl </a:t>
            </a:r>
            <a:r>
              <a:rPr lang="es-ES" sz="1900" dirty="0"/>
              <a:t>sin </a:t>
            </a:r>
            <a:r>
              <a:rPr lang="es-ES" sz="1900" dirty="0" smtClean="0"/>
              <a:t>proteinuria</a:t>
            </a:r>
          </a:p>
          <a:p>
            <a:pPr lvl="1">
              <a:spcBef>
                <a:spcPts val="0"/>
              </a:spcBef>
            </a:pPr>
            <a:r>
              <a:rPr lang="es-ES" sz="1900" dirty="0" smtClean="0">
                <a:solidFill>
                  <a:srgbClr val="C00000"/>
                </a:solidFill>
              </a:rPr>
              <a:t>TA</a:t>
            </a:r>
            <a:r>
              <a:rPr lang="es-ES" sz="1900" dirty="0" smtClean="0"/>
              <a:t>: </a:t>
            </a:r>
            <a:r>
              <a:rPr lang="es-ES" sz="1900" dirty="0"/>
              <a:t>160/95 </a:t>
            </a:r>
            <a:r>
              <a:rPr lang="es-ES" sz="1900" dirty="0" err="1"/>
              <a:t>mmHg</a:t>
            </a:r>
            <a:r>
              <a:rPr lang="es-ES" sz="1900" dirty="0"/>
              <a:t>. Diuresis conservada. </a:t>
            </a:r>
            <a:endParaRPr lang="es-ES" sz="1900" dirty="0" smtClean="0"/>
          </a:p>
          <a:p>
            <a:pPr lvl="1">
              <a:spcBef>
                <a:spcPts val="0"/>
              </a:spcBef>
            </a:pPr>
            <a:r>
              <a:rPr lang="es-ES" sz="1900" dirty="0" smtClean="0">
                <a:solidFill>
                  <a:srgbClr val="C00000"/>
                </a:solidFill>
              </a:rPr>
              <a:t>Niveles plasmáticos </a:t>
            </a:r>
            <a:r>
              <a:rPr lang="es-ES" sz="1900" dirty="0">
                <a:solidFill>
                  <a:srgbClr val="C00000"/>
                </a:solidFill>
              </a:rPr>
              <a:t>de </a:t>
            </a:r>
            <a:r>
              <a:rPr lang="es-ES" sz="1900" dirty="0" err="1">
                <a:solidFill>
                  <a:srgbClr val="C00000"/>
                </a:solidFill>
              </a:rPr>
              <a:t>t</a:t>
            </a:r>
            <a:r>
              <a:rPr lang="es-ES" sz="1900" dirty="0" err="1" smtClean="0">
                <a:solidFill>
                  <a:srgbClr val="C00000"/>
                </a:solidFill>
              </a:rPr>
              <a:t>acrolimus</a:t>
            </a:r>
            <a:r>
              <a:rPr lang="es-ES" sz="1900" dirty="0" smtClean="0"/>
              <a:t>: 2,5 </a:t>
            </a:r>
            <a:r>
              <a:rPr lang="es-ES" sz="1900" dirty="0" err="1"/>
              <a:t>ng</a:t>
            </a:r>
            <a:r>
              <a:rPr lang="es-ES" sz="1900" dirty="0"/>
              <a:t>/dl </a:t>
            </a:r>
            <a:r>
              <a:rPr lang="es-ES" sz="1900" dirty="0" smtClean="0"/>
              <a:t>[Rango 5-7 ng/dl]. </a:t>
            </a:r>
          </a:p>
          <a:p>
            <a:pPr lvl="1">
              <a:spcBef>
                <a:spcPts val="0"/>
              </a:spcBef>
            </a:pPr>
            <a:r>
              <a:rPr lang="es-ES" sz="1900" dirty="0" smtClean="0"/>
              <a:t>No había </a:t>
            </a:r>
            <a:r>
              <a:rPr lang="es-ES" sz="1900" dirty="0"/>
              <a:t>tomado ninguna otra </a:t>
            </a:r>
            <a:r>
              <a:rPr lang="es-ES" sz="1900" dirty="0" smtClean="0"/>
              <a:t>medicación.</a:t>
            </a:r>
          </a:p>
          <a:p>
            <a:pPr lvl="1">
              <a:spcBef>
                <a:spcPts val="0"/>
              </a:spcBef>
            </a:pPr>
            <a:r>
              <a:rPr lang="es-ES" sz="1900" dirty="0" smtClean="0">
                <a:solidFill>
                  <a:srgbClr val="C00000"/>
                </a:solidFill>
              </a:rPr>
              <a:t>Ecografía renal</a:t>
            </a:r>
            <a:r>
              <a:rPr lang="es-ES" sz="1900" dirty="0" smtClean="0"/>
              <a:t>:  </a:t>
            </a:r>
            <a:r>
              <a:rPr lang="es-ES" sz="1900" dirty="0"/>
              <a:t>no mostro </a:t>
            </a:r>
            <a:r>
              <a:rPr lang="es-ES" sz="1900" dirty="0" smtClean="0"/>
              <a:t>obstrucción urinaria.</a:t>
            </a:r>
          </a:p>
          <a:p>
            <a:pPr lvl="1">
              <a:spcBef>
                <a:spcPts val="0"/>
              </a:spcBef>
            </a:pPr>
            <a:r>
              <a:rPr lang="es-ES" sz="1900" dirty="0" smtClean="0"/>
              <a:t>No </a:t>
            </a:r>
            <a:r>
              <a:rPr lang="es-ES" sz="1900" dirty="0"/>
              <a:t>datos sugestivos de problemas </a:t>
            </a:r>
            <a:r>
              <a:rPr lang="es-ES" sz="1900" dirty="0" smtClean="0"/>
              <a:t>pre-renales.</a:t>
            </a:r>
          </a:p>
        </p:txBody>
      </p:sp>
      <p:sp>
        <p:nvSpPr>
          <p:cNvPr id="3" name="Marcador de texto 2"/>
          <p:cNvSpPr>
            <a:spLocks noGrp="1"/>
          </p:cNvSpPr>
          <p:nvPr>
            <p:ph type="body" sz="quarter" idx="10"/>
          </p:nvPr>
        </p:nvSpPr>
        <p:spPr/>
        <p:txBody>
          <a:bodyPr/>
          <a:lstStyle/>
          <a:p>
            <a:endParaRPr lang="es-ES"/>
          </a:p>
        </p:txBody>
      </p:sp>
      <p:sp>
        <p:nvSpPr>
          <p:cNvPr id="4" name="Pentágono 3"/>
          <p:cNvSpPr/>
          <p:nvPr/>
        </p:nvSpPr>
        <p:spPr>
          <a:xfrm>
            <a:off x="1487488" y="5677290"/>
            <a:ext cx="4032448" cy="435637"/>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Se realizo biopsia del </a:t>
            </a:r>
            <a:r>
              <a:rPr lang="es-ES" b="1" dirty="0" smtClean="0">
                <a:effectLst>
                  <a:outerShdw blurRad="38100" dist="38100" dir="2700000" algn="tl">
                    <a:srgbClr val="000000">
                      <a:alpha val="43137"/>
                    </a:srgbClr>
                  </a:outerShdw>
                </a:effectLst>
              </a:rPr>
              <a:t>injerto</a:t>
            </a:r>
            <a:endParaRPr lang="es-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500498" y="5526524"/>
            <a:ext cx="11582443" cy="295162"/>
          </a:xfrm>
        </p:spPr>
        <p:txBody>
          <a:bodyPr/>
          <a:lstStyle/>
          <a:p>
            <a:endParaRPr lang="es-ES"/>
          </a:p>
        </p:txBody>
      </p:sp>
      <p:sp>
        <p:nvSpPr>
          <p:cNvPr id="150530" name="Rectangle 2"/>
          <p:cNvSpPr>
            <a:spLocks noGrp="1"/>
          </p:cNvSpPr>
          <p:nvPr>
            <p:ph type="title"/>
          </p:nvPr>
        </p:nvSpPr>
        <p:spPr>
          <a:xfrm>
            <a:off x="609600" y="303920"/>
            <a:ext cx="10972800" cy="604800"/>
          </a:xfrm>
        </p:spPr>
        <p:txBody>
          <a:bodyPr/>
          <a:lstStyle/>
          <a:p>
            <a:r>
              <a:rPr lang="es-ES" dirty="0" smtClean="0"/>
              <a:t>Enfermedad cardiovascular </a:t>
            </a:r>
            <a:r>
              <a:rPr lang="es-ES" dirty="0" err="1" smtClean="0"/>
              <a:t>postrasplante</a:t>
            </a:r>
            <a:r>
              <a:rPr lang="es-ES" dirty="0" smtClean="0"/>
              <a:t> a los 10 años. </a:t>
            </a:r>
            <a:r>
              <a:rPr lang="es-ES" dirty="0" err="1" smtClean="0"/>
              <a:t>Forum</a:t>
            </a:r>
            <a:r>
              <a:rPr lang="es-ES" dirty="0" smtClean="0"/>
              <a:t> Renal (2592 </a:t>
            </a:r>
            <a:r>
              <a:rPr lang="es-ES" dirty="0" err="1" smtClean="0"/>
              <a:t>Txs</a:t>
            </a:r>
            <a:r>
              <a:rPr lang="es-ES" dirty="0" smtClean="0"/>
              <a:t>)</a:t>
            </a:r>
          </a:p>
        </p:txBody>
      </p:sp>
      <p:graphicFrame>
        <p:nvGraphicFramePr>
          <p:cNvPr id="5" name="Marcador de contenido 4"/>
          <p:cNvGraphicFramePr>
            <a:graphicFrameLocks noGrp="1"/>
          </p:cNvGraphicFramePr>
          <p:nvPr>
            <p:ph idx="4294967295"/>
            <p:extLst>
              <p:ext uri="{D42A27DB-BD31-4B8C-83A1-F6EECF244321}">
                <p14:modId xmlns:p14="http://schemas.microsoft.com/office/powerpoint/2010/main" val="4287669444"/>
              </p:ext>
            </p:extLst>
          </p:nvPr>
        </p:nvGraphicFramePr>
        <p:xfrm>
          <a:off x="1041648" y="1412776"/>
          <a:ext cx="10166920" cy="3567474"/>
        </p:xfrm>
        <a:graphic>
          <a:graphicData uri="http://schemas.openxmlformats.org/drawingml/2006/table">
            <a:tbl>
              <a:tblPr firstRow="1" bandRow="1">
                <a:tableStyleId>{073A0DAA-6AF3-43AB-8588-CEC1D06C72B9}</a:tableStyleId>
              </a:tblPr>
              <a:tblGrid>
                <a:gridCol w="2541730"/>
                <a:gridCol w="2541730"/>
                <a:gridCol w="2541730"/>
                <a:gridCol w="2541730"/>
              </a:tblGrid>
              <a:tr h="104854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000" b="1"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 40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672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a:t>
                      </a:r>
                      <a:endParaRPr kumimoji="0" lang="es-ES" sz="2000" b="1"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40-60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1320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a:t>
                      </a:r>
                      <a:endParaRPr kumimoji="0" lang="es-ES" sz="2000" b="1"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 60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600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a:t>
                      </a:r>
                      <a:endParaRPr kumimoji="0" lang="es-ES" sz="2000" b="1" i="0" u="none" strike="noStrike" cap="none" normalizeH="0" baseline="0" dirty="0" smtClean="0">
                        <a:ln>
                          <a:noFill/>
                        </a:ln>
                        <a:solidFill>
                          <a:schemeClr val="bg1"/>
                        </a:solidFill>
                        <a:effectLst/>
                        <a:latin typeface="+mn-lt"/>
                      </a:endParaRPr>
                    </a:p>
                  </a:txBody>
                  <a:tcPr horzOverflow="overflow"/>
                </a:tc>
              </a:tr>
              <a:tr h="45851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IAM</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1.3</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3.8</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4**</a:t>
                      </a:r>
                      <a:endParaRPr kumimoji="0" lang="es-ES" sz="2000" b="0"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Angina</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1.3</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3.7</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4.7**</a:t>
                      </a:r>
                      <a:endParaRPr kumimoji="0" lang="es-ES" sz="2000" b="0"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err="1" smtClean="0">
                          <a:ln>
                            <a:noFill/>
                          </a:ln>
                          <a:solidFill>
                            <a:srgbClr val="004586"/>
                          </a:solidFill>
                          <a:effectLst/>
                        </a:rPr>
                        <a:t>By-pass</a:t>
                      </a:r>
                      <a:r>
                        <a:rPr kumimoji="0" lang="es-ES" sz="2000" u="none" strike="noStrike" cap="none" normalizeH="0" baseline="0" dirty="0" smtClean="0">
                          <a:ln>
                            <a:noFill/>
                          </a:ln>
                          <a:solidFill>
                            <a:srgbClr val="004586"/>
                          </a:solidFill>
                          <a:effectLst/>
                        </a:rPr>
                        <a:t> coronario</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0.1</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0.8</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1.2</a:t>
                      </a:r>
                      <a:endParaRPr kumimoji="0" lang="es-ES" sz="2000" b="0"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Insuficiencia cardiaca</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0.4</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5.3</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11.3***</a:t>
                      </a:r>
                      <a:endParaRPr kumimoji="0" lang="es-ES" sz="2000" b="0"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ACV</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0.4</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2.2</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2.7**</a:t>
                      </a:r>
                      <a:endParaRPr kumimoji="0" lang="es-ES" sz="2000" b="0"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err="1" smtClean="0">
                          <a:ln>
                            <a:noFill/>
                          </a:ln>
                          <a:solidFill>
                            <a:srgbClr val="004586"/>
                          </a:solidFill>
                          <a:effectLst/>
                        </a:rPr>
                        <a:t>Claud</a:t>
                      </a:r>
                      <a:r>
                        <a:rPr kumimoji="0" lang="es-ES" sz="2000" u="none" strike="noStrike" cap="none" normalizeH="0" baseline="0" dirty="0" smtClean="0">
                          <a:ln>
                            <a:noFill/>
                          </a:ln>
                          <a:solidFill>
                            <a:srgbClr val="004586"/>
                          </a:solidFill>
                          <a:effectLst/>
                        </a:rPr>
                        <a:t> Inter.</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0.6</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2.5</a:t>
                      </a:r>
                      <a:endParaRPr kumimoji="0" lang="es-ES" sz="2000" b="0"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4.5***</a:t>
                      </a:r>
                      <a:endParaRPr kumimoji="0" lang="es-ES" sz="2000" b="0" i="0" u="none" strike="noStrike" cap="none" normalizeH="0" baseline="-25000" dirty="0" smtClean="0">
                        <a:ln>
                          <a:noFill/>
                        </a:ln>
                        <a:solidFill>
                          <a:srgbClr val="004586"/>
                        </a:solidFill>
                        <a:effectLst/>
                        <a:latin typeface="+mn-lt"/>
                      </a:endParaRPr>
                    </a:p>
                  </a:txBody>
                  <a:tcPr horzOverflow="overflow"/>
                </a:tc>
              </a:tr>
            </a:tbl>
          </a:graphicData>
        </a:graphic>
      </p:graphicFrame>
      <p:sp>
        <p:nvSpPr>
          <p:cNvPr id="150574" name="Text Box 46"/>
          <p:cNvSpPr txBox="1">
            <a:spLocks noChangeArrowheads="1"/>
          </p:cNvSpPr>
          <p:nvPr/>
        </p:nvSpPr>
        <p:spPr bwMode="auto">
          <a:xfrm>
            <a:off x="1199456" y="5157192"/>
            <a:ext cx="1922321" cy="276999"/>
          </a:xfrm>
          <a:prstGeom prst="rect">
            <a:avLst/>
          </a:prstGeom>
          <a:noFill/>
          <a:ln w="9525">
            <a:noFill/>
            <a:miter lim="800000"/>
            <a:headEnd/>
            <a:tailEnd/>
          </a:ln>
        </p:spPr>
        <p:txBody>
          <a:bodyPr wrap="none">
            <a:spAutoFit/>
          </a:bodyPr>
          <a:lstStyle/>
          <a:p>
            <a:r>
              <a:rPr lang="es-ES" sz="1200" b="1" dirty="0">
                <a:solidFill>
                  <a:srgbClr val="004586"/>
                </a:solidFill>
                <a:latin typeface="+mj-lt"/>
              </a:rPr>
              <a:t>***P </a:t>
            </a:r>
            <a:r>
              <a:rPr lang="es-ES" sz="1200" dirty="0">
                <a:solidFill>
                  <a:srgbClr val="004586"/>
                </a:solidFill>
                <a:latin typeface="+mj-lt"/>
              </a:rPr>
              <a:t>≺</a:t>
            </a:r>
            <a:r>
              <a:rPr lang="es-ES" sz="1200" b="1" dirty="0">
                <a:solidFill>
                  <a:srgbClr val="004586"/>
                </a:solidFill>
                <a:latin typeface="+mj-lt"/>
              </a:rPr>
              <a:t> 0.001,**  p </a:t>
            </a:r>
            <a:r>
              <a:rPr lang="es-ES" sz="1200" dirty="0">
                <a:solidFill>
                  <a:srgbClr val="004586"/>
                </a:solidFill>
                <a:latin typeface="+mj-lt"/>
              </a:rPr>
              <a:t>≺</a:t>
            </a:r>
            <a:r>
              <a:rPr lang="es-ES" sz="1200" b="1" dirty="0">
                <a:solidFill>
                  <a:srgbClr val="004586"/>
                </a:solidFill>
                <a:latin typeface="+mj-lt"/>
              </a:rPr>
              <a:t> 0.005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Título 1"/>
          <p:cNvSpPr>
            <a:spLocks noGrp="1"/>
          </p:cNvSpPr>
          <p:nvPr>
            <p:ph type="title"/>
          </p:nvPr>
        </p:nvSpPr>
        <p:spPr>
          <a:xfrm>
            <a:off x="609600" y="231912"/>
            <a:ext cx="10972800" cy="604800"/>
          </a:xfrm>
        </p:spPr>
        <p:txBody>
          <a:bodyPr/>
          <a:lstStyle/>
          <a:p>
            <a:r>
              <a:rPr lang="es-ES" sz="3200" b="1" dirty="0" smtClean="0">
                <a:solidFill>
                  <a:srgbClr val="004586"/>
                </a:solidFill>
              </a:rPr>
              <a:t>HTA. </a:t>
            </a:r>
            <a:r>
              <a:rPr lang="es-ES" sz="3200" b="1" dirty="0" err="1" smtClean="0">
                <a:solidFill>
                  <a:srgbClr val="004586"/>
                </a:solidFill>
              </a:rPr>
              <a:t>Postrasplante</a:t>
            </a:r>
            <a:r>
              <a:rPr lang="es-ES" sz="3200" b="1" dirty="0" smtClean="0">
                <a:solidFill>
                  <a:srgbClr val="004586"/>
                </a:solidFill>
              </a:rPr>
              <a:t> renal</a:t>
            </a:r>
            <a:endParaRPr lang="es-ES" sz="3200" dirty="0" smtClean="0">
              <a:solidFill>
                <a:srgbClr val="004586"/>
              </a:solidFill>
            </a:endParaRPr>
          </a:p>
        </p:txBody>
      </p:sp>
      <p:sp>
        <p:nvSpPr>
          <p:cNvPr id="145410" name="6 Marcador de contenido"/>
          <p:cNvSpPr>
            <a:spLocks noGrp="1"/>
          </p:cNvSpPr>
          <p:nvPr>
            <p:ph idx="1"/>
          </p:nvPr>
        </p:nvSpPr>
        <p:spPr/>
        <p:txBody>
          <a:bodyPr>
            <a:normAutofit fontScale="92500" lnSpcReduction="20000"/>
          </a:bodyPr>
          <a:lstStyle/>
          <a:p>
            <a:pPr marL="808038" indent="-265113">
              <a:lnSpc>
                <a:spcPct val="110000"/>
              </a:lnSpc>
              <a:spcBef>
                <a:spcPts val="600"/>
              </a:spcBef>
              <a:buFontTx/>
              <a:buBlip>
                <a:blip r:embed="rId2"/>
              </a:buBlip>
            </a:pPr>
            <a:r>
              <a:rPr lang="es-ES" sz="2600" dirty="0" smtClean="0">
                <a:solidFill>
                  <a:schemeClr val="accent1"/>
                </a:solidFill>
              </a:rPr>
              <a:t>Incidencia: </a:t>
            </a:r>
            <a:r>
              <a:rPr lang="es-ES" sz="2600" dirty="0" smtClean="0">
                <a:solidFill>
                  <a:srgbClr val="C00000"/>
                </a:solidFill>
              </a:rPr>
              <a:t>70-90% de los enfermos.</a:t>
            </a:r>
          </a:p>
          <a:p>
            <a:pPr marL="808038" indent="-265113">
              <a:lnSpc>
                <a:spcPct val="110000"/>
              </a:lnSpc>
              <a:spcBef>
                <a:spcPts val="600"/>
              </a:spcBef>
              <a:buFontTx/>
              <a:buBlip>
                <a:blip r:embed="rId2"/>
              </a:buBlip>
            </a:pPr>
            <a:r>
              <a:rPr lang="es-ES" sz="2600" dirty="0" smtClean="0">
                <a:solidFill>
                  <a:srgbClr val="C00000"/>
                </a:solidFill>
              </a:rPr>
              <a:t>No hay contraindicación </a:t>
            </a:r>
            <a:r>
              <a:rPr lang="es-ES" sz="2600" dirty="0" smtClean="0">
                <a:solidFill>
                  <a:schemeClr val="accent1"/>
                </a:solidFill>
              </a:rPr>
              <a:t>para utilizar ningún </a:t>
            </a:r>
            <a:r>
              <a:rPr lang="es-ES" sz="2600" dirty="0" smtClean="0">
                <a:solidFill>
                  <a:srgbClr val="C00000"/>
                </a:solidFill>
              </a:rPr>
              <a:t>fármaco antihipertensivo</a:t>
            </a:r>
            <a:r>
              <a:rPr lang="es-ES" sz="2600" dirty="0" smtClean="0">
                <a:solidFill>
                  <a:schemeClr val="accent1"/>
                </a:solidFill>
              </a:rPr>
              <a:t>.</a:t>
            </a:r>
          </a:p>
          <a:p>
            <a:pPr marL="808038" indent="-265113">
              <a:lnSpc>
                <a:spcPct val="110000"/>
              </a:lnSpc>
              <a:spcBef>
                <a:spcPts val="600"/>
              </a:spcBef>
              <a:buFontTx/>
              <a:buBlip>
                <a:blip r:embed="rId2"/>
              </a:buBlip>
            </a:pPr>
            <a:r>
              <a:rPr lang="es-ES" sz="2600" dirty="0" smtClean="0">
                <a:solidFill>
                  <a:schemeClr val="accent1"/>
                </a:solidFill>
              </a:rPr>
              <a:t>Se pueden usar:</a:t>
            </a:r>
          </a:p>
          <a:p>
            <a:pPr marL="1524000" lvl="1" indent="-265113">
              <a:lnSpc>
                <a:spcPct val="110000"/>
              </a:lnSpc>
              <a:spcBef>
                <a:spcPts val="600"/>
              </a:spcBef>
              <a:buClr>
                <a:schemeClr val="tx2"/>
              </a:buClr>
              <a:buFont typeface="Wingdings" pitchFamily="2" charset="2"/>
              <a:buChar char="v"/>
            </a:pPr>
            <a:r>
              <a:rPr lang="es-ES" sz="2600" dirty="0" smtClean="0">
                <a:solidFill>
                  <a:schemeClr val="accent1"/>
                </a:solidFill>
              </a:rPr>
              <a:t>Diuréticos.</a:t>
            </a:r>
          </a:p>
          <a:p>
            <a:pPr marL="1524000" lvl="1" indent="-265113">
              <a:lnSpc>
                <a:spcPct val="110000"/>
              </a:lnSpc>
              <a:spcBef>
                <a:spcPts val="600"/>
              </a:spcBef>
              <a:buClr>
                <a:schemeClr val="tx2"/>
              </a:buClr>
              <a:buFont typeface="Wingdings" pitchFamily="2" charset="2"/>
              <a:buChar char="v"/>
            </a:pPr>
            <a:r>
              <a:rPr lang="es-ES" sz="2600" dirty="0" smtClean="0">
                <a:solidFill>
                  <a:schemeClr val="accent1"/>
                </a:solidFill>
              </a:rPr>
              <a:t>Betabloqueantes.</a:t>
            </a:r>
          </a:p>
          <a:p>
            <a:pPr marL="1524000" lvl="1" indent="-265113">
              <a:lnSpc>
                <a:spcPct val="110000"/>
              </a:lnSpc>
              <a:spcBef>
                <a:spcPts val="600"/>
              </a:spcBef>
              <a:buClr>
                <a:schemeClr val="tx2"/>
              </a:buClr>
              <a:buFont typeface="Wingdings" pitchFamily="2" charset="2"/>
              <a:buChar char="v"/>
            </a:pPr>
            <a:r>
              <a:rPr lang="es-ES" sz="2600" dirty="0" smtClean="0">
                <a:solidFill>
                  <a:schemeClr val="accent1"/>
                </a:solidFill>
              </a:rPr>
              <a:t>Alfabloqueantes.</a:t>
            </a:r>
          </a:p>
          <a:p>
            <a:pPr marL="1524000" lvl="1" indent="-265113">
              <a:lnSpc>
                <a:spcPct val="110000"/>
              </a:lnSpc>
              <a:spcBef>
                <a:spcPts val="600"/>
              </a:spcBef>
              <a:buClr>
                <a:schemeClr val="tx2"/>
              </a:buClr>
              <a:buFont typeface="Wingdings" pitchFamily="2" charset="2"/>
              <a:buChar char="v"/>
            </a:pPr>
            <a:r>
              <a:rPr lang="es-ES" sz="2600" dirty="0" err="1" smtClean="0">
                <a:solidFill>
                  <a:schemeClr val="accent1"/>
                </a:solidFill>
              </a:rPr>
              <a:t>IECAs</a:t>
            </a:r>
            <a:r>
              <a:rPr lang="es-ES" sz="2600" dirty="0" smtClean="0">
                <a:solidFill>
                  <a:schemeClr val="accent1"/>
                </a:solidFill>
              </a:rPr>
              <a:t>.</a:t>
            </a:r>
          </a:p>
          <a:p>
            <a:pPr marL="1524000" lvl="1" indent="-265113">
              <a:lnSpc>
                <a:spcPct val="110000"/>
              </a:lnSpc>
              <a:spcBef>
                <a:spcPts val="600"/>
              </a:spcBef>
              <a:buClr>
                <a:schemeClr val="tx2"/>
              </a:buClr>
              <a:buFont typeface="Wingdings" pitchFamily="2" charset="2"/>
              <a:buChar char="v"/>
            </a:pPr>
            <a:r>
              <a:rPr lang="es-ES" sz="2600" dirty="0" err="1" smtClean="0">
                <a:solidFill>
                  <a:schemeClr val="accent1"/>
                </a:solidFill>
              </a:rPr>
              <a:t>ARAs</a:t>
            </a:r>
            <a:r>
              <a:rPr lang="es-ES" sz="2600" dirty="0" smtClean="0">
                <a:solidFill>
                  <a:schemeClr val="accent1"/>
                </a:solidFill>
              </a:rPr>
              <a:t>.</a:t>
            </a:r>
          </a:p>
          <a:p>
            <a:pPr marL="1524000" lvl="1" indent="-265113">
              <a:lnSpc>
                <a:spcPct val="110000"/>
              </a:lnSpc>
              <a:spcBef>
                <a:spcPts val="600"/>
              </a:spcBef>
              <a:buClr>
                <a:schemeClr val="tx2"/>
              </a:buClr>
              <a:buFont typeface="Wingdings" pitchFamily="2" charset="2"/>
              <a:buChar char="v"/>
            </a:pPr>
            <a:r>
              <a:rPr lang="es-ES" sz="2600" dirty="0" smtClean="0">
                <a:solidFill>
                  <a:schemeClr val="accent1"/>
                </a:solidFill>
              </a:rPr>
              <a:t>Antagonistas canales del calcio.</a:t>
            </a:r>
          </a:p>
          <a:p>
            <a:pPr marL="1524000" lvl="1" indent="-265113">
              <a:lnSpc>
                <a:spcPct val="110000"/>
              </a:lnSpc>
              <a:spcBef>
                <a:spcPts val="600"/>
              </a:spcBef>
              <a:buClr>
                <a:schemeClr val="tx2"/>
              </a:buClr>
              <a:buFont typeface="Wingdings" pitchFamily="2" charset="2"/>
              <a:buChar char="v"/>
            </a:pPr>
            <a:r>
              <a:rPr lang="es-ES" sz="2600" dirty="0" smtClean="0">
                <a:solidFill>
                  <a:schemeClr val="accent1"/>
                </a:solidFill>
              </a:rPr>
              <a:t>Vasodilatadores.</a:t>
            </a:r>
          </a:p>
          <a:p>
            <a:pPr marL="808038" indent="-265113">
              <a:lnSpc>
                <a:spcPct val="110000"/>
              </a:lnSpc>
              <a:spcBef>
                <a:spcPts val="600"/>
              </a:spcBef>
              <a:buFontTx/>
              <a:buBlip>
                <a:blip r:embed="rId2"/>
              </a:buBlip>
            </a:pPr>
            <a:r>
              <a:rPr lang="es-ES" sz="2600" dirty="0" smtClean="0">
                <a:solidFill>
                  <a:schemeClr val="accent1"/>
                </a:solidFill>
              </a:rPr>
              <a:t>No está demostrada la superioridad de ninguno de ellos.</a:t>
            </a:r>
          </a:p>
          <a:p>
            <a:pPr marL="1524000" lvl="1" indent="-265113">
              <a:buClr>
                <a:schemeClr val="tx2"/>
              </a:buClr>
              <a:buFont typeface="Wingdings" pitchFamily="2" charset="2"/>
              <a:buChar char="v"/>
            </a:pPr>
            <a:endParaRPr lang="es-ES" sz="2400" dirty="0" smtClean="0">
              <a:solidFill>
                <a:schemeClr val="accent1"/>
              </a:solidFill>
            </a:endParaRPr>
          </a:p>
          <a:p>
            <a:pPr marL="1524000" lvl="1" indent="-265113">
              <a:buClr>
                <a:schemeClr val="tx2"/>
              </a:buClr>
              <a:buFont typeface="Wingdings" pitchFamily="2" charset="2"/>
              <a:buChar char="v"/>
            </a:pPr>
            <a:endParaRPr lang="es-ES" sz="2400" dirty="0" smtClean="0">
              <a:solidFill>
                <a:schemeClr val="accent1"/>
              </a:solidFill>
            </a:endParaRPr>
          </a:p>
          <a:p>
            <a:pPr marL="1524000" lvl="1" indent="-265113">
              <a:buClr>
                <a:schemeClr val="tx2"/>
              </a:buClr>
              <a:buFont typeface="Wingdings" pitchFamily="2" charset="2"/>
              <a:buChar char="v"/>
            </a:pPr>
            <a:endParaRPr lang="es-ES" sz="2400" dirty="0" smtClean="0">
              <a:solidFill>
                <a:schemeClr val="accent1"/>
              </a:solidFill>
            </a:endParaRPr>
          </a:p>
        </p:txBody>
      </p:sp>
      <p:sp>
        <p:nvSpPr>
          <p:cNvPr id="2" name="Marcador de texto 1"/>
          <p:cNvSpPr>
            <a:spLocks noGrp="1"/>
          </p:cNvSpPr>
          <p:nvPr>
            <p:ph type="body" sz="quarter" idx="10"/>
          </p:nvPr>
        </p:nvSpPr>
        <p:spPr/>
        <p:txBody>
          <a:bodyPr/>
          <a:lstStyle/>
          <a:p>
            <a:endParaRPr lang="es-ES"/>
          </a:p>
        </p:txBody>
      </p:sp>
      <p:sp>
        <p:nvSpPr>
          <p:cNvPr id="10" name="9 Flecha derecha"/>
          <p:cNvSpPr/>
          <p:nvPr/>
        </p:nvSpPr>
        <p:spPr>
          <a:xfrm>
            <a:off x="5619750" y="3719190"/>
            <a:ext cx="1428750" cy="35718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Text Box 28"/>
          <p:cNvSpPr txBox="1">
            <a:spLocks noChangeArrowheads="1"/>
          </p:cNvSpPr>
          <p:nvPr/>
        </p:nvSpPr>
        <p:spPr bwMode="auto">
          <a:xfrm>
            <a:off x="7429500" y="3708078"/>
            <a:ext cx="3371850" cy="400050"/>
          </a:xfrm>
          <a:prstGeom prst="rect">
            <a:avLst/>
          </a:prstGeom>
          <a:noFill/>
          <a:ln w="31750">
            <a:solidFill>
              <a:schemeClr val="tx2"/>
            </a:solidFill>
            <a:miter lim="800000"/>
            <a:headEnd/>
            <a:tailEnd/>
          </a:ln>
          <a:effectLst>
            <a:prstShdw prst="shdw17" dist="17961" dir="2700000">
              <a:srgbClr val="990000"/>
            </a:prstShdw>
          </a:effectLst>
        </p:spPr>
        <p:txBody>
          <a:bodyPr>
            <a:spAutoFit/>
          </a:bodyPr>
          <a:lstStyle/>
          <a:p>
            <a:pPr algn="ctr">
              <a:spcBef>
                <a:spcPct val="50000"/>
              </a:spcBef>
              <a:defRPr/>
            </a:pPr>
            <a:r>
              <a:rPr lang="es-ES" sz="2000" b="1" dirty="0">
                <a:solidFill>
                  <a:schemeClr val="accent1"/>
                </a:solidFill>
                <a:latin typeface="+mn-lt"/>
              </a:rPr>
              <a:t>TA &lt; 130/80 </a:t>
            </a:r>
            <a:r>
              <a:rPr lang="es-ES" sz="2000" b="1" dirty="0" err="1">
                <a:solidFill>
                  <a:schemeClr val="accent1"/>
                </a:solidFill>
                <a:latin typeface="+mn-lt"/>
              </a:rPr>
              <a:t>mmHG</a:t>
            </a:r>
            <a:endParaRPr lang="es-ES_tradnl" sz="2000" b="1" dirty="0">
              <a:solidFill>
                <a:schemeClr val="accent1"/>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Dislipemias</a:t>
            </a:r>
            <a:r>
              <a:rPr lang="es-ES" dirty="0" smtClean="0"/>
              <a:t> </a:t>
            </a:r>
            <a:r>
              <a:rPr lang="es-ES" dirty="0" err="1" smtClean="0"/>
              <a:t>postransplante</a:t>
            </a:r>
            <a:endParaRPr lang="es-ES" dirty="0"/>
          </a:p>
        </p:txBody>
      </p:sp>
      <p:sp>
        <p:nvSpPr>
          <p:cNvPr id="5" name="Marcador de contenido 4"/>
          <p:cNvSpPr>
            <a:spLocks noGrp="1"/>
          </p:cNvSpPr>
          <p:nvPr>
            <p:ph idx="1"/>
          </p:nvPr>
        </p:nvSpPr>
        <p:spPr>
          <a:xfrm>
            <a:off x="0" y="764704"/>
            <a:ext cx="11582400" cy="4592024"/>
          </a:xfrm>
        </p:spPr>
        <p:txBody>
          <a:bodyPr>
            <a:noAutofit/>
          </a:bodyPr>
          <a:lstStyle/>
          <a:p>
            <a:pPr>
              <a:spcBef>
                <a:spcPts val="0"/>
              </a:spcBef>
            </a:pPr>
            <a:r>
              <a:rPr lang="es-ES" sz="2200" dirty="0"/>
              <a:t>Incidencia: </a:t>
            </a:r>
            <a:r>
              <a:rPr lang="es-ES" sz="2200" dirty="0">
                <a:solidFill>
                  <a:srgbClr val="C00000"/>
                </a:solidFill>
              </a:rPr>
              <a:t>35-60</a:t>
            </a:r>
            <a:r>
              <a:rPr lang="es-ES" sz="2200" dirty="0" smtClean="0">
                <a:solidFill>
                  <a:srgbClr val="C00000"/>
                </a:solidFill>
              </a:rPr>
              <a:t>%.</a:t>
            </a:r>
            <a:endParaRPr lang="es-ES" sz="2200" dirty="0">
              <a:solidFill>
                <a:srgbClr val="C00000"/>
              </a:solidFill>
            </a:endParaRPr>
          </a:p>
          <a:p>
            <a:pPr>
              <a:spcBef>
                <a:spcPts val="0"/>
              </a:spcBef>
            </a:pPr>
            <a:r>
              <a:rPr lang="es-ES" sz="2200" dirty="0"/>
              <a:t>Hiperlipidemia:</a:t>
            </a:r>
          </a:p>
          <a:p>
            <a:pPr lvl="1">
              <a:spcBef>
                <a:spcPts val="0"/>
              </a:spcBef>
            </a:pPr>
            <a:r>
              <a:rPr lang="es-ES" dirty="0"/>
              <a:t>Elevación colesterol </a:t>
            </a:r>
            <a:r>
              <a:rPr lang="es-ES" dirty="0" smtClean="0"/>
              <a:t>total.</a:t>
            </a:r>
            <a:endParaRPr lang="es-ES" dirty="0"/>
          </a:p>
          <a:p>
            <a:pPr lvl="1">
              <a:spcBef>
                <a:spcPts val="0"/>
              </a:spcBef>
            </a:pPr>
            <a:r>
              <a:rPr lang="es-ES" dirty="0"/>
              <a:t>Elevación </a:t>
            </a:r>
            <a:r>
              <a:rPr lang="es-ES" dirty="0" smtClean="0"/>
              <a:t>LDL-colesterol.</a:t>
            </a:r>
            <a:endParaRPr lang="es-ES" dirty="0"/>
          </a:p>
          <a:p>
            <a:pPr lvl="1">
              <a:spcBef>
                <a:spcPts val="0"/>
              </a:spcBef>
            </a:pPr>
            <a:r>
              <a:rPr lang="es-ES" dirty="0"/>
              <a:t>Elevación de </a:t>
            </a:r>
            <a:r>
              <a:rPr lang="es-ES" dirty="0" smtClean="0"/>
              <a:t>triglicéridos.</a:t>
            </a:r>
            <a:endParaRPr lang="es-ES" dirty="0"/>
          </a:p>
          <a:p>
            <a:pPr>
              <a:spcBef>
                <a:spcPts val="0"/>
              </a:spcBef>
            </a:pPr>
            <a:r>
              <a:rPr lang="es-ES" sz="2200" dirty="0"/>
              <a:t>Factores de riesgo:</a:t>
            </a:r>
          </a:p>
          <a:p>
            <a:pPr lvl="1">
              <a:spcBef>
                <a:spcPts val="0"/>
              </a:spcBef>
            </a:pPr>
            <a:r>
              <a:rPr lang="es-ES" dirty="0" smtClean="0"/>
              <a:t>Edad.</a:t>
            </a:r>
            <a:endParaRPr lang="es-ES" dirty="0"/>
          </a:p>
          <a:p>
            <a:pPr lvl="1">
              <a:spcBef>
                <a:spcPts val="0"/>
              </a:spcBef>
            </a:pPr>
            <a:r>
              <a:rPr lang="es-ES" dirty="0"/>
              <a:t>Hipercolesterolemia </a:t>
            </a:r>
            <a:r>
              <a:rPr lang="es-ES" dirty="0" smtClean="0"/>
              <a:t>pre-TR.</a:t>
            </a:r>
            <a:endParaRPr lang="es-ES" dirty="0"/>
          </a:p>
          <a:p>
            <a:pPr lvl="1">
              <a:spcBef>
                <a:spcPts val="0"/>
              </a:spcBef>
            </a:pPr>
            <a:r>
              <a:rPr lang="es-ES" dirty="0" smtClean="0"/>
              <a:t>Inmunosupresión.</a:t>
            </a:r>
            <a:endParaRPr lang="es-ES" dirty="0"/>
          </a:p>
          <a:p>
            <a:pPr lvl="2">
              <a:spcBef>
                <a:spcPts val="0"/>
              </a:spcBef>
            </a:pPr>
            <a:r>
              <a:rPr lang="es-ES" sz="2200" dirty="0" err="1" smtClean="0"/>
              <a:t>Corticosteroides</a:t>
            </a:r>
            <a:r>
              <a:rPr lang="es-ES" sz="2200" dirty="0" smtClean="0"/>
              <a:t>.</a:t>
            </a:r>
            <a:endParaRPr lang="es-ES" sz="2200" dirty="0"/>
          </a:p>
          <a:p>
            <a:pPr lvl="2">
              <a:spcBef>
                <a:spcPts val="0"/>
              </a:spcBef>
            </a:pPr>
            <a:r>
              <a:rPr lang="es-ES" sz="2200" dirty="0" smtClean="0"/>
              <a:t>Ciclosporina.</a:t>
            </a:r>
            <a:endParaRPr lang="es-ES" sz="2200" dirty="0"/>
          </a:p>
          <a:p>
            <a:pPr lvl="1">
              <a:spcBef>
                <a:spcPts val="0"/>
              </a:spcBef>
            </a:pPr>
            <a:r>
              <a:rPr lang="es-ES" dirty="0" smtClean="0"/>
              <a:t>Diuréticos.</a:t>
            </a:r>
            <a:endParaRPr lang="es-ES" dirty="0"/>
          </a:p>
          <a:p>
            <a:pPr>
              <a:spcBef>
                <a:spcPts val="0"/>
              </a:spcBef>
            </a:pPr>
            <a:r>
              <a:rPr lang="es-ES" sz="2200" dirty="0"/>
              <a:t>Tratamiento:</a:t>
            </a:r>
          </a:p>
          <a:p>
            <a:pPr lvl="1">
              <a:spcBef>
                <a:spcPts val="0"/>
              </a:spcBef>
            </a:pPr>
            <a:r>
              <a:rPr lang="es-ES" dirty="0" smtClean="0"/>
              <a:t>Dieta.</a:t>
            </a:r>
            <a:endParaRPr lang="es-ES" dirty="0"/>
          </a:p>
          <a:p>
            <a:pPr lvl="1">
              <a:spcBef>
                <a:spcPts val="0"/>
              </a:spcBef>
            </a:pPr>
            <a:r>
              <a:rPr lang="es-ES" dirty="0"/>
              <a:t>Inhibidores de HMG-</a:t>
            </a:r>
            <a:r>
              <a:rPr lang="es-ES" dirty="0" err="1"/>
              <a:t>CoA</a:t>
            </a:r>
            <a:r>
              <a:rPr lang="es-ES" dirty="0"/>
              <a:t> </a:t>
            </a:r>
            <a:r>
              <a:rPr lang="es-ES" dirty="0" err="1" smtClean="0"/>
              <a:t>reductasa</a:t>
            </a:r>
            <a:r>
              <a:rPr lang="es-ES" dirty="0"/>
              <a:t> </a:t>
            </a:r>
            <a:r>
              <a:rPr lang="es-ES" dirty="0" smtClean="0"/>
              <a:t>(</a:t>
            </a:r>
            <a:r>
              <a:rPr lang="es-ES" dirty="0" err="1" smtClean="0"/>
              <a:t>Atorvastatina</a:t>
            </a:r>
            <a:r>
              <a:rPr lang="es-ES" dirty="0" smtClean="0"/>
              <a:t>).</a:t>
            </a:r>
            <a:endParaRPr lang="es-ES" dirty="0"/>
          </a:p>
          <a:p>
            <a:pPr lvl="1">
              <a:spcBef>
                <a:spcPts val="0"/>
              </a:spcBef>
            </a:pPr>
            <a:r>
              <a:rPr lang="es-ES" dirty="0" err="1" smtClean="0"/>
              <a:t>Fibratos</a:t>
            </a:r>
            <a:r>
              <a:rPr lang="es-ES" dirty="0" smtClean="0"/>
              <a:t>: </a:t>
            </a:r>
            <a:r>
              <a:rPr lang="es-ES" dirty="0" err="1" smtClean="0"/>
              <a:t>gemfibrozil</a:t>
            </a:r>
            <a:r>
              <a:rPr lang="es-ES" dirty="0"/>
              <a:t>.</a:t>
            </a:r>
          </a:p>
          <a:p>
            <a:pPr>
              <a:spcBef>
                <a:spcPts val="0"/>
              </a:spcBef>
            </a:pPr>
            <a:endParaRPr lang="es-ES" sz="1800" dirty="0"/>
          </a:p>
        </p:txBody>
      </p:sp>
      <p:sp>
        <p:nvSpPr>
          <p:cNvPr id="8" name="Text Box 4"/>
          <p:cNvSpPr txBox="1">
            <a:spLocks noGrp="1" noChangeArrowheads="1"/>
          </p:cNvSpPr>
          <p:nvPr>
            <p:ph type="body" sz="quarter" idx="10"/>
          </p:nvPr>
        </p:nvSpPr>
        <p:spPr bwMode="auto">
          <a:xfrm>
            <a:off x="5589249" y="2708920"/>
            <a:ext cx="5403295" cy="46166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0" indent="0" algn="ctr">
              <a:spcBef>
                <a:spcPct val="50000"/>
              </a:spcBef>
              <a:buNone/>
            </a:pPr>
            <a:r>
              <a:rPr lang="es-ES" sz="2400" b="1" i="0" dirty="0" smtClean="0">
                <a:solidFill>
                  <a:schemeClr val="bg1"/>
                </a:solidFill>
              </a:rPr>
              <a:t>Objetivo LDL-colesterol </a:t>
            </a:r>
            <a:r>
              <a:rPr lang="es-ES" sz="2400" b="1" i="0" dirty="0">
                <a:solidFill>
                  <a:schemeClr val="bg1"/>
                </a:solidFill>
              </a:rPr>
              <a:t>&lt; 100 mg/dl</a:t>
            </a:r>
            <a:endParaRPr lang="es-ES_tradnl" sz="2400" b="1" i="0" dirty="0">
              <a:solidFill>
                <a:schemeClr val="bg1"/>
              </a:solidFill>
            </a:endParaRPr>
          </a:p>
        </p:txBody>
      </p:sp>
    </p:spTree>
    <p:extLst>
      <p:ext uri="{BB962C8B-B14F-4D97-AF65-F5344CB8AC3E}">
        <p14:creationId xmlns:p14="http://schemas.microsoft.com/office/powerpoint/2010/main" val="1512448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0"/>
          </p:nvPr>
        </p:nvSpPr>
        <p:spPr/>
        <p:txBody>
          <a:bodyPr/>
          <a:lstStyle/>
          <a:p>
            <a:r>
              <a:rPr lang="es-ES" sz="1800" dirty="0"/>
              <a:t>Incidencia: </a:t>
            </a:r>
            <a:r>
              <a:rPr lang="es-ES" sz="1800" dirty="0">
                <a:solidFill>
                  <a:srgbClr val="C00000"/>
                </a:solidFill>
              </a:rPr>
              <a:t>15-20</a:t>
            </a:r>
            <a:r>
              <a:rPr lang="es-ES" sz="1800" dirty="0" smtClean="0">
                <a:solidFill>
                  <a:srgbClr val="C00000"/>
                </a:solidFill>
              </a:rPr>
              <a:t>%.</a:t>
            </a:r>
            <a:endParaRPr lang="es-ES" sz="1800" dirty="0">
              <a:solidFill>
                <a:srgbClr val="C00000"/>
              </a:solidFill>
            </a:endParaRPr>
          </a:p>
          <a:p>
            <a:r>
              <a:rPr lang="es-ES" sz="1800" dirty="0"/>
              <a:t>Factores de riesgo:</a:t>
            </a:r>
          </a:p>
          <a:p>
            <a:pPr lvl="1"/>
            <a:r>
              <a:rPr lang="es-ES" sz="1800" dirty="0"/>
              <a:t>Edad </a:t>
            </a:r>
            <a:r>
              <a:rPr lang="es-ES" sz="1800" dirty="0" smtClean="0"/>
              <a:t>avanzada.</a:t>
            </a:r>
            <a:endParaRPr lang="es-ES" sz="1800" dirty="0"/>
          </a:p>
          <a:p>
            <a:pPr lvl="1"/>
            <a:r>
              <a:rPr lang="es-ES" sz="1800" dirty="0" smtClean="0"/>
              <a:t>Obesidad.</a:t>
            </a:r>
            <a:endParaRPr lang="es-ES" sz="1800" dirty="0"/>
          </a:p>
          <a:p>
            <a:pPr lvl="1"/>
            <a:r>
              <a:rPr lang="es-ES" sz="1800" dirty="0"/>
              <a:t>Historia </a:t>
            </a:r>
            <a:r>
              <a:rPr lang="es-ES" sz="1800" dirty="0" smtClean="0"/>
              <a:t>familiar.</a:t>
            </a:r>
            <a:endParaRPr lang="es-ES" sz="1800" dirty="0"/>
          </a:p>
          <a:p>
            <a:pPr lvl="1"/>
            <a:r>
              <a:rPr lang="es-ES" sz="1800" dirty="0"/>
              <a:t>Infección </a:t>
            </a:r>
            <a:r>
              <a:rPr lang="es-ES" sz="1800" dirty="0" smtClean="0"/>
              <a:t>VHC.</a:t>
            </a:r>
            <a:endParaRPr lang="es-ES" sz="1800" dirty="0"/>
          </a:p>
          <a:p>
            <a:pPr lvl="1"/>
            <a:r>
              <a:rPr lang="es-ES" sz="1800" dirty="0"/>
              <a:t>Inmunosupresores:</a:t>
            </a:r>
          </a:p>
          <a:p>
            <a:pPr lvl="2"/>
            <a:r>
              <a:rPr lang="es-ES" sz="1800" dirty="0" err="1" smtClean="0"/>
              <a:t>Corticosteroides</a:t>
            </a:r>
            <a:r>
              <a:rPr lang="es-ES" sz="1800" dirty="0" smtClean="0"/>
              <a:t>.</a:t>
            </a:r>
            <a:endParaRPr lang="es-ES" sz="1800" dirty="0"/>
          </a:p>
          <a:p>
            <a:pPr lvl="2"/>
            <a:r>
              <a:rPr lang="es-ES" sz="1800" dirty="0" err="1" smtClean="0"/>
              <a:t>Tacrolimus</a:t>
            </a:r>
            <a:r>
              <a:rPr lang="es-ES" sz="1800" dirty="0" smtClean="0"/>
              <a:t>.</a:t>
            </a:r>
            <a:endParaRPr lang="es-ES" sz="1800" dirty="0"/>
          </a:p>
          <a:p>
            <a:pPr lvl="2"/>
            <a:r>
              <a:rPr lang="es-ES" sz="1800" dirty="0" err="1"/>
              <a:t>Sirolimus</a:t>
            </a:r>
            <a:r>
              <a:rPr lang="es-ES" sz="1800" dirty="0"/>
              <a:t>, </a:t>
            </a:r>
            <a:r>
              <a:rPr lang="es-ES" sz="1800" dirty="0" err="1" smtClean="0"/>
              <a:t>everolimus</a:t>
            </a:r>
            <a:r>
              <a:rPr lang="es-ES" sz="1800" dirty="0" smtClean="0"/>
              <a:t>.</a:t>
            </a:r>
            <a:endParaRPr lang="es-ES" sz="1800" dirty="0"/>
          </a:p>
          <a:p>
            <a:endParaRPr lang="es-ES" sz="2000" dirty="0"/>
          </a:p>
        </p:txBody>
      </p:sp>
      <p:sp>
        <p:nvSpPr>
          <p:cNvPr id="4" name="Marcador de contenido 3"/>
          <p:cNvSpPr>
            <a:spLocks noGrp="1"/>
          </p:cNvSpPr>
          <p:nvPr>
            <p:ph idx="13"/>
          </p:nvPr>
        </p:nvSpPr>
        <p:spPr/>
        <p:txBody>
          <a:bodyPr/>
          <a:lstStyle/>
          <a:p>
            <a:pPr>
              <a:spcBef>
                <a:spcPts val="0"/>
              </a:spcBef>
            </a:pPr>
            <a:r>
              <a:rPr lang="es-ES" sz="1600" dirty="0"/>
              <a:t>Tratamiento:</a:t>
            </a:r>
          </a:p>
          <a:p>
            <a:pPr lvl="1">
              <a:spcBef>
                <a:spcPts val="0"/>
              </a:spcBef>
            </a:pPr>
            <a:r>
              <a:rPr lang="es-ES" sz="1600" dirty="0" smtClean="0"/>
              <a:t>Dieta.</a:t>
            </a:r>
            <a:endParaRPr lang="es-ES" sz="1600" dirty="0"/>
          </a:p>
          <a:p>
            <a:pPr lvl="1">
              <a:spcBef>
                <a:spcPts val="0"/>
              </a:spcBef>
            </a:pPr>
            <a:r>
              <a:rPr lang="es-ES" sz="1600" dirty="0"/>
              <a:t>Actividad </a:t>
            </a:r>
            <a:r>
              <a:rPr lang="es-ES" sz="1600" dirty="0" smtClean="0"/>
              <a:t>física.</a:t>
            </a:r>
            <a:endParaRPr lang="es-ES" sz="1600" dirty="0"/>
          </a:p>
          <a:p>
            <a:pPr lvl="1">
              <a:spcBef>
                <a:spcPts val="0"/>
              </a:spcBef>
            </a:pPr>
            <a:r>
              <a:rPr lang="es-ES" sz="1600" dirty="0"/>
              <a:t>Supresión del </a:t>
            </a:r>
            <a:r>
              <a:rPr lang="es-ES" sz="1600" dirty="0" smtClean="0"/>
              <a:t>tabaco.</a:t>
            </a:r>
            <a:endParaRPr lang="es-ES" sz="1600" dirty="0"/>
          </a:p>
          <a:p>
            <a:pPr lvl="1">
              <a:spcBef>
                <a:spcPts val="0"/>
              </a:spcBef>
            </a:pPr>
            <a:r>
              <a:rPr lang="es-ES" sz="1600" dirty="0"/>
              <a:t>Control de HTA y </a:t>
            </a:r>
            <a:r>
              <a:rPr lang="es-ES" sz="1600" dirty="0" err="1" smtClean="0"/>
              <a:t>dislipidemias</a:t>
            </a:r>
            <a:r>
              <a:rPr lang="es-ES" sz="1600" dirty="0" smtClean="0"/>
              <a:t>.</a:t>
            </a:r>
            <a:endParaRPr lang="es-ES" sz="1600" dirty="0"/>
          </a:p>
          <a:p>
            <a:pPr lvl="1">
              <a:spcBef>
                <a:spcPts val="0"/>
              </a:spcBef>
            </a:pPr>
            <a:r>
              <a:rPr lang="es-ES" sz="1600" dirty="0"/>
              <a:t>Cambios inmunosupresión:</a:t>
            </a:r>
          </a:p>
          <a:p>
            <a:pPr lvl="2">
              <a:spcBef>
                <a:spcPts val="0"/>
              </a:spcBef>
            </a:pPr>
            <a:r>
              <a:rPr lang="es-ES" sz="1600" dirty="0"/>
              <a:t>Suspender </a:t>
            </a:r>
            <a:r>
              <a:rPr lang="es-ES" sz="1600" dirty="0" smtClean="0"/>
              <a:t>esteroides.</a:t>
            </a:r>
            <a:endParaRPr lang="es-ES" sz="1600" dirty="0"/>
          </a:p>
          <a:p>
            <a:pPr lvl="2">
              <a:spcBef>
                <a:spcPts val="0"/>
              </a:spcBef>
            </a:pPr>
            <a:r>
              <a:rPr lang="es-ES" sz="1600" dirty="0"/>
              <a:t>Cambio TAC por </a:t>
            </a:r>
            <a:r>
              <a:rPr lang="es-ES" sz="1600" dirty="0" err="1" smtClean="0"/>
              <a:t>CsA</a:t>
            </a:r>
            <a:r>
              <a:rPr lang="es-ES" sz="1600" dirty="0" smtClean="0"/>
              <a:t>.</a:t>
            </a:r>
            <a:endParaRPr lang="es-ES" sz="1600" dirty="0"/>
          </a:p>
          <a:p>
            <a:pPr lvl="1">
              <a:spcBef>
                <a:spcPts val="0"/>
              </a:spcBef>
            </a:pPr>
            <a:r>
              <a:rPr lang="es-ES" sz="1600" dirty="0"/>
              <a:t>Hipoglucemiantes:</a:t>
            </a:r>
          </a:p>
          <a:p>
            <a:pPr lvl="2">
              <a:spcBef>
                <a:spcPts val="0"/>
              </a:spcBef>
            </a:pPr>
            <a:r>
              <a:rPr lang="es-ES" sz="1600" dirty="0" smtClean="0"/>
              <a:t>Insulina.</a:t>
            </a:r>
            <a:endParaRPr lang="es-ES" sz="1600" dirty="0"/>
          </a:p>
          <a:p>
            <a:pPr lvl="2">
              <a:spcBef>
                <a:spcPts val="0"/>
              </a:spcBef>
            </a:pPr>
            <a:r>
              <a:rPr lang="es-ES" sz="1600" dirty="0"/>
              <a:t>Antidiabéticos orales:</a:t>
            </a:r>
          </a:p>
          <a:p>
            <a:pPr lvl="3">
              <a:spcBef>
                <a:spcPts val="0"/>
              </a:spcBef>
            </a:pPr>
            <a:r>
              <a:rPr lang="es-ES" sz="1600" dirty="0" err="1"/>
              <a:t>Meglitinidas</a:t>
            </a:r>
            <a:r>
              <a:rPr lang="es-ES" sz="1600" dirty="0"/>
              <a:t> (</a:t>
            </a:r>
            <a:r>
              <a:rPr lang="es-ES" sz="1600" dirty="0" err="1"/>
              <a:t>Repaglinida</a:t>
            </a:r>
            <a:r>
              <a:rPr lang="es-ES" sz="1600" dirty="0" smtClean="0"/>
              <a:t>).</a:t>
            </a:r>
            <a:endParaRPr lang="es-ES" sz="1600" dirty="0"/>
          </a:p>
          <a:p>
            <a:pPr lvl="3">
              <a:spcBef>
                <a:spcPts val="0"/>
              </a:spcBef>
            </a:pPr>
            <a:r>
              <a:rPr lang="es-ES" sz="1600" dirty="0" err="1" smtClean="0"/>
              <a:t>Sulfonilureas</a:t>
            </a:r>
            <a:r>
              <a:rPr lang="es-ES" sz="1600" dirty="0" smtClean="0"/>
              <a:t>.</a:t>
            </a:r>
            <a:endParaRPr lang="es-ES" sz="1600" dirty="0"/>
          </a:p>
          <a:p>
            <a:pPr lvl="3">
              <a:spcBef>
                <a:spcPts val="0"/>
              </a:spcBef>
            </a:pPr>
            <a:r>
              <a:rPr lang="es-ES" sz="1600" dirty="0" err="1" smtClean="0"/>
              <a:t>Glitazonas</a:t>
            </a:r>
            <a:r>
              <a:rPr lang="es-ES" sz="1600" dirty="0" smtClean="0"/>
              <a:t>.</a:t>
            </a:r>
            <a:endParaRPr lang="es-ES" sz="1600" dirty="0"/>
          </a:p>
          <a:p>
            <a:pPr lvl="3">
              <a:spcBef>
                <a:spcPts val="0"/>
              </a:spcBef>
            </a:pPr>
            <a:r>
              <a:rPr lang="es-ES" sz="1600" dirty="0" err="1"/>
              <a:t>Biguanida</a:t>
            </a:r>
            <a:r>
              <a:rPr lang="es-ES" sz="1600" dirty="0"/>
              <a:t> </a:t>
            </a:r>
            <a:r>
              <a:rPr lang="es-ES" sz="1600" dirty="0" smtClean="0"/>
              <a:t>(</a:t>
            </a:r>
            <a:r>
              <a:rPr lang="es-ES" sz="1600" dirty="0" err="1"/>
              <a:t>m</a:t>
            </a:r>
            <a:r>
              <a:rPr lang="es-ES" sz="1600" dirty="0" err="1" smtClean="0"/>
              <a:t>etformina</a:t>
            </a:r>
            <a:r>
              <a:rPr lang="es-ES" sz="1600" dirty="0" smtClean="0"/>
              <a:t>).</a:t>
            </a:r>
            <a:endParaRPr lang="es-ES" sz="1600" dirty="0"/>
          </a:p>
          <a:p>
            <a:pPr lvl="3">
              <a:spcBef>
                <a:spcPts val="0"/>
              </a:spcBef>
            </a:pPr>
            <a:r>
              <a:rPr lang="es-ES" sz="1600" dirty="0"/>
              <a:t>Inhibidores </a:t>
            </a:r>
            <a:r>
              <a:rPr lang="es-ES" sz="1600" dirty="0" smtClean="0"/>
              <a:t>alfa-</a:t>
            </a:r>
            <a:r>
              <a:rPr lang="es-ES" sz="1600" dirty="0" err="1" smtClean="0"/>
              <a:t>glucosidasa</a:t>
            </a:r>
            <a:r>
              <a:rPr lang="es-ES" sz="1600" dirty="0" smtClean="0"/>
              <a:t>.</a:t>
            </a:r>
            <a:endParaRPr lang="es-ES" sz="1600" dirty="0"/>
          </a:p>
          <a:p>
            <a:pPr lvl="3">
              <a:spcBef>
                <a:spcPts val="0"/>
              </a:spcBef>
            </a:pPr>
            <a:r>
              <a:rPr lang="es-ES" sz="1600" dirty="0" err="1"/>
              <a:t>Sulfonilurea</a:t>
            </a:r>
            <a:r>
              <a:rPr lang="es-ES" sz="1600" dirty="0"/>
              <a:t> + </a:t>
            </a:r>
            <a:r>
              <a:rPr lang="es-ES" sz="1600" dirty="0" err="1"/>
              <a:t>biguanida</a:t>
            </a:r>
            <a:r>
              <a:rPr lang="es-ES" sz="1600" dirty="0"/>
              <a:t> o inhibidor de alfa-</a:t>
            </a:r>
            <a:r>
              <a:rPr lang="es-ES" sz="1600" dirty="0" err="1"/>
              <a:t>glucosidasa</a:t>
            </a:r>
            <a:r>
              <a:rPr lang="es-ES" sz="1600" dirty="0"/>
              <a:t> o </a:t>
            </a:r>
            <a:r>
              <a:rPr lang="es-ES" sz="1600" dirty="0" err="1" smtClean="0"/>
              <a:t>glitazonas</a:t>
            </a:r>
            <a:r>
              <a:rPr lang="es-ES" sz="1600" dirty="0" smtClean="0"/>
              <a:t>.</a:t>
            </a:r>
            <a:endParaRPr lang="es-ES" sz="1600" dirty="0"/>
          </a:p>
          <a:p>
            <a:pPr lvl="3">
              <a:spcBef>
                <a:spcPts val="0"/>
              </a:spcBef>
            </a:pPr>
            <a:r>
              <a:rPr lang="es-ES" sz="1600" dirty="0" err="1"/>
              <a:t>Biguanida</a:t>
            </a:r>
            <a:r>
              <a:rPr lang="es-ES" sz="1600" dirty="0"/>
              <a:t> + </a:t>
            </a:r>
            <a:r>
              <a:rPr lang="es-ES" sz="1600" dirty="0" err="1"/>
              <a:t>meglitinida</a:t>
            </a:r>
            <a:r>
              <a:rPr lang="es-ES" sz="1600" dirty="0"/>
              <a:t> o </a:t>
            </a:r>
            <a:r>
              <a:rPr lang="es-ES" sz="1600" dirty="0" err="1" smtClean="0"/>
              <a:t>glitazonas</a:t>
            </a:r>
            <a:r>
              <a:rPr lang="es-ES" sz="1600" dirty="0" smtClean="0"/>
              <a:t>.</a:t>
            </a:r>
            <a:endParaRPr lang="es-ES" sz="1600" dirty="0"/>
          </a:p>
          <a:p>
            <a:pPr>
              <a:spcBef>
                <a:spcPts val="0"/>
              </a:spcBef>
            </a:pPr>
            <a:endParaRPr lang="es-ES" sz="1600" dirty="0"/>
          </a:p>
        </p:txBody>
      </p:sp>
      <p:sp>
        <p:nvSpPr>
          <p:cNvPr id="5" name="Título 4"/>
          <p:cNvSpPr>
            <a:spLocks noGrp="1"/>
          </p:cNvSpPr>
          <p:nvPr>
            <p:ph type="title"/>
          </p:nvPr>
        </p:nvSpPr>
        <p:spPr/>
        <p:txBody>
          <a:bodyPr/>
          <a:lstStyle/>
          <a:p>
            <a:r>
              <a:rPr lang="es-ES" dirty="0"/>
              <a:t>Diabetes </a:t>
            </a:r>
            <a:r>
              <a:rPr lang="es-ES" dirty="0" err="1"/>
              <a:t>postrasplante</a:t>
            </a:r>
            <a:endParaRPr lang="es-ES" dirty="0"/>
          </a:p>
        </p:txBody>
      </p:sp>
      <p:sp>
        <p:nvSpPr>
          <p:cNvPr id="6" name="Text Box 7"/>
          <p:cNvSpPr txBox="1">
            <a:spLocks noChangeArrowheads="1"/>
          </p:cNvSpPr>
          <p:nvPr/>
        </p:nvSpPr>
        <p:spPr bwMode="auto">
          <a:xfrm>
            <a:off x="789558" y="4653136"/>
            <a:ext cx="5378450" cy="147732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spcBef>
                <a:spcPct val="50000"/>
              </a:spcBef>
            </a:pPr>
            <a:r>
              <a:rPr lang="es-ES" b="1" dirty="0"/>
              <a:t>Objetivos </a:t>
            </a:r>
            <a:r>
              <a:rPr lang="es-ES" b="1" dirty="0" smtClean="0"/>
              <a:t>tratamiento:</a:t>
            </a:r>
          </a:p>
          <a:p>
            <a:pPr marL="742950" lvl="1" indent="-285750">
              <a:spcBef>
                <a:spcPct val="50000"/>
              </a:spcBef>
              <a:buClr>
                <a:srgbClr val="C00000"/>
              </a:buClr>
              <a:buFont typeface="Wingdings" panose="05000000000000000000" pitchFamily="2" charset="2"/>
              <a:buChar char="v"/>
            </a:pPr>
            <a:r>
              <a:rPr lang="es-ES" sz="1600" b="1" dirty="0" smtClean="0"/>
              <a:t>Glucosa </a:t>
            </a:r>
            <a:r>
              <a:rPr lang="es-ES" sz="1600" b="1" dirty="0"/>
              <a:t>ayunas 90-130 </a:t>
            </a:r>
            <a:r>
              <a:rPr lang="es-ES" sz="1600" b="1" dirty="0" smtClean="0"/>
              <a:t>mg/dl.</a:t>
            </a:r>
          </a:p>
          <a:p>
            <a:pPr marL="742950" lvl="1" indent="-285750">
              <a:spcBef>
                <a:spcPct val="50000"/>
              </a:spcBef>
              <a:buClr>
                <a:srgbClr val="C00000"/>
              </a:buClr>
              <a:buFont typeface="Wingdings" panose="05000000000000000000" pitchFamily="2" charset="2"/>
              <a:buChar char="v"/>
            </a:pPr>
            <a:r>
              <a:rPr lang="es-ES" sz="1600" b="1" dirty="0" smtClean="0"/>
              <a:t>Glucosa </a:t>
            </a:r>
            <a:r>
              <a:rPr lang="es-ES" sz="1600" b="1" dirty="0"/>
              <a:t>postprandial &lt;180 </a:t>
            </a:r>
            <a:r>
              <a:rPr lang="es-ES" sz="1600" b="1" dirty="0" smtClean="0"/>
              <a:t>mg/dl.</a:t>
            </a:r>
            <a:r>
              <a:rPr lang="es-ES" sz="1600" b="1" dirty="0"/>
              <a:t>	</a:t>
            </a:r>
            <a:endParaRPr lang="es-ES" sz="1600" b="1" dirty="0" smtClean="0"/>
          </a:p>
          <a:p>
            <a:pPr marL="742950" lvl="1" indent="-285750">
              <a:spcBef>
                <a:spcPct val="50000"/>
              </a:spcBef>
              <a:buClr>
                <a:srgbClr val="C00000"/>
              </a:buClr>
              <a:buFont typeface="Wingdings" panose="05000000000000000000" pitchFamily="2" charset="2"/>
              <a:buChar char="v"/>
            </a:pPr>
            <a:r>
              <a:rPr lang="es-ES" sz="1600" b="1" dirty="0" smtClean="0"/>
              <a:t>HbA1c </a:t>
            </a:r>
            <a:r>
              <a:rPr lang="es-ES" sz="1600" b="1" dirty="0"/>
              <a:t>&lt;7</a:t>
            </a:r>
            <a:r>
              <a:rPr lang="es-ES" sz="1600" b="1" dirty="0" smtClean="0"/>
              <a:t>%.</a:t>
            </a:r>
            <a:endParaRPr lang="es-ES_tradnl" sz="2000" b="1" dirty="0"/>
          </a:p>
        </p:txBody>
      </p:sp>
    </p:spTree>
    <p:extLst>
      <p:ext uri="{BB962C8B-B14F-4D97-AF65-F5344CB8AC3E}">
        <p14:creationId xmlns:p14="http://schemas.microsoft.com/office/powerpoint/2010/main" val="1271326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a:xfrm>
            <a:off x="609600" y="231912"/>
            <a:ext cx="10972800" cy="604800"/>
          </a:xfrm>
        </p:spPr>
        <p:txBody>
          <a:bodyPr/>
          <a:lstStyle/>
          <a:p>
            <a:r>
              <a:rPr lang="es-ES" dirty="0" smtClean="0"/>
              <a:t>Medicación concomitante (no inmunosupresora) en el trasplantado renal</a:t>
            </a:r>
          </a:p>
        </p:txBody>
      </p:sp>
      <p:sp>
        <p:nvSpPr>
          <p:cNvPr id="2" name="Marcador de contenido 1"/>
          <p:cNvSpPr>
            <a:spLocks noGrp="1"/>
          </p:cNvSpPr>
          <p:nvPr>
            <p:ph idx="1"/>
          </p:nvPr>
        </p:nvSpPr>
        <p:spPr/>
        <p:txBody>
          <a:bodyPr anchor="ctr"/>
          <a:lstStyle/>
          <a:p>
            <a:r>
              <a:rPr lang="es-ES" dirty="0"/>
              <a:t>HTA: </a:t>
            </a:r>
            <a:r>
              <a:rPr lang="es-ES" dirty="0" err="1"/>
              <a:t>IECAs</a:t>
            </a:r>
            <a:r>
              <a:rPr lang="es-ES" dirty="0"/>
              <a:t>, CA, </a:t>
            </a:r>
            <a:r>
              <a:rPr lang="es-ES" dirty="0" smtClean="0"/>
              <a:t>diuréticos.</a:t>
            </a:r>
            <a:endParaRPr lang="es-ES" dirty="0"/>
          </a:p>
          <a:p>
            <a:r>
              <a:rPr lang="es-ES" dirty="0"/>
              <a:t>Enfermedad cardiovascular: </a:t>
            </a:r>
            <a:r>
              <a:rPr lang="es-ES" dirty="0" err="1"/>
              <a:t>antiagregantes</a:t>
            </a:r>
            <a:r>
              <a:rPr lang="es-ES" dirty="0"/>
              <a:t>, </a:t>
            </a:r>
            <a:r>
              <a:rPr lang="es-ES" dirty="0" err="1" smtClean="0"/>
              <a:t>estatinas</a:t>
            </a:r>
            <a:r>
              <a:rPr lang="es-ES" dirty="0" smtClean="0"/>
              <a:t>.</a:t>
            </a:r>
            <a:endParaRPr lang="es-ES" dirty="0"/>
          </a:p>
          <a:p>
            <a:r>
              <a:rPr lang="es-ES" dirty="0"/>
              <a:t>Diabetes </a:t>
            </a:r>
            <a:r>
              <a:rPr lang="es-ES" dirty="0" err="1"/>
              <a:t>postrasplante</a:t>
            </a:r>
            <a:r>
              <a:rPr lang="es-ES" dirty="0"/>
              <a:t>: ADO, i</a:t>
            </a:r>
            <a:r>
              <a:rPr lang="es-ES" dirty="0" smtClean="0"/>
              <a:t>nsulina.</a:t>
            </a:r>
            <a:endParaRPr lang="es-ES" dirty="0"/>
          </a:p>
          <a:p>
            <a:r>
              <a:rPr lang="es-ES" dirty="0"/>
              <a:t>Proteinuria: </a:t>
            </a:r>
            <a:r>
              <a:rPr lang="es-ES" dirty="0" err="1"/>
              <a:t>IECAs</a:t>
            </a:r>
            <a:r>
              <a:rPr lang="es-ES" dirty="0"/>
              <a:t>, ARA II, </a:t>
            </a:r>
            <a:r>
              <a:rPr lang="es-ES" dirty="0" err="1"/>
              <a:t>e</a:t>
            </a:r>
            <a:r>
              <a:rPr lang="es-ES" dirty="0" err="1" smtClean="0"/>
              <a:t>spirolactona</a:t>
            </a:r>
            <a:r>
              <a:rPr lang="es-ES" dirty="0" smtClean="0"/>
              <a:t>.</a:t>
            </a:r>
            <a:endParaRPr lang="es-ES" dirty="0"/>
          </a:p>
          <a:p>
            <a:r>
              <a:rPr lang="es-ES" dirty="0"/>
              <a:t>Protectores </a:t>
            </a:r>
            <a:r>
              <a:rPr lang="es-ES" dirty="0" smtClean="0"/>
              <a:t>gástricos.</a:t>
            </a:r>
            <a:endParaRPr lang="es-ES" dirty="0"/>
          </a:p>
          <a:p>
            <a:r>
              <a:rPr lang="es-ES" dirty="0"/>
              <a:t>Profilaxis </a:t>
            </a:r>
            <a:r>
              <a:rPr lang="es-ES" dirty="0" smtClean="0"/>
              <a:t>infección urinaria.</a:t>
            </a:r>
            <a:endParaRPr lang="es-ES" dirty="0"/>
          </a:p>
          <a:p>
            <a:r>
              <a:rPr lang="es-ES" dirty="0"/>
              <a:t>Drogas </a:t>
            </a:r>
            <a:r>
              <a:rPr lang="es-ES" dirty="0" smtClean="0"/>
              <a:t>antineoplásicas.</a:t>
            </a:r>
            <a:endParaRPr lang="es-ES" dirty="0"/>
          </a:p>
        </p:txBody>
      </p:sp>
      <p:sp>
        <p:nvSpPr>
          <p:cNvPr id="4" name="Marcador de texto 3"/>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5"/>
          <p:cNvSpPr>
            <a:spLocks noGrp="1"/>
          </p:cNvSpPr>
          <p:nvPr>
            <p:ph type="body" idx="1"/>
          </p:nvPr>
        </p:nvSpPr>
        <p:spPr/>
        <p:txBody>
          <a:bodyPr/>
          <a:lstStyle/>
          <a:p>
            <a:pPr>
              <a:spcBef>
                <a:spcPts val="1200"/>
              </a:spcBef>
            </a:pPr>
            <a:r>
              <a:rPr lang="es-ES" b="1" dirty="0" smtClean="0">
                <a:solidFill>
                  <a:schemeClr val="accent1"/>
                </a:solidFill>
              </a:rPr>
              <a:t>El control de las drogas concomitantes en el trasplante renal es  menos importante.</a:t>
            </a:r>
          </a:p>
          <a:p>
            <a:pPr>
              <a:spcBef>
                <a:spcPts val="1200"/>
              </a:spcBef>
            </a:pPr>
            <a:r>
              <a:rPr lang="es-ES" b="1" dirty="0" smtClean="0">
                <a:solidFill>
                  <a:schemeClr val="accent1"/>
                </a:solidFill>
              </a:rPr>
              <a:t>El control de la TA, el colesterol y la glucemia son esenciales en el paciente trasplantado.</a:t>
            </a:r>
          </a:p>
          <a:p>
            <a:pPr>
              <a:spcBef>
                <a:spcPts val="1200"/>
              </a:spcBef>
            </a:pPr>
            <a:r>
              <a:rPr lang="es-ES" b="1" dirty="0" smtClean="0">
                <a:solidFill>
                  <a:schemeClr val="accent1"/>
                </a:solidFill>
              </a:rPr>
              <a:t>Solo debe hacerse énfasis en la diabetes </a:t>
            </a:r>
            <a:r>
              <a:rPr lang="es-ES" b="1" dirty="0" err="1" smtClean="0">
                <a:solidFill>
                  <a:schemeClr val="accent1"/>
                </a:solidFill>
              </a:rPr>
              <a:t>postrasplante</a:t>
            </a:r>
            <a:r>
              <a:rPr lang="es-ES" b="1" dirty="0" smtClean="0">
                <a:solidFill>
                  <a:schemeClr val="accent1"/>
                </a:solidFill>
              </a:rPr>
              <a:t> y por tanto en las drogas antidiabéticas.</a:t>
            </a:r>
          </a:p>
          <a:p>
            <a:pPr>
              <a:spcBef>
                <a:spcPts val="1200"/>
              </a:spcBef>
            </a:pPr>
            <a:r>
              <a:rPr lang="es-ES" b="1" dirty="0" smtClean="0">
                <a:solidFill>
                  <a:schemeClr val="accent1"/>
                </a:solidFill>
              </a:rPr>
              <a:t>Solo cobertura sanitaria completa para las drogas inmunosupresoras.</a:t>
            </a:r>
            <a:endParaRPr lang="es-ES" dirty="0" smtClean="0"/>
          </a:p>
        </p:txBody>
      </p:sp>
      <p:sp>
        <p:nvSpPr>
          <p:cNvPr id="2" name="Marcador de texto 1"/>
          <p:cNvSpPr>
            <a:spLocks noGrp="1"/>
          </p:cNvSpPr>
          <p:nvPr>
            <p:ph type="body" idx="10"/>
          </p:nvPr>
        </p:nvSpPr>
        <p:spPr/>
        <p:txBody>
          <a:bodyPr/>
          <a:lstStyle/>
          <a:p>
            <a:r>
              <a:rPr lang="es-ES" dirty="0"/>
              <a:t>La </a:t>
            </a:r>
            <a:r>
              <a:rPr lang="es-ES" dirty="0" smtClean="0"/>
              <a:t>medicación </a:t>
            </a:r>
            <a:r>
              <a:rPr lang="es-ES" dirty="0"/>
              <a:t>no inmunosupresora en el trasplante renal. Importancia de la adherencia </a:t>
            </a:r>
            <a:r>
              <a:rPr lang="es-ES" dirty="0" smtClean="0"/>
              <a:t>terapéutica</a:t>
            </a:r>
            <a:endParaRPr lang="es-ES" dirty="0"/>
          </a:p>
        </p:txBody>
      </p:sp>
      <p:sp>
        <p:nvSpPr>
          <p:cNvPr id="4" name="Marcador de texto 3"/>
          <p:cNvSpPr>
            <a:spLocks noGrp="1"/>
          </p:cNvSpPr>
          <p:nvPr>
            <p:ph type="body" sz="quarter" idx="11"/>
          </p:nvPr>
        </p:nvSpPr>
        <p:spPr/>
        <p:txBody>
          <a:bodyPr/>
          <a:lstStyle/>
          <a:p>
            <a:endParaRPr lang="es-ES"/>
          </a:p>
        </p:txBody>
      </p:sp>
      <p:sp>
        <p:nvSpPr>
          <p:cNvPr id="149506" name="Rectangle 2"/>
          <p:cNvSpPr>
            <a:spLocks noGrp="1"/>
          </p:cNvSpPr>
          <p:nvPr>
            <p:ph type="title"/>
          </p:nvPr>
        </p:nvSpPr>
        <p:spPr/>
        <p:txBody>
          <a:bodyPr/>
          <a:lstStyle/>
          <a:p>
            <a:r>
              <a:rPr lang="es-ES" dirty="0" smtClean="0"/>
              <a:t>Pregunta</a:t>
            </a:r>
            <a:r>
              <a:rPr lang="es-ES" sz="3600" dirty="0" smtClean="0"/>
              <a:t> 5</a:t>
            </a:r>
          </a:p>
        </p:txBody>
      </p:sp>
      <p:sp>
        <p:nvSpPr>
          <p:cNvPr id="149507" name="Text Box 4"/>
          <p:cNvSpPr txBox="1">
            <a:spLocks noChangeArrowheads="1"/>
          </p:cNvSpPr>
          <p:nvPr/>
        </p:nvSpPr>
        <p:spPr bwMode="auto">
          <a:xfrm>
            <a:off x="6383338" y="6021388"/>
            <a:ext cx="184150" cy="366712"/>
          </a:xfrm>
          <a:prstGeom prst="rect">
            <a:avLst/>
          </a:prstGeom>
          <a:noFill/>
          <a:ln w="9525">
            <a:noFill/>
            <a:miter lim="800000"/>
            <a:headEnd/>
            <a:tailEnd/>
          </a:ln>
        </p:spPr>
        <p:txBody>
          <a:bodyPr wrap="none">
            <a:spAutoFit/>
          </a:bodyPr>
          <a:lstStyle/>
          <a:p>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lstStyle/>
          <a:p>
            <a:r>
              <a:rPr lang="fr-FR" sz="1200" dirty="0" smtClean="0"/>
              <a:t>Morales JM, </a:t>
            </a:r>
            <a:r>
              <a:rPr lang="fr-FR" sz="1200" dirty="0" err="1" smtClean="0"/>
              <a:t>Marcen</a:t>
            </a:r>
            <a:r>
              <a:rPr lang="fr-FR" sz="1200" dirty="0" smtClean="0"/>
              <a:t> R, </a:t>
            </a:r>
            <a:r>
              <a:rPr lang="fr-FR" sz="1200" dirty="0"/>
              <a:t>TTS </a:t>
            </a:r>
            <a:r>
              <a:rPr lang="fr-FR" sz="1200" dirty="0" err="1"/>
              <a:t>Congress</a:t>
            </a:r>
            <a:r>
              <a:rPr lang="fr-FR" sz="1200" dirty="0"/>
              <a:t> Hong-Kong 2016</a:t>
            </a:r>
          </a:p>
          <a:p>
            <a:endParaRPr lang="es-ES" dirty="0"/>
          </a:p>
        </p:txBody>
      </p:sp>
      <p:sp>
        <p:nvSpPr>
          <p:cNvPr id="2" name="1 Título"/>
          <p:cNvSpPr>
            <a:spLocks noGrp="1"/>
          </p:cNvSpPr>
          <p:nvPr>
            <p:ph type="title"/>
          </p:nvPr>
        </p:nvSpPr>
        <p:spPr>
          <a:xfrm>
            <a:off x="609600" y="231912"/>
            <a:ext cx="10972800" cy="604800"/>
          </a:xfrm>
        </p:spPr>
        <p:txBody>
          <a:bodyPr>
            <a:noAutofit/>
          </a:bodyPr>
          <a:lstStyle/>
          <a:p>
            <a:pPr eaLnBrk="1" hangingPunct="1">
              <a:defRPr/>
            </a:pPr>
            <a:r>
              <a:rPr lang="es-ES" dirty="0" err="1" smtClean="0"/>
              <a:t>Immunosupresión</a:t>
            </a:r>
            <a:r>
              <a:rPr lang="es-ES" dirty="0" smtClean="0"/>
              <a:t> durante el estudio: 10 años</a:t>
            </a:r>
            <a:br>
              <a:rPr lang="es-ES" dirty="0" smtClean="0"/>
            </a:br>
            <a:r>
              <a:rPr lang="es-ES" dirty="0" err="1" smtClean="0"/>
              <a:t>Forum</a:t>
            </a:r>
            <a:r>
              <a:rPr lang="es-ES" dirty="0" smtClean="0"/>
              <a:t> Renal (estudio español)</a:t>
            </a:r>
          </a:p>
        </p:txBody>
      </p:sp>
      <p:pic>
        <p:nvPicPr>
          <p:cNvPr id="110594" name="Picture 2"/>
          <p:cNvPicPr>
            <a:picLocks noChangeAspect="1" noChangeArrowheads="1"/>
          </p:cNvPicPr>
          <p:nvPr/>
        </p:nvPicPr>
        <p:blipFill>
          <a:blip r:embed="rId2"/>
          <a:srcRect/>
          <a:stretch>
            <a:fillRect/>
          </a:stretch>
        </p:blipFill>
        <p:spPr bwMode="auto">
          <a:xfrm>
            <a:off x="2544451" y="1543767"/>
            <a:ext cx="8029864" cy="3469409"/>
          </a:xfrm>
          <a:prstGeom prst="rect">
            <a:avLst/>
          </a:prstGeom>
          <a:noFill/>
          <a:ln w="9525">
            <a:noFill/>
            <a:miter lim="800000"/>
            <a:headEnd/>
            <a:tailEnd/>
          </a:ln>
        </p:spPr>
      </p:pic>
      <p:sp>
        <p:nvSpPr>
          <p:cNvPr id="110595" name="Text Box 4"/>
          <p:cNvSpPr txBox="1">
            <a:spLocks noChangeArrowheads="1"/>
          </p:cNvSpPr>
          <p:nvPr/>
        </p:nvSpPr>
        <p:spPr bwMode="auto">
          <a:xfrm>
            <a:off x="1158636" y="4629985"/>
            <a:ext cx="1655762" cy="400110"/>
          </a:xfrm>
          <a:prstGeom prst="rect">
            <a:avLst/>
          </a:prstGeom>
          <a:noFill/>
          <a:ln w="9525">
            <a:noFill/>
            <a:miter lim="800000"/>
            <a:headEnd/>
            <a:tailEnd/>
          </a:ln>
        </p:spPr>
        <p:txBody>
          <a:bodyPr>
            <a:spAutoFit/>
          </a:bodyPr>
          <a:lstStyle/>
          <a:p>
            <a:r>
              <a:rPr lang="es-ES" sz="2000" b="1" dirty="0">
                <a:solidFill>
                  <a:schemeClr val="tx2"/>
                </a:solidFill>
                <a:latin typeface="+mn-lt"/>
              </a:rPr>
              <a:t>80% ICN</a:t>
            </a:r>
          </a:p>
        </p:txBody>
      </p:sp>
      <p:sp>
        <p:nvSpPr>
          <p:cNvPr id="110596" name="Text Box 5"/>
          <p:cNvSpPr txBox="1">
            <a:spLocks noChangeArrowheads="1"/>
          </p:cNvSpPr>
          <p:nvPr/>
        </p:nvSpPr>
        <p:spPr bwMode="auto">
          <a:xfrm>
            <a:off x="1103313" y="2205038"/>
            <a:ext cx="1063112" cy="400110"/>
          </a:xfrm>
          <a:prstGeom prst="rect">
            <a:avLst/>
          </a:prstGeom>
          <a:noFill/>
          <a:ln w="9525">
            <a:noFill/>
            <a:miter lim="800000"/>
            <a:headEnd/>
            <a:tailEnd/>
          </a:ln>
        </p:spPr>
        <p:txBody>
          <a:bodyPr wrap="none">
            <a:spAutoFit/>
          </a:bodyPr>
          <a:lstStyle/>
          <a:p>
            <a:r>
              <a:rPr lang="es-ES" sz="2000" b="1">
                <a:solidFill>
                  <a:schemeClr val="tx2"/>
                </a:solidFill>
                <a:latin typeface="+mn-lt"/>
              </a:rPr>
              <a:t>ICN 91%</a:t>
            </a:r>
          </a:p>
        </p:txBody>
      </p:sp>
      <p:sp>
        <p:nvSpPr>
          <p:cNvPr id="110597" name="Text Box 6"/>
          <p:cNvSpPr txBox="1">
            <a:spLocks noChangeArrowheads="1"/>
          </p:cNvSpPr>
          <p:nvPr/>
        </p:nvSpPr>
        <p:spPr bwMode="auto">
          <a:xfrm>
            <a:off x="2159000" y="5142846"/>
            <a:ext cx="8329488" cy="396875"/>
          </a:xfrm>
          <a:prstGeom prst="rect">
            <a:avLst/>
          </a:prstGeom>
          <a:noFill/>
          <a:ln w="9525">
            <a:noFill/>
            <a:miter lim="800000"/>
            <a:headEnd/>
            <a:tailEnd/>
          </a:ln>
        </p:spPr>
        <p:txBody>
          <a:bodyPr wrap="square">
            <a:spAutoFit/>
          </a:bodyPr>
          <a:lstStyle/>
          <a:p>
            <a:pPr algn="ctr"/>
            <a:r>
              <a:rPr lang="es-ES" sz="2000" i="1" dirty="0" err="1">
                <a:solidFill>
                  <a:srgbClr val="004586"/>
                </a:solidFill>
                <a:latin typeface="+mn-lt"/>
              </a:rPr>
              <a:t>Induction</a:t>
            </a:r>
            <a:r>
              <a:rPr lang="es-ES" sz="2000" i="1" dirty="0">
                <a:solidFill>
                  <a:srgbClr val="004586"/>
                </a:solidFill>
                <a:latin typeface="+mn-lt"/>
              </a:rPr>
              <a:t> </a:t>
            </a:r>
            <a:r>
              <a:rPr lang="es-ES" sz="2000" i="1" dirty="0" err="1">
                <a:solidFill>
                  <a:srgbClr val="004586"/>
                </a:solidFill>
                <a:latin typeface="+mn-lt"/>
              </a:rPr>
              <a:t>therapy</a:t>
            </a:r>
            <a:r>
              <a:rPr lang="es-ES" sz="2000" i="1" dirty="0">
                <a:solidFill>
                  <a:srgbClr val="004586"/>
                </a:solidFill>
                <a:latin typeface="+mn-lt"/>
              </a:rPr>
              <a:t> in </a:t>
            </a:r>
            <a:r>
              <a:rPr lang="es-ES" sz="2000" i="1" dirty="0" err="1">
                <a:solidFill>
                  <a:srgbClr val="004586"/>
                </a:solidFill>
                <a:latin typeface="+mn-lt"/>
              </a:rPr>
              <a:t>immunological</a:t>
            </a:r>
            <a:r>
              <a:rPr lang="es-ES" sz="2000" i="1" dirty="0">
                <a:solidFill>
                  <a:srgbClr val="004586"/>
                </a:solidFill>
                <a:latin typeface="+mn-lt"/>
              </a:rPr>
              <a:t> </a:t>
            </a:r>
            <a:r>
              <a:rPr lang="es-ES" sz="2000" i="1" dirty="0" err="1">
                <a:solidFill>
                  <a:srgbClr val="004586"/>
                </a:solidFill>
                <a:latin typeface="+mn-lt"/>
              </a:rPr>
              <a:t>risk</a:t>
            </a:r>
            <a:r>
              <a:rPr lang="es-ES" sz="2000" i="1" dirty="0">
                <a:solidFill>
                  <a:srgbClr val="004586"/>
                </a:solidFill>
                <a:latin typeface="+mn-lt"/>
              </a:rPr>
              <a:t> </a:t>
            </a:r>
            <a:r>
              <a:rPr lang="es-ES" sz="2000" i="1" dirty="0" err="1">
                <a:solidFill>
                  <a:srgbClr val="004586"/>
                </a:solidFill>
                <a:latin typeface="+mn-lt"/>
              </a:rPr>
              <a:t>patients</a:t>
            </a:r>
            <a:r>
              <a:rPr lang="es-ES" sz="2000" i="1" dirty="0">
                <a:solidFill>
                  <a:srgbClr val="004586"/>
                </a:solidFill>
                <a:latin typeface="+mn-lt"/>
              </a:rPr>
              <a:t> (ATG; S, TAC, MMF)</a:t>
            </a:r>
          </a:p>
        </p:txBody>
      </p:sp>
      <p:sp>
        <p:nvSpPr>
          <p:cNvPr id="110598" name="Oval 20"/>
          <p:cNvSpPr>
            <a:spLocks noChangeArrowheads="1"/>
          </p:cNvSpPr>
          <p:nvPr/>
        </p:nvSpPr>
        <p:spPr bwMode="auto">
          <a:xfrm>
            <a:off x="4078486" y="2277120"/>
            <a:ext cx="1441450" cy="431800"/>
          </a:xfrm>
          <a:prstGeom prst="ellipse">
            <a:avLst/>
          </a:prstGeom>
          <a:noFill/>
          <a:ln w="9525">
            <a:solidFill>
              <a:schemeClr val="tx1"/>
            </a:solidFill>
            <a:round/>
            <a:headEnd/>
            <a:tailEnd/>
          </a:ln>
        </p:spPr>
        <p:txBody>
          <a:bodyPr wrap="none" anchor="ctr"/>
          <a:lstStyle/>
          <a:p>
            <a:endParaRPr lang="es-ES">
              <a:solidFill>
                <a:srgbClr val="FF0000"/>
              </a:solidFill>
            </a:endParaRPr>
          </a:p>
        </p:txBody>
      </p:sp>
      <p:sp>
        <p:nvSpPr>
          <p:cNvPr id="110599" name="Oval 20"/>
          <p:cNvSpPr>
            <a:spLocks noChangeArrowheads="1"/>
          </p:cNvSpPr>
          <p:nvPr/>
        </p:nvSpPr>
        <p:spPr bwMode="auto">
          <a:xfrm>
            <a:off x="4078486" y="4508500"/>
            <a:ext cx="1441450" cy="431800"/>
          </a:xfrm>
          <a:prstGeom prst="ellipse">
            <a:avLst/>
          </a:prstGeom>
          <a:noFill/>
          <a:ln w="9525">
            <a:solidFill>
              <a:schemeClr val="tx1"/>
            </a:solidFill>
            <a:round/>
            <a:headEnd/>
            <a:tailEnd/>
          </a:ln>
        </p:spPr>
        <p:txBody>
          <a:bodyPr wrap="none" anchor="ctr"/>
          <a:lstStyle/>
          <a:p>
            <a:endParaRPr lang="es-ES">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lstStyle/>
          <a:p>
            <a:endParaRPr lang="es-ES"/>
          </a:p>
        </p:txBody>
      </p:sp>
      <p:sp>
        <p:nvSpPr>
          <p:cNvPr id="150530" name="Rectangle 2"/>
          <p:cNvSpPr>
            <a:spLocks noGrp="1"/>
          </p:cNvSpPr>
          <p:nvPr>
            <p:ph type="title"/>
          </p:nvPr>
        </p:nvSpPr>
        <p:spPr>
          <a:xfrm>
            <a:off x="609600" y="231912"/>
            <a:ext cx="10972800" cy="604800"/>
          </a:xfrm>
        </p:spPr>
        <p:txBody>
          <a:bodyPr/>
          <a:lstStyle/>
          <a:p>
            <a:r>
              <a:rPr lang="es-ES" dirty="0"/>
              <a:t>Supervivencia del </a:t>
            </a:r>
            <a:r>
              <a:rPr lang="es-ES" dirty="0" smtClean="0"/>
              <a:t>paciente</a:t>
            </a:r>
            <a:br>
              <a:rPr lang="es-ES" dirty="0" smtClean="0"/>
            </a:br>
            <a:r>
              <a:rPr lang="es-ES" dirty="0"/>
              <a:t>Causas de muerte vs edad del receptor</a:t>
            </a:r>
          </a:p>
        </p:txBody>
      </p:sp>
      <p:graphicFrame>
        <p:nvGraphicFramePr>
          <p:cNvPr id="5" name="Marcador de contenido 4"/>
          <p:cNvGraphicFramePr>
            <a:graphicFrameLocks noGrp="1"/>
          </p:cNvGraphicFramePr>
          <p:nvPr>
            <p:ph idx="4294967295"/>
            <p:extLst>
              <p:ext uri="{D42A27DB-BD31-4B8C-83A1-F6EECF244321}">
                <p14:modId xmlns:p14="http://schemas.microsoft.com/office/powerpoint/2010/main" val="386311827"/>
              </p:ext>
            </p:extLst>
          </p:nvPr>
        </p:nvGraphicFramePr>
        <p:xfrm>
          <a:off x="1041648" y="1268413"/>
          <a:ext cx="10166920" cy="3629748"/>
        </p:xfrm>
        <a:graphic>
          <a:graphicData uri="http://schemas.openxmlformats.org/drawingml/2006/table">
            <a:tbl>
              <a:tblPr firstRow="1" bandRow="1">
                <a:tableStyleId>{073A0DAA-6AF3-43AB-8588-CEC1D06C72B9}</a:tableStyleId>
              </a:tblPr>
              <a:tblGrid>
                <a:gridCol w="2541730"/>
                <a:gridCol w="2541730"/>
                <a:gridCol w="2541730"/>
                <a:gridCol w="2541730"/>
              </a:tblGrid>
              <a:tr h="104854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s-ES" sz="2000" b="1"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 40 </a:t>
                      </a:r>
                      <a:r>
                        <a:rPr kumimoji="0" lang="es-ES" sz="2000" u="none" strike="noStrike" cap="none" normalizeH="0" baseline="0" dirty="0" err="1" smtClean="0">
                          <a:ln>
                            <a:noFill/>
                          </a:ln>
                          <a:effectLst/>
                        </a:rPr>
                        <a:t>yr</a:t>
                      </a:r>
                      <a:endParaRPr kumimoji="0" lang="es-ES" sz="2000" u="none" strike="noStrike" cap="none" normalizeH="0" baseline="0" dirty="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Número: 27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7%        </a:t>
                      </a:r>
                      <a:endParaRPr kumimoji="0" lang="es-ES" sz="2000" b="1"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40-60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Número 168</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15%</a:t>
                      </a:r>
                      <a:endParaRPr kumimoji="0" lang="es-ES" sz="2000" b="1"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 60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Número 199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50%</a:t>
                      </a:r>
                      <a:endParaRPr kumimoji="0" lang="es-ES" sz="2000" b="1" i="0" u="none" strike="noStrike" cap="none" normalizeH="0" baseline="0" dirty="0" smtClean="0">
                        <a:ln>
                          <a:noFill/>
                        </a:ln>
                        <a:solidFill>
                          <a:schemeClr val="bg1"/>
                        </a:solidFill>
                        <a:effectLst/>
                        <a:latin typeface="+mn-lt"/>
                      </a:endParaRPr>
                    </a:p>
                  </a:txBody>
                  <a:tcPr horzOverflow="overflow"/>
                </a:tc>
              </a:tr>
              <a:tr h="45851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CDV</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30</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32</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solidFill>
                            <a:srgbClr val="004586"/>
                          </a:solidFill>
                          <a:effectLst/>
                        </a:rPr>
                        <a:t>30</a:t>
                      </a:r>
                      <a:endParaRPr kumimoji="0" lang="es-ES" sz="2000" b="1" i="0" u="none" strike="noStrike" cap="none" normalizeH="0" baseline="0" smtClean="0">
                        <a:ln>
                          <a:noFill/>
                        </a:ln>
                        <a:solidFill>
                          <a:srgbClr val="004586"/>
                        </a:solidFill>
                        <a:effectLst/>
                        <a:latin typeface="+mn-lt"/>
                      </a:endParaRPr>
                    </a:p>
                  </a:txBody>
                  <a:tcPr horzOverflow="overflow"/>
                </a:tc>
              </a:tr>
              <a:tr h="45851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solidFill>
                            <a:srgbClr val="004586"/>
                          </a:solidFill>
                          <a:effectLst/>
                        </a:rPr>
                        <a:t>Infeccion</a:t>
                      </a:r>
                      <a:endParaRPr kumimoji="0" lang="es-ES" sz="2000" b="1" i="0" u="none" strike="noStrike" cap="none" normalizeH="0" baseline="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19</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18</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solidFill>
                            <a:srgbClr val="004586"/>
                          </a:solidFill>
                          <a:effectLst/>
                        </a:rPr>
                        <a:t>20</a:t>
                      </a:r>
                      <a:endParaRPr kumimoji="0" lang="es-ES" sz="2000" b="1" i="0" u="none" strike="noStrike" cap="none" normalizeH="0" baseline="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Cáncer</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solidFill>
                            <a:srgbClr val="004586"/>
                          </a:solidFill>
                          <a:effectLst/>
                        </a:rPr>
                        <a:t>15</a:t>
                      </a:r>
                      <a:endParaRPr kumimoji="0" lang="es-ES" sz="2000" b="1" i="0" u="none" strike="noStrike" cap="none" normalizeH="0" baseline="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20</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12</a:t>
                      </a:r>
                      <a:endParaRPr kumimoji="0" lang="es-ES" sz="2000" b="1"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Enfermedad hepática</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solidFill>
                            <a:srgbClr val="004586"/>
                          </a:solidFill>
                          <a:effectLst/>
                        </a:rPr>
                        <a:t>0</a:t>
                      </a:r>
                      <a:endParaRPr kumimoji="0" lang="es-ES" sz="2000" b="1" i="0" u="none" strike="noStrike" cap="none" normalizeH="0" baseline="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0,6</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3</a:t>
                      </a:r>
                      <a:endParaRPr kumimoji="0" lang="es-ES" sz="2000" b="1"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Desconocida</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solidFill>
                            <a:srgbClr val="004586"/>
                          </a:solidFill>
                          <a:effectLst/>
                        </a:rPr>
                        <a:t>18</a:t>
                      </a:r>
                      <a:endParaRPr kumimoji="0" lang="es-ES" sz="2000" b="1" i="0" u="none" strike="noStrike" cap="none" normalizeH="0" baseline="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24</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22</a:t>
                      </a:r>
                      <a:endParaRPr kumimoji="0" lang="es-ES" sz="2000" b="1" i="0" u="none" strike="noStrike" cap="none" normalizeH="0" baseline="0" dirty="0" smtClean="0">
                        <a:ln>
                          <a:noFill/>
                        </a:ln>
                        <a:solidFill>
                          <a:srgbClr val="004586"/>
                        </a:solidFill>
                        <a:effectLst/>
                        <a:latin typeface="+mn-lt"/>
                      </a:endParaRPr>
                    </a:p>
                  </a:txBody>
                  <a:tcPr horzOverflow="overflow"/>
                </a:tc>
              </a:tr>
              <a:tr h="3684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Otras</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18</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5,4</a:t>
                      </a:r>
                      <a:endParaRPr kumimoji="0" lang="es-ES" sz="2000" b="1" i="0" u="none" strike="noStrike" cap="none" normalizeH="0" baseline="0" dirty="0" smtClean="0">
                        <a:ln>
                          <a:noFill/>
                        </a:ln>
                        <a:solidFill>
                          <a:srgbClr val="004586"/>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solidFill>
                            <a:srgbClr val="004586"/>
                          </a:solidFill>
                          <a:effectLst/>
                        </a:rPr>
                        <a:t>13</a:t>
                      </a:r>
                      <a:endParaRPr kumimoji="0" lang="es-ES" sz="2000" b="1" i="0" u="none" strike="noStrike" cap="none" normalizeH="0" baseline="0" dirty="0" smtClean="0">
                        <a:ln>
                          <a:noFill/>
                        </a:ln>
                        <a:solidFill>
                          <a:srgbClr val="004586"/>
                        </a:solidFill>
                        <a:effectLst/>
                        <a:latin typeface="+mn-lt"/>
                      </a:endParaRPr>
                    </a:p>
                  </a:txBody>
                  <a:tcPr horzOverflow="overflow"/>
                </a:tc>
              </a:tr>
            </a:tbl>
          </a:graphicData>
        </a:graphic>
      </p:graphicFrame>
    </p:spTree>
    <p:extLst>
      <p:ext uri="{BB962C8B-B14F-4D97-AF65-F5344CB8AC3E}">
        <p14:creationId xmlns:p14="http://schemas.microsoft.com/office/powerpoint/2010/main" val="2654725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idx="4294967295"/>
          </p:nvPr>
        </p:nvSpPr>
        <p:spPr>
          <a:xfrm>
            <a:off x="623888" y="53752"/>
            <a:ext cx="10958512" cy="1143000"/>
          </a:xfrm>
        </p:spPr>
        <p:txBody>
          <a:bodyPr/>
          <a:lstStyle/>
          <a:p>
            <a:r>
              <a:rPr lang="es-ES" sz="3200" b="1" dirty="0" smtClean="0">
                <a:solidFill>
                  <a:srgbClr val="004586"/>
                </a:solidFill>
              </a:rPr>
              <a:t>Supervivencia del paciente: global y según edad</a:t>
            </a:r>
            <a:br>
              <a:rPr lang="es-ES" sz="3200" b="1" dirty="0" smtClean="0">
                <a:solidFill>
                  <a:srgbClr val="004586"/>
                </a:solidFill>
              </a:rPr>
            </a:br>
            <a:r>
              <a:rPr lang="es-ES" sz="3200" b="1" dirty="0" err="1" smtClean="0">
                <a:solidFill>
                  <a:srgbClr val="004586"/>
                </a:solidFill>
              </a:rPr>
              <a:t>Forum</a:t>
            </a:r>
            <a:r>
              <a:rPr lang="es-ES" sz="3200" b="1" dirty="0" smtClean="0">
                <a:solidFill>
                  <a:srgbClr val="004586"/>
                </a:solidFill>
              </a:rPr>
              <a:t> renal </a:t>
            </a:r>
          </a:p>
        </p:txBody>
      </p:sp>
      <p:pic>
        <p:nvPicPr>
          <p:cNvPr id="112642" name="Picture 3"/>
          <p:cNvPicPr>
            <a:picLocks noGrp="1" noChangeAspect="1" noChangeArrowheads="1"/>
          </p:cNvPicPr>
          <p:nvPr>
            <p:ph type="body" idx="4294967295"/>
          </p:nvPr>
        </p:nvPicPr>
        <p:blipFill rotWithShape="1">
          <a:blip r:embed="rId2"/>
          <a:srcRect b="22306"/>
          <a:stretch/>
        </p:blipFill>
        <p:spPr>
          <a:xfrm>
            <a:off x="5808663" y="1169988"/>
            <a:ext cx="6172200" cy="4419252"/>
          </a:xfrm>
        </p:spPr>
      </p:pic>
      <p:pic>
        <p:nvPicPr>
          <p:cNvPr id="112643" name="Picture 2"/>
          <p:cNvPicPr>
            <a:picLocks noChangeAspect="1" noChangeArrowheads="1"/>
          </p:cNvPicPr>
          <p:nvPr/>
        </p:nvPicPr>
        <p:blipFill rotWithShape="1">
          <a:blip r:embed="rId3"/>
          <a:srcRect t="3193" r="5776"/>
          <a:stretch/>
        </p:blipFill>
        <p:spPr bwMode="auto">
          <a:xfrm>
            <a:off x="263588" y="1306204"/>
            <a:ext cx="5879976" cy="4381475"/>
          </a:xfrm>
          <a:prstGeom prst="rect">
            <a:avLst/>
          </a:prstGeom>
          <a:noFill/>
          <a:ln w="9525">
            <a:noFill/>
            <a:miter lim="800000"/>
            <a:headEnd/>
            <a:tailEnd/>
          </a:ln>
        </p:spPr>
      </p:pic>
      <p:sp>
        <p:nvSpPr>
          <p:cNvPr id="112644" name="Text Box 5"/>
          <p:cNvSpPr txBox="1">
            <a:spLocks noChangeArrowheads="1"/>
          </p:cNvSpPr>
          <p:nvPr/>
        </p:nvSpPr>
        <p:spPr bwMode="auto">
          <a:xfrm>
            <a:off x="2255838" y="1125538"/>
            <a:ext cx="2044599" cy="369332"/>
          </a:xfrm>
          <a:prstGeom prst="rect">
            <a:avLst/>
          </a:prstGeom>
          <a:noFill/>
          <a:ln w="9525">
            <a:noFill/>
            <a:miter lim="800000"/>
            <a:headEnd/>
            <a:tailEnd/>
          </a:ln>
        </p:spPr>
        <p:txBody>
          <a:bodyPr wrap="none">
            <a:spAutoFit/>
          </a:bodyPr>
          <a:lstStyle/>
          <a:p>
            <a:r>
              <a:rPr lang="es-ES" b="1">
                <a:solidFill>
                  <a:schemeClr val="accent1"/>
                </a:solidFill>
                <a:latin typeface="+mj-lt"/>
              </a:rPr>
              <a:t>Superviencia</a:t>
            </a:r>
            <a:r>
              <a:rPr lang="es-ES" b="1" dirty="0">
                <a:solidFill>
                  <a:schemeClr val="accent1"/>
                </a:solidFill>
                <a:latin typeface="+mj-lt"/>
              </a:rPr>
              <a:t> global</a:t>
            </a:r>
          </a:p>
        </p:txBody>
      </p:sp>
      <p:sp>
        <p:nvSpPr>
          <p:cNvPr id="112645" name="Text Box 7"/>
          <p:cNvSpPr txBox="1">
            <a:spLocks noChangeArrowheads="1"/>
          </p:cNvSpPr>
          <p:nvPr/>
        </p:nvSpPr>
        <p:spPr bwMode="auto">
          <a:xfrm>
            <a:off x="5973763" y="2439988"/>
            <a:ext cx="763351" cy="369332"/>
          </a:xfrm>
          <a:prstGeom prst="rect">
            <a:avLst/>
          </a:prstGeom>
          <a:noFill/>
          <a:ln w="9525">
            <a:noFill/>
            <a:miter lim="800000"/>
            <a:headEnd/>
            <a:tailEnd/>
          </a:ln>
        </p:spPr>
        <p:txBody>
          <a:bodyPr wrap="none">
            <a:spAutoFit/>
          </a:bodyPr>
          <a:lstStyle/>
          <a:p>
            <a:r>
              <a:rPr lang="es-ES" b="1" dirty="0" smtClean="0">
                <a:solidFill>
                  <a:schemeClr val="accent1"/>
                </a:solidFill>
                <a:latin typeface="+mj-lt"/>
              </a:rPr>
              <a:t>80,5</a:t>
            </a:r>
            <a:r>
              <a:rPr lang="es-ES" b="1" dirty="0">
                <a:solidFill>
                  <a:schemeClr val="accent1"/>
                </a:solidFill>
                <a:latin typeface="+mj-lt"/>
              </a:rPr>
              <a:t>%</a:t>
            </a:r>
          </a:p>
        </p:txBody>
      </p:sp>
      <p:sp>
        <p:nvSpPr>
          <p:cNvPr id="112646" name="Text Box 8"/>
          <p:cNvSpPr txBox="1">
            <a:spLocks noChangeArrowheads="1"/>
          </p:cNvSpPr>
          <p:nvPr/>
        </p:nvSpPr>
        <p:spPr bwMode="auto">
          <a:xfrm>
            <a:off x="11349038" y="1865313"/>
            <a:ext cx="702436" cy="369332"/>
          </a:xfrm>
          <a:prstGeom prst="rect">
            <a:avLst/>
          </a:prstGeom>
          <a:noFill/>
          <a:ln w="9525">
            <a:noFill/>
            <a:miter lim="800000"/>
            <a:headEnd/>
            <a:tailEnd/>
          </a:ln>
        </p:spPr>
        <p:txBody>
          <a:bodyPr wrap="none">
            <a:spAutoFit/>
          </a:bodyPr>
          <a:lstStyle/>
          <a:p>
            <a:r>
              <a:rPr lang="es-ES" b="1">
                <a:solidFill>
                  <a:schemeClr val="accent1"/>
                </a:solidFill>
                <a:latin typeface="+mj-lt"/>
              </a:rPr>
              <a:t>95%*</a:t>
            </a:r>
          </a:p>
        </p:txBody>
      </p:sp>
      <p:sp>
        <p:nvSpPr>
          <p:cNvPr id="112647" name="Text Box 9"/>
          <p:cNvSpPr txBox="1">
            <a:spLocks noChangeArrowheads="1"/>
          </p:cNvSpPr>
          <p:nvPr/>
        </p:nvSpPr>
        <p:spPr bwMode="auto">
          <a:xfrm>
            <a:off x="11349038" y="2368550"/>
            <a:ext cx="587020" cy="369332"/>
          </a:xfrm>
          <a:prstGeom prst="rect">
            <a:avLst/>
          </a:prstGeom>
          <a:noFill/>
          <a:ln w="9525">
            <a:noFill/>
            <a:miter lim="800000"/>
            <a:headEnd/>
            <a:tailEnd/>
          </a:ln>
        </p:spPr>
        <p:txBody>
          <a:bodyPr wrap="none">
            <a:spAutoFit/>
          </a:bodyPr>
          <a:lstStyle/>
          <a:p>
            <a:r>
              <a:rPr lang="es-ES" b="1">
                <a:solidFill>
                  <a:schemeClr val="accent1"/>
                </a:solidFill>
                <a:latin typeface="+mj-lt"/>
              </a:rPr>
              <a:t>84%</a:t>
            </a:r>
          </a:p>
        </p:txBody>
      </p:sp>
      <p:sp>
        <p:nvSpPr>
          <p:cNvPr id="112648" name="Text Box 10"/>
          <p:cNvSpPr txBox="1">
            <a:spLocks noChangeArrowheads="1"/>
          </p:cNvSpPr>
          <p:nvPr/>
        </p:nvSpPr>
        <p:spPr bwMode="auto">
          <a:xfrm>
            <a:off x="11349038" y="3665538"/>
            <a:ext cx="587020" cy="369332"/>
          </a:xfrm>
          <a:prstGeom prst="rect">
            <a:avLst/>
          </a:prstGeom>
          <a:noFill/>
          <a:ln w="9525">
            <a:noFill/>
            <a:miter lim="800000"/>
            <a:headEnd/>
            <a:tailEnd/>
          </a:ln>
        </p:spPr>
        <p:txBody>
          <a:bodyPr wrap="none">
            <a:spAutoFit/>
          </a:bodyPr>
          <a:lstStyle/>
          <a:p>
            <a:r>
              <a:rPr lang="es-ES" b="1">
                <a:solidFill>
                  <a:schemeClr val="accent1"/>
                </a:solidFill>
                <a:latin typeface="+mj-lt"/>
              </a:rPr>
              <a:t>55%</a:t>
            </a:r>
          </a:p>
        </p:txBody>
      </p:sp>
      <p:sp>
        <p:nvSpPr>
          <p:cNvPr id="112649" name="Text Box 11"/>
          <p:cNvSpPr txBox="1">
            <a:spLocks noChangeArrowheads="1"/>
          </p:cNvSpPr>
          <p:nvPr/>
        </p:nvSpPr>
        <p:spPr bwMode="auto">
          <a:xfrm>
            <a:off x="8365611" y="5269752"/>
            <a:ext cx="1055097" cy="369332"/>
          </a:xfrm>
          <a:prstGeom prst="rect">
            <a:avLst/>
          </a:prstGeom>
          <a:noFill/>
          <a:ln w="9525">
            <a:noFill/>
            <a:miter lim="800000"/>
            <a:headEnd/>
            <a:tailEnd/>
          </a:ln>
        </p:spPr>
        <p:txBody>
          <a:bodyPr wrap="none">
            <a:spAutoFit/>
          </a:bodyPr>
          <a:lstStyle/>
          <a:p>
            <a:r>
              <a:rPr lang="es-ES" b="1" dirty="0">
                <a:solidFill>
                  <a:schemeClr val="accent1"/>
                </a:solidFill>
                <a:latin typeface="+mj-lt"/>
              </a:rPr>
              <a:t>p≺ </a:t>
            </a:r>
            <a:r>
              <a:rPr lang="es-ES" b="1" dirty="0" smtClean="0">
                <a:solidFill>
                  <a:schemeClr val="accent1"/>
                </a:solidFill>
                <a:latin typeface="+mj-lt"/>
              </a:rPr>
              <a:t>0,001</a:t>
            </a:r>
            <a:endParaRPr lang="es-ES" b="1" dirty="0">
              <a:solidFill>
                <a:schemeClr val="accent1"/>
              </a:solidFill>
              <a:latin typeface="+mj-lt"/>
            </a:endParaRPr>
          </a:p>
        </p:txBody>
      </p:sp>
      <p:sp>
        <p:nvSpPr>
          <p:cNvPr id="69644" name="Text Box 12"/>
          <p:cNvSpPr txBox="1">
            <a:spLocks noChangeArrowheads="1"/>
          </p:cNvSpPr>
          <p:nvPr/>
        </p:nvSpPr>
        <p:spPr bwMode="auto">
          <a:xfrm>
            <a:off x="8400256" y="5877272"/>
            <a:ext cx="3587649"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s-ES" sz="1200" i="1" dirty="0" smtClean="0">
                <a:solidFill>
                  <a:schemeClr val="bg1">
                    <a:lumMod val="50000"/>
                  </a:schemeClr>
                </a:solidFill>
                <a:latin typeface="+mj-lt"/>
              </a:rPr>
              <a:t>Morales JM, Marcen R, TTS. </a:t>
            </a:r>
            <a:r>
              <a:rPr lang="es-ES" sz="1200" i="1" dirty="0" err="1">
                <a:solidFill>
                  <a:schemeClr val="bg1">
                    <a:lumMod val="50000"/>
                  </a:schemeClr>
                </a:solidFill>
                <a:latin typeface="+mj-lt"/>
              </a:rPr>
              <a:t>Congress</a:t>
            </a:r>
            <a:r>
              <a:rPr lang="es-ES" sz="1200" i="1" dirty="0">
                <a:solidFill>
                  <a:schemeClr val="bg1">
                    <a:lumMod val="50000"/>
                  </a:schemeClr>
                </a:solidFill>
                <a:latin typeface="+mj-lt"/>
              </a:rPr>
              <a:t> Hong-Kong </a:t>
            </a:r>
            <a:r>
              <a:rPr lang="es-ES" sz="1200" i="1" dirty="0" smtClean="0">
                <a:solidFill>
                  <a:schemeClr val="bg1">
                    <a:lumMod val="50000"/>
                  </a:schemeClr>
                </a:solidFill>
                <a:latin typeface="+mj-lt"/>
              </a:rPr>
              <a:t>2016</a:t>
            </a:r>
            <a:endParaRPr lang="es-ES" sz="1200" i="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p:txBody>
          <a:bodyPr/>
          <a:lstStyle/>
          <a:p>
            <a:endParaRPr lang="es-ES"/>
          </a:p>
        </p:txBody>
      </p:sp>
      <p:sp>
        <p:nvSpPr>
          <p:cNvPr id="150530" name="Rectangle 2"/>
          <p:cNvSpPr>
            <a:spLocks noGrp="1"/>
          </p:cNvSpPr>
          <p:nvPr>
            <p:ph type="title"/>
          </p:nvPr>
        </p:nvSpPr>
        <p:spPr/>
        <p:txBody>
          <a:bodyPr/>
          <a:lstStyle/>
          <a:p>
            <a:r>
              <a:rPr lang="es-ES" dirty="0" smtClean="0"/>
              <a:t>Causas </a:t>
            </a:r>
            <a:r>
              <a:rPr lang="es-ES" dirty="0"/>
              <a:t>de muerte vs edad del receptor</a:t>
            </a:r>
          </a:p>
        </p:txBody>
      </p:sp>
      <p:graphicFrame>
        <p:nvGraphicFramePr>
          <p:cNvPr id="5" name="Marcador de contenido 4"/>
          <p:cNvGraphicFramePr>
            <a:graphicFrameLocks noGrp="1"/>
          </p:cNvGraphicFramePr>
          <p:nvPr>
            <p:ph idx="4294967295"/>
            <p:extLst>
              <p:ext uri="{D42A27DB-BD31-4B8C-83A1-F6EECF244321}">
                <p14:modId xmlns:p14="http://schemas.microsoft.com/office/powerpoint/2010/main" val="125076006"/>
              </p:ext>
            </p:extLst>
          </p:nvPr>
        </p:nvGraphicFramePr>
        <p:xfrm>
          <a:off x="273804" y="1016000"/>
          <a:ext cx="11582836" cy="3195848"/>
        </p:xfrm>
        <a:graphic>
          <a:graphicData uri="http://schemas.openxmlformats.org/drawingml/2006/table">
            <a:tbl>
              <a:tblPr firstRow="1" bandRow="1">
                <a:tableStyleId>{073A0DAA-6AF3-43AB-8588-CEC1D06C72B9}</a:tableStyleId>
              </a:tblPr>
              <a:tblGrid>
                <a:gridCol w="2895709"/>
                <a:gridCol w="2895709"/>
                <a:gridCol w="2895709"/>
                <a:gridCol w="2895709"/>
              </a:tblGrid>
              <a:tr h="81840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s-ES" sz="2000" b="1" i="0" u="none" strike="noStrike" cap="none" normalizeH="0" baseline="0" dirty="0" smtClean="0">
                        <a:ln>
                          <a:noFill/>
                        </a:ln>
                        <a:solidFill>
                          <a:schemeClr val="bg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 40 </a:t>
                      </a:r>
                      <a:r>
                        <a:rPr kumimoji="0" lang="es-ES" sz="2000" u="none" strike="noStrike" cap="none" normalizeH="0" baseline="0" dirty="0" err="1" smtClean="0">
                          <a:ln>
                            <a:noFill/>
                          </a:ln>
                          <a:effectLst/>
                        </a:rPr>
                        <a:t>yr</a:t>
                      </a:r>
                      <a:endParaRPr kumimoji="0" lang="es-ES" sz="2000" u="none" strike="noStrike" cap="none" normalizeH="0" baseline="0" dirty="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N= 27 (7%)     </a:t>
                      </a:r>
                      <a:endParaRPr kumimoji="0" lang="es-ES" sz="2000" b="1" i="0" u="none" strike="noStrike" cap="none" normalizeH="0" baseline="0" dirty="0" smtClean="0">
                        <a:ln>
                          <a:noFill/>
                        </a:ln>
                        <a:solidFill>
                          <a:schemeClr val="bg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40-60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N= 168 (15%)     </a:t>
                      </a:r>
                      <a:endParaRPr kumimoji="0" lang="es-ES" sz="2000" b="1" i="0" u="none" strike="noStrike" cap="none" normalizeH="0" baseline="0" dirty="0" smtClean="0">
                        <a:ln>
                          <a:noFill/>
                        </a:ln>
                        <a:solidFill>
                          <a:schemeClr val="bg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 60 </a:t>
                      </a:r>
                      <a:r>
                        <a:rPr kumimoji="0" lang="es-ES" sz="2000" u="none" strike="noStrike" cap="none" normalizeH="0" baseline="0" dirty="0" err="1" smtClean="0">
                          <a:ln>
                            <a:noFill/>
                          </a:ln>
                          <a:effectLst/>
                        </a:rPr>
                        <a:t>yr</a:t>
                      </a:r>
                      <a:r>
                        <a:rPr kumimoji="0" lang="es-ES" sz="200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N= 199 (50%)     </a:t>
                      </a:r>
                      <a:endParaRPr kumimoji="0" lang="es-ES" sz="2000" b="1" i="0" u="none" strike="noStrike" cap="none" normalizeH="0" baseline="0" dirty="0" smtClean="0">
                        <a:ln>
                          <a:noFill/>
                        </a:ln>
                        <a:solidFill>
                          <a:schemeClr val="bg1"/>
                        </a:solidFill>
                        <a:effectLst/>
                        <a:latin typeface="+mn-lt"/>
                      </a:endParaRPr>
                    </a:p>
                  </a:txBody>
                  <a:tcPr marL="107362" marR="107362" horzOverflow="overflow"/>
                </a:tc>
              </a:tr>
              <a:tr h="2875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CDV</a:t>
                      </a:r>
                      <a:endParaRPr kumimoji="0" lang="es-ES" sz="2000" b="1" i="0" u="none" strike="noStrike" cap="none" normalizeH="0" baseline="0" smtClean="0">
                        <a:ln>
                          <a:noFill/>
                        </a:ln>
                        <a:solidFill>
                          <a:schemeClr val="tx2"/>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30</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32</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30</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r>
              <a:tr h="2875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Infeccion</a:t>
                      </a:r>
                      <a:endParaRPr kumimoji="0" lang="es-ES" sz="2000" b="1" i="0" u="none" strike="noStrike" cap="none" normalizeH="0" baseline="0" smtClean="0">
                        <a:ln>
                          <a:noFill/>
                        </a:ln>
                        <a:solidFill>
                          <a:schemeClr val="tx2"/>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19</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18</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20</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r>
              <a:tr h="2875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Cáncer</a:t>
                      </a:r>
                      <a:endParaRPr kumimoji="0" lang="es-ES" sz="2000" b="1" i="0" u="none" strike="noStrike" cap="none" normalizeH="0" baseline="0" dirty="0" smtClean="0">
                        <a:ln>
                          <a:noFill/>
                        </a:ln>
                        <a:solidFill>
                          <a:schemeClr val="tx2"/>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15</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20</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12</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r>
              <a:tr h="2875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Enfermedad hepática</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0</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0,6</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3</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r>
              <a:tr h="2875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Desconocida</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18</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24</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22</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r>
              <a:tr h="2875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Otras</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smtClean="0">
                          <a:ln>
                            <a:noFill/>
                          </a:ln>
                          <a:effectLst/>
                        </a:rPr>
                        <a:t>18</a:t>
                      </a:r>
                      <a:endParaRPr kumimoji="0" lang="es-ES" sz="2000" b="1" i="0" u="none" strike="noStrike" cap="none" normalizeH="0" baseline="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5,4</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u="none" strike="noStrike" cap="none" normalizeH="0" baseline="0" dirty="0" smtClean="0">
                          <a:ln>
                            <a:noFill/>
                          </a:ln>
                          <a:effectLst/>
                        </a:rPr>
                        <a:t>13</a:t>
                      </a:r>
                      <a:endParaRPr kumimoji="0" lang="es-ES" sz="2000" b="1" i="0" u="none" strike="noStrike" cap="none" normalizeH="0" baseline="0" dirty="0" smtClean="0">
                        <a:ln>
                          <a:noFill/>
                        </a:ln>
                        <a:solidFill>
                          <a:schemeClr val="accent1"/>
                        </a:solidFill>
                        <a:effectLst/>
                        <a:latin typeface="+mn-lt"/>
                      </a:endParaRPr>
                    </a:p>
                  </a:txBody>
                  <a:tcPr marL="107362" marR="107362" horzOverflow="overflow"/>
                </a:tc>
              </a:tr>
            </a:tbl>
          </a:graphicData>
        </a:graphic>
      </p:graphicFrame>
      <p:sp>
        <p:nvSpPr>
          <p:cNvPr id="2" name="Rectángulo 1"/>
          <p:cNvSpPr/>
          <p:nvPr/>
        </p:nvSpPr>
        <p:spPr>
          <a:xfrm>
            <a:off x="4272136" y="4350003"/>
            <a:ext cx="3696072" cy="203132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s-ES" b="1" dirty="0">
                <a:solidFill>
                  <a:schemeClr val="bg1"/>
                </a:solidFill>
              </a:rPr>
              <a:t>Factores de riesgo para la muerte: </a:t>
            </a:r>
            <a:endParaRPr lang="es-ES" b="1" dirty="0" smtClean="0">
              <a:solidFill>
                <a:schemeClr val="bg1"/>
              </a:solidFill>
            </a:endParaRPr>
          </a:p>
          <a:p>
            <a:pPr marL="285750" indent="-285750">
              <a:buClr>
                <a:srgbClr val="C00000"/>
              </a:buClr>
              <a:buFont typeface="Wingdings" panose="05000000000000000000" pitchFamily="2" charset="2"/>
              <a:buChar char="v"/>
            </a:pPr>
            <a:r>
              <a:rPr lang="es-ES" b="1" dirty="0" smtClean="0">
                <a:solidFill>
                  <a:schemeClr val="bg1"/>
                </a:solidFill>
              </a:rPr>
              <a:t>Edad receptor.</a:t>
            </a:r>
          </a:p>
          <a:p>
            <a:pPr marL="285750" indent="-285750">
              <a:buClr>
                <a:srgbClr val="C00000"/>
              </a:buClr>
              <a:buFont typeface="Wingdings" panose="05000000000000000000" pitchFamily="2" charset="2"/>
              <a:buChar char="v"/>
            </a:pPr>
            <a:r>
              <a:rPr lang="es-ES" b="1" dirty="0" smtClean="0">
                <a:solidFill>
                  <a:schemeClr val="bg1"/>
                </a:solidFill>
              </a:rPr>
              <a:t>Sexo (varón)</a:t>
            </a:r>
          </a:p>
          <a:p>
            <a:pPr marL="285750" indent="-285750">
              <a:buClr>
                <a:srgbClr val="C00000"/>
              </a:buClr>
              <a:buFont typeface="Wingdings" panose="05000000000000000000" pitchFamily="2" charset="2"/>
              <a:buChar char="v"/>
            </a:pPr>
            <a:r>
              <a:rPr lang="es-ES" b="1" dirty="0" smtClean="0">
                <a:solidFill>
                  <a:schemeClr val="bg1"/>
                </a:solidFill>
              </a:rPr>
              <a:t>HCV + ç </a:t>
            </a:r>
            <a:r>
              <a:rPr lang="es-ES" b="1" dirty="0">
                <a:solidFill>
                  <a:schemeClr val="bg1"/>
                </a:solidFill>
              </a:rPr>
              <a:t>ECV y </a:t>
            </a:r>
            <a:r>
              <a:rPr lang="es-ES" b="1" dirty="0" smtClean="0">
                <a:solidFill>
                  <a:schemeClr val="bg1"/>
                </a:solidFill>
              </a:rPr>
              <a:t>diabetes.</a:t>
            </a:r>
            <a:endParaRPr lang="es-ES" b="1" dirty="0">
              <a:solidFill>
                <a:schemeClr val="bg1"/>
              </a:solidFill>
            </a:endParaRPr>
          </a:p>
          <a:p>
            <a:pPr marL="285750" indent="-285750">
              <a:buClr>
                <a:srgbClr val="C00000"/>
              </a:buClr>
              <a:buFont typeface="Wingdings" panose="05000000000000000000" pitchFamily="2" charset="2"/>
              <a:buChar char="v"/>
            </a:pPr>
            <a:r>
              <a:rPr lang="es-ES" b="1" dirty="0" err="1" smtClean="0">
                <a:solidFill>
                  <a:schemeClr val="bg1"/>
                </a:solidFill>
              </a:rPr>
              <a:t>PreTx</a:t>
            </a:r>
            <a:r>
              <a:rPr lang="es-ES" b="1" dirty="0" smtClean="0">
                <a:solidFill>
                  <a:schemeClr val="bg1"/>
                </a:solidFill>
              </a:rPr>
              <a:t>.</a:t>
            </a:r>
          </a:p>
          <a:p>
            <a:pPr marL="285750" indent="-285750">
              <a:buClr>
                <a:srgbClr val="C00000"/>
              </a:buClr>
              <a:buFont typeface="Wingdings" panose="05000000000000000000" pitchFamily="2" charset="2"/>
              <a:buChar char="v"/>
            </a:pPr>
            <a:r>
              <a:rPr lang="es-ES" b="1" dirty="0" smtClean="0">
                <a:solidFill>
                  <a:schemeClr val="bg1"/>
                </a:solidFill>
              </a:rPr>
              <a:t>edad donante.</a:t>
            </a:r>
          </a:p>
          <a:p>
            <a:pPr marL="285750" indent="-285750">
              <a:buClr>
                <a:srgbClr val="C00000"/>
              </a:buClr>
              <a:buFont typeface="Wingdings" panose="05000000000000000000" pitchFamily="2" charset="2"/>
              <a:buChar char="v"/>
            </a:pPr>
            <a:r>
              <a:rPr lang="es-ES" b="1" dirty="0" smtClean="0">
                <a:solidFill>
                  <a:schemeClr val="bg1"/>
                </a:solidFill>
              </a:rPr>
              <a:t>NTA.</a:t>
            </a:r>
            <a:endParaRPr lang="es-ES" b="1" dirty="0">
              <a:solidFill>
                <a:schemeClr val="bg1"/>
              </a:solidFill>
            </a:endParaRPr>
          </a:p>
        </p:txBody>
      </p:sp>
    </p:spTree>
    <p:extLst>
      <p:ext uri="{BB962C8B-B14F-4D97-AF65-F5344CB8AC3E}">
        <p14:creationId xmlns:p14="http://schemas.microsoft.com/office/powerpoint/2010/main" val="952426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4 Marcador de contenido"/>
          <p:cNvSpPr>
            <a:spLocks noGrp="1"/>
          </p:cNvSpPr>
          <p:nvPr>
            <p:ph idx="10"/>
          </p:nvPr>
        </p:nvSpPr>
        <p:spPr/>
        <p:txBody>
          <a:bodyPr/>
          <a:lstStyle/>
          <a:p>
            <a:pPr marL="808038" indent="-265113">
              <a:spcBef>
                <a:spcPts val="0"/>
              </a:spcBef>
              <a:buFontTx/>
              <a:buBlip>
                <a:blip r:embed="rId2"/>
              </a:buBlip>
            </a:pPr>
            <a:r>
              <a:rPr lang="es-ES" sz="2100" dirty="0" smtClean="0">
                <a:solidFill>
                  <a:schemeClr val="accent1"/>
                </a:solidFill>
              </a:rPr>
              <a:t>Aumentan los niveles:</a:t>
            </a:r>
          </a:p>
          <a:p>
            <a:pPr marL="1524000" lvl="1" indent="-265113">
              <a:spcBef>
                <a:spcPts val="0"/>
              </a:spcBef>
              <a:buClr>
                <a:schemeClr val="tx2"/>
              </a:buClr>
              <a:buFont typeface="Wingdings" pitchFamily="2" charset="2"/>
              <a:buChar char="v"/>
            </a:pPr>
            <a:r>
              <a:rPr lang="es-ES" sz="2100" dirty="0" err="1" smtClean="0">
                <a:solidFill>
                  <a:schemeClr val="tx2"/>
                </a:solidFill>
              </a:rPr>
              <a:t>Antifúngicos</a:t>
            </a:r>
            <a:r>
              <a:rPr lang="es-ES" sz="2100" dirty="0" smtClean="0">
                <a:solidFill>
                  <a:schemeClr val="tx2"/>
                </a:solidFill>
              </a:rPr>
              <a:t> </a:t>
            </a:r>
            <a:r>
              <a:rPr lang="es-ES" sz="2100" dirty="0" err="1" smtClean="0">
                <a:solidFill>
                  <a:schemeClr val="tx2"/>
                </a:solidFill>
              </a:rPr>
              <a:t>azoles</a:t>
            </a:r>
            <a:r>
              <a:rPr lang="es-ES" sz="2100" dirty="0" smtClean="0">
                <a:solidFill>
                  <a:schemeClr val="tx2"/>
                </a:solidFill>
              </a:rPr>
              <a:t> sistémicos.                        </a:t>
            </a:r>
          </a:p>
          <a:p>
            <a:pPr marL="1524000" lvl="1" indent="-265113">
              <a:spcBef>
                <a:spcPts val="0"/>
              </a:spcBef>
              <a:buClr>
                <a:schemeClr val="tx2"/>
              </a:buClr>
              <a:buFont typeface="Wingdings" pitchFamily="2" charset="2"/>
              <a:buChar char="v"/>
            </a:pPr>
            <a:r>
              <a:rPr lang="es-ES" sz="2100" dirty="0" err="1" smtClean="0">
                <a:solidFill>
                  <a:schemeClr val="tx2"/>
                </a:solidFill>
              </a:rPr>
              <a:t>Diltiazem</a:t>
            </a:r>
            <a:r>
              <a:rPr lang="es-ES" sz="2100" dirty="0" smtClean="0">
                <a:solidFill>
                  <a:schemeClr val="tx2"/>
                </a:solidFill>
              </a:rPr>
              <a:t>, </a:t>
            </a:r>
            <a:r>
              <a:rPr lang="es-ES" sz="2100" dirty="0" err="1" smtClean="0">
                <a:solidFill>
                  <a:schemeClr val="tx2"/>
                </a:solidFill>
              </a:rPr>
              <a:t>verapamil</a:t>
            </a:r>
            <a:r>
              <a:rPr lang="es-ES" sz="2100" dirty="0" smtClean="0">
                <a:solidFill>
                  <a:schemeClr val="tx2"/>
                </a:solidFill>
              </a:rPr>
              <a:t>.</a:t>
            </a:r>
          </a:p>
          <a:p>
            <a:pPr marL="1524000" lvl="1" indent="-265113">
              <a:spcBef>
                <a:spcPts val="0"/>
              </a:spcBef>
              <a:buClr>
                <a:schemeClr val="tx2"/>
              </a:buClr>
              <a:buFont typeface="Wingdings" pitchFamily="2" charset="2"/>
              <a:buChar char="v"/>
            </a:pPr>
            <a:r>
              <a:rPr lang="es-ES" sz="2100" dirty="0" err="1" smtClean="0">
                <a:solidFill>
                  <a:schemeClr val="tx2"/>
                </a:solidFill>
              </a:rPr>
              <a:t>Macrólidos</a:t>
            </a:r>
            <a:r>
              <a:rPr lang="es-ES" sz="2100" dirty="0" smtClean="0">
                <a:solidFill>
                  <a:schemeClr val="tx2"/>
                </a:solidFill>
              </a:rPr>
              <a:t> </a:t>
            </a:r>
            <a:r>
              <a:rPr lang="es-ES" sz="2100" dirty="0" smtClean="0">
                <a:solidFill>
                  <a:schemeClr val="accent1"/>
                </a:solidFill>
              </a:rPr>
              <a:t>(excepto azitromicina).</a:t>
            </a:r>
          </a:p>
          <a:p>
            <a:pPr marL="1524000" lvl="1" indent="-265113">
              <a:spcBef>
                <a:spcPts val="0"/>
              </a:spcBef>
              <a:buClr>
                <a:schemeClr val="tx2"/>
              </a:buClr>
              <a:buFont typeface="Wingdings" pitchFamily="2" charset="2"/>
              <a:buChar char="v"/>
            </a:pPr>
            <a:r>
              <a:rPr lang="es-ES" sz="2100" dirty="0" smtClean="0">
                <a:solidFill>
                  <a:schemeClr val="tx2"/>
                </a:solidFill>
              </a:rPr>
              <a:t>Inhibidores de la proteasa (HIV).</a:t>
            </a:r>
          </a:p>
          <a:p>
            <a:pPr marL="1524000" lvl="1" indent="-265113">
              <a:spcBef>
                <a:spcPts val="0"/>
              </a:spcBef>
              <a:buClr>
                <a:schemeClr val="tx2"/>
              </a:buClr>
              <a:buFont typeface="Wingdings" pitchFamily="2" charset="2"/>
              <a:buChar char="v"/>
            </a:pPr>
            <a:r>
              <a:rPr lang="es-ES" sz="2100" dirty="0" err="1" smtClean="0">
                <a:solidFill>
                  <a:schemeClr val="accent1"/>
                </a:solidFill>
              </a:rPr>
              <a:t>CyA</a:t>
            </a:r>
            <a:r>
              <a:rPr lang="es-ES" sz="2100" dirty="0" smtClean="0">
                <a:solidFill>
                  <a:schemeClr val="accent1"/>
                </a:solidFill>
              </a:rPr>
              <a:t> sobre </a:t>
            </a:r>
            <a:r>
              <a:rPr lang="es-ES" sz="2100" dirty="0" err="1" smtClean="0">
                <a:solidFill>
                  <a:schemeClr val="accent1"/>
                </a:solidFill>
              </a:rPr>
              <a:t>rapamicina</a:t>
            </a:r>
            <a:r>
              <a:rPr lang="es-ES" sz="2100" dirty="0" smtClean="0">
                <a:solidFill>
                  <a:schemeClr val="accent1"/>
                </a:solidFill>
              </a:rPr>
              <a:t>. </a:t>
            </a:r>
          </a:p>
          <a:p>
            <a:pPr marL="1524000" lvl="1" indent="-265113">
              <a:spcBef>
                <a:spcPts val="0"/>
              </a:spcBef>
              <a:buClr>
                <a:schemeClr val="tx2"/>
              </a:buClr>
              <a:buFont typeface="Wingdings" pitchFamily="2" charset="2"/>
              <a:buChar char="v"/>
            </a:pPr>
            <a:r>
              <a:rPr lang="es-ES" sz="2100" dirty="0" smtClean="0">
                <a:solidFill>
                  <a:schemeClr val="accent1"/>
                </a:solidFill>
              </a:rPr>
              <a:t>Omeprazol.</a:t>
            </a:r>
          </a:p>
          <a:p>
            <a:pPr marL="1524000" lvl="1" indent="-265113">
              <a:spcBef>
                <a:spcPts val="0"/>
              </a:spcBef>
              <a:buClr>
                <a:schemeClr val="tx2"/>
              </a:buClr>
              <a:buFont typeface="Wingdings" pitchFamily="2" charset="2"/>
              <a:buChar char="v"/>
            </a:pPr>
            <a:r>
              <a:rPr lang="es-ES" sz="2100" dirty="0" smtClean="0">
                <a:solidFill>
                  <a:schemeClr val="accent1"/>
                </a:solidFill>
              </a:rPr>
              <a:t>Antidepresivos (leve).</a:t>
            </a:r>
          </a:p>
          <a:p>
            <a:pPr marL="1524000" lvl="1" indent="-265113">
              <a:spcBef>
                <a:spcPts val="0"/>
              </a:spcBef>
              <a:buClr>
                <a:schemeClr val="tx2"/>
              </a:buClr>
              <a:buFont typeface="Wingdings" pitchFamily="2" charset="2"/>
              <a:buChar char="v"/>
            </a:pPr>
            <a:r>
              <a:rPr lang="es-ES" sz="2100" dirty="0" err="1" smtClean="0">
                <a:solidFill>
                  <a:schemeClr val="accent1"/>
                </a:solidFill>
              </a:rPr>
              <a:t>Amiodarona</a:t>
            </a:r>
            <a:r>
              <a:rPr lang="es-ES" sz="2100" dirty="0" smtClean="0">
                <a:solidFill>
                  <a:schemeClr val="accent1"/>
                </a:solidFill>
              </a:rPr>
              <a:t> (leve).</a:t>
            </a:r>
          </a:p>
          <a:p>
            <a:pPr marL="808038" indent="-265113">
              <a:spcBef>
                <a:spcPts val="0"/>
              </a:spcBef>
              <a:buFontTx/>
              <a:buBlip>
                <a:blip r:embed="rId2"/>
              </a:buBlip>
            </a:pPr>
            <a:r>
              <a:rPr lang="es-ES" sz="2100" dirty="0" smtClean="0">
                <a:solidFill>
                  <a:schemeClr val="accent1"/>
                </a:solidFill>
              </a:rPr>
              <a:t>Disminuyen los niveles:</a:t>
            </a:r>
          </a:p>
          <a:p>
            <a:pPr marL="1524000" lvl="1" indent="-265113">
              <a:spcBef>
                <a:spcPts val="0"/>
              </a:spcBef>
              <a:buClr>
                <a:schemeClr val="tx2"/>
              </a:buClr>
              <a:buFont typeface="Wingdings" pitchFamily="2" charset="2"/>
              <a:buChar char="v"/>
            </a:pPr>
            <a:r>
              <a:rPr lang="es-ES" sz="2100" dirty="0" err="1" smtClean="0">
                <a:solidFill>
                  <a:schemeClr val="tx2"/>
                </a:solidFill>
              </a:rPr>
              <a:t>Rifampicina</a:t>
            </a:r>
            <a:r>
              <a:rPr lang="es-ES" sz="2100" dirty="0">
                <a:solidFill>
                  <a:schemeClr val="accent1"/>
                </a:solidFill>
              </a:rPr>
              <a:t> </a:t>
            </a:r>
            <a:r>
              <a:rPr lang="es-ES" sz="2100" dirty="0" smtClean="0">
                <a:solidFill>
                  <a:schemeClr val="accent1"/>
                </a:solidFill>
              </a:rPr>
              <a:t>(menos con </a:t>
            </a:r>
            <a:r>
              <a:rPr lang="es-ES" sz="2100" dirty="0" err="1" smtClean="0">
                <a:solidFill>
                  <a:schemeClr val="accent1"/>
                </a:solidFill>
              </a:rPr>
              <a:t>rifabutina</a:t>
            </a:r>
            <a:r>
              <a:rPr lang="es-ES" sz="2100" dirty="0" smtClean="0">
                <a:solidFill>
                  <a:schemeClr val="accent1"/>
                </a:solidFill>
              </a:rPr>
              <a:t>).</a:t>
            </a:r>
          </a:p>
          <a:p>
            <a:pPr marL="1524000" lvl="1" indent="-265113">
              <a:spcBef>
                <a:spcPts val="0"/>
              </a:spcBef>
              <a:buClr>
                <a:schemeClr val="tx2"/>
              </a:buClr>
              <a:buFont typeface="Wingdings" pitchFamily="2" charset="2"/>
              <a:buChar char="v"/>
            </a:pPr>
            <a:r>
              <a:rPr lang="es-ES" sz="2100" dirty="0" smtClean="0">
                <a:solidFill>
                  <a:schemeClr val="tx2"/>
                </a:solidFill>
              </a:rPr>
              <a:t>Anticonvulsivantes.</a:t>
            </a:r>
          </a:p>
          <a:p>
            <a:pPr marL="1524000" lvl="1" indent="-265113">
              <a:spcBef>
                <a:spcPts val="0"/>
              </a:spcBef>
              <a:buClr>
                <a:schemeClr val="tx2"/>
              </a:buClr>
              <a:buFont typeface="Wingdings" pitchFamily="2" charset="2"/>
              <a:buChar char="v"/>
            </a:pPr>
            <a:r>
              <a:rPr lang="es-ES" sz="2100" dirty="0" smtClean="0">
                <a:solidFill>
                  <a:schemeClr val="tx2"/>
                </a:solidFill>
              </a:rPr>
              <a:t>Inhibidores de la transcriptasa reversa (HIV).</a:t>
            </a:r>
          </a:p>
          <a:p>
            <a:pPr marL="1524000" lvl="1" indent="-265113">
              <a:spcBef>
                <a:spcPts val="0"/>
              </a:spcBef>
              <a:buClr>
                <a:schemeClr val="tx2"/>
              </a:buClr>
              <a:buFont typeface="Wingdings" pitchFamily="2" charset="2"/>
              <a:buChar char="v"/>
            </a:pPr>
            <a:r>
              <a:rPr lang="es-ES" sz="2100" dirty="0" err="1" smtClean="0">
                <a:solidFill>
                  <a:schemeClr val="tx2"/>
                </a:solidFill>
              </a:rPr>
              <a:t>Octreotido</a:t>
            </a:r>
            <a:r>
              <a:rPr lang="es-ES" sz="2100" dirty="0" smtClean="0">
                <a:solidFill>
                  <a:schemeClr val="tx2"/>
                </a:solidFill>
              </a:rPr>
              <a:t>.</a:t>
            </a:r>
          </a:p>
          <a:p>
            <a:pPr marL="1524000" lvl="1" indent="-265113">
              <a:spcBef>
                <a:spcPts val="0"/>
              </a:spcBef>
              <a:buClr>
                <a:schemeClr val="tx2"/>
              </a:buClr>
              <a:buFont typeface="Wingdings" pitchFamily="2" charset="2"/>
              <a:buChar char="v"/>
            </a:pPr>
            <a:r>
              <a:rPr lang="es-ES" sz="2100" dirty="0" err="1" smtClean="0">
                <a:solidFill>
                  <a:schemeClr val="tx2"/>
                </a:solidFill>
              </a:rPr>
              <a:t>Sofosbuvir</a:t>
            </a:r>
            <a:r>
              <a:rPr lang="es-ES" sz="2100" dirty="0" smtClean="0">
                <a:solidFill>
                  <a:schemeClr val="tx2"/>
                </a:solidFill>
              </a:rPr>
              <a:t> (HCV).</a:t>
            </a:r>
          </a:p>
          <a:p>
            <a:pPr marL="1524000" lvl="1" indent="-265113">
              <a:spcBef>
                <a:spcPts val="0"/>
              </a:spcBef>
              <a:buClr>
                <a:schemeClr val="tx2"/>
              </a:buClr>
              <a:buFont typeface="Wingdings" pitchFamily="2" charset="2"/>
              <a:buChar char="v"/>
            </a:pPr>
            <a:endParaRPr lang="es-ES" sz="2000" dirty="0" smtClean="0">
              <a:solidFill>
                <a:schemeClr val="accent1"/>
              </a:solidFill>
            </a:endParaRPr>
          </a:p>
          <a:p>
            <a:pPr marL="1524000" lvl="1" indent="-265113">
              <a:spcBef>
                <a:spcPts val="0"/>
              </a:spcBef>
              <a:buClr>
                <a:schemeClr val="tx2"/>
              </a:buClr>
              <a:buFont typeface="Wingdings" pitchFamily="2" charset="2"/>
              <a:buChar char="v"/>
            </a:pPr>
            <a:endParaRPr lang="es-ES" sz="2000" dirty="0" smtClean="0">
              <a:solidFill>
                <a:schemeClr val="accent1"/>
              </a:solidFill>
            </a:endParaRPr>
          </a:p>
          <a:p>
            <a:pPr marL="808038" indent="-265113">
              <a:spcBef>
                <a:spcPts val="0"/>
              </a:spcBef>
              <a:buFontTx/>
              <a:buBlip>
                <a:blip r:embed="rId2"/>
              </a:buBlip>
            </a:pPr>
            <a:endParaRPr lang="es-ES" sz="2000" dirty="0" smtClean="0">
              <a:solidFill>
                <a:schemeClr val="accent1"/>
              </a:solidFill>
            </a:endParaRPr>
          </a:p>
          <a:p>
            <a:pPr marL="1524000" lvl="1" indent="-265113">
              <a:spcBef>
                <a:spcPts val="0"/>
              </a:spcBef>
              <a:buClr>
                <a:schemeClr val="tx2"/>
              </a:buClr>
              <a:buFont typeface="Wingdings" pitchFamily="2" charset="2"/>
              <a:buChar char="v"/>
            </a:pPr>
            <a:endParaRPr lang="es-ES" sz="2000" dirty="0" smtClean="0">
              <a:solidFill>
                <a:schemeClr val="accent1"/>
              </a:solidFill>
            </a:endParaRPr>
          </a:p>
          <a:p>
            <a:pPr marL="808038" indent="-265113">
              <a:spcBef>
                <a:spcPts val="0"/>
              </a:spcBef>
              <a:buFontTx/>
              <a:buNone/>
            </a:pPr>
            <a:endParaRPr lang="es-ES" sz="2000" dirty="0" smtClean="0">
              <a:solidFill>
                <a:schemeClr val="accent1"/>
              </a:solidFill>
            </a:endParaRPr>
          </a:p>
          <a:p>
            <a:pPr marL="808038" indent="-265113">
              <a:spcBef>
                <a:spcPts val="0"/>
              </a:spcBef>
              <a:buFontTx/>
              <a:buBlip>
                <a:blip r:embed="rId2"/>
              </a:buBlip>
            </a:pPr>
            <a:endParaRPr lang="es-ES" sz="2000" dirty="0" smtClean="0">
              <a:solidFill>
                <a:schemeClr val="accent1"/>
              </a:solidFill>
            </a:endParaRPr>
          </a:p>
        </p:txBody>
      </p:sp>
      <p:sp>
        <p:nvSpPr>
          <p:cNvPr id="6" name="5 Marcador de texto"/>
          <p:cNvSpPr>
            <a:spLocks noGrp="1"/>
          </p:cNvSpPr>
          <p:nvPr>
            <p:ph type="body" sz="quarter" idx="12"/>
          </p:nvPr>
        </p:nvSpPr>
        <p:spPr/>
        <p:txBody>
          <a:bodyPr/>
          <a:lstStyle/>
          <a:p>
            <a:pPr marL="0" indent="0" algn="r">
              <a:buFont typeface="Arial" charset="0"/>
              <a:buNone/>
              <a:defRPr/>
            </a:pPr>
            <a:r>
              <a:rPr lang="es-ES" sz="1200" i="1" dirty="0" smtClean="0">
                <a:solidFill>
                  <a:schemeClr val="accent3"/>
                </a:solidFill>
              </a:rPr>
              <a:t>Crespo, </a:t>
            </a:r>
            <a:r>
              <a:rPr lang="es-ES" sz="1200" i="1" dirty="0" err="1" smtClean="0">
                <a:solidFill>
                  <a:schemeClr val="accent3"/>
                </a:solidFill>
              </a:rPr>
              <a:t>Pallardo</a:t>
            </a:r>
            <a:r>
              <a:rPr lang="es-ES" sz="1200" i="1" dirty="0" smtClean="0">
                <a:solidFill>
                  <a:schemeClr val="accent3"/>
                </a:solidFill>
              </a:rPr>
              <a:t>, Manual de trasplante renal, Madrid 2012 </a:t>
            </a:r>
          </a:p>
          <a:p>
            <a:pPr marL="0" indent="0" algn="r">
              <a:buFont typeface="Arial" charset="0"/>
              <a:buNone/>
              <a:defRPr/>
            </a:pPr>
            <a:endParaRPr lang="es-ES" sz="2000" i="1" dirty="0" smtClean="0">
              <a:solidFill>
                <a:schemeClr val="accent2"/>
              </a:solidFill>
            </a:endParaRPr>
          </a:p>
          <a:p>
            <a:pPr marL="0" indent="0" algn="r">
              <a:buFont typeface="Arial" charset="0"/>
              <a:buNone/>
              <a:defRPr/>
            </a:pPr>
            <a:endParaRPr lang="es-ES" sz="2000" i="1" dirty="0">
              <a:solidFill>
                <a:schemeClr val="accent2"/>
              </a:solidFill>
            </a:endParaRPr>
          </a:p>
        </p:txBody>
      </p:sp>
      <p:sp>
        <p:nvSpPr>
          <p:cNvPr id="16387" name="Marcador de contenido 2"/>
          <p:cNvSpPr>
            <a:spLocks noGrp="1"/>
          </p:cNvSpPr>
          <p:nvPr>
            <p:ph idx="13"/>
          </p:nvPr>
        </p:nvSpPr>
        <p:spPr/>
        <p:txBody>
          <a:bodyPr/>
          <a:lstStyle/>
          <a:p>
            <a:pPr marL="265113" indent="-265113">
              <a:spcBef>
                <a:spcPts val="0"/>
              </a:spcBef>
              <a:buFontTx/>
              <a:buBlip>
                <a:blip r:embed="rId2"/>
              </a:buBlip>
            </a:pPr>
            <a:r>
              <a:rPr lang="es-ES" sz="2100" dirty="0" smtClean="0">
                <a:solidFill>
                  <a:schemeClr val="accent1"/>
                </a:solidFill>
              </a:rPr>
              <a:t>Potencian la </a:t>
            </a:r>
            <a:r>
              <a:rPr lang="es-ES" sz="2100" dirty="0" err="1" smtClean="0">
                <a:solidFill>
                  <a:schemeClr val="accent1"/>
                </a:solidFill>
              </a:rPr>
              <a:t>nefrotoxicidad</a:t>
            </a:r>
            <a:r>
              <a:rPr lang="es-ES" sz="2100" dirty="0" smtClean="0">
                <a:solidFill>
                  <a:schemeClr val="accent1"/>
                </a:solidFill>
              </a:rPr>
              <a:t>:</a:t>
            </a:r>
          </a:p>
          <a:p>
            <a:pPr marL="981075" lvl="1" indent="-265113">
              <a:spcBef>
                <a:spcPts val="0"/>
              </a:spcBef>
              <a:buClr>
                <a:schemeClr val="tx2"/>
              </a:buClr>
              <a:buFont typeface="Wingdings" pitchFamily="2" charset="2"/>
              <a:buChar char="v"/>
            </a:pPr>
            <a:r>
              <a:rPr lang="es-ES" sz="2100" dirty="0" err="1" smtClean="0">
                <a:solidFill>
                  <a:schemeClr val="tx2"/>
                </a:solidFill>
              </a:rPr>
              <a:t>AINEs</a:t>
            </a:r>
            <a:r>
              <a:rPr lang="es-ES" sz="2100" dirty="0" smtClean="0">
                <a:solidFill>
                  <a:schemeClr val="tx2"/>
                </a:solidFill>
              </a:rPr>
              <a:t>, </a:t>
            </a:r>
            <a:r>
              <a:rPr lang="es-ES" sz="2100" dirty="0" err="1" smtClean="0">
                <a:solidFill>
                  <a:schemeClr val="tx2"/>
                </a:solidFill>
              </a:rPr>
              <a:t>aminoglucósidos</a:t>
            </a:r>
            <a:r>
              <a:rPr lang="es-ES" sz="2100" dirty="0" smtClean="0">
                <a:solidFill>
                  <a:schemeClr val="tx2"/>
                </a:solidFill>
              </a:rPr>
              <a:t>, vancomicina.</a:t>
            </a:r>
          </a:p>
          <a:p>
            <a:pPr marL="981075" lvl="1" indent="-265113">
              <a:spcBef>
                <a:spcPts val="0"/>
              </a:spcBef>
              <a:buClr>
                <a:schemeClr val="tx2"/>
              </a:buClr>
              <a:buFont typeface="Wingdings" pitchFamily="2" charset="2"/>
              <a:buChar char="v"/>
            </a:pPr>
            <a:r>
              <a:rPr lang="es-ES" sz="2100" dirty="0" err="1" smtClean="0">
                <a:solidFill>
                  <a:schemeClr val="accent1"/>
                </a:solidFill>
              </a:rPr>
              <a:t>IECAs</a:t>
            </a:r>
            <a:r>
              <a:rPr lang="es-ES" sz="2100" dirty="0" smtClean="0">
                <a:solidFill>
                  <a:schemeClr val="accent1"/>
                </a:solidFill>
              </a:rPr>
              <a:t>, ARAII.</a:t>
            </a:r>
          </a:p>
          <a:p>
            <a:pPr marL="981075" lvl="1" indent="-265113">
              <a:spcBef>
                <a:spcPts val="0"/>
              </a:spcBef>
              <a:buClr>
                <a:schemeClr val="tx2"/>
              </a:buClr>
              <a:buFont typeface="Wingdings" pitchFamily="2" charset="2"/>
              <a:buChar char="v"/>
            </a:pPr>
            <a:r>
              <a:rPr lang="es-ES" sz="2100" dirty="0" err="1" smtClean="0">
                <a:solidFill>
                  <a:schemeClr val="tx2"/>
                </a:solidFill>
              </a:rPr>
              <a:t>Rapamicina</a:t>
            </a:r>
            <a:r>
              <a:rPr lang="es-ES" sz="2100" dirty="0" smtClean="0">
                <a:solidFill>
                  <a:schemeClr val="tx2"/>
                </a:solidFill>
              </a:rPr>
              <a:t>, </a:t>
            </a:r>
            <a:r>
              <a:rPr lang="es-ES" sz="2100" dirty="0" err="1" smtClean="0">
                <a:solidFill>
                  <a:schemeClr val="tx2"/>
                </a:solidFill>
              </a:rPr>
              <a:t>everolimus</a:t>
            </a:r>
            <a:r>
              <a:rPr lang="es-ES" sz="2100" dirty="0" smtClean="0">
                <a:solidFill>
                  <a:schemeClr val="tx2"/>
                </a:solidFill>
              </a:rPr>
              <a:t>.</a:t>
            </a:r>
          </a:p>
          <a:p>
            <a:pPr marL="981075" lvl="1" indent="-265113">
              <a:spcBef>
                <a:spcPts val="0"/>
              </a:spcBef>
              <a:buClr>
                <a:schemeClr val="tx2"/>
              </a:buClr>
              <a:buFont typeface="Wingdings" pitchFamily="2" charset="2"/>
              <a:buChar char="v"/>
            </a:pPr>
            <a:r>
              <a:rPr lang="es-ES" sz="2100" dirty="0" err="1" smtClean="0">
                <a:solidFill>
                  <a:schemeClr val="tx2"/>
                </a:solidFill>
              </a:rPr>
              <a:t>Foscarnet</a:t>
            </a:r>
            <a:r>
              <a:rPr lang="es-ES" sz="2100" dirty="0" smtClean="0">
                <a:solidFill>
                  <a:schemeClr val="tx2"/>
                </a:solidFill>
              </a:rPr>
              <a:t>.</a:t>
            </a:r>
          </a:p>
          <a:p>
            <a:pPr marL="981075" lvl="1" indent="-265113">
              <a:spcBef>
                <a:spcPts val="0"/>
              </a:spcBef>
              <a:buClr>
                <a:schemeClr val="tx2"/>
              </a:buClr>
              <a:buFont typeface="Wingdings" pitchFamily="2" charset="2"/>
              <a:buChar char="v"/>
            </a:pPr>
            <a:r>
              <a:rPr lang="es-ES" sz="2100" dirty="0" err="1" smtClean="0">
                <a:solidFill>
                  <a:schemeClr val="tx2"/>
                </a:solidFill>
              </a:rPr>
              <a:t>Amfotericina</a:t>
            </a:r>
            <a:r>
              <a:rPr lang="es-ES" sz="2100" dirty="0" smtClean="0">
                <a:solidFill>
                  <a:schemeClr val="accent1"/>
                </a:solidFill>
              </a:rPr>
              <a:t> B.</a:t>
            </a:r>
          </a:p>
          <a:p>
            <a:pPr marL="981075" lvl="1" indent="-265113">
              <a:spcBef>
                <a:spcPts val="0"/>
              </a:spcBef>
              <a:buClr>
                <a:schemeClr val="tx2"/>
              </a:buClr>
              <a:buFont typeface="Wingdings" pitchFamily="2" charset="2"/>
              <a:buChar char="v"/>
            </a:pPr>
            <a:r>
              <a:rPr lang="es-ES" sz="2100" dirty="0" smtClean="0">
                <a:solidFill>
                  <a:schemeClr val="accent1"/>
                </a:solidFill>
              </a:rPr>
              <a:t>Contrastes radiológicos.</a:t>
            </a:r>
          </a:p>
          <a:p>
            <a:pPr marL="981075" lvl="1" indent="-265113">
              <a:spcBef>
                <a:spcPts val="0"/>
              </a:spcBef>
              <a:buClr>
                <a:schemeClr val="tx2"/>
              </a:buClr>
              <a:buFont typeface="Wingdings" pitchFamily="2" charset="2"/>
              <a:buChar char="v"/>
            </a:pPr>
            <a:r>
              <a:rPr lang="es-ES" sz="2100" dirty="0" err="1" smtClean="0">
                <a:solidFill>
                  <a:schemeClr val="accent1"/>
                </a:solidFill>
              </a:rPr>
              <a:t>Melfalan</a:t>
            </a:r>
            <a:r>
              <a:rPr lang="es-ES" sz="2100" dirty="0" smtClean="0">
                <a:solidFill>
                  <a:schemeClr val="accent1"/>
                </a:solidFill>
              </a:rPr>
              <a:t>.</a:t>
            </a:r>
          </a:p>
          <a:p>
            <a:pPr marL="981075" lvl="1" indent="-265113">
              <a:spcBef>
                <a:spcPts val="0"/>
              </a:spcBef>
              <a:buClr>
                <a:schemeClr val="tx2"/>
              </a:buClr>
              <a:buFont typeface="Wingdings" pitchFamily="2" charset="2"/>
              <a:buChar char="v"/>
            </a:pPr>
            <a:r>
              <a:rPr lang="es-ES" sz="2100" dirty="0" err="1" smtClean="0">
                <a:solidFill>
                  <a:schemeClr val="accent1"/>
                </a:solidFill>
              </a:rPr>
              <a:t>Tenofovir</a:t>
            </a:r>
            <a:r>
              <a:rPr lang="es-ES" sz="2100" dirty="0" smtClean="0">
                <a:solidFill>
                  <a:schemeClr val="accent1"/>
                </a:solidFill>
              </a:rPr>
              <a:t>.</a:t>
            </a:r>
          </a:p>
        </p:txBody>
      </p:sp>
      <p:sp>
        <p:nvSpPr>
          <p:cNvPr id="16388" name="Rectangle 2"/>
          <p:cNvSpPr>
            <a:spLocks noGrp="1"/>
          </p:cNvSpPr>
          <p:nvPr>
            <p:ph type="title"/>
          </p:nvPr>
        </p:nvSpPr>
        <p:spPr/>
        <p:txBody>
          <a:bodyPr/>
          <a:lstStyle/>
          <a:p>
            <a:r>
              <a:rPr lang="es-ES" sz="3200" b="1" dirty="0" smtClean="0">
                <a:solidFill>
                  <a:schemeClr val="accent1"/>
                </a:solidFill>
              </a:rPr>
              <a:t>Interacciones de ciclosporina y </a:t>
            </a:r>
            <a:r>
              <a:rPr lang="es-ES" sz="3200" b="1" dirty="0" err="1">
                <a:solidFill>
                  <a:schemeClr val="accent1"/>
                </a:solidFill>
              </a:rPr>
              <a:t>t</a:t>
            </a:r>
            <a:r>
              <a:rPr lang="es-ES" sz="3200" b="1" dirty="0" err="1" smtClean="0">
                <a:solidFill>
                  <a:schemeClr val="accent1"/>
                </a:solidFill>
              </a:rPr>
              <a:t>acrolimus</a:t>
            </a:r>
            <a:endParaRPr lang="es-ES" sz="3200" b="1" dirty="0" smtClean="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sp>
        <p:nvSpPr>
          <p:cNvPr id="3" name="Título 2"/>
          <p:cNvSpPr>
            <a:spLocks noGrp="1"/>
          </p:cNvSpPr>
          <p:nvPr>
            <p:ph type="title"/>
          </p:nvPr>
        </p:nvSpPr>
        <p:spPr/>
        <p:txBody>
          <a:bodyPr/>
          <a:lstStyle/>
          <a:p>
            <a:r>
              <a:rPr lang="es-ES" dirty="0"/>
              <a:t>Supervivencia global del injerto a los 10 años</a:t>
            </a:r>
          </a:p>
        </p:txBody>
      </p:sp>
      <p:pic>
        <p:nvPicPr>
          <p:cNvPr id="114690" name="Picture 2"/>
          <p:cNvPicPr>
            <a:picLocks noChangeAspect="1" noChangeArrowheads="1"/>
          </p:cNvPicPr>
          <p:nvPr/>
        </p:nvPicPr>
        <p:blipFill>
          <a:blip r:embed="rId2"/>
          <a:srcRect/>
          <a:stretch>
            <a:fillRect/>
          </a:stretch>
        </p:blipFill>
        <p:spPr bwMode="auto">
          <a:xfrm>
            <a:off x="407368" y="1271089"/>
            <a:ext cx="5628409" cy="4390159"/>
          </a:xfrm>
          <a:prstGeom prst="rect">
            <a:avLst/>
          </a:prstGeom>
          <a:noFill/>
          <a:ln w="9525">
            <a:noFill/>
            <a:miter lim="800000"/>
            <a:headEnd/>
            <a:tailEnd/>
          </a:ln>
        </p:spPr>
      </p:pic>
      <p:sp>
        <p:nvSpPr>
          <p:cNvPr id="114691" name="Rectangle 4"/>
          <p:cNvSpPr>
            <a:spLocks noChangeArrowheads="1"/>
          </p:cNvSpPr>
          <p:nvPr/>
        </p:nvSpPr>
        <p:spPr bwMode="auto">
          <a:xfrm>
            <a:off x="3600450" y="2348582"/>
            <a:ext cx="1993900" cy="400110"/>
          </a:xfrm>
          <a:prstGeom prst="rect">
            <a:avLst/>
          </a:prstGeom>
          <a:noFill/>
          <a:ln w="9525">
            <a:noFill/>
            <a:miter lim="800000"/>
            <a:headEnd/>
            <a:tailEnd/>
          </a:ln>
        </p:spPr>
        <p:txBody>
          <a:bodyPr>
            <a:spAutoFit/>
          </a:bodyPr>
          <a:lstStyle/>
          <a:p>
            <a:r>
              <a:rPr lang="es-ES" sz="2000" dirty="0">
                <a:solidFill>
                  <a:schemeClr val="accent1"/>
                </a:solidFill>
                <a:latin typeface="+mj-lt"/>
              </a:rPr>
              <a:t>72.6%</a:t>
            </a:r>
          </a:p>
        </p:txBody>
      </p:sp>
      <p:pic>
        <p:nvPicPr>
          <p:cNvPr id="114692" name="Picture 2"/>
          <p:cNvPicPr>
            <a:picLocks noChangeAspect="1" noChangeArrowheads="1"/>
          </p:cNvPicPr>
          <p:nvPr/>
        </p:nvPicPr>
        <p:blipFill>
          <a:blip r:embed="rId3"/>
          <a:srcRect/>
          <a:stretch>
            <a:fillRect/>
          </a:stretch>
        </p:blipFill>
        <p:spPr bwMode="auto">
          <a:xfrm>
            <a:off x="6021460" y="1118775"/>
            <a:ext cx="5716443" cy="4201102"/>
          </a:xfrm>
          <a:prstGeom prst="rect">
            <a:avLst/>
          </a:prstGeom>
          <a:noFill/>
          <a:ln w="9525">
            <a:noFill/>
            <a:miter lim="800000"/>
            <a:headEnd/>
            <a:tailEnd/>
          </a:ln>
        </p:spPr>
      </p:pic>
      <p:sp>
        <p:nvSpPr>
          <p:cNvPr id="114693" name="Rectangle 6"/>
          <p:cNvSpPr>
            <a:spLocks noChangeArrowheads="1"/>
          </p:cNvSpPr>
          <p:nvPr/>
        </p:nvSpPr>
        <p:spPr bwMode="auto">
          <a:xfrm>
            <a:off x="10272464" y="3357563"/>
            <a:ext cx="5641975" cy="400110"/>
          </a:xfrm>
          <a:prstGeom prst="rect">
            <a:avLst/>
          </a:prstGeom>
          <a:noFill/>
          <a:ln w="9525">
            <a:noFill/>
            <a:miter lim="800000"/>
            <a:headEnd/>
            <a:tailEnd/>
          </a:ln>
        </p:spPr>
        <p:txBody>
          <a:bodyPr>
            <a:spAutoFit/>
          </a:bodyPr>
          <a:lstStyle/>
          <a:p>
            <a:r>
              <a:rPr lang="es-ES" sz="2000" dirty="0" smtClean="0">
                <a:solidFill>
                  <a:srgbClr val="004586"/>
                </a:solidFill>
                <a:latin typeface="+mn-lt"/>
              </a:rPr>
              <a:t>59,5</a:t>
            </a:r>
            <a:r>
              <a:rPr lang="es-ES" sz="2000" dirty="0">
                <a:solidFill>
                  <a:srgbClr val="004586"/>
                </a:solidFill>
                <a:latin typeface="+mn-lt"/>
              </a:rPr>
              <a:t>%</a:t>
            </a:r>
          </a:p>
        </p:txBody>
      </p:sp>
      <p:sp>
        <p:nvSpPr>
          <p:cNvPr id="71687" name="Rectangle 7"/>
          <p:cNvSpPr>
            <a:spLocks noChangeArrowheads="1"/>
          </p:cNvSpPr>
          <p:nvPr/>
        </p:nvSpPr>
        <p:spPr bwMode="auto">
          <a:xfrm>
            <a:off x="3215680" y="1444714"/>
            <a:ext cx="3251200" cy="400110"/>
          </a:xfrm>
          <a:prstGeom prst="rect">
            <a:avLst/>
          </a:prstGeom>
          <a:noFill/>
          <a:ln w="9525">
            <a:noFill/>
            <a:miter lim="800000"/>
            <a:headEnd/>
            <a:tailEnd/>
          </a:ln>
          <a:effectLst/>
        </p:spPr>
        <p:txBody>
          <a:bodyPr>
            <a:spAutoFit/>
          </a:bodyPr>
          <a:lstStyle/>
          <a:p>
            <a:pPr>
              <a:defRPr/>
            </a:pPr>
            <a:r>
              <a:rPr lang="es-ES" sz="2000" b="1" dirty="0">
                <a:solidFill>
                  <a:schemeClr val="accent1"/>
                </a:solidFill>
                <a:effectLst>
                  <a:outerShdw blurRad="38100" dist="38100" dir="2700000" algn="tl">
                    <a:srgbClr val="C0C0C0"/>
                  </a:outerShdw>
                </a:effectLst>
                <a:latin typeface="+mj-lt"/>
              </a:rPr>
              <a:t>Muerte censurada</a:t>
            </a:r>
          </a:p>
        </p:txBody>
      </p:sp>
      <p:sp>
        <p:nvSpPr>
          <p:cNvPr id="71688" name="Rectangle 8"/>
          <p:cNvSpPr>
            <a:spLocks noChangeArrowheads="1"/>
          </p:cNvSpPr>
          <p:nvPr/>
        </p:nvSpPr>
        <p:spPr bwMode="auto">
          <a:xfrm>
            <a:off x="8976320" y="1396612"/>
            <a:ext cx="2376264" cy="400110"/>
          </a:xfrm>
          <a:prstGeom prst="rect">
            <a:avLst/>
          </a:prstGeom>
          <a:noFill/>
          <a:ln w="9525">
            <a:noFill/>
            <a:miter lim="800000"/>
            <a:headEnd/>
            <a:tailEnd/>
          </a:ln>
          <a:effectLst/>
        </p:spPr>
        <p:txBody>
          <a:bodyPr wrap="square">
            <a:spAutoFit/>
          </a:bodyPr>
          <a:lstStyle/>
          <a:p>
            <a:pPr>
              <a:defRPr/>
            </a:pPr>
            <a:r>
              <a:rPr lang="es-ES" sz="2000" b="1" dirty="0">
                <a:solidFill>
                  <a:schemeClr val="accent1"/>
                </a:solidFill>
                <a:effectLst>
                  <a:outerShdw blurRad="38100" dist="38100" dir="2700000" algn="tl">
                    <a:srgbClr val="C0C0C0"/>
                  </a:outerShdw>
                </a:effectLst>
                <a:latin typeface="+mj-lt"/>
              </a:rPr>
              <a:t>Sin censurar muerte</a:t>
            </a:r>
          </a:p>
        </p:txBody>
      </p:sp>
      <p:sp>
        <p:nvSpPr>
          <p:cNvPr id="114696" name="Text Box 9"/>
          <p:cNvSpPr txBox="1">
            <a:spLocks noChangeArrowheads="1"/>
          </p:cNvSpPr>
          <p:nvPr/>
        </p:nvSpPr>
        <p:spPr bwMode="auto">
          <a:xfrm>
            <a:off x="8522718" y="5805264"/>
            <a:ext cx="3549946" cy="276999"/>
          </a:xfrm>
          <a:prstGeom prst="rect">
            <a:avLst/>
          </a:prstGeom>
          <a:noFill/>
          <a:ln w="9525">
            <a:noFill/>
            <a:miter lim="800000"/>
            <a:headEnd/>
            <a:tailEnd/>
          </a:ln>
        </p:spPr>
        <p:txBody>
          <a:bodyPr wrap="none">
            <a:spAutoFit/>
          </a:bodyPr>
          <a:lstStyle/>
          <a:p>
            <a:r>
              <a:rPr lang="es-ES" sz="1200" i="1" dirty="0" smtClean="0">
                <a:solidFill>
                  <a:schemeClr val="bg1">
                    <a:lumMod val="50000"/>
                  </a:schemeClr>
                </a:solidFill>
                <a:latin typeface="+mj-lt"/>
              </a:rPr>
              <a:t>Morales JM, Marcen R. </a:t>
            </a:r>
            <a:r>
              <a:rPr lang="es-ES" sz="1200" i="1" dirty="0">
                <a:solidFill>
                  <a:schemeClr val="bg1">
                    <a:lumMod val="50000"/>
                  </a:schemeClr>
                </a:solidFill>
                <a:latin typeface="+mj-lt"/>
              </a:rPr>
              <a:t>TTS </a:t>
            </a:r>
            <a:r>
              <a:rPr lang="es-ES" sz="1200" i="1" dirty="0" err="1">
                <a:solidFill>
                  <a:schemeClr val="bg1">
                    <a:lumMod val="50000"/>
                  </a:schemeClr>
                </a:solidFill>
                <a:latin typeface="+mj-lt"/>
              </a:rPr>
              <a:t>Congress</a:t>
            </a:r>
            <a:r>
              <a:rPr lang="es-ES" sz="1200" i="1" dirty="0">
                <a:solidFill>
                  <a:schemeClr val="bg1">
                    <a:lumMod val="50000"/>
                  </a:schemeClr>
                </a:solidFill>
                <a:latin typeface="+mj-lt"/>
              </a:rPr>
              <a:t> Hong-Kong 2016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idx="4294967295"/>
          </p:nvPr>
        </p:nvSpPr>
        <p:spPr>
          <a:xfrm>
            <a:off x="623888" y="53752"/>
            <a:ext cx="10972800" cy="1143000"/>
          </a:xfrm>
        </p:spPr>
        <p:txBody>
          <a:bodyPr/>
          <a:lstStyle/>
          <a:p>
            <a:r>
              <a:rPr lang="es-ES" sz="3200" b="1" dirty="0" smtClean="0">
                <a:solidFill>
                  <a:schemeClr val="accent1"/>
                </a:solidFill>
              </a:rPr>
              <a:t>Supervivencia del injerto sin censurar la muerte a los 10 años según la edad</a:t>
            </a:r>
          </a:p>
        </p:txBody>
      </p:sp>
      <p:pic>
        <p:nvPicPr>
          <p:cNvPr id="115714" name="Picture 3"/>
          <p:cNvPicPr>
            <a:picLocks noGrp="1" noChangeAspect="1" noChangeArrowheads="1"/>
          </p:cNvPicPr>
          <p:nvPr>
            <p:ph type="body" idx="4294967295"/>
          </p:nvPr>
        </p:nvPicPr>
        <p:blipFill rotWithShape="1">
          <a:blip r:embed="rId3"/>
          <a:srcRect t="-1" b="-3415"/>
          <a:stretch/>
        </p:blipFill>
        <p:spPr>
          <a:xfrm>
            <a:off x="1122652" y="1625528"/>
            <a:ext cx="9975273" cy="4255041"/>
          </a:xfrm>
        </p:spPr>
      </p:pic>
      <p:sp>
        <p:nvSpPr>
          <p:cNvPr id="115715" name="Text Box 6"/>
          <p:cNvSpPr txBox="1">
            <a:spLocks noChangeArrowheads="1"/>
          </p:cNvSpPr>
          <p:nvPr/>
        </p:nvSpPr>
        <p:spPr bwMode="auto">
          <a:xfrm>
            <a:off x="10293350" y="3491716"/>
            <a:ext cx="787395" cy="369332"/>
          </a:xfrm>
          <a:prstGeom prst="rect">
            <a:avLst/>
          </a:prstGeom>
          <a:noFill/>
          <a:ln w="9525">
            <a:noFill/>
            <a:miter lim="800000"/>
            <a:headEnd/>
            <a:tailEnd/>
          </a:ln>
        </p:spPr>
        <p:txBody>
          <a:bodyPr wrap="none">
            <a:spAutoFit/>
          </a:bodyPr>
          <a:lstStyle/>
          <a:p>
            <a:r>
              <a:rPr lang="es-ES" dirty="0" smtClean="0">
                <a:solidFill>
                  <a:schemeClr val="accent1"/>
                </a:solidFill>
              </a:rPr>
              <a:t>67,7</a:t>
            </a:r>
            <a:r>
              <a:rPr lang="es-ES" dirty="0">
                <a:solidFill>
                  <a:schemeClr val="accent1"/>
                </a:solidFill>
              </a:rPr>
              <a:t>&amp;</a:t>
            </a:r>
          </a:p>
        </p:txBody>
      </p:sp>
      <p:sp>
        <p:nvSpPr>
          <p:cNvPr id="115716" name="Text Box 7"/>
          <p:cNvSpPr txBox="1">
            <a:spLocks noChangeArrowheads="1"/>
          </p:cNvSpPr>
          <p:nvPr/>
        </p:nvSpPr>
        <p:spPr bwMode="auto">
          <a:xfrm>
            <a:off x="10293350" y="3851756"/>
            <a:ext cx="838691" cy="369332"/>
          </a:xfrm>
          <a:prstGeom prst="rect">
            <a:avLst/>
          </a:prstGeom>
          <a:noFill/>
          <a:ln w="9525">
            <a:noFill/>
            <a:miter lim="800000"/>
            <a:headEnd/>
            <a:tailEnd/>
          </a:ln>
        </p:spPr>
        <p:txBody>
          <a:bodyPr wrap="none">
            <a:spAutoFit/>
          </a:bodyPr>
          <a:lstStyle/>
          <a:p>
            <a:r>
              <a:rPr lang="es-ES" dirty="0" smtClean="0">
                <a:solidFill>
                  <a:schemeClr val="accent1"/>
                </a:solidFill>
              </a:rPr>
              <a:t>64,6</a:t>
            </a:r>
            <a:r>
              <a:rPr lang="es-ES" dirty="0">
                <a:solidFill>
                  <a:schemeClr val="accent1"/>
                </a:solidFill>
              </a:rPr>
              <a:t>%</a:t>
            </a:r>
          </a:p>
        </p:txBody>
      </p:sp>
      <p:sp>
        <p:nvSpPr>
          <p:cNvPr id="115717" name="Text Box 8"/>
          <p:cNvSpPr txBox="1">
            <a:spLocks noChangeArrowheads="1"/>
          </p:cNvSpPr>
          <p:nvPr/>
        </p:nvSpPr>
        <p:spPr bwMode="auto">
          <a:xfrm>
            <a:off x="10293350" y="5321201"/>
            <a:ext cx="838691" cy="369332"/>
          </a:xfrm>
          <a:prstGeom prst="rect">
            <a:avLst/>
          </a:prstGeom>
          <a:noFill/>
          <a:ln w="9525">
            <a:noFill/>
            <a:miter lim="800000"/>
            <a:headEnd/>
            <a:tailEnd/>
          </a:ln>
        </p:spPr>
        <p:txBody>
          <a:bodyPr wrap="none">
            <a:spAutoFit/>
          </a:bodyPr>
          <a:lstStyle/>
          <a:p>
            <a:r>
              <a:rPr lang="es-ES" dirty="0" smtClean="0">
                <a:solidFill>
                  <a:schemeClr val="accent1"/>
                </a:solidFill>
              </a:rPr>
              <a:t>38,3</a:t>
            </a:r>
            <a:r>
              <a:rPr lang="es-ES" dirty="0">
                <a:solidFill>
                  <a:schemeClr val="accent1"/>
                </a:solidFill>
              </a:rPr>
              <a:t>%</a:t>
            </a:r>
          </a:p>
        </p:txBody>
      </p:sp>
      <p:sp>
        <p:nvSpPr>
          <p:cNvPr id="115718" name="Text Box 9"/>
          <p:cNvSpPr txBox="1">
            <a:spLocks noChangeArrowheads="1"/>
          </p:cNvSpPr>
          <p:nvPr/>
        </p:nvSpPr>
        <p:spPr bwMode="auto">
          <a:xfrm>
            <a:off x="5780088" y="2411596"/>
            <a:ext cx="646331" cy="369332"/>
          </a:xfrm>
          <a:prstGeom prst="rect">
            <a:avLst/>
          </a:prstGeom>
          <a:noFill/>
          <a:ln w="9525">
            <a:noFill/>
            <a:miter lim="800000"/>
            <a:headEnd/>
            <a:tailEnd/>
          </a:ln>
        </p:spPr>
        <p:txBody>
          <a:bodyPr wrap="none">
            <a:spAutoFit/>
          </a:bodyPr>
          <a:lstStyle/>
          <a:p>
            <a:r>
              <a:rPr lang="es-ES" dirty="0">
                <a:solidFill>
                  <a:schemeClr val="accent1"/>
                </a:solidFill>
              </a:rPr>
              <a:t>82%</a:t>
            </a:r>
          </a:p>
        </p:txBody>
      </p:sp>
      <p:sp>
        <p:nvSpPr>
          <p:cNvPr id="115719" name="Text Box 10"/>
          <p:cNvSpPr txBox="1">
            <a:spLocks noChangeArrowheads="1"/>
          </p:cNvSpPr>
          <p:nvPr/>
        </p:nvSpPr>
        <p:spPr bwMode="auto">
          <a:xfrm>
            <a:off x="5780088" y="3059668"/>
            <a:ext cx="646331" cy="369332"/>
          </a:xfrm>
          <a:prstGeom prst="rect">
            <a:avLst/>
          </a:prstGeom>
          <a:noFill/>
          <a:ln w="9525">
            <a:noFill/>
            <a:miter lim="800000"/>
            <a:headEnd/>
            <a:tailEnd/>
          </a:ln>
        </p:spPr>
        <p:txBody>
          <a:bodyPr wrap="none">
            <a:spAutoFit/>
          </a:bodyPr>
          <a:lstStyle/>
          <a:p>
            <a:r>
              <a:rPr lang="es-ES" dirty="0">
                <a:solidFill>
                  <a:schemeClr val="accent1"/>
                </a:solidFill>
              </a:rPr>
              <a:t>79%</a:t>
            </a:r>
          </a:p>
        </p:txBody>
      </p:sp>
      <p:sp>
        <p:nvSpPr>
          <p:cNvPr id="115720" name="Text Box 11"/>
          <p:cNvSpPr txBox="1">
            <a:spLocks noChangeArrowheads="1"/>
          </p:cNvSpPr>
          <p:nvPr/>
        </p:nvSpPr>
        <p:spPr bwMode="auto">
          <a:xfrm>
            <a:off x="5878513" y="3635732"/>
            <a:ext cx="646331" cy="369332"/>
          </a:xfrm>
          <a:prstGeom prst="rect">
            <a:avLst/>
          </a:prstGeom>
          <a:noFill/>
          <a:ln w="9525">
            <a:noFill/>
            <a:miter lim="800000"/>
            <a:headEnd/>
            <a:tailEnd/>
          </a:ln>
        </p:spPr>
        <p:txBody>
          <a:bodyPr wrap="none">
            <a:spAutoFit/>
          </a:bodyPr>
          <a:lstStyle/>
          <a:p>
            <a:r>
              <a:rPr lang="es-ES" dirty="0">
                <a:solidFill>
                  <a:schemeClr val="accent1"/>
                </a:solidFill>
              </a:rPr>
              <a:t>62%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endParaRPr lang="es-ES"/>
          </a:p>
        </p:txBody>
      </p:sp>
      <p:sp>
        <p:nvSpPr>
          <p:cNvPr id="3" name="Título 2"/>
          <p:cNvSpPr>
            <a:spLocks noGrp="1"/>
          </p:cNvSpPr>
          <p:nvPr>
            <p:ph type="title"/>
          </p:nvPr>
        </p:nvSpPr>
        <p:spPr/>
        <p:txBody>
          <a:bodyPr/>
          <a:lstStyle/>
          <a:p>
            <a:r>
              <a:rPr lang="es-ES" dirty="0"/>
              <a:t>Causas de </a:t>
            </a:r>
            <a:r>
              <a:rPr lang="es-ES" dirty="0" smtClean="0"/>
              <a:t>pérdida </a:t>
            </a:r>
            <a:r>
              <a:rPr lang="es-ES" dirty="0"/>
              <a:t>del injerto vs edad del receptora los 10 años</a:t>
            </a:r>
          </a:p>
        </p:txBody>
      </p:sp>
      <p:graphicFrame>
        <p:nvGraphicFramePr>
          <p:cNvPr id="116798" name="Group 62"/>
          <p:cNvGraphicFramePr>
            <a:graphicFrameLocks noGrp="1"/>
          </p:cNvGraphicFramePr>
          <p:nvPr>
            <p:extLst>
              <p:ext uri="{D42A27DB-BD31-4B8C-83A1-F6EECF244321}">
                <p14:modId xmlns:p14="http://schemas.microsoft.com/office/powerpoint/2010/main" val="4113398951"/>
              </p:ext>
            </p:extLst>
          </p:nvPr>
        </p:nvGraphicFramePr>
        <p:xfrm>
          <a:off x="619017" y="1402760"/>
          <a:ext cx="11041062" cy="4232277"/>
        </p:xfrm>
        <a:graphic>
          <a:graphicData uri="http://schemas.openxmlformats.org/drawingml/2006/table">
            <a:tbl>
              <a:tblPr firstRow="1" bandRow="1">
                <a:tableStyleId>{7E9639D4-E3E2-4D34-9284-5A2195B3D0D7}</a:tableStyleId>
              </a:tblPr>
              <a:tblGrid>
                <a:gridCol w="2743200"/>
                <a:gridCol w="2743200"/>
                <a:gridCol w="2743200"/>
                <a:gridCol w="2811462"/>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400" b="1" i="0" u="none" strike="noStrike" cap="none" normalizeH="0" baseline="0" dirty="0" smtClean="0">
                        <a:ln>
                          <a:noFill/>
                        </a:ln>
                        <a:solidFill>
                          <a:schemeClr val="bg1"/>
                        </a:solidFill>
                        <a:effectLst/>
                        <a:latin typeface="Calibri"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effectLst/>
                        </a:rPr>
                        <a:t>&lt; 40 </a:t>
                      </a:r>
                      <a:r>
                        <a:rPr kumimoji="0" lang="es-ES" sz="2400" u="none" strike="noStrike" cap="none" normalizeH="0" baseline="0" dirty="0" smtClean="0">
                          <a:ln>
                            <a:noFill/>
                          </a:ln>
                          <a:effectLst/>
                        </a:rPr>
                        <a:t>años</a:t>
                      </a:r>
                      <a:endParaRPr kumimoji="0" lang="es-ES" sz="2400" b="1" i="0" u="none" strike="noStrike" cap="none" normalizeH="0" baseline="0" dirty="0" smtClean="0">
                        <a:ln>
                          <a:noFill/>
                        </a:ln>
                        <a:solidFill>
                          <a:schemeClr val="bg1"/>
                        </a:solidFill>
                        <a:effectLst/>
                        <a:latin typeface="MS PMincho"/>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effectLst/>
                        </a:rPr>
                        <a:t>&lt; 40 años</a:t>
                      </a:r>
                      <a:endParaRPr kumimoji="0" lang="es-ES" sz="2400" b="1" i="0" u="none" strike="noStrike" cap="none" normalizeH="0" baseline="0" dirty="0" smtClean="0">
                        <a:ln>
                          <a:noFill/>
                        </a:ln>
                        <a:solidFill>
                          <a:schemeClr val="bg1"/>
                        </a:solidFill>
                        <a:effectLst/>
                        <a:latin typeface="MS PMincho"/>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effectLst/>
                        </a:rPr>
                        <a:t>&lt; 40 años</a:t>
                      </a:r>
                      <a:endParaRPr kumimoji="0" lang="es-ES" sz="2400" b="1" i="0" u="none" strike="noStrike" cap="none" normalizeH="0" baseline="0" dirty="0" smtClean="0">
                        <a:ln>
                          <a:noFill/>
                        </a:ln>
                        <a:solidFill>
                          <a:schemeClr val="bg1"/>
                        </a:solidFill>
                        <a:effectLst/>
                        <a:latin typeface="MS PMincho"/>
                        <a:cs typeface="Arial" charset="0"/>
                      </a:endParaRPr>
                    </a:p>
                  </a:txBody>
                  <a:tcPr horzOverflow="overflow"/>
                </a:tc>
              </a:tr>
              <a:tr h="466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NCI</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41,6</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41,6</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41,6</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r>
              <a:tr h="5032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err="1" smtClean="0">
                          <a:ln>
                            <a:noFill/>
                          </a:ln>
                          <a:solidFill>
                            <a:srgbClr val="004586"/>
                          </a:solidFill>
                          <a:effectLst/>
                        </a:rPr>
                        <a:t>Exitus</a:t>
                      </a:r>
                      <a:r>
                        <a:rPr kumimoji="0" lang="es-ES" sz="2400" u="none" strike="noStrike" cap="none" normalizeH="0" baseline="0" dirty="0" smtClean="0">
                          <a:ln>
                            <a:noFill/>
                          </a:ln>
                          <a:solidFill>
                            <a:srgbClr val="004586"/>
                          </a:solidFill>
                          <a:effectLst/>
                        </a:rPr>
                        <a:t> con función</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11,9</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37</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51</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RA</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16,8</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smtClean="0">
                          <a:ln>
                            <a:noFill/>
                          </a:ln>
                          <a:solidFill>
                            <a:srgbClr val="004586"/>
                          </a:solidFill>
                          <a:effectLst/>
                        </a:rPr>
                        <a:t>8</a:t>
                      </a:r>
                      <a:endParaRPr kumimoji="0" lang="es-ES" sz="2400" b="0" i="0" u="none" strike="noStrike" cap="none" normalizeH="0" baseline="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7</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r>
              <a:tr h="466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Vascular </a:t>
                      </a:r>
                      <a:r>
                        <a:rPr kumimoji="0" lang="es-ES" sz="2400" u="none" strike="noStrike" cap="none" normalizeH="0" baseline="0" dirty="0" err="1" smtClean="0">
                          <a:ln>
                            <a:noFill/>
                          </a:ln>
                          <a:solidFill>
                            <a:srgbClr val="004586"/>
                          </a:solidFill>
                          <a:effectLst/>
                        </a:rPr>
                        <a:t>prob</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12</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11</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7</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r>
              <a:tr h="466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De </a:t>
                      </a:r>
                      <a:r>
                        <a:rPr kumimoji="0" lang="es-ES" sz="2400" u="none" strike="noStrike" cap="none" normalizeH="0" baseline="0" dirty="0" err="1" smtClean="0">
                          <a:ln>
                            <a:noFill/>
                          </a:ln>
                          <a:solidFill>
                            <a:srgbClr val="004586"/>
                          </a:solidFill>
                          <a:effectLst/>
                        </a:rPr>
                        <a:t>novo</a:t>
                      </a:r>
                      <a:r>
                        <a:rPr kumimoji="0" lang="es-ES" sz="2400" u="none" strike="noStrike" cap="none" normalizeH="0" baseline="0" dirty="0" smtClean="0">
                          <a:ln>
                            <a:noFill/>
                          </a:ln>
                          <a:solidFill>
                            <a:srgbClr val="004586"/>
                          </a:solidFill>
                          <a:effectLst/>
                        </a:rPr>
                        <a:t> GN</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1</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0,2</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0,3</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err="1" smtClean="0">
                          <a:ln>
                            <a:noFill/>
                          </a:ln>
                          <a:solidFill>
                            <a:srgbClr val="004586"/>
                          </a:solidFill>
                          <a:effectLst/>
                        </a:rPr>
                        <a:t>Recurr</a:t>
                      </a:r>
                      <a:r>
                        <a:rPr kumimoji="0" lang="es-ES" sz="2400" u="none" strike="noStrike" cap="none" normalizeH="0" baseline="0" dirty="0" smtClean="0">
                          <a:ln>
                            <a:noFill/>
                          </a:ln>
                          <a:solidFill>
                            <a:srgbClr val="004586"/>
                          </a:solidFill>
                          <a:effectLst/>
                        </a:rPr>
                        <a:t>. GN</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6,9</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2,1</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0,6</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r>
              <a:tr h="466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Otras </a:t>
                      </a:r>
                      <a:r>
                        <a:rPr kumimoji="0" lang="es-ES" sz="2400" u="none" strike="noStrike" cap="none" normalizeH="0" baseline="0" dirty="0" err="1" smtClean="0">
                          <a:ln>
                            <a:noFill/>
                          </a:ln>
                          <a:solidFill>
                            <a:srgbClr val="004586"/>
                          </a:solidFill>
                          <a:effectLst/>
                        </a:rPr>
                        <a:t>recurr</a:t>
                      </a:r>
                      <a:r>
                        <a:rPr kumimoji="0" lang="es-ES" sz="2400" u="none" strike="noStrike" cap="none" normalizeH="0" baseline="0" dirty="0" smtClean="0">
                          <a:ln>
                            <a:noFill/>
                          </a:ln>
                          <a:solidFill>
                            <a:srgbClr val="004586"/>
                          </a:solidFill>
                          <a:effectLst/>
                        </a:rPr>
                        <a:t>.</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2</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0,5</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0,6</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E8ECF5"/>
                    </a:solidFill>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Otras</a:t>
                      </a:r>
                      <a:endParaRPr kumimoji="0" lang="es-ES" sz="2400" b="1"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11,9</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9,3</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u="none" strike="noStrike" cap="none" normalizeH="0" baseline="0" dirty="0" smtClean="0">
                          <a:ln>
                            <a:noFill/>
                          </a:ln>
                          <a:solidFill>
                            <a:srgbClr val="004586"/>
                          </a:solidFill>
                          <a:effectLst/>
                        </a:rPr>
                        <a:t>9,5</a:t>
                      </a:r>
                      <a:endParaRPr kumimoji="0" lang="es-ES" sz="2400" b="0" i="0" u="none" strike="noStrike" cap="none" normalizeH="0" baseline="0" dirty="0" smtClean="0">
                        <a:ln>
                          <a:noFill/>
                        </a:ln>
                        <a:solidFill>
                          <a:srgbClr val="004586"/>
                        </a:solidFill>
                        <a:effectLst/>
                        <a:latin typeface="Calibri" pitchFamily="34" charset="0"/>
                        <a:cs typeface="Arial" charset="0"/>
                      </a:endParaRPr>
                    </a:p>
                  </a:txBody>
                  <a:tcPr horzOverflow="overflow">
                    <a:solidFill>
                      <a:srgbClr val="CDD7EB"/>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3 Marcador de contenido"/>
          <p:cNvSpPr>
            <a:spLocks noGrp="1"/>
          </p:cNvSpPr>
          <p:nvPr>
            <p:ph idx="1"/>
          </p:nvPr>
        </p:nvSpPr>
        <p:spPr>
          <a:xfrm>
            <a:off x="7404" y="1141232"/>
            <a:ext cx="11582400" cy="4592024"/>
          </a:xfrm>
        </p:spPr>
        <p:txBody>
          <a:bodyPr>
            <a:noAutofit/>
          </a:bodyPr>
          <a:lstStyle/>
          <a:p>
            <a:pPr marL="808038" indent="-265113">
              <a:lnSpc>
                <a:spcPct val="110000"/>
              </a:lnSpc>
              <a:spcBef>
                <a:spcPts val="0"/>
              </a:spcBef>
              <a:buFontTx/>
              <a:buBlip>
                <a:blip r:embed="rId2"/>
              </a:buBlip>
            </a:pPr>
            <a:r>
              <a:rPr lang="es-ES" sz="2300" dirty="0" smtClean="0">
                <a:solidFill>
                  <a:schemeClr val="accent1"/>
                </a:solidFill>
              </a:rPr>
              <a:t>Control de la función renal y la proteinuria.</a:t>
            </a:r>
          </a:p>
          <a:p>
            <a:pPr marL="808038" indent="-265113">
              <a:lnSpc>
                <a:spcPct val="110000"/>
              </a:lnSpc>
              <a:spcBef>
                <a:spcPts val="0"/>
              </a:spcBef>
              <a:buFontTx/>
              <a:buBlip>
                <a:blip r:embed="rId2"/>
              </a:buBlip>
            </a:pPr>
            <a:r>
              <a:rPr lang="es-ES" sz="2300" dirty="0" smtClean="0">
                <a:solidFill>
                  <a:schemeClr val="tx2"/>
                </a:solidFill>
              </a:rPr>
              <a:t>Adherencia terapéutica fundamental:</a:t>
            </a:r>
          </a:p>
          <a:p>
            <a:pPr marL="1524000" lvl="1" indent="-265113">
              <a:lnSpc>
                <a:spcPct val="110000"/>
              </a:lnSpc>
              <a:spcBef>
                <a:spcPts val="0"/>
              </a:spcBef>
              <a:buClr>
                <a:schemeClr val="tx2"/>
              </a:buClr>
              <a:buFont typeface="Wingdings" pitchFamily="2" charset="2"/>
              <a:buChar char="v"/>
            </a:pPr>
            <a:r>
              <a:rPr lang="es-ES" sz="2300" dirty="0" smtClean="0">
                <a:solidFill>
                  <a:schemeClr val="tx2"/>
                </a:solidFill>
              </a:rPr>
              <a:t>Drogas inmunosupresoras.</a:t>
            </a:r>
          </a:p>
          <a:p>
            <a:pPr marL="1524000" lvl="1" indent="-265113">
              <a:lnSpc>
                <a:spcPct val="110000"/>
              </a:lnSpc>
              <a:spcBef>
                <a:spcPts val="0"/>
              </a:spcBef>
              <a:buClr>
                <a:schemeClr val="tx2"/>
              </a:buClr>
              <a:buFont typeface="Wingdings" pitchFamily="2" charset="2"/>
              <a:buChar char="v"/>
            </a:pPr>
            <a:r>
              <a:rPr lang="es-ES" sz="2300" dirty="0" smtClean="0">
                <a:solidFill>
                  <a:schemeClr val="tx2"/>
                </a:solidFill>
              </a:rPr>
              <a:t>Medicación concomitante.</a:t>
            </a:r>
          </a:p>
          <a:p>
            <a:pPr marL="808038" indent="-265113">
              <a:lnSpc>
                <a:spcPct val="110000"/>
              </a:lnSpc>
              <a:spcBef>
                <a:spcPts val="0"/>
              </a:spcBef>
              <a:buFontTx/>
              <a:buBlip>
                <a:blip r:embed="rId2"/>
              </a:buBlip>
            </a:pPr>
            <a:r>
              <a:rPr lang="es-ES" sz="2300" dirty="0" smtClean="0">
                <a:solidFill>
                  <a:schemeClr val="accent1"/>
                </a:solidFill>
              </a:rPr>
              <a:t>Control de los factores de riesgo cardiovascular:</a:t>
            </a:r>
          </a:p>
          <a:p>
            <a:pPr marL="1524000" lvl="1" indent="-265113">
              <a:lnSpc>
                <a:spcPct val="110000"/>
              </a:lnSpc>
              <a:spcBef>
                <a:spcPts val="0"/>
              </a:spcBef>
              <a:buClr>
                <a:schemeClr val="tx2"/>
              </a:buClr>
              <a:buFont typeface="Wingdings" pitchFamily="2" charset="2"/>
              <a:buChar char="v"/>
            </a:pPr>
            <a:r>
              <a:rPr lang="es-ES" sz="2300" dirty="0" smtClean="0">
                <a:solidFill>
                  <a:schemeClr val="accent1"/>
                </a:solidFill>
              </a:rPr>
              <a:t>Dieta.</a:t>
            </a:r>
          </a:p>
          <a:p>
            <a:pPr marL="1524000" lvl="1" indent="-265113">
              <a:lnSpc>
                <a:spcPct val="110000"/>
              </a:lnSpc>
              <a:spcBef>
                <a:spcPts val="0"/>
              </a:spcBef>
              <a:buClr>
                <a:schemeClr val="tx2"/>
              </a:buClr>
              <a:buFont typeface="Wingdings" pitchFamily="2" charset="2"/>
              <a:buChar char="v"/>
            </a:pPr>
            <a:r>
              <a:rPr lang="es-ES" sz="2300" dirty="0" smtClean="0">
                <a:solidFill>
                  <a:schemeClr val="accent1"/>
                </a:solidFill>
              </a:rPr>
              <a:t>Peso.</a:t>
            </a:r>
          </a:p>
          <a:p>
            <a:pPr marL="1524000" lvl="1" indent="-265113">
              <a:lnSpc>
                <a:spcPct val="110000"/>
              </a:lnSpc>
              <a:spcBef>
                <a:spcPts val="0"/>
              </a:spcBef>
              <a:buClr>
                <a:schemeClr val="tx2"/>
              </a:buClr>
              <a:buFont typeface="Wingdings" pitchFamily="2" charset="2"/>
              <a:buChar char="v"/>
            </a:pPr>
            <a:r>
              <a:rPr lang="es-ES" sz="2300" dirty="0" smtClean="0">
                <a:solidFill>
                  <a:schemeClr val="accent1"/>
                </a:solidFill>
              </a:rPr>
              <a:t>Tensión arterial.</a:t>
            </a:r>
          </a:p>
          <a:p>
            <a:pPr marL="1524000" lvl="1" indent="-265113">
              <a:lnSpc>
                <a:spcPct val="110000"/>
              </a:lnSpc>
              <a:spcBef>
                <a:spcPts val="0"/>
              </a:spcBef>
              <a:buClr>
                <a:schemeClr val="tx2"/>
              </a:buClr>
              <a:buFont typeface="Wingdings" pitchFamily="2" charset="2"/>
              <a:buChar char="v"/>
            </a:pPr>
            <a:r>
              <a:rPr lang="es-ES" sz="2300" dirty="0" smtClean="0">
                <a:solidFill>
                  <a:schemeClr val="accent1"/>
                </a:solidFill>
              </a:rPr>
              <a:t>Glucosa.</a:t>
            </a:r>
          </a:p>
          <a:p>
            <a:pPr marL="1524000" lvl="1" indent="-265113">
              <a:lnSpc>
                <a:spcPct val="110000"/>
              </a:lnSpc>
              <a:spcBef>
                <a:spcPts val="0"/>
              </a:spcBef>
              <a:buClr>
                <a:schemeClr val="tx2"/>
              </a:buClr>
              <a:buFont typeface="Wingdings" pitchFamily="2" charset="2"/>
              <a:buChar char="v"/>
            </a:pPr>
            <a:r>
              <a:rPr lang="es-ES" sz="2300" dirty="0" smtClean="0">
                <a:solidFill>
                  <a:schemeClr val="accent1"/>
                </a:solidFill>
              </a:rPr>
              <a:t>Colesterol.</a:t>
            </a:r>
          </a:p>
          <a:p>
            <a:pPr marL="1524000" lvl="1" indent="-265113">
              <a:lnSpc>
                <a:spcPct val="110000"/>
              </a:lnSpc>
              <a:spcBef>
                <a:spcPts val="0"/>
              </a:spcBef>
              <a:buClr>
                <a:schemeClr val="tx2"/>
              </a:buClr>
              <a:buFont typeface="Wingdings" pitchFamily="2" charset="2"/>
              <a:buChar char="v"/>
            </a:pPr>
            <a:r>
              <a:rPr lang="es-ES" sz="2300" dirty="0" smtClean="0">
                <a:solidFill>
                  <a:schemeClr val="accent1"/>
                </a:solidFill>
              </a:rPr>
              <a:t>Tabaco.</a:t>
            </a:r>
          </a:p>
          <a:p>
            <a:pPr marL="808038" indent="-265113">
              <a:lnSpc>
                <a:spcPct val="110000"/>
              </a:lnSpc>
              <a:spcBef>
                <a:spcPts val="0"/>
              </a:spcBef>
              <a:buFontTx/>
              <a:buBlip>
                <a:blip r:embed="rId2"/>
              </a:buBlip>
            </a:pPr>
            <a:r>
              <a:rPr lang="es-ES" sz="2300" dirty="0" smtClean="0">
                <a:solidFill>
                  <a:schemeClr val="accent1"/>
                </a:solidFill>
              </a:rPr>
              <a:t>Detección de otros problemas frecuentes: neoplasias.</a:t>
            </a:r>
          </a:p>
          <a:p>
            <a:pPr marL="808038" indent="-265113">
              <a:lnSpc>
                <a:spcPct val="110000"/>
              </a:lnSpc>
              <a:spcBef>
                <a:spcPts val="0"/>
              </a:spcBef>
              <a:buFontTx/>
              <a:buBlip>
                <a:blip r:embed="rId2"/>
              </a:buBlip>
            </a:pPr>
            <a:r>
              <a:rPr lang="es-ES" sz="2300" dirty="0" smtClean="0">
                <a:solidFill>
                  <a:schemeClr val="accent1"/>
                </a:solidFill>
              </a:rPr>
              <a:t>Vacunaciones estacionales.</a:t>
            </a:r>
          </a:p>
        </p:txBody>
      </p:sp>
      <p:sp>
        <p:nvSpPr>
          <p:cNvPr id="3" name="Marcador de texto 2"/>
          <p:cNvSpPr>
            <a:spLocks noGrp="1"/>
          </p:cNvSpPr>
          <p:nvPr>
            <p:ph type="body" sz="quarter" idx="10"/>
          </p:nvPr>
        </p:nvSpPr>
        <p:spPr/>
        <p:txBody>
          <a:bodyPr/>
          <a:lstStyle/>
          <a:p>
            <a:endParaRPr lang="es-ES"/>
          </a:p>
        </p:txBody>
      </p:sp>
      <p:sp>
        <p:nvSpPr>
          <p:cNvPr id="7" name="Rectangle 2"/>
          <p:cNvSpPr txBox="1">
            <a:spLocks/>
          </p:cNvSpPr>
          <p:nvPr/>
        </p:nvSpPr>
        <p:spPr bwMode="auto">
          <a:xfrm>
            <a:off x="609600" y="260574"/>
            <a:ext cx="10972800" cy="792162"/>
          </a:xfrm>
          <a:prstGeom prst="rect">
            <a:avLst/>
          </a:prstGeom>
          <a:noFill/>
          <a:ln w="9525">
            <a:noFill/>
            <a:miter lim="800000"/>
            <a:headEnd/>
            <a:tailEnd/>
          </a:ln>
        </p:spPr>
        <p:txBody>
          <a:bodyPr anchor="ctr"/>
          <a:lstStyle/>
          <a:p>
            <a:pPr algn="ctr" eaLnBrk="0" hangingPunct="0">
              <a:defRPr/>
            </a:pPr>
            <a:r>
              <a:rPr lang="es-ES" sz="3200" b="1" dirty="0">
                <a:solidFill>
                  <a:schemeClr val="accent1"/>
                </a:solidFill>
                <a:latin typeface="+mj-lt"/>
                <a:ea typeface="+mj-ea"/>
                <a:cs typeface="+mj-cs"/>
              </a:rPr>
              <a:t>Papel de los médicos de Atención Primaria en el manejo crónico del trasplante renal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p:txBody>
          <a:bodyPr/>
          <a:lstStyle/>
          <a:p>
            <a:r>
              <a:rPr lang="es-ES" sz="3200" b="1" dirty="0" smtClean="0">
                <a:solidFill>
                  <a:schemeClr val="accent1"/>
                </a:solidFill>
              </a:rPr>
              <a:t>Conclusiones</a:t>
            </a:r>
          </a:p>
        </p:txBody>
      </p:sp>
      <p:sp>
        <p:nvSpPr>
          <p:cNvPr id="152579" name="3 Marcador de contenido"/>
          <p:cNvSpPr>
            <a:spLocks noGrp="1"/>
          </p:cNvSpPr>
          <p:nvPr>
            <p:ph idx="1"/>
          </p:nvPr>
        </p:nvSpPr>
        <p:spPr/>
        <p:txBody>
          <a:bodyPr>
            <a:noAutofit/>
          </a:bodyPr>
          <a:lstStyle/>
          <a:p>
            <a:pPr marL="808038" indent="-265113">
              <a:lnSpc>
                <a:spcPct val="110000"/>
              </a:lnSpc>
              <a:spcBef>
                <a:spcPts val="600"/>
              </a:spcBef>
              <a:buFontTx/>
              <a:buBlip>
                <a:blip r:embed="rId2"/>
              </a:buBlip>
            </a:pPr>
            <a:r>
              <a:rPr lang="es-ES" dirty="0" smtClean="0">
                <a:solidFill>
                  <a:schemeClr val="accent1"/>
                </a:solidFill>
              </a:rPr>
              <a:t>El cumplimiento terapéutico en el enfermo trasplantado renal es fundamental para evitar la pérdida de los injertos y la muerte del paciente.</a:t>
            </a:r>
          </a:p>
          <a:p>
            <a:pPr marL="808038" indent="-265113">
              <a:lnSpc>
                <a:spcPct val="110000"/>
              </a:lnSpc>
              <a:spcBef>
                <a:spcPts val="600"/>
              </a:spcBef>
              <a:buFontTx/>
              <a:buBlip>
                <a:blip r:embed="rId2"/>
              </a:buBlip>
            </a:pPr>
            <a:r>
              <a:rPr lang="es-ES" dirty="0" smtClean="0">
                <a:solidFill>
                  <a:schemeClr val="accent1"/>
                </a:solidFill>
              </a:rPr>
              <a:t>El incumplimiento parcial o total de la medicación inmunosupresora facilita la presencia de rechazo agudo y la perdida de los injerto por rechazo crónico humoral. </a:t>
            </a:r>
          </a:p>
          <a:p>
            <a:pPr marL="808038" indent="-265113">
              <a:lnSpc>
                <a:spcPct val="110000"/>
              </a:lnSpc>
              <a:spcBef>
                <a:spcPts val="600"/>
              </a:spcBef>
              <a:buFontTx/>
              <a:buBlip>
                <a:blip r:embed="rId2"/>
              </a:buBlip>
            </a:pPr>
            <a:r>
              <a:rPr lang="es-ES" dirty="0" smtClean="0">
                <a:solidFill>
                  <a:schemeClr val="accent1"/>
                </a:solidFill>
              </a:rPr>
              <a:t>La disminución de las dosis y el numero de drogas facilita la adherencia. </a:t>
            </a:r>
          </a:p>
          <a:p>
            <a:pPr marL="808038" indent="-265113">
              <a:lnSpc>
                <a:spcPct val="110000"/>
              </a:lnSpc>
              <a:spcBef>
                <a:spcPts val="600"/>
              </a:spcBef>
              <a:buFontTx/>
              <a:buBlip>
                <a:blip r:embed="rId2"/>
              </a:buBlip>
            </a:pPr>
            <a:r>
              <a:rPr lang="es-ES" dirty="0" smtClean="0">
                <a:solidFill>
                  <a:schemeClr val="accent1"/>
                </a:solidFill>
              </a:rPr>
              <a:t>El SNS (acceso libre a la medicación) , la educación sanitaria y el control adecuado en el hospital y en el centro de salud pueden mejorar el cumplimiento terapéutico.</a:t>
            </a:r>
          </a:p>
          <a:p>
            <a:pPr marL="808038" indent="-265113">
              <a:lnSpc>
                <a:spcPct val="110000"/>
              </a:lnSpc>
              <a:spcBef>
                <a:spcPts val="600"/>
              </a:spcBef>
              <a:buFontTx/>
              <a:buBlip>
                <a:blip r:embed="rId2"/>
              </a:buBlip>
            </a:pPr>
            <a:r>
              <a:rPr lang="es-ES" dirty="0" smtClean="0">
                <a:solidFill>
                  <a:schemeClr val="accent1"/>
                </a:solidFill>
              </a:rPr>
              <a:t>El cumplimiento debe ser estricto tanto para las drogas </a:t>
            </a:r>
            <a:r>
              <a:rPr lang="es-ES" dirty="0" err="1" smtClean="0">
                <a:solidFill>
                  <a:schemeClr val="accent1"/>
                </a:solidFill>
              </a:rPr>
              <a:t>antirechazo</a:t>
            </a:r>
            <a:r>
              <a:rPr lang="es-ES" dirty="0" smtClean="0">
                <a:solidFill>
                  <a:schemeClr val="accent1"/>
                </a:solidFill>
              </a:rPr>
              <a:t> como para el tratamiento concomitante. </a:t>
            </a:r>
          </a:p>
          <a:p>
            <a:pPr marL="808038" indent="-265113">
              <a:lnSpc>
                <a:spcPct val="110000"/>
              </a:lnSpc>
              <a:spcBef>
                <a:spcPts val="600"/>
              </a:spcBef>
              <a:buFontTx/>
              <a:buBlip>
                <a:blip r:embed="rId2"/>
              </a:buBlip>
            </a:pPr>
            <a:r>
              <a:rPr lang="es-ES" dirty="0" smtClean="0">
                <a:solidFill>
                  <a:schemeClr val="accent1"/>
                </a:solidFill>
              </a:rPr>
              <a:t>La labor del médico de atención primaria puede mejorar la adherencia terapéutica de los enfermos trasplantados renales y por consiguiente los resultados a corto y largo plazo.</a:t>
            </a:r>
          </a:p>
        </p:txBody>
      </p:sp>
      <p:sp>
        <p:nvSpPr>
          <p:cNvPr id="2" name="Marcador de texto 1"/>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arcador de texto 1"/>
          <p:cNvSpPr>
            <a:spLocks noGrp="1"/>
          </p:cNvSpPr>
          <p:nvPr>
            <p:ph type="body" idx="1"/>
          </p:nvPr>
        </p:nvSpPr>
        <p:spPr/>
        <p:txBody>
          <a:bodyPr/>
          <a:lstStyle/>
          <a:p>
            <a:pPr marL="457200" indent="-457200" eaLnBrk="1" hangingPunct="1">
              <a:spcBef>
                <a:spcPts val="600"/>
              </a:spcBef>
              <a:buClr>
                <a:schemeClr val="tx2"/>
              </a:buClr>
              <a:buFont typeface="Calibri" pitchFamily="34" charset="0"/>
              <a:buAutoNum type="arabicPeriod"/>
            </a:pPr>
            <a:r>
              <a:rPr lang="es-ES" sz="2400" b="1" dirty="0" smtClean="0">
                <a:solidFill>
                  <a:schemeClr val="accent1"/>
                </a:solidFill>
              </a:rPr>
              <a:t>La recidiva de la enfermedad original (GN </a:t>
            </a:r>
            <a:r>
              <a:rPr lang="es-ES" sz="2400" b="1" dirty="0" err="1" smtClean="0">
                <a:solidFill>
                  <a:schemeClr val="accent1"/>
                </a:solidFill>
              </a:rPr>
              <a:t>IgA</a:t>
            </a:r>
            <a:r>
              <a:rPr lang="es-ES" sz="2400" b="1" dirty="0" smtClean="0">
                <a:solidFill>
                  <a:schemeClr val="accent1"/>
                </a:solidFill>
              </a:rPr>
              <a:t>) puede explicarlo.</a:t>
            </a:r>
          </a:p>
          <a:p>
            <a:pPr marL="457200" indent="-457200" eaLnBrk="1" hangingPunct="1">
              <a:spcBef>
                <a:spcPts val="600"/>
              </a:spcBef>
              <a:buClr>
                <a:schemeClr val="tx2"/>
              </a:buClr>
              <a:buFont typeface="Calibri" pitchFamily="34" charset="0"/>
              <a:buAutoNum type="arabicPeriod"/>
            </a:pPr>
            <a:r>
              <a:rPr lang="es-ES" sz="2400" b="1" dirty="0" smtClean="0">
                <a:solidFill>
                  <a:schemeClr val="accent1"/>
                </a:solidFill>
              </a:rPr>
              <a:t>El paciente no cumplía bien el tratamiento inmunosupresor.</a:t>
            </a:r>
          </a:p>
          <a:p>
            <a:pPr marL="457200" indent="-457200" eaLnBrk="1" hangingPunct="1">
              <a:spcBef>
                <a:spcPts val="600"/>
              </a:spcBef>
              <a:buClr>
                <a:schemeClr val="tx2"/>
              </a:buClr>
              <a:buFont typeface="Calibri" pitchFamily="34" charset="0"/>
              <a:buAutoNum type="arabicPeriod"/>
            </a:pPr>
            <a:r>
              <a:rPr lang="es-ES" sz="2400" b="1" dirty="0" smtClean="0">
                <a:solidFill>
                  <a:schemeClr val="accent1"/>
                </a:solidFill>
              </a:rPr>
              <a:t>La HTA no controlada puede explicar el aumento de la </a:t>
            </a:r>
            <a:r>
              <a:rPr lang="es-ES" sz="2400" b="1" dirty="0">
                <a:solidFill>
                  <a:schemeClr val="accent1"/>
                </a:solidFill>
              </a:rPr>
              <a:t>c</a:t>
            </a:r>
            <a:r>
              <a:rPr lang="es-ES" sz="2400" b="1" dirty="0" smtClean="0">
                <a:solidFill>
                  <a:schemeClr val="accent1"/>
                </a:solidFill>
              </a:rPr>
              <a:t>reatinina.</a:t>
            </a:r>
          </a:p>
          <a:p>
            <a:pPr marL="457200" indent="-457200" eaLnBrk="1" hangingPunct="1">
              <a:spcBef>
                <a:spcPts val="600"/>
              </a:spcBef>
              <a:buClr>
                <a:schemeClr val="tx2"/>
              </a:buClr>
              <a:buFont typeface="Calibri" pitchFamily="34" charset="0"/>
              <a:buAutoNum type="arabicPeriod"/>
            </a:pPr>
            <a:r>
              <a:rPr lang="es-ES" sz="2400" b="1" dirty="0" smtClean="0">
                <a:solidFill>
                  <a:schemeClr val="accent1"/>
                </a:solidFill>
              </a:rPr>
              <a:t>Es el deterioro que aparece tras muchos años de trasplante renal de manera inexorable.</a:t>
            </a:r>
          </a:p>
        </p:txBody>
      </p:sp>
      <p:sp>
        <p:nvSpPr>
          <p:cNvPr id="17410" name="Marcador de texto 2"/>
          <p:cNvSpPr>
            <a:spLocks noGrp="1"/>
          </p:cNvSpPr>
          <p:nvPr>
            <p:ph type="body" idx="10"/>
          </p:nvPr>
        </p:nvSpPr>
        <p:spPr/>
        <p:txBody>
          <a:bodyPr anchor="b"/>
          <a:lstStyle/>
          <a:p>
            <a:pPr marL="0" indent="0" algn="ctr" eaLnBrk="1" hangingPunct="1">
              <a:buFont typeface="Arial" charset="0"/>
              <a:buNone/>
            </a:pPr>
            <a:r>
              <a:rPr lang="es-ES" sz="2800" dirty="0" smtClean="0">
                <a:solidFill>
                  <a:schemeClr val="tx2"/>
                </a:solidFill>
              </a:rPr>
              <a:t>¿Cuál de los siguientes aspectos puede explicar el deterioro de la función renal en el paciente estable tras más de 5 años de trasplante?</a:t>
            </a:r>
          </a:p>
        </p:txBody>
      </p:sp>
      <p:sp>
        <p:nvSpPr>
          <p:cNvPr id="2" name="Marcador de texto 1"/>
          <p:cNvSpPr>
            <a:spLocks noGrp="1"/>
          </p:cNvSpPr>
          <p:nvPr>
            <p:ph type="body" sz="quarter" idx="11"/>
          </p:nvPr>
        </p:nvSpPr>
        <p:spPr/>
        <p:txBody>
          <a:bodyPr/>
          <a:lstStyle/>
          <a:p>
            <a:endParaRPr lang="es-ES"/>
          </a:p>
        </p:txBody>
      </p:sp>
      <p:sp>
        <p:nvSpPr>
          <p:cNvPr id="17412" name="Título 4"/>
          <p:cNvSpPr>
            <a:spLocks noGrp="1"/>
          </p:cNvSpPr>
          <p:nvPr>
            <p:ph type="title"/>
          </p:nvPr>
        </p:nvSpPr>
        <p:spPr/>
        <p:txBody>
          <a:bodyPr/>
          <a:lstStyle/>
          <a:p>
            <a:pPr eaLnBrk="1" hangingPunct="1"/>
            <a:r>
              <a:rPr lang="es-ES" sz="3200" b="1" dirty="0" smtClean="0">
                <a:solidFill>
                  <a:schemeClr val="accent1"/>
                </a:solidFill>
              </a:rPr>
              <a:t>Pregunta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s-ES" dirty="0" smtClean="0"/>
              <a:t>Caso clínico </a:t>
            </a:r>
            <a:r>
              <a:rPr lang="es-ES" dirty="0"/>
              <a:t>1</a:t>
            </a:r>
            <a:r>
              <a:rPr lang="es-ES" dirty="0" smtClean="0"/>
              <a:t> (III)</a:t>
            </a:r>
          </a:p>
        </p:txBody>
      </p:sp>
      <p:sp>
        <p:nvSpPr>
          <p:cNvPr id="2" name="Marcador de contenido 1"/>
          <p:cNvSpPr>
            <a:spLocks noGrp="1"/>
          </p:cNvSpPr>
          <p:nvPr>
            <p:ph idx="1"/>
          </p:nvPr>
        </p:nvSpPr>
        <p:spPr>
          <a:xfrm>
            <a:off x="0" y="908720"/>
            <a:ext cx="11582400" cy="4592024"/>
          </a:xfrm>
        </p:spPr>
        <p:txBody>
          <a:bodyPr wrap="none">
            <a:normAutofit fontScale="25000" lnSpcReduction="20000"/>
          </a:bodyPr>
          <a:lstStyle/>
          <a:p>
            <a:pPr>
              <a:lnSpc>
                <a:spcPct val="120000"/>
              </a:lnSpc>
            </a:pPr>
            <a:r>
              <a:rPr lang="es-ES" sz="8000" dirty="0" smtClean="0">
                <a:solidFill>
                  <a:srgbClr val="C00000"/>
                </a:solidFill>
              </a:rPr>
              <a:t>Biopsia </a:t>
            </a:r>
            <a:r>
              <a:rPr lang="es-ES" sz="8000" dirty="0">
                <a:solidFill>
                  <a:srgbClr val="C00000"/>
                </a:solidFill>
              </a:rPr>
              <a:t>del </a:t>
            </a:r>
            <a:r>
              <a:rPr lang="es-ES" sz="8000" dirty="0" smtClean="0">
                <a:solidFill>
                  <a:srgbClr val="C00000"/>
                </a:solidFill>
              </a:rPr>
              <a:t>injerto:</a:t>
            </a:r>
          </a:p>
          <a:p>
            <a:pPr lvl="1">
              <a:lnSpc>
                <a:spcPct val="120000"/>
              </a:lnSpc>
            </a:pPr>
            <a:r>
              <a:rPr lang="es-ES" sz="8000" dirty="0" smtClean="0"/>
              <a:t>Presencia </a:t>
            </a:r>
            <a:r>
              <a:rPr lang="es-ES" sz="8000" dirty="0"/>
              <a:t>de rechazo agudo celular. </a:t>
            </a:r>
            <a:endParaRPr lang="es-ES" sz="8000" dirty="0" smtClean="0"/>
          </a:p>
          <a:p>
            <a:pPr lvl="1">
              <a:lnSpc>
                <a:spcPct val="120000"/>
              </a:lnSpc>
            </a:pPr>
            <a:r>
              <a:rPr lang="es-ES" sz="8000" dirty="0" smtClean="0"/>
              <a:t>No depósitos </a:t>
            </a:r>
            <a:r>
              <a:rPr lang="es-ES" sz="8000" dirty="0"/>
              <a:t>de </a:t>
            </a:r>
            <a:r>
              <a:rPr lang="es-ES" sz="8000" dirty="0" err="1" smtClean="0"/>
              <a:t>IgA</a:t>
            </a:r>
            <a:r>
              <a:rPr lang="es-ES" sz="8000" dirty="0" smtClean="0"/>
              <a:t>.</a:t>
            </a:r>
          </a:p>
          <a:p>
            <a:pPr lvl="1">
              <a:lnSpc>
                <a:spcPct val="120000"/>
              </a:lnSpc>
            </a:pPr>
            <a:r>
              <a:rPr lang="es-ES" sz="8000" dirty="0" smtClean="0"/>
              <a:t>No proliferación </a:t>
            </a:r>
            <a:r>
              <a:rPr lang="es-ES" sz="8000" dirty="0" err="1"/>
              <a:t>mesangial</a:t>
            </a:r>
            <a:r>
              <a:rPr lang="es-ES" sz="8000" dirty="0"/>
              <a:t>.</a:t>
            </a:r>
          </a:p>
          <a:p>
            <a:pPr>
              <a:lnSpc>
                <a:spcPct val="120000"/>
              </a:lnSpc>
            </a:pPr>
            <a:r>
              <a:rPr lang="es-ES" sz="8000" dirty="0" smtClean="0"/>
              <a:t>Se pauta </a:t>
            </a:r>
            <a:r>
              <a:rPr lang="es-ES" sz="8000" dirty="0" smtClean="0">
                <a:solidFill>
                  <a:srgbClr val="C00000"/>
                </a:solidFill>
              </a:rPr>
              <a:t>tratamiento </a:t>
            </a:r>
            <a:r>
              <a:rPr lang="es-ES" sz="8000" dirty="0">
                <a:solidFill>
                  <a:srgbClr val="C00000"/>
                </a:solidFill>
              </a:rPr>
              <a:t>con </a:t>
            </a:r>
            <a:r>
              <a:rPr lang="es-ES" sz="8000" dirty="0" smtClean="0">
                <a:solidFill>
                  <a:srgbClr val="C00000"/>
                </a:solidFill>
              </a:rPr>
              <a:t>choque </a:t>
            </a:r>
            <a:r>
              <a:rPr lang="es-ES" sz="8000" dirty="0">
                <a:solidFill>
                  <a:srgbClr val="C00000"/>
                </a:solidFill>
              </a:rPr>
              <a:t>de </a:t>
            </a:r>
            <a:r>
              <a:rPr lang="es-ES" sz="8000" dirty="0" smtClean="0">
                <a:solidFill>
                  <a:srgbClr val="C00000"/>
                </a:solidFill>
              </a:rPr>
              <a:t>Esteroide:</a:t>
            </a:r>
          </a:p>
          <a:p>
            <a:pPr lvl="1">
              <a:lnSpc>
                <a:spcPct val="120000"/>
              </a:lnSpc>
            </a:pPr>
            <a:r>
              <a:rPr lang="es-ES" sz="8000" dirty="0" smtClean="0"/>
              <a:t>Mejora la función renal: </a:t>
            </a:r>
            <a:r>
              <a:rPr lang="es-ES" sz="8000" dirty="0"/>
              <a:t>c</a:t>
            </a:r>
            <a:r>
              <a:rPr lang="es-ES" sz="8000" dirty="0" smtClean="0"/>
              <a:t>reatininas 1,5 mg/dl. </a:t>
            </a:r>
            <a:r>
              <a:rPr lang="es-ES" sz="8000" dirty="0"/>
              <a:t>Proteinuria negativa. </a:t>
            </a:r>
          </a:p>
          <a:p>
            <a:pPr>
              <a:lnSpc>
                <a:spcPct val="120000"/>
              </a:lnSpc>
            </a:pPr>
            <a:r>
              <a:rPr lang="es-ES" sz="8000" dirty="0">
                <a:solidFill>
                  <a:srgbClr val="C00000"/>
                </a:solidFill>
              </a:rPr>
              <a:t>Alta</a:t>
            </a:r>
            <a:r>
              <a:rPr lang="es-ES" sz="8000" dirty="0"/>
              <a:t> </a:t>
            </a:r>
            <a:r>
              <a:rPr lang="es-ES" sz="8000" dirty="0" smtClean="0"/>
              <a:t>con el siguiente tratamiento:</a:t>
            </a:r>
          </a:p>
          <a:p>
            <a:pPr lvl="1">
              <a:lnSpc>
                <a:spcPct val="120000"/>
              </a:lnSpc>
            </a:pPr>
            <a:r>
              <a:rPr lang="es-ES" sz="8000" dirty="0" smtClean="0"/>
              <a:t>Esteroides </a:t>
            </a:r>
            <a:r>
              <a:rPr lang="es-ES" sz="8000" dirty="0"/>
              <a:t>5 </a:t>
            </a:r>
            <a:r>
              <a:rPr lang="es-ES" sz="8000" dirty="0" smtClean="0"/>
              <a:t>mg/día.</a:t>
            </a:r>
          </a:p>
          <a:p>
            <a:pPr lvl="1">
              <a:lnSpc>
                <a:spcPct val="120000"/>
              </a:lnSpc>
            </a:pPr>
            <a:r>
              <a:rPr lang="es-ES" sz="8000" dirty="0" err="1" smtClean="0"/>
              <a:t>Tacrolimus</a:t>
            </a:r>
            <a:r>
              <a:rPr lang="es-ES" sz="8000" dirty="0" smtClean="0"/>
              <a:t> </a:t>
            </a:r>
            <a:r>
              <a:rPr lang="es-ES" sz="8000" dirty="0"/>
              <a:t>6 </a:t>
            </a:r>
            <a:r>
              <a:rPr lang="es-ES" sz="8000" dirty="0" smtClean="0"/>
              <a:t>mg/día. </a:t>
            </a:r>
          </a:p>
          <a:p>
            <a:pPr lvl="1">
              <a:lnSpc>
                <a:spcPct val="120000"/>
              </a:lnSpc>
            </a:pPr>
            <a:r>
              <a:rPr lang="es-ES" sz="8000" dirty="0" smtClean="0"/>
              <a:t>MMF </a:t>
            </a:r>
            <a:r>
              <a:rPr lang="es-ES" sz="8000" dirty="0"/>
              <a:t>1 </a:t>
            </a:r>
            <a:r>
              <a:rPr lang="es-ES" sz="8000" dirty="0" err="1"/>
              <a:t>gm</a:t>
            </a:r>
            <a:r>
              <a:rPr lang="es-ES" sz="8000" dirty="0"/>
              <a:t> /</a:t>
            </a:r>
            <a:r>
              <a:rPr lang="es-ES" sz="8000" dirty="0" smtClean="0"/>
              <a:t>día.</a:t>
            </a:r>
          </a:p>
          <a:p>
            <a:pPr lvl="1">
              <a:lnSpc>
                <a:spcPct val="120000"/>
              </a:lnSpc>
            </a:pPr>
            <a:r>
              <a:rPr lang="es-ES" sz="8000" dirty="0" smtClean="0"/>
              <a:t>Enalapril </a:t>
            </a:r>
            <a:r>
              <a:rPr lang="es-ES" sz="8000" dirty="0"/>
              <a:t>20 </a:t>
            </a:r>
            <a:r>
              <a:rPr lang="es-ES" sz="8000" dirty="0" smtClean="0"/>
              <a:t>mg/día.</a:t>
            </a:r>
            <a:endParaRPr lang="es-ES" sz="8000" dirty="0"/>
          </a:p>
          <a:p>
            <a:pPr>
              <a:lnSpc>
                <a:spcPct val="120000"/>
              </a:lnSpc>
            </a:pPr>
            <a:r>
              <a:rPr lang="es-ES" sz="8000" dirty="0">
                <a:solidFill>
                  <a:srgbClr val="C00000"/>
                </a:solidFill>
              </a:rPr>
              <a:t>Seguimiento mensual durante tres </a:t>
            </a:r>
            <a:r>
              <a:rPr lang="es-ES" sz="8000" dirty="0" smtClean="0">
                <a:solidFill>
                  <a:srgbClr val="C00000"/>
                </a:solidFill>
              </a:rPr>
              <a:t>meses.</a:t>
            </a:r>
            <a:endParaRPr lang="es-ES" sz="8000" dirty="0">
              <a:solidFill>
                <a:srgbClr val="C00000"/>
              </a:solidFill>
            </a:endParaRPr>
          </a:p>
          <a:p>
            <a:pPr>
              <a:lnSpc>
                <a:spcPct val="120000"/>
              </a:lnSpc>
            </a:pPr>
            <a:r>
              <a:rPr lang="es-ES" sz="8000" dirty="0" smtClean="0"/>
              <a:t>Petición </a:t>
            </a:r>
            <a:r>
              <a:rPr lang="es-ES" sz="8000" dirty="0"/>
              <a:t>de Ac anti HLA y Anticuerpos donante especifico (DSA</a:t>
            </a:r>
            <a:r>
              <a:rPr lang="es-ES" sz="8000" dirty="0" smtClean="0"/>
              <a:t>).</a:t>
            </a:r>
            <a:endParaRPr lang="es-ES" sz="8000" dirty="0"/>
          </a:p>
          <a:p>
            <a:pPr>
              <a:lnSpc>
                <a:spcPct val="120000"/>
              </a:lnSpc>
            </a:pPr>
            <a:r>
              <a:rPr lang="es-ES" sz="8000" dirty="0"/>
              <a:t>No complicaciones </a:t>
            </a:r>
            <a:r>
              <a:rPr lang="es-ES" sz="8000" dirty="0" smtClean="0"/>
              <a:t>infecciosas. </a:t>
            </a:r>
            <a:endParaRPr lang="es-ES" sz="8000" dirty="0"/>
          </a:p>
          <a:p>
            <a:pPr>
              <a:lnSpc>
                <a:spcPct val="90000"/>
              </a:lnSpc>
            </a:pPr>
            <a:endParaRPr lang="es-ES" dirty="0"/>
          </a:p>
        </p:txBody>
      </p:sp>
      <p:sp>
        <p:nvSpPr>
          <p:cNvPr id="4" name="Marcador de texto 3"/>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45" name="Oval 2"/>
          <p:cNvSpPr>
            <a:spLocks noChangeArrowheads="1"/>
          </p:cNvSpPr>
          <p:nvPr/>
        </p:nvSpPr>
        <p:spPr bwMode="auto">
          <a:xfrm>
            <a:off x="10033000" y="5005388"/>
            <a:ext cx="1524000" cy="1066800"/>
          </a:xfrm>
          <a:prstGeom prst="ellipse">
            <a:avLst/>
          </a:prstGeom>
          <a:gradFill rotWithShape="0">
            <a:gsLst>
              <a:gs pos="0">
                <a:srgbClr val="765E00"/>
              </a:gs>
              <a:gs pos="100000">
                <a:srgbClr val="FFCC00"/>
              </a:gs>
            </a:gsLst>
            <a:lin ang="5400000" scaled="1"/>
          </a:gradFill>
          <a:ln w="9525">
            <a:solidFill>
              <a:schemeClr val="tx1"/>
            </a:solidFill>
            <a:round/>
            <a:headEnd/>
            <a:tailEnd/>
          </a:ln>
        </p:spPr>
        <p:txBody>
          <a:bodyPr wrap="none" anchor="ctr"/>
          <a:lstStyle/>
          <a:p>
            <a:pPr eaLnBrk="0" hangingPunct="0"/>
            <a:endParaRPr lang="es-ES" sz="2400">
              <a:latin typeface="Times New Roman" pitchFamily="18" charset="0"/>
            </a:endParaRPr>
          </a:p>
        </p:txBody>
      </p:sp>
      <p:sp>
        <p:nvSpPr>
          <p:cNvPr id="228355" name="Oval 3"/>
          <p:cNvSpPr>
            <a:spLocks noChangeArrowheads="1"/>
          </p:cNvSpPr>
          <p:nvPr/>
        </p:nvSpPr>
        <p:spPr bwMode="auto">
          <a:xfrm>
            <a:off x="10236200" y="5081588"/>
            <a:ext cx="1016000" cy="7620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85047" name="Oval 4"/>
          <p:cNvSpPr>
            <a:spLocks noChangeArrowheads="1"/>
          </p:cNvSpPr>
          <p:nvPr/>
        </p:nvSpPr>
        <p:spPr bwMode="auto">
          <a:xfrm>
            <a:off x="9936163" y="3805238"/>
            <a:ext cx="1524000" cy="1066800"/>
          </a:xfrm>
          <a:prstGeom prst="ellipse">
            <a:avLst/>
          </a:prstGeom>
          <a:gradFill rotWithShape="0">
            <a:gsLst>
              <a:gs pos="0">
                <a:srgbClr val="765E00"/>
              </a:gs>
              <a:gs pos="100000">
                <a:srgbClr val="FFCC00"/>
              </a:gs>
            </a:gsLst>
            <a:lin ang="5400000" scaled="1"/>
          </a:gradFill>
          <a:ln w="9525">
            <a:solidFill>
              <a:schemeClr val="tx1"/>
            </a:solidFill>
            <a:round/>
            <a:headEnd/>
            <a:tailEnd/>
          </a:ln>
        </p:spPr>
        <p:txBody>
          <a:bodyPr wrap="none" anchor="ctr"/>
          <a:lstStyle/>
          <a:p>
            <a:pPr eaLnBrk="0" hangingPunct="0"/>
            <a:endParaRPr lang="es-ES" sz="2400">
              <a:latin typeface="Times New Roman" pitchFamily="18" charset="0"/>
            </a:endParaRPr>
          </a:p>
        </p:txBody>
      </p:sp>
      <p:sp>
        <p:nvSpPr>
          <p:cNvPr id="228357" name="Oval 5"/>
          <p:cNvSpPr>
            <a:spLocks noChangeArrowheads="1"/>
          </p:cNvSpPr>
          <p:nvPr/>
        </p:nvSpPr>
        <p:spPr bwMode="auto">
          <a:xfrm>
            <a:off x="10139363" y="3881438"/>
            <a:ext cx="1016000" cy="7620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85049" name="Oval 6"/>
          <p:cNvSpPr>
            <a:spLocks noChangeArrowheads="1"/>
          </p:cNvSpPr>
          <p:nvPr/>
        </p:nvSpPr>
        <p:spPr bwMode="auto">
          <a:xfrm>
            <a:off x="9745663" y="2649538"/>
            <a:ext cx="1524000" cy="1066800"/>
          </a:xfrm>
          <a:prstGeom prst="ellipse">
            <a:avLst/>
          </a:prstGeom>
          <a:gradFill rotWithShape="0">
            <a:gsLst>
              <a:gs pos="0">
                <a:srgbClr val="765E00"/>
              </a:gs>
              <a:gs pos="100000">
                <a:srgbClr val="FFCC00"/>
              </a:gs>
            </a:gsLst>
            <a:lin ang="5400000" scaled="1"/>
          </a:gradFill>
          <a:ln w="9525">
            <a:solidFill>
              <a:schemeClr val="tx1"/>
            </a:solidFill>
            <a:round/>
            <a:headEnd/>
            <a:tailEnd/>
          </a:ln>
        </p:spPr>
        <p:txBody>
          <a:bodyPr wrap="none" anchor="ctr"/>
          <a:lstStyle/>
          <a:p>
            <a:pPr eaLnBrk="0" hangingPunct="0"/>
            <a:endParaRPr lang="es-ES" sz="2400">
              <a:latin typeface="Times New Roman" pitchFamily="18" charset="0"/>
            </a:endParaRPr>
          </a:p>
        </p:txBody>
      </p:sp>
      <p:sp>
        <p:nvSpPr>
          <p:cNvPr id="228359" name="Oval 7"/>
          <p:cNvSpPr>
            <a:spLocks noChangeArrowheads="1"/>
          </p:cNvSpPr>
          <p:nvPr/>
        </p:nvSpPr>
        <p:spPr bwMode="auto">
          <a:xfrm>
            <a:off x="9948863" y="2725738"/>
            <a:ext cx="1016000" cy="7620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375816" name="Freeform 8"/>
          <p:cNvSpPr>
            <a:spLocks/>
          </p:cNvSpPr>
          <p:nvPr/>
        </p:nvSpPr>
        <p:spPr bwMode="auto">
          <a:xfrm>
            <a:off x="3119438" y="3876675"/>
            <a:ext cx="1412875" cy="1784350"/>
          </a:xfrm>
          <a:custGeom>
            <a:avLst/>
            <a:gdLst>
              <a:gd name="T0" fmla="*/ 228 w 668"/>
              <a:gd name="T1" fmla="*/ 16 h 1124"/>
              <a:gd name="T2" fmla="*/ 66 w 668"/>
              <a:gd name="T3" fmla="*/ 32 h 1124"/>
              <a:gd name="T4" fmla="*/ 17 w 668"/>
              <a:gd name="T5" fmla="*/ 178 h 1124"/>
              <a:gd name="T6" fmla="*/ 1 w 668"/>
              <a:gd name="T7" fmla="*/ 227 h 1124"/>
              <a:gd name="T8" fmla="*/ 34 w 668"/>
              <a:gd name="T9" fmla="*/ 1038 h 1124"/>
              <a:gd name="T10" fmla="*/ 82 w 668"/>
              <a:gd name="T11" fmla="*/ 1070 h 1124"/>
              <a:gd name="T12" fmla="*/ 374 w 668"/>
              <a:gd name="T13" fmla="*/ 1086 h 1124"/>
              <a:gd name="T14" fmla="*/ 634 w 668"/>
              <a:gd name="T15" fmla="*/ 1054 h 1124"/>
              <a:gd name="T16" fmla="*/ 585 w 668"/>
              <a:gd name="T17" fmla="*/ 827 h 1124"/>
              <a:gd name="T18" fmla="*/ 439 w 668"/>
              <a:gd name="T19" fmla="*/ 324 h 1124"/>
              <a:gd name="T20" fmla="*/ 390 w 668"/>
              <a:gd name="T21" fmla="*/ 65 h 1124"/>
              <a:gd name="T22" fmla="*/ 325 w 668"/>
              <a:gd name="T23" fmla="*/ 0 h 1124"/>
              <a:gd name="T24" fmla="*/ 228 w 668"/>
              <a:gd name="T25" fmla="*/ 16 h 1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
              <a:gd name="T40" fmla="*/ 0 h 1124"/>
              <a:gd name="T41" fmla="*/ 668 w 668"/>
              <a:gd name="T42" fmla="*/ 1124 h 1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 h="1124">
                <a:moveTo>
                  <a:pt x="228" y="16"/>
                </a:moveTo>
                <a:cubicBezTo>
                  <a:pt x="174" y="21"/>
                  <a:pt x="113" y="5"/>
                  <a:pt x="66" y="32"/>
                </a:cubicBezTo>
                <a:cubicBezTo>
                  <a:pt x="22" y="58"/>
                  <a:pt x="33" y="129"/>
                  <a:pt x="17" y="178"/>
                </a:cubicBezTo>
                <a:cubicBezTo>
                  <a:pt x="12" y="194"/>
                  <a:pt x="1" y="227"/>
                  <a:pt x="1" y="227"/>
                </a:cubicBezTo>
                <a:cubicBezTo>
                  <a:pt x="14" y="497"/>
                  <a:pt x="0" y="770"/>
                  <a:pt x="34" y="1038"/>
                </a:cubicBezTo>
                <a:cubicBezTo>
                  <a:pt x="36" y="1057"/>
                  <a:pt x="63" y="1067"/>
                  <a:pt x="82" y="1070"/>
                </a:cubicBezTo>
                <a:cubicBezTo>
                  <a:pt x="179" y="1084"/>
                  <a:pt x="277" y="1081"/>
                  <a:pt x="374" y="1086"/>
                </a:cubicBezTo>
                <a:cubicBezTo>
                  <a:pt x="464" y="1110"/>
                  <a:pt x="562" y="1124"/>
                  <a:pt x="634" y="1054"/>
                </a:cubicBezTo>
                <a:cubicBezTo>
                  <a:pt x="668" y="949"/>
                  <a:pt x="623" y="913"/>
                  <a:pt x="585" y="827"/>
                </a:cubicBezTo>
                <a:cubicBezTo>
                  <a:pt x="524" y="687"/>
                  <a:pt x="458" y="476"/>
                  <a:pt x="439" y="324"/>
                </a:cubicBezTo>
                <a:cubicBezTo>
                  <a:pt x="412" y="106"/>
                  <a:pt x="445" y="227"/>
                  <a:pt x="390" y="65"/>
                </a:cubicBezTo>
                <a:cubicBezTo>
                  <a:pt x="380" y="36"/>
                  <a:pt x="325" y="0"/>
                  <a:pt x="325" y="0"/>
                </a:cubicBezTo>
                <a:cubicBezTo>
                  <a:pt x="207" y="17"/>
                  <a:pt x="174" y="16"/>
                  <a:pt x="228" y="16"/>
                </a:cubicBezTo>
                <a:close/>
              </a:path>
            </a:pathLst>
          </a:custGeom>
          <a:gradFill rotWithShape="0">
            <a:gsLst>
              <a:gs pos="0">
                <a:srgbClr val="007647"/>
              </a:gs>
              <a:gs pos="100000">
                <a:srgbClr val="00FF99"/>
              </a:gs>
            </a:gsLst>
            <a:lin ang="5400000" scaled="1"/>
          </a:gradFill>
          <a:ln w="9525">
            <a:solidFill>
              <a:schemeClr val="tx1"/>
            </a:solidFill>
            <a:round/>
            <a:headEnd/>
            <a:tailEnd/>
          </a:ln>
        </p:spPr>
        <p:txBody>
          <a:bodyPr wrap="none" anchor="ctr"/>
          <a:lstStyle/>
          <a:p>
            <a:pPr>
              <a:defRPr/>
            </a:pPr>
            <a:endParaRPr lang="es-ES" sz="4800">
              <a:solidFill>
                <a:schemeClr val="tx2"/>
              </a:solidFill>
              <a:effectLst>
                <a:outerShdw blurRad="38100" dist="38100" dir="2700000" algn="tl">
                  <a:srgbClr val="000000">
                    <a:alpha val="43137"/>
                  </a:srgbClr>
                </a:outerShdw>
              </a:effectLst>
              <a:latin typeface="Comic Sans MS" pitchFamily="66" charset="0"/>
              <a:cs typeface="+mn-cs"/>
            </a:endParaRPr>
          </a:p>
        </p:txBody>
      </p:sp>
      <p:sp>
        <p:nvSpPr>
          <p:cNvPr id="375817" name="Freeform 9"/>
          <p:cNvSpPr>
            <a:spLocks/>
          </p:cNvSpPr>
          <p:nvPr/>
        </p:nvSpPr>
        <p:spPr bwMode="auto">
          <a:xfrm>
            <a:off x="4191000" y="4376738"/>
            <a:ext cx="2032000" cy="1266825"/>
          </a:xfrm>
          <a:custGeom>
            <a:avLst/>
            <a:gdLst>
              <a:gd name="T0" fmla="*/ 0 w 948"/>
              <a:gd name="T1" fmla="*/ 36 h 762"/>
              <a:gd name="T2" fmla="*/ 6 w 948"/>
              <a:gd name="T3" fmla="*/ 168 h 762"/>
              <a:gd name="T4" fmla="*/ 18 w 948"/>
              <a:gd name="T5" fmla="*/ 186 h 762"/>
              <a:gd name="T6" fmla="*/ 36 w 948"/>
              <a:gd name="T7" fmla="*/ 246 h 762"/>
              <a:gd name="T8" fmla="*/ 96 w 948"/>
              <a:gd name="T9" fmla="*/ 444 h 762"/>
              <a:gd name="T10" fmla="*/ 150 w 948"/>
              <a:gd name="T11" fmla="*/ 534 h 762"/>
              <a:gd name="T12" fmla="*/ 174 w 948"/>
              <a:gd name="T13" fmla="*/ 612 h 762"/>
              <a:gd name="T14" fmla="*/ 222 w 948"/>
              <a:gd name="T15" fmla="*/ 708 h 762"/>
              <a:gd name="T16" fmla="*/ 450 w 948"/>
              <a:gd name="T17" fmla="*/ 702 h 762"/>
              <a:gd name="T18" fmla="*/ 606 w 948"/>
              <a:gd name="T19" fmla="*/ 720 h 762"/>
              <a:gd name="T20" fmla="*/ 948 w 948"/>
              <a:gd name="T21" fmla="*/ 636 h 762"/>
              <a:gd name="T22" fmla="*/ 942 w 948"/>
              <a:gd name="T23" fmla="*/ 138 h 762"/>
              <a:gd name="T24" fmla="*/ 846 w 948"/>
              <a:gd name="T25" fmla="*/ 0 h 762"/>
              <a:gd name="T26" fmla="*/ 738 w 948"/>
              <a:gd name="T27" fmla="*/ 54 h 762"/>
              <a:gd name="T28" fmla="*/ 498 w 948"/>
              <a:gd name="T29" fmla="*/ 60 h 762"/>
              <a:gd name="T30" fmla="*/ 360 w 948"/>
              <a:gd name="T31" fmla="*/ 150 h 762"/>
              <a:gd name="T32" fmla="*/ 306 w 948"/>
              <a:gd name="T33" fmla="*/ 168 h 762"/>
              <a:gd name="T34" fmla="*/ 288 w 948"/>
              <a:gd name="T35" fmla="*/ 174 h 762"/>
              <a:gd name="T36" fmla="*/ 222 w 948"/>
              <a:gd name="T37" fmla="*/ 168 h 762"/>
              <a:gd name="T38" fmla="*/ 138 w 948"/>
              <a:gd name="T39" fmla="*/ 66 h 762"/>
              <a:gd name="T40" fmla="*/ 36 w 948"/>
              <a:gd name="T41" fmla="*/ 0 h 762"/>
              <a:gd name="T42" fmla="*/ 0 w 948"/>
              <a:gd name="T43" fmla="*/ 36 h 7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8"/>
              <a:gd name="T67" fmla="*/ 0 h 762"/>
              <a:gd name="T68" fmla="*/ 948 w 948"/>
              <a:gd name="T69" fmla="*/ 762 h 7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8" h="762">
                <a:moveTo>
                  <a:pt x="0" y="36"/>
                </a:moveTo>
                <a:cubicBezTo>
                  <a:pt x="2" y="80"/>
                  <a:pt x="1" y="124"/>
                  <a:pt x="6" y="168"/>
                </a:cubicBezTo>
                <a:cubicBezTo>
                  <a:pt x="7" y="175"/>
                  <a:pt x="15" y="179"/>
                  <a:pt x="18" y="186"/>
                </a:cubicBezTo>
                <a:cubicBezTo>
                  <a:pt x="26" y="205"/>
                  <a:pt x="31" y="226"/>
                  <a:pt x="36" y="246"/>
                </a:cubicBezTo>
                <a:cubicBezTo>
                  <a:pt x="53" y="313"/>
                  <a:pt x="74" y="378"/>
                  <a:pt x="96" y="444"/>
                </a:cubicBezTo>
                <a:cubicBezTo>
                  <a:pt x="107" y="476"/>
                  <a:pt x="139" y="502"/>
                  <a:pt x="150" y="534"/>
                </a:cubicBezTo>
                <a:cubicBezTo>
                  <a:pt x="159" y="560"/>
                  <a:pt x="167" y="585"/>
                  <a:pt x="174" y="612"/>
                </a:cubicBezTo>
                <a:cubicBezTo>
                  <a:pt x="180" y="691"/>
                  <a:pt x="164" y="689"/>
                  <a:pt x="222" y="708"/>
                </a:cubicBezTo>
                <a:cubicBezTo>
                  <a:pt x="323" y="698"/>
                  <a:pt x="316" y="697"/>
                  <a:pt x="450" y="702"/>
                </a:cubicBezTo>
                <a:cubicBezTo>
                  <a:pt x="502" y="707"/>
                  <a:pt x="554" y="711"/>
                  <a:pt x="606" y="720"/>
                </a:cubicBezTo>
                <a:cubicBezTo>
                  <a:pt x="686" y="718"/>
                  <a:pt x="906" y="762"/>
                  <a:pt x="948" y="636"/>
                </a:cubicBezTo>
                <a:cubicBezTo>
                  <a:pt x="946" y="470"/>
                  <a:pt x="946" y="304"/>
                  <a:pt x="942" y="138"/>
                </a:cubicBezTo>
                <a:cubicBezTo>
                  <a:pt x="941" y="75"/>
                  <a:pt x="902" y="19"/>
                  <a:pt x="846" y="0"/>
                </a:cubicBezTo>
                <a:cubicBezTo>
                  <a:pt x="810" y="12"/>
                  <a:pt x="774" y="52"/>
                  <a:pt x="738" y="54"/>
                </a:cubicBezTo>
                <a:cubicBezTo>
                  <a:pt x="658" y="58"/>
                  <a:pt x="578" y="58"/>
                  <a:pt x="498" y="60"/>
                </a:cubicBezTo>
                <a:cubicBezTo>
                  <a:pt x="445" y="87"/>
                  <a:pt x="417" y="127"/>
                  <a:pt x="360" y="150"/>
                </a:cubicBezTo>
                <a:cubicBezTo>
                  <a:pt x="360" y="150"/>
                  <a:pt x="315" y="165"/>
                  <a:pt x="306" y="168"/>
                </a:cubicBezTo>
                <a:cubicBezTo>
                  <a:pt x="300" y="170"/>
                  <a:pt x="288" y="174"/>
                  <a:pt x="288" y="174"/>
                </a:cubicBezTo>
                <a:cubicBezTo>
                  <a:pt x="266" y="172"/>
                  <a:pt x="244" y="173"/>
                  <a:pt x="222" y="168"/>
                </a:cubicBezTo>
                <a:cubicBezTo>
                  <a:pt x="176" y="158"/>
                  <a:pt x="170" y="90"/>
                  <a:pt x="138" y="66"/>
                </a:cubicBezTo>
                <a:cubicBezTo>
                  <a:pt x="106" y="42"/>
                  <a:pt x="74" y="13"/>
                  <a:pt x="36" y="0"/>
                </a:cubicBezTo>
                <a:cubicBezTo>
                  <a:pt x="5" y="8"/>
                  <a:pt x="13" y="11"/>
                  <a:pt x="0" y="36"/>
                </a:cubicBezTo>
                <a:close/>
              </a:path>
            </a:pathLst>
          </a:custGeom>
          <a:gradFill rotWithShape="0">
            <a:gsLst>
              <a:gs pos="0">
                <a:srgbClr val="007647"/>
              </a:gs>
              <a:gs pos="100000">
                <a:srgbClr val="00FF99"/>
              </a:gs>
            </a:gsLst>
            <a:lin ang="5400000" scaled="1"/>
          </a:gradFill>
          <a:ln w="9525">
            <a:solidFill>
              <a:schemeClr val="tx1"/>
            </a:solidFill>
            <a:round/>
            <a:headEnd/>
            <a:tailEnd/>
          </a:ln>
        </p:spPr>
        <p:txBody>
          <a:bodyPr wrap="none" anchor="ctr"/>
          <a:lstStyle/>
          <a:p>
            <a:pPr>
              <a:defRPr/>
            </a:pPr>
            <a:endParaRPr lang="es-ES" sz="4800">
              <a:solidFill>
                <a:schemeClr val="tx2"/>
              </a:solidFill>
              <a:effectLst>
                <a:outerShdw blurRad="38100" dist="38100" dir="2700000" algn="tl">
                  <a:srgbClr val="000000">
                    <a:alpha val="43137"/>
                  </a:srgbClr>
                </a:outerShdw>
              </a:effectLst>
              <a:latin typeface="Comic Sans MS" pitchFamily="66" charset="0"/>
              <a:cs typeface="+mn-cs"/>
            </a:endParaRPr>
          </a:p>
        </p:txBody>
      </p:sp>
      <p:sp>
        <p:nvSpPr>
          <p:cNvPr id="375818" name="Freeform 10"/>
          <p:cNvSpPr>
            <a:spLocks/>
          </p:cNvSpPr>
          <p:nvPr/>
        </p:nvSpPr>
        <p:spPr bwMode="auto">
          <a:xfrm>
            <a:off x="6081713" y="3892550"/>
            <a:ext cx="1347787" cy="1751013"/>
          </a:xfrm>
          <a:custGeom>
            <a:avLst/>
            <a:gdLst>
              <a:gd name="T0" fmla="*/ 446 w 668"/>
              <a:gd name="T1" fmla="*/ 11 h 1103"/>
              <a:gd name="T2" fmla="*/ 386 w 668"/>
              <a:gd name="T3" fmla="*/ 29 h 1103"/>
              <a:gd name="T4" fmla="*/ 350 w 668"/>
              <a:gd name="T5" fmla="*/ 83 h 1103"/>
              <a:gd name="T6" fmla="*/ 338 w 668"/>
              <a:gd name="T7" fmla="*/ 143 h 1103"/>
              <a:gd name="T8" fmla="*/ 92 w 668"/>
              <a:gd name="T9" fmla="*/ 359 h 1103"/>
              <a:gd name="T10" fmla="*/ 116 w 668"/>
              <a:gd name="T11" fmla="*/ 449 h 1103"/>
              <a:gd name="T12" fmla="*/ 128 w 668"/>
              <a:gd name="T13" fmla="*/ 485 h 1103"/>
              <a:gd name="T14" fmla="*/ 134 w 668"/>
              <a:gd name="T15" fmla="*/ 533 h 1103"/>
              <a:gd name="T16" fmla="*/ 254 w 668"/>
              <a:gd name="T17" fmla="*/ 1043 h 1103"/>
              <a:gd name="T18" fmla="*/ 320 w 668"/>
              <a:gd name="T19" fmla="*/ 1049 h 1103"/>
              <a:gd name="T20" fmla="*/ 668 w 668"/>
              <a:gd name="T21" fmla="*/ 971 h 1103"/>
              <a:gd name="T22" fmla="*/ 662 w 668"/>
              <a:gd name="T23" fmla="*/ 143 h 1103"/>
              <a:gd name="T24" fmla="*/ 446 w 668"/>
              <a:gd name="T25" fmla="*/ 11 h 1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
              <a:gd name="T40" fmla="*/ 0 h 1103"/>
              <a:gd name="T41" fmla="*/ 668 w 668"/>
              <a:gd name="T42" fmla="*/ 1103 h 1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 h="1103">
                <a:moveTo>
                  <a:pt x="446" y="11"/>
                </a:moveTo>
                <a:cubicBezTo>
                  <a:pt x="426" y="18"/>
                  <a:pt x="406" y="22"/>
                  <a:pt x="386" y="29"/>
                </a:cubicBezTo>
                <a:cubicBezTo>
                  <a:pt x="373" y="49"/>
                  <a:pt x="358" y="60"/>
                  <a:pt x="350" y="83"/>
                </a:cubicBezTo>
                <a:cubicBezTo>
                  <a:pt x="348" y="98"/>
                  <a:pt x="346" y="126"/>
                  <a:pt x="338" y="143"/>
                </a:cubicBezTo>
                <a:cubicBezTo>
                  <a:pt x="285" y="248"/>
                  <a:pt x="130" y="244"/>
                  <a:pt x="92" y="359"/>
                </a:cubicBezTo>
                <a:cubicBezTo>
                  <a:pt x="98" y="412"/>
                  <a:pt x="99" y="410"/>
                  <a:pt x="116" y="449"/>
                </a:cubicBezTo>
                <a:cubicBezTo>
                  <a:pt x="121" y="461"/>
                  <a:pt x="128" y="485"/>
                  <a:pt x="128" y="485"/>
                </a:cubicBezTo>
                <a:cubicBezTo>
                  <a:pt x="130" y="501"/>
                  <a:pt x="134" y="517"/>
                  <a:pt x="134" y="533"/>
                </a:cubicBezTo>
                <a:cubicBezTo>
                  <a:pt x="143" y="912"/>
                  <a:pt x="0" y="1015"/>
                  <a:pt x="254" y="1043"/>
                </a:cubicBezTo>
                <a:cubicBezTo>
                  <a:pt x="276" y="1045"/>
                  <a:pt x="298" y="1047"/>
                  <a:pt x="320" y="1049"/>
                </a:cubicBezTo>
                <a:cubicBezTo>
                  <a:pt x="464" y="1046"/>
                  <a:pt x="602" y="1103"/>
                  <a:pt x="668" y="971"/>
                </a:cubicBezTo>
                <a:cubicBezTo>
                  <a:pt x="666" y="695"/>
                  <a:pt x="666" y="419"/>
                  <a:pt x="662" y="143"/>
                </a:cubicBezTo>
                <a:cubicBezTo>
                  <a:pt x="660" y="19"/>
                  <a:pt x="547" y="0"/>
                  <a:pt x="446" y="11"/>
                </a:cubicBezTo>
                <a:close/>
              </a:path>
            </a:pathLst>
          </a:custGeom>
          <a:gradFill rotWithShape="0">
            <a:gsLst>
              <a:gs pos="0">
                <a:srgbClr val="007647"/>
              </a:gs>
              <a:gs pos="100000">
                <a:srgbClr val="00FF99"/>
              </a:gs>
            </a:gsLst>
            <a:lin ang="5400000" scaled="1"/>
          </a:gradFill>
          <a:ln w="9525">
            <a:solidFill>
              <a:schemeClr val="tx1"/>
            </a:solidFill>
            <a:round/>
            <a:headEnd/>
            <a:tailEnd/>
          </a:ln>
        </p:spPr>
        <p:txBody>
          <a:bodyPr wrap="none" anchor="ctr"/>
          <a:lstStyle/>
          <a:p>
            <a:pPr>
              <a:defRPr/>
            </a:pPr>
            <a:endParaRPr lang="es-ES" sz="4800">
              <a:solidFill>
                <a:schemeClr val="tx2"/>
              </a:solidFill>
              <a:effectLst>
                <a:outerShdw blurRad="38100" dist="38100" dir="2700000" algn="tl">
                  <a:srgbClr val="000000">
                    <a:alpha val="43137"/>
                  </a:srgbClr>
                </a:outerShdw>
              </a:effectLst>
              <a:latin typeface="Comic Sans MS" pitchFamily="66" charset="0"/>
              <a:cs typeface="+mn-cs"/>
            </a:endParaRPr>
          </a:p>
        </p:txBody>
      </p:sp>
      <p:sp>
        <p:nvSpPr>
          <p:cNvPr id="228363" name="Oval 11"/>
          <p:cNvSpPr>
            <a:spLocks noChangeArrowheads="1"/>
          </p:cNvSpPr>
          <p:nvPr/>
        </p:nvSpPr>
        <p:spPr bwMode="auto">
          <a:xfrm>
            <a:off x="3346450" y="4581525"/>
            <a:ext cx="711200" cy="9144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64" name="Oval 12"/>
          <p:cNvSpPr>
            <a:spLocks noChangeArrowheads="1"/>
          </p:cNvSpPr>
          <p:nvPr/>
        </p:nvSpPr>
        <p:spPr bwMode="auto">
          <a:xfrm>
            <a:off x="5003800" y="4757738"/>
            <a:ext cx="1016000" cy="6858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65" name="Oval 13"/>
          <p:cNvSpPr>
            <a:spLocks noChangeArrowheads="1"/>
          </p:cNvSpPr>
          <p:nvPr/>
        </p:nvSpPr>
        <p:spPr bwMode="auto">
          <a:xfrm>
            <a:off x="6488113" y="4548188"/>
            <a:ext cx="711200" cy="9144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375822" name="Freeform 14"/>
          <p:cNvSpPr>
            <a:spLocks/>
          </p:cNvSpPr>
          <p:nvPr/>
        </p:nvSpPr>
        <p:spPr bwMode="auto">
          <a:xfrm>
            <a:off x="4191000" y="3357563"/>
            <a:ext cx="2381250" cy="1228725"/>
          </a:xfrm>
          <a:custGeom>
            <a:avLst/>
            <a:gdLst>
              <a:gd name="T0" fmla="*/ 272 w 1125"/>
              <a:gd name="T1" fmla="*/ 24 h 816"/>
              <a:gd name="T2" fmla="*/ 212 w 1125"/>
              <a:gd name="T3" fmla="*/ 48 h 816"/>
              <a:gd name="T4" fmla="*/ 182 w 1125"/>
              <a:gd name="T5" fmla="*/ 132 h 816"/>
              <a:gd name="T6" fmla="*/ 38 w 1125"/>
              <a:gd name="T7" fmla="*/ 216 h 816"/>
              <a:gd name="T8" fmla="*/ 2 w 1125"/>
              <a:gd name="T9" fmla="*/ 264 h 816"/>
              <a:gd name="T10" fmla="*/ 8 w 1125"/>
              <a:gd name="T11" fmla="*/ 330 h 816"/>
              <a:gd name="T12" fmla="*/ 44 w 1125"/>
              <a:gd name="T13" fmla="*/ 366 h 816"/>
              <a:gd name="T14" fmla="*/ 50 w 1125"/>
              <a:gd name="T15" fmla="*/ 528 h 816"/>
              <a:gd name="T16" fmla="*/ 20 w 1125"/>
              <a:gd name="T17" fmla="*/ 564 h 816"/>
              <a:gd name="T18" fmla="*/ 8 w 1125"/>
              <a:gd name="T19" fmla="*/ 600 h 816"/>
              <a:gd name="T20" fmla="*/ 74 w 1125"/>
              <a:gd name="T21" fmla="*/ 648 h 816"/>
              <a:gd name="T22" fmla="*/ 104 w 1125"/>
              <a:gd name="T23" fmla="*/ 690 h 816"/>
              <a:gd name="T24" fmla="*/ 140 w 1125"/>
              <a:gd name="T25" fmla="*/ 702 h 816"/>
              <a:gd name="T26" fmla="*/ 224 w 1125"/>
              <a:gd name="T27" fmla="*/ 780 h 816"/>
              <a:gd name="T28" fmla="*/ 272 w 1125"/>
              <a:gd name="T29" fmla="*/ 816 h 816"/>
              <a:gd name="T30" fmla="*/ 356 w 1125"/>
              <a:gd name="T31" fmla="*/ 804 h 816"/>
              <a:gd name="T32" fmla="*/ 398 w 1125"/>
              <a:gd name="T33" fmla="*/ 780 h 816"/>
              <a:gd name="T34" fmla="*/ 494 w 1125"/>
              <a:gd name="T35" fmla="*/ 738 h 816"/>
              <a:gd name="T36" fmla="*/ 530 w 1125"/>
              <a:gd name="T37" fmla="*/ 720 h 816"/>
              <a:gd name="T38" fmla="*/ 614 w 1125"/>
              <a:gd name="T39" fmla="*/ 714 h 816"/>
              <a:gd name="T40" fmla="*/ 698 w 1125"/>
              <a:gd name="T41" fmla="*/ 690 h 816"/>
              <a:gd name="T42" fmla="*/ 746 w 1125"/>
              <a:gd name="T43" fmla="*/ 678 h 816"/>
              <a:gd name="T44" fmla="*/ 836 w 1125"/>
              <a:gd name="T45" fmla="*/ 630 h 816"/>
              <a:gd name="T46" fmla="*/ 866 w 1125"/>
              <a:gd name="T47" fmla="*/ 594 h 816"/>
              <a:gd name="T48" fmla="*/ 998 w 1125"/>
              <a:gd name="T49" fmla="*/ 540 h 816"/>
              <a:gd name="T50" fmla="*/ 1064 w 1125"/>
              <a:gd name="T51" fmla="*/ 510 h 816"/>
              <a:gd name="T52" fmla="*/ 1124 w 1125"/>
              <a:gd name="T53" fmla="*/ 420 h 816"/>
              <a:gd name="T54" fmla="*/ 1118 w 1125"/>
              <a:gd name="T55" fmla="*/ 342 h 816"/>
              <a:gd name="T56" fmla="*/ 1064 w 1125"/>
              <a:gd name="T57" fmla="*/ 318 h 816"/>
              <a:gd name="T58" fmla="*/ 872 w 1125"/>
              <a:gd name="T59" fmla="*/ 240 h 816"/>
              <a:gd name="T60" fmla="*/ 698 w 1125"/>
              <a:gd name="T61" fmla="*/ 126 h 816"/>
              <a:gd name="T62" fmla="*/ 524 w 1125"/>
              <a:gd name="T63" fmla="*/ 120 h 816"/>
              <a:gd name="T64" fmla="*/ 464 w 1125"/>
              <a:gd name="T65" fmla="*/ 108 h 816"/>
              <a:gd name="T66" fmla="*/ 272 w 1125"/>
              <a:gd name="T67" fmla="*/ 24 h 8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5"/>
              <a:gd name="T103" fmla="*/ 0 h 816"/>
              <a:gd name="T104" fmla="*/ 1125 w 1125"/>
              <a:gd name="T105" fmla="*/ 816 h 8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5" h="816">
                <a:moveTo>
                  <a:pt x="272" y="24"/>
                </a:moveTo>
                <a:cubicBezTo>
                  <a:pt x="250" y="31"/>
                  <a:pt x="232" y="35"/>
                  <a:pt x="212" y="48"/>
                </a:cubicBezTo>
                <a:cubicBezTo>
                  <a:pt x="195" y="73"/>
                  <a:pt x="192" y="103"/>
                  <a:pt x="182" y="132"/>
                </a:cubicBezTo>
                <a:cubicBezTo>
                  <a:pt x="169" y="172"/>
                  <a:pt x="72" y="193"/>
                  <a:pt x="38" y="216"/>
                </a:cubicBezTo>
                <a:cubicBezTo>
                  <a:pt x="25" y="236"/>
                  <a:pt x="10" y="241"/>
                  <a:pt x="2" y="264"/>
                </a:cubicBezTo>
                <a:cubicBezTo>
                  <a:pt x="4" y="286"/>
                  <a:pt x="0" y="310"/>
                  <a:pt x="8" y="330"/>
                </a:cubicBezTo>
                <a:cubicBezTo>
                  <a:pt x="14" y="346"/>
                  <a:pt x="44" y="366"/>
                  <a:pt x="44" y="366"/>
                </a:cubicBezTo>
                <a:cubicBezTo>
                  <a:pt x="61" y="418"/>
                  <a:pt x="89" y="470"/>
                  <a:pt x="50" y="528"/>
                </a:cubicBezTo>
                <a:cubicBezTo>
                  <a:pt x="31" y="556"/>
                  <a:pt x="33" y="535"/>
                  <a:pt x="20" y="564"/>
                </a:cubicBezTo>
                <a:cubicBezTo>
                  <a:pt x="15" y="576"/>
                  <a:pt x="8" y="600"/>
                  <a:pt x="8" y="600"/>
                </a:cubicBezTo>
                <a:cubicBezTo>
                  <a:pt x="33" y="617"/>
                  <a:pt x="52" y="626"/>
                  <a:pt x="74" y="648"/>
                </a:cubicBezTo>
                <a:cubicBezTo>
                  <a:pt x="86" y="660"/>
                  <a:pt x="89" y="681"/>
                  <a:pt x="104" y="690"/>
                </a:cubicBezTo>
                <a:cubicBezTo>
                  <a:pt x="115" y="697"/>
                  <a:pt x="140" y="702"/>
                  <a:pt x="140" y="702"/>
                </a:cubicBezTo>
                <a:cubicBezTo>
                  <a:pt x="166" y="728"/>
                  <a:pt x="194" y="760"/>
                  <a:pt x="224" y="780"/>
                </a:cubicBezTo>
                <a:cubicBezTo>
                  <a:pt x="238" y="801"/>
                  <a:pt x="248" y="808"/>
                  <a:pt x="272" y="816"/>
                </a:cubicBezTo>
                <a:cubicBezTo>
                  <a:pt x="300" y="812"/>
                  <a:pt x="328" y="810"/>
                  <a:pt x="356" y="804"/>
                </a:cubicBezTo>
                <a:cubicBezTo>
                  <a:pt x="375" y="800"/>
                  <a:pt x="382" y="788"/>
                  <a:pt x="398" y="780"/>
                </a:cubicBezTo>
                <a:cubicBezTo>
                  <a:pt x="429" y="765"/>
                  <a:pt x="461" y="749"/>
                  <a:pt x="494" y="738"/>
                </a:cubicBezTo>
                <a:cubicBezTo>
                  <a:pt x="525" y="728"/>
                  <a:pt x="498" y="724"/>
                  <a:pt x="530" y="720"/>
                </a:cubicBezTo>
                <a:cubicBezTo>
                  <a:pt x="558" y="717"/>
                  <a:pt x="586" y="716"/>
                  <a:pt x="614" y="714"/>
                </a:cubicBezTo>
                <a:cubicBezTo>
                  <a:pt x="674" y="699"/>
                  <a:pt x="646" y="707"/>
                  <a:pt x="698" y="690"/>
                </a:cubicBezTo>
                <a:cubicBezTo>
                  <a:pt x="714" y="685"/>
                  <a:pt x="746" y="678"/>
                  <a:pt x="746" y="678"/>
                </a:cubicBezTo>
                <a:cubicBezTo>
                  <a:pt x="775" y="658"/>
                  <a:pt x="806" y="650"/>
                  <a:pt x="836" y="630"/>
                </a:cubicBezTo>
                <a:cubicBezTo>
                  <a:pt x="881" y="600"/>
                  <a:pt x="831" y="625"/>
                  <a:pt x="866" y="594"/>
                </a:cubicBezTo>
                <a:cubicBezTo>
                  <a:pt x="906" y="559"/>
                  <a:pt x="946" y="547"/>
                  <a:pt x="998" y="540"/>
                </a:cubicBezTo>
                <a:cubicBezTo>
                  <a:pt x="1025" y="531"/>
                  <a:pt x="1041" y="527"/>
                  <a:pt x="1064" y="510"/>
                </a:cubicBezTo>
                <a:cubicBezTo>
                  <a:pt x="1080" y="477"/>
                  <a:pt x="1104" y="450"/>
                  <a:pt x="1124" y="420"/>
                </a:cubicBezTo>
                <a:cubicBezTo>
                  <a:pt x="1122" y="394"/>
                  <a:pt x="1125" y="367"/>
                  <a:pt x="1118" y="342"/>
                </a:cubicBezTo>
                <a:cubicBezTo>
                  <a:pt x="1113" y="323"/>
                  <a:pt x="1083" y="324"/>
                  <a:pt x="1064" y="318"/>
                </a:cubicBezTo>
                <a:cubicBezTo>
                  <a:pt x="998" y="296"/>
                  <a:pt x="937" y="262"/>
                  <a:pt x="872" y="240"/>
                </a:cubicBezTo>
                <a:cubicBezTo>
                  <a:pt x="830" y="208"/>
                  <a:pt x="750" y="128"/>
                  <a:pt x="698" y="126"/>
                </a:cubicBezTo>
                <a:cubicBezTo>
                  <a:pt x="640" y="124"/>
                  <a:pt x="582" y="122"/>
                  <a:pt x="524" y="120"/>
                </a:cubicBezTo>
                <a:cubicBezTo>
                  <a:pt x="515" y="119"/>
                  <a:pt x="478" y="116"/>
                  <a:pt x="464" y="108"/>
                </a:cubicBezTo>
                <a:cubicBezTo>
                  <a:pt x="408" y="76"/>
                  <a:pt x="344" y="0"/>
                  <a:pt x="272" y="24"/>
                </a:cubicBezTo>
                <a:close/>
              </a:path>
            </a:pathLst>
          </a:custGeom>
          <a:gradFill rotWithShape="0">
            <a:gsLst>
              <a:gs pos="0">
                <a:srgbClr val="007647"/>
              </a:gs>
              <a:gs pos="100000">
                <a:srgbClr val="00FF99"/>
              </a:gs>
            </a:gsLst>
            <a:lin ang="5400000" scaled="1"/>
          </a:gradFill>
          <a:ln w="9525">
            <a:solidFill>
              <a:schemeClr val="tx1"/>
            </a:solidFill>
            <a:round/>
            <a:headEnd/>
            <a:tailEnd/>
          </a:ln>
        </p:spPr>
        <p:txBody>
          <a:bodyPr wrap="none" anchor="ctr"/>
          <a:lstStyle/>
          <a:p>
            <a:pPr>
              <a:defRPr/>
            </a:pPr>
            <a:endParaRPr lang="es-ES" sz="4800">
              <a:solidFill>
                <a:schemeClr val="tx2"/>
              </a:solidFill>
              <a:effectLst>
                <a:outerShdw blurRad="38100" dist="38100" dir="2700000" algn="tl">
                  <a:srgbClr val="000000">
                    <a:alpha val="43137"/>
                  </a:srgbClr>
                </a:outerShdw>
              </a:effectLst>
              <a:latin typeface="Comic Sans MS" pitchFamily="66" charset="0"/>
              <a:cs typeface="+mn-cs"/>
            </a:endParaRPr>
          </a:p>
        </p:txBody>
      </p:sp>
      <p:sp>
        <p:nvSpPr>
          <p:cNvPr id="228367" name="Oval 15"/>
          <p:cNvSpPr>
            <a:spLocks noChangeArrowheads="1"/>
          </p:cNvSpPr>
          <p:nvPr/>
        </p:nvSpPr>
        <p:spPr bwMode="auto">
          <a:xfrm>
            <a:off x="4411663" y="3684588"/>
            <a:ext cx="812800" cy="6096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375824" name="Freeform 16"/>
          <p:cNvSpPr>
            <a:spLocks/>
          </p:cNvSpPr>
          <p:nvPr/>
        </p:nvSpPr>
        <p:spPr bwMode="auto">
          <a:xfrm>
            <a:off x="1236663" y="4327525"/>
            <a:ext cx="1716087" cy="1333500"/>
          </a:xfrm>
          <a:custGeom>
            <a:avLst/>
            <a:gdLst>
              <a:gd name="T0" fmla="*/ 456 w 812"/>
              <a:gd name="T1" fmla="*/ 54 h 840"/>
              <a:gd name="T2" fmla="*/ 396 w 812"/>
              <a:gd name="T3" fmla="*/ 6 h 840"/>
              <a:gd name="T4" fmla="*/ 378 w 812"/>
              <a:gd name="T5" fmla="*/ 0 h 840"/>
              <a:gd name="T6" fmla="*/ 318 w 812"/>
              <a:gd name="T7" fmla="*/ 6 h 840"/>
              <a:gd name="T8" fmla="*/ 258 w 812"/>
              <a:gd name="T9" fmla="*/ 84 h 840"/>
              <a:gd name="T10" fmla="*/ 120 w 812"/>
              <a:gd name="T11" fmla="*/ 96 h 840"/>
              <a:gd name="T12" fmla="*/ 84 w 812"/>
              <a:gd name="T13" fmla="*/ 138 h 840"/>
              <a:gd name="T14" fmla="*/ 78 w 812"/>
              <a:gd name="T15" fmla="*/ 270 h 840"/>
              <a:gd name="T16" fmla="*/ 36 w 812"/>
              <a:gd name="T17" fmla="*/ 312 h 840"/>
              <a:gd name="T18" fmla="*/ 12 w 812"/>
              <a:gd name="T19" fmla="*/ 348 h 840"/>
              <a:gd name="T20" fmla="*/ 0 w 812"/>
              <a:gd name="T21" fmla="*/ 384 h 840"/>
              <a:gd name="T22" fmla="*/ 60 w 812"/>
              <a:gd name="T23" fmla="*/ 480 h 840"/>
              <a:gd name="T24" fmla="*/ 84 w 812"/>
              <a:gd name="T25" fmla="*/ 516 h 840"/>
              <a:gd name="T26" fmla="*/ 90 w 812"/>
              <a:gd name="T27" fmla="*/ 666 h 840"/>
              <a:gd name="T28" fmla="*/ 126 w 812"/>
              <a:gd name="T29" fmla="*/ 678 h 840"/>
              <a:gd name="T30" fmla="*/ 222 w 812"/>
              <a:gd name="T31" fmla="*/ 708 h 840"/>
              <a:gd name="T32" fmla="*/ 264 w 812"/>
              <a:gd name="T33" fmla="*/ 762 h 840"/>
              <a:gd name="T34" fmla="*/ 306 w 812"/>
              <a:gd name="T35" fmla="*/ 834 h 840"/>
              <a:gd name="T36" fmla="*/ 420 w 812"/>
              <a:gd name="T37" fmla="*/ 798 h 840"/>
              <a:gd name="T38" fmla="*/ 450 w 812"/>
              <a:gd name="T39" fmla="*/ 762 h 840"/>
              <a:gd name="T40" fmla="*/ 486 w 812"/>
              <a:gd name="T41" fmla="*/ 738 h 840"/>
              <a:gd name="T42" fmla="*/ 666 w 812"/>
              <a:gd name="T43" fmla="*/ 744 h 840"/>
              <a:gd name="T44" fmla="*/ 726 w 812"/>
              <a:gd name="T45" fmla="*/ 660 h 840"/>
              <a:gd name="T46" fmla="*/ 774 w 812"/>
              <a:gd name="T47" fmla="*/ 480 h 840"/>
              <a:gd name="T48" fmla="*/ 804 w 812"/>
              <a:gd name="T49" fmla="*/ 444 h 840"/>
              <a:gd name="T50" fmla="*/ 744 w 812"/>
              <a:gd name="T51" fmla="*/ 300 h 840"/>
              <a:gd name="T52" fmla="*/ 708 w 812"/>
              <a:gd name="T53" fmla="*/ 228 h 840"/>
              <a:gd name="T54" fmla="*/ 702 w 812"/>
              <a:gd name="T55" fmla="*/ 210 h 840"/>
              <a:gd name="T56" fmla="*/ 696 w 812"/>
              <a:gd name="T57" fmla="*/ 114 h 840"/>
              <a:gd name="T58" fmla="*/ 606 w 812"/>
              <a:gd name="T59" fmla="*/ 42 h 840"/>
              <a:gd name="T60" fmla="*/ 456 w 812"/>
              <a:gd name="T61" fmla="*/ 54 h 8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2"/>
              <a:gd name="T94" fmla="*/ 0 h 840"/>
              <a:gd name="T95" fmla="*/ 812 w 812"/>
              <a:gd name="T96" fmla="*/ 840 h 8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2" h="840">
                <a:moveTo>
                  <a:pt x="456" y="54"/>
                </a:moveTo>
                <a:cubicBezTo>
                  <a:pt x="445" y="20"/>
                  <a:pt x="430" y="17"/>
                  <a:pt x="396" y="6"/>
                </a:cubicBezTo>
                <a:cubicBezTo>
                  <a:pt x="390" y="4"/>
                  <a:pt x="378" y="0"/>
                  <a:pt x="378" y="0"/>
                </a:cubicBezTo>
                <a:cubicBezTo>
                  <a:pt x="358" y="2"/>
                  <a:pt x="338" y="1"/>
                  <a:pt x="318" y="6"/>
                </a:cubicBezTo>
                <a:cubicBezTo>
                  <a:pt x="278" y="15"/>
                  <a:pt x="292" y="67"/>
                  <a:pt x="258" y="84"/>
                </a:cubicBezTo>
                <a:cubicBezTo>
                  <a:pt x="217" y="105"/>
                  <a:pt x="166" y="94"/>
                  <a:pt x="120" y="96"/>
                </a:cubicBezTo>
                <a:cubicBezTo>
                  <a:pt x="96" y="104"/>
                  <a:pt x="92" y="114"/>
                  <a:pt x="84" y="138"/>
                </a:cubicBezTo>
                <a:cubicBezTo>
                  <a:pt x="82" y="182"/>
                  <a:pt x="82" y="226"/>
                  <a:pt x="78" y="270"/>
                </a:cubicBezTo>
                <a:cubicBezTo>
                  <a:pt x="76" y="290"/>
                  <a:pt x="36" y="312"/>
                  <a:pt x="36" y="312"/>
                </a:cubicBezTo>
                <a:cubicBezTo>
                  <a:pt x="28" y="324"/>
                  <a:pt x="17" y="334"/>
                  <a:pt x="12" y="348"/>
                </a:cubicBezTo>
                <a:cubicBezTo>
                  <a:pt x="8" y="360"/>
                  <a:pt x="0" y="384"/>
                  <a:pt x="0" y="384"/>
                </a:cubicBezTo>
                <a:cubicBezTo>
                  <a:pt x="7" y="441"/>
                  <a:pt x="15" y="450"/>
                  <a:pt x="60" y="480"/>
                </a:cubicBezTo>
                <a:cubicBezTo>
                  <a:pt x="68" y="492"/>
                  <a:pt x="83" y="502"/>
                  <a:pt x="84" y="516"/>
                </a:cubicBezTo>
                <a:cubicBezTo>
                  <a:pt x="86" y="566"/>
                  <a:pt x="77" y="618"/>
                  <a:pt x="90" y="666"/>
                </a:cubicBezTo>
                <a:cubicBezTo>
                  <a:pt x="93" y="678"/>
                  <a:pt x="114" y="674"/>
                  <a:pt x="126" y="678"/>
                </a:cubicBezTo>
                <a:cubicBezTo>
                  <a:pt x="158" y="689"/>
                  <a:pt x="190" y="697"/>
                  <a:pt x="222" y="708"/>
                </a:cubicBezTo>
                <a:cubicBezTo>
                  <a:pt x="238" y="724"/>
                  <a:pt x="257" y="740"/>
                  <a:pt x="264" y="762"/>
                </a:cubicBezTo>
                <a:cubicBezTo>
                  <a:pt x="275" y="794"/>
                  <a:pt x="277" y="814"/>
                  <a:pt x="306" y="834"/>
                </a:cubicBezTo>
                <a:cubicBezTo>
                  <a:pt x="371" y="829"/>
                  <a:pt x="385" y="840"/>
                  <a:pt x="420" y="798"/>
                </a:cubicBezTo>
                <a:cubicBezTo>
                  <a:pt x="430" y="786"/>
                  <a:pt x="438" y="772"/>
                  <a:pt x="450" y="762"/>
                </a:cubicBezTo>
                <a:cubicBezTo>
                  <a:pt x="461" y="753"/>
                  <a:pt x="486" y="738"/>
                  <a:pt x="486" y="738"/>
                </a:cubicBezTo>
                <a:cubicBezTo>
                  <a:pt x="563" y="743"/>
                  <a:pt x="594" y="751"/>
                  <a:pt x="666" y="744"/>
                </a:cubicBezTo>
                <a:cubicBezTo>
                  <a:pt x="704" y="731"/>
                  <a:pt x="714" y="696"/>
                  <a:pt x="726" y="660"/>
                </a:cubicBezTo>
                <a:cubicBezTo>
                  <a:pt x="730" y="568"/>
                  <a:pt x="706" y="525"/>
                  <a:pt x="774" y="480"/>
                </a:cubicBezTo>
                <a:cubicBezTo>
                  <a:pt x="783" y="467"/>
                  <a:pt x="802" y="459"/>
                  <a:pt x="804" y="444"/>
                </a:cubicBezTo>
                <a:cubicBezTo>
                  <a:pt x="812" y="382"/>
                  <a:pt x="794" y="333"/>
                  <a:pt x="744" y="300"/>
                </a:cubicBezTo>
                <a:cubicBezTo>
                  <a:pt x="713" y="253"/>
                  <a:pt x="725" y="278"/>
                  <a:pt x="708" y="228"/>
                </a:cubicBezTo>
                <a:cubicBezTo>
                  <a:pt x="706" y="222"/>
                  <a:pt x="702" y="210"/>
                  <a:pt x="702" y="210"/>
                </a:cubicBezTo>
                <a:cubicBezTo>
                  <a:pt x="700" y="178"/>
                  <a:pt x="700" y="146"/>
                  <a:pt x="696" y="114"/>
                </a:cubicBezTo>
                <a:cubicBezTo>
                  <a:pt x="689" y="63"/>
                  <a:pt x="649" y="53"/>
                  <a:pt x="606" y="42"/>
                </a:cubicBezTo>
                <a:cubicBezTo>
                  <a:pt x="571" y="45"/>
                  <a:pt x="493" y="63"/>
                  <a:pt x="456" y="54"/>
                </a:cubicBezTo>
                <a:close/>
              </a:path>
            </a:pathLst>
          </a:custGeom>
          <a:gradFill rotWithShape="0">
            <a:gsLst>
              <a:gs pos="0">
                <a:srgbClr val="765E2F"/>
              </a:gs>
              <a:gs pos="100000">
                <a:srgbClr val="FFCC66"/>
              </a:gs>
            </a:gsLst>
            <a:lin ang="5400000" scaled="1"/>
          </a:gradFill>
          <a:ln w="9525">
            <a:solidFill>
              <a:schemeClr val="tx1"/>
            </a:solidFill>
            <a:round/>
            <a:headEnd/>
            <a:tailEnd/>
          </a:ln>
        </p:spPr>
        <p:txBody>
          <a:bodyPr wrap="none" anchor="ctr"/>
          <a:lstStyle/>
          <a:p>
            <a:pPr>
              <a:defRPr/>
            </a:pPr>
            <a:endParaRPr lang="es-ES" sz="4800">
              <a:solidFill>
                <a:schemeClr val="tx2"/>
              </a:solidFill>
              <a:effectLst>
                <a:outerShdw blurRad="38100" dist="38100" dir="2700000" algn="tl">
                  <a:srgbClr val="000000">
                    <a:alpha val="43137"/>
                  </a:srgbClr>
                </a:outerShdw>
              </a:effectLst>
              <a:latin typeface="Comic Sans MS" pitchFamily="66" charset="0"/>
              <a:cs typeface="+mn-cs"/>
            </a:endParaRPr>
          </a:p>
        </p:txBody>
      </p:sp>
      <p:sp>
        <p:nvSpPr>
          <p:cNvPr id="228369" name="Freeform 17"/>
          <p:cNvSpPr>
            <a:spLocks/>
          </p:cNvSpPr>
          <p:nvPr/>
        </p:nvSpPr>
        <p:spPr bwMode="auto">
          <a:xfrm>
            <a:off x="1576388" y="4625975"/>
            <a:ext cx="431800" cy="449263"/>
          </a:xfrm>
          <a:custGeom>
            <a:avLst/>
            <a:gdLst/>
            <a:ahLst/>
            <a:cxnLst>
              <a:cxn ang="0">
                <a:pos x="174" y="121"/>
              </a:cxn>
              <a:cxn ang="0">
                <a:pos x="192" y="109"/>
              </a:cxn>
              <a:cxn ang="0">
                <a:pos x="204" y="73"/>
              </a:cxn>
              <a:cxn ang="0">
                <a:pos x="186" y="13"/>
              </a:cxn>
              <a:cxn ang="0">
                <a:pos x="150" y="1"/>
              </a:cxn>
              <a:cxn ang="0">
                <a:pos x="96" y="13"/>
              </a:cxn>
              <a:cxn ang="0">
                <a:pos x="54" y="67"/>
              </a:cxn>
              <a:cxn ang="0">
                <a:pos x="30" y="103"/>
              </a:cxn>
              <a:cxn ang="0">
                <a:pos x="18" y="139"/>
              </a:cxn>
              <a:cxn ang="0">
                <a:pos x="6" y="175"/>
              </a:cxn>
              <a:cxn ang="0">
                <a:pos x="0" y="193"/>
              </a:cxn>
              <a:cxn ang="0">
                <a:pos x="78" y="283"/>
              </a:cxn>
              <a:cxn ang="0">
                <a:pos x="150" y="229"/>
              </a:cxn>
              <a:cxn ang="0">
                <a:pos x="162" y="193"/>
              </a:cxn>
              <a:cxn ang="0">
                <a:pos x="174" y="127"/>
              </a:cxn>
              <a:cxn ang="0">
                <a:pos x="186" y="109"/>
              </a:cxn>
              <a:cxn ang="0">
                <a:pos x="174" y="121"/>
              </a:cxn>
            </a:cxnLst>
            <a:rect l="0" t="0" r="r" b="b"/>
            <a:pathLst>
              <a:path w="204" h="283">
                <a:moveTo>
                  <a:pt x="174" y="121"/>
                </a:moveTo>
                <a:cubicBezTo>
                  <a:pt x="180" y="117"/>
                  <a:pt x="188" y="115"/>
                  <a:pt x="192" y="109"/>
                </a:cubicBezTo>
                <a:cubicBezTo>
                  <a:pt x="199" y="98"/>
                  <a:pt x="204" y="73"/>
                  <a:pt x="204" y="73"/>
                </a:cubicBezTo>
                <a:cubicBezTo>
                  <a:pt x="202" y="61"/>
                  <a:pt x="203" y="24"/>
                  <a:pt x="186" y="13"/>
                </a:cubicBezTo>
                <a:cubicBezTo>
                  <a:pt x="175" y="6"/>
                  <a:pt x="150" y="1"/>
                  <a:pt x="150" y="1"/>
                </a:cubicBezTo>
                <a:cubicBezTo>
                  <a:pt x="132" y="4"/>
                  <a:pt x="109" y="0"/>
                  <a:pt x="96" y="13"/>
                </a:cubicBezTo>
                <a:cubicBezTo>
                  <a:pt x="80" y="29"/>
                  <a:pt x="70" y="51"/>
                  <a:pt x="54" y="67"/>
                </a:cubicBezTo>
                <a:cubicBezTo>
                  <a:pt x="34" y="127"/>
                  <a:pt x="67" y="36"/>
                  <a:pt x="30" y="103"/>
                </a:cubicBezTo>
                <a:cubicBezTo>
                  <a:pt x="24" y="114"/>
                  <a:pt x="22" y="127"/>
                  <a:pt x="18" y="139"/>
                </a:cubicBezTo>
                <a:cubicBezTo>
                  <a:pt x="14" y="151"/>
                  <a:pt x="10" y="163"/>
                  <a:pt x="6" y="175"/>
                </a:cubicBezTo>
                <a:cubicBezTo>
                  <a:pt x="4" y="181"/>
                  <a:pt x="0" y="193"/>
                  <a:pt x="0" y="193"/>
                </a:cubicBezTo>
                <a:cubicBezTo>
                  <a:pt x="8" y="260"/>
                  <a:pt x="17" y="263"/>
                  <a:pt x="78" y="283"/>
                </a:cubicBezTo>
                <a:cubicBezTo>
                  <a:pt x="122" y="276"/>
                  <a:pt x="133" y="268"/>
                  <a:pt x="150" y="229"/>
                </a:cubicBezTo>
                <a:cubicBezTo>
                  <a:pt x="155" y="217"/>
                  <a:pt x="162" y="193"/>
                  <a:pt x="162" y="193"/>
                </a:cubicBezTo>
                <a:cubicBezTo>
                  <a:pt x="164" y="176"/>
                  <a:pt x="165" y="145"/>
                  <a:pt x="174" y="127"/>
                </a:cubicBezTo>
                <a:cubicBezTo>
                  <a:pt x="177" y="121"/>
                  <a:pt x="186" y="116"/>
                  <a:pt x="186" y="109"/>
                </a:cubicBezTo>
                <a:cubicBezTo>
                  <a:pt x="186" y="103"/>
                  <a:pt x="178" y="117"/>
                  <a:pt x="174" y="121"/>
                </a:cubicBezTo>
                <a:close/>
              </a:path>
            </a:pathLst>
          </a:cu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70" name="Oval 18"/>
          <p:cNvSpPr>
            <a:spLocks noChangeArrowheads="1"/>
          </p:cNvSpPr>
          <p:nvPr/>
        </p:nvSpPr>
        <p:spPr bwMode="auto">
          <a:xfrm>
            <a:off x="1868488" y="5227638"/>
            <a:ext cx="203200" cy="152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71" name="Oval 19"/>
          <p:cNvSpPr>
            <a:spLocks noChangeArrowheads="1"/>
          </p:cNvSpPr>
          <p:nvPr/>
        </p:nvSpPr>
        <p:spPr bwMode="auto">
          <a:xfrm>
            <a:off x="2071688" y="5151438"/>
            <a:ext cx="203200" cy="152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72" name="Oval 20"/>
          <p:cNvSpPr>
            <a:spLocks noChangeArrowheads="1"/>
          </p:cNvSpPr>
          <p:nvPr/>
        </p:nvSpPr>
        <p:spPr bwMode="auto">
          <a:xfrm>
            <a:off x="2274888" y="5227638"/>
            <a:ext cx="203200" cy="152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73" name="Oval 21"/>
          <p:cNvSpPr>
            <a:spLocks noChangeArrowheads="1"/>
          </p:cNvSpPr>
          <p:nvPr/>
        </p:nvSpPr>
        <p:spPr bwMode="auto">
          <a:xfrm>
            <a:off x="2274888" y="4999038"/>
            <a:ext cx="203200" cy="152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74" name="Oval 22"/>
          <p:cNvSpPr>
            <a:spLocks noChangeArrowheads="1"/>
          </p:cNvSpPr>
          <p:nvPr/>
        </p:nvSpPr>
        <p:spPr bwMode="auto">
          <a:xfrm>
            <a:off x="1970088" y="4999038"/>
            <a:ext cx="203200" cy="152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85066" name="Oval 23"/>
          <p:cNvSpPr>
            <a:spLocks noChangeArrowheads="1"/>
          </p:cNvSpPr>
          <p:nvPr/>
        </p:nvSpPr>
        <p:spPr bwMode="auto">
          <a:xfrm>
            <a:off x="3143250" y="1838325"/>
            <a:ext cx="1422400" cy="990600"/>
          </a:xfrm>
          <a:prstGeom prst="ellipse">
            <a:avLst/>
          </a:prstGeom>
          <a:gradFill rotWithShape="0">
            <a:gsLst>
              <a:gs pos="0">
                <a:srgbClr val="765E2F"/>
              </a:gs>
              <a:gs pos="100000">
                <a:srgbClr val="FFCC66"/>
              </a:gs>
            </a:gsLst>
            <a:lin ang="5400000" scaled="1"/>
          </a:gradFill>
          <a:ln w="9525">
            <a:solidFill>
              <a:schemeClr val="tx1"/>
            </a:solidFill>
            <a:round/>
            <a:headEnd/>
            <a:tailEnd/>
          </a:ln>
        </p:spPr>
        <p:txBody>
          <a:bodyPr wrap="none" anchor="ctr"/>
          <a:lstStyle/>
          <a:p>
            <a:pPr eaLnBrk="0" hangingPunct="0"/>
            <a:endParaRPr lang="es-ES" sz="2400">
              <a:latin typeface="Times New Roman" pitchFamily="18" charset="0"/>
            </a:endParaRPr>
          </a:p>
        </p:txBody>
      </p:sp>
      <p:sp>
        <p:nvSpPr>
          <p:cNvPr id="85067" name="Oval 24"/>
          <p:cNvSpPr>
            <a:spLocks noChangeArrowheads="1"/>
          </p:cNvSpPr>
          <p:nvPr/>
        </p:nvSpPr>
        <p:spPr bwMode="auto">
          <a:xfrm>
            <a:off x="6388100" y="2519363"/>
            <a:ext cx="1422400" cy="1066800"/>
          </a:xfrm>
          <a:prstGeom prst="ellipse">
            <a:avLst/>
          </a:prstGeom>
          <a:gradFill rotWithShape="0">
            <a:gsLst>
              <a:gs pos="0">
                <a:srgbClr val="765E00"/>
              </a:gs>
              <a:gs pos="100000">
                <a:srgbClr val="FFCC00"/>
              </a:gs>
            </a:gsLst>
            <a:lin ang="5400000" scaled="1"/>
          </a:gradFill>
          <a:ln w="9525">
            <a:solidFill>
              <a:schemeClr val="tx1"/>
            </a:solidFill>
            <a:round/>
            <a:headEnd/>
            <a:tailEnd/>
          </a:ln>
        </p:spPr>
        <p:txBody>
          <a:bodyPr wrap="none" anchor="ctr"/>
          <a:lstStyle/>
          <a:p>
            <a:pPr eaLnBrk="0" hangingPunct="0"/>
            <a:endParaRPr lang="es-ES" sz="2400">
              <a:latin typeface="Times New Roman" pitchFamily="18" charset="0"/>
            </a:endParaRPr>
          </a:p>
        </p:txBody>
      </p:sp>
      <p:sp>
        <p:nvSpPr>
          <p:cNvPr id="228377" name="Oval 25"/>
          <p:cNvSpPr>
            <a:spLocks noChangeArrowheads="1"/>
          </p:cNvSpPr>
          <p:nvPr/>
        </p:nvSpPr>
        <p:spPr bwMode="auto">
          <a:xfrm>
            <a:off x="3448050" y="1990725"/>
            <a:ext cx="1016000" cy="7620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78" name="Oval 26"/>
          <p:cNvSpPr>
            <a:spLocks noChangeArrowheads="1"/>
          </p:cNvSpPr>
          <p:nvPr/>
        </p:nvSpPr>
        <p:spPr bwMode="auto">
          <a:xfrm>
            <a:off x="6692900" y="2671763"/>
            <a:ext cx="1016000" cy="762000"/>
          </a:xfrm>
          <a:prstGeom prst="ellipse">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81" name="AutoShape 29"/>
          <p:cNvSpPr>
            <a:spLocks noChangeArrowheads="1"/>
          </p:cNvSpPr>
          <p:nvPr/>
        </p:nvSpPr>
        <p:spPr bwMode="auto">
          <a:xfrm rot="3375094">
            <a:off x="4434681" y="3032919"/>
            <a:ext cx="454025" cy="293688"/>
          </a:xfrm>
          <a:prstGeom prst="chevron">
            <a:avLst>
              <a:gd name="adj" fmla="val 63104"/>
            </a:avLst>
          </a:prstGeom>
          <a:gradFill rotWithShape="0">
            <a:gsLst>
              <a:gs pos="0">
                <a:schemeClr val="bg2">
                  <a:gamma/>
                  <a:shade val="46275"/>
                  <a:invGamma/>
                </a:schemeClr>
              </a:gs>
              <a:gs pos="100000">
                <a:schemeClr val="bg2"/>
              </a:gs>
            </a:gsLst>
            <a:path path="rect">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228382" name="AutoShape 30"/>
          <p:cNvSpPr>
            <a:spLocks noChangeArrowheads="1"/>
          </p:cNvSpPr>
          <p:nvPr/>
        </p:nvSpPr>
        <p:spPr bwMode="auto">
          <a:xfrm rot="3377752">
            <a:off x="4248150" y="2757488"/>
            <a:ext cx="317500" cy="304800"/>
          </a:xfrm>
          <a:prstGeom prst="homePlate">
            <a:avLst>
              <a:gd name="adj" fmla="val 34722"/>
            </a:avLst>
          </a:prstGeom>
          <a:gradFill rotWithShape="0">
            <a:gsLst>
              <a:gs pos="0">
                <a:schemeClr val="folHlink"/>
              </a:gs>
              <a:gs pos="100000">
                <a:schemeClr val="folHlink">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85072" name="AutoShape 31"/>
          <p:cNvSpPr>
            <a:spLocks noChangeArrowheads="1"/>
          </p:cNvSpPr>
          <p:nvPr/>
        </p:nvSpPr>
        <p:spPr bwMode="auto">
          <a:xfrm>
            <a:off x="1816100" y="2900363"/>
            <a:ext cx="374650" cy="1385887"/>
          </a:xfrm>
          <a:prstGeom prst="downArrow">
            <a:avLst>
              <a:gd name="adj1" fmla="val 50000"/>
              <a:gd name="adj2" fmla="val 107806"/>
            </a:avLst>
          </a:prstGeom>
          <a:solidFill>
            <a:srgbClr val="CC0000"/>
          </a:soli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85073" name="AutoShape 32"/>
          <p:cNvSpPr>
            <a:spLocks noChangeArrowheads="1"/>
          </p:cNvSpPr>
          <p:nvPr/>
        </p:nvSpPr>
        <p:spPr bwMode="auto">
          <a:xfrm rot="-1367018">
            <a:off x="4521200" y="1766888"/>
            <a:ext cx="946150" cy="361950"/>
          </a:xfrm>
          <a:prstGeom prst="rightArrow">
            <a:avLst>
              <a:gd name="adj1" fmla="val 50000"/>
              <a:gd name="adj2" fmla="val 50102"/>
            </a:avLst>
          </a:prstGeom>
          <a:solidFill>
            <a:srgbClr val="FF9933"/>
          </a:soli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85074" name="AutoShape 33"/>
          <p:cNvSpPr>
            <a:spLocks noChangeArrowheads="1"/>
          </p:cNvSpPr>
          <p:nvPr/>
        </p:nvSpPr>
        <p:spPr bwMode="auto">
          <a:xfrm rot="2946954">
            <a:off x="6263481" y="1843882"/>
            <a:ext cx="373063" cy="508000"/>
          </a:xfrm>
          <a:prstGeom prst="rightArrow">
            <a:avLst>
              <a:gd name="adj1" fmla="val 50000"/>
              <a:gd name="adj2" fmla="val 40000"/>
            </a:avLst>
          </a:prstGeom>
          <a:solidFill>
            <a:srgbClr val="CC0000"/>
          </a:soli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228386" name="AutoShape 34"/>
          <p:cNvSpPr>
            <a:spLocks noChangeArrowheads="1"/>
          </p:cNvSpPr>
          <p:nvPr/>
        </p:nvSpPr>
        <p:spPr bwMode="auto">
          <a:xfrm rot="2925297">
            <a:off x="6584950" y="2193925"/>
            <a:ext cx="381000" cy="304800"/>
          </a:xfrm>
          <a:prstGeom prst="chevron">
            <a:avLst>
              <a:gd name="adj" fmla="val 41667"/>
            </a:avLst>
          </a:prstGeom>
          <a:gradFill rotWithShape="0">
            <a:gsLst>
              <a:gs pos="0">
                <a:schemeClr val="bg2">
                  <a:gamma/>
                  <a:shade val="46275"/>
                  <a:invGamma/>
                </a:schemeClr>
              </a:gs>
              <a:gs pos="100000">
                <a:schemeClr val="bg2"/>
              </a:gs>
            </a:gsLst>
            <a:path path="rect">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208992" name="Text Box 35"/>
          <p:cNvSpPr txBox="1">
            <a:spLocks noChangeArrowheads="1"/>
          </p:cNvSpPr>
          <p:nvPr/>
        </p:nvSpPr>
        <p:spPr bwMode="auto">
          <a:xfrm>
            <a:off x="1582738" y="2390775"/>
            <a:ext cx="982662" cy="461963"/>
          </a:xfrm>
          <a:prstGeom prst="rect">
            <a:avLst/>
          </a:prstGeom>
          <a:noFill/>
          <a:ln w="9525">
            <a:noFill/>
            <a:miter lim="800000"/>
            <a:headEnd/>
            <a:tailEnd/>
          </a:ln>
        </p:spPr>
        <p:txBody>
          <a:bodyPr wrap="none">
            <a:spAutoFit/>
          </a:bodyPr>
          <a:lstStyle/>
          <a:p>
            <a:pPr eaLnBrk="0" hangingPunct="0">
              <a:defRPr/>
            </a:pPr>
            <a:r>
              <a:rPr lang="es-ES_tradnl" sz="2400" b="1" dirty="0" err="1">
                <a:solidFill>
                  <a:schemeClr val="tx2"/>
                </a:solidFill>
                <a:latin typeface="+mn-lt"/>
              </a:rPr>
              <a:t>IFN</a:t>
            </a:r>
            <a:r>
              <a:rPr lang="es-ES_tradnl" sz="2400" b="1" dirty="0" err="1">
                <a:solidFill>
                  <a:schemeClr val="tx2"/>
                </a:solidFill>
                <a:latin typeface="Symbol" pitchFamily="18" charset="2"/>
              </a:rPr>
              <a:t>g</a:t>
            </a:r>
            <a:endParaRPr lang="es-ES_tradnl" sz="2400" b="1" dirty="0">
              <a:solidFill>
                <a:schemeClr val="tx2"/>
              </a:solidFill>
              <a:latin typeface="+mn-lt"/>
            </a:endParaRPr>
          </a:p>
        </p:txBody>
      </p:sp>
      <p:sp>
        <p:nvSpPr>
          <p:cNvPr id="208993" name="Text Box 36"/>
          <p:cNvSpPr txBox="1">
            <a:spLocks noChangeArrowheads="1"/>
          </p:cNvSpPr>
          <p:nvPr/>
        </p:nvSpPr>
        <p:spPr bwMode="auto">
          <a:xfrm>
            <a:off x="7780338" y="2708275"/>
            <a:ext cx="1606550" cy="461963"/>
          </a:xfrm>
          <a:prstGeom prst="rect">
            <a:avLst/>
          </a:prstGeom>
          <a:noFill/>
          <a:ln w="9525">
            <a:noFill/>
            <a:miter lim="800000"/>
            <a:headEnd/>
            <a:tailEnd/>
          </a:ln>
        </p:spPr>
        <p:txBody>
          <a:bodyPr wrap="none">
            <a:spAutoFit/>
          </a:bodyPr>
          <a:lstStyle/>
          <a:p>
            <a:pPr eaLnBrk="0" hangingPunct="0">
              <a:defRPr/>
            </a:pPr>
            <a:r>
              <a:rPr lang="es-ES_tradnl" sz="2400" b="1" dirty="0">
                <a:solidFill>
                  <a:schemeClr val="tx2"/>
                </a:solidFill>
                <a:latin typeface="+mn-lt"/>
              </a:rPr>
              <a:t>División</a:t>
            </a:r>
          </a:p>
        </p:txBody>
      </p:sp>
      <p:sp>
        <p:nvSpPr>
          <p:cNvPr id="208994" name="Text Box 37"/>
          <p:cNvSpPr txBox="1">
            <a:spLocks noChangeArrowheads="1"/>
          </p:cNvSpPr>
          <p:nvPr/>
        </p:nvSpPr>
        <p:spPr bwMode="auto">
          <a:xfrm>
            <a:off x="5429250" y="2662238"/>
            <a:ext cx="1123950" cy="457200"/>
          </a:xfrm>
          <a:prstGeom prst="rect">
            <a:avLst/>
          </a:prstGeom>
          <a:noFill/>
          <a:ln w="9525">
            <a:noFill/>
            <a:miter lim="800000"/>
            <a:headEnd/>
            <a:tailEnd/>
          </a:ln>
        </p:spPr>
        <p:txBody>
          <a:bodyPr wrap="none">
            <a:spAutoFit/>
          </a:bodyPr>
          <a:lstStyle/>
          <a:p>
            <a:pPr eaLnBrk="0" hangingPunct="0">
              <a:defRPr/>
            </a:pPr>
            <a:r>
              <a:rPr lang="es-ES_tradnl" sz="2400" b="1" dirty="0">
                <a:solidFill>
                  <a:schemeClr val="tx2"/>
                </a:solidFill>
                <a:latin typeface="+mn-lt"/>
              </a:rPr>
              <a:t>IL-2R</a:t>
            </a:r>
          </a:p>
        </p:txBody>
      </p:sp>
      <p:sp>
        <p:nvSpPr>
          <p:cNvPr id="208995" name="Text Box 38"/>
          <p:cNvSpPr txBox="1">
            <a:spLocks noChangeArrowheads="1"/>
          </p:cNvSpPr>
          <p:nvPr/>
        </p:nvSpPr>
        <p:spPr bwMode="auto">
          <a:xfrm>
            <a:off x="5422900" y="1773238"/>
            <a:ext cx="862013" cy="457200"/>
          </a:xfrm>
          <a:prstGeom prst="rect">
            <a:avLst/>
          </a:prstGeom>
          <a:noFill/>
          <a:ln w="9525">
            <a:noFill/>
            <a:miter lim="800000"/>
            <a:headEnd/>
            <a:tailEnd/>
          </a:ln>
        </p:spPr>
        <p:txBody>
          <a:bodyPr wrap="none">
            <a:spAutoFit/>
          </a:bodyPr>
          <a:lstStyle/>
          <a:p>
            <a:pPr eaLnBrk="0" hangingPunct="0">
              <a:defRPr/>
            </a:pPr>
            <a:r>
              <a:rPr lang="es-ES_tradnl" sz="2400" b="1" dirty="0">
                <a:solidFill>
                  <a:schemeClr val="tx2"/>
                </a:solidFill>
                <a:latin typeface="+mn-lt"/>
              </a:rPr>
              <a:t>IL-2</a:t>
            </a:r>
          </a:p>
        </p:txBody>
      </p:sp>
      <p:sp>
        <p:nvSpPr>
          <p:cNvPr id="85080" name="Text Box 39"/>
          <p:cNvSpPr txBox="1">
            <a:spLocks noChangeArrowheads="1"/>
          </p:cNvSpPr>
          <p:nvPr/>
        </p:nvSpPr>
        <p:spPr bwMode="auto">
          <a:xfrm>
            <a:off x="4411663" y="3786188"/>
            <a:ext cx="788987" cy="366712"/>
          </a:xfrm>
          <a:prstGeom prst="rect">
            <a:avLst/>
          </a:prstGeom>
          <a:noFill/>
          <a:ln w="9525">
            <a:noFill/>
            <a:miter lim="800000"/>
            <a:headEnd/>
            <a:tailEnd/>
          </a:ln>
        </p:spPr>
        <p:txBody>
          <a:bodyPr wrap="none">
            <a:spAutoFit/>
          </a:bodyPr>
          <a:lstStyle/>
          <a:p>
            <a:pPr eaLnBrk="0" hangingPunct="0"/>
            <a:r>
              <a:rPr lang="es-ES_tradnl" b="1"/>
              <a:t>APC</a:t>
            </a:r>
          </a:p>
        </p:txBody>
      </p:sp>
      <p:sp>
        <p:nvSpPr>
          <p:cNvPr id="85081" name="Text Box 40"/>
          <p:cNvSpPr txBox="1">
            <a:spLocks noChangeArrowheads="1"/>
          </p:cNvSpPr>
          <p:nvPr/>
        </p:nvSpPr>
        <p:spPr bwMode="auto">
          <a:xfrm>
            <a:off x="10425113" y="5286375"/>
            <a:ext cx="719137" cy="457200"/>
          </a:xfrm>
          <a:prstGeom prst="rect">
            <a:avLst/>
          </a:prstGeom>
          <a:noFill/>
          <a:ln w="9525">
            <a:noFill/>
            <a:miter lim="800000"/>
            <a:headEnd/>
            <a:tailEnd/>
          </a:ln>
        </p:spPr>
        <p:txBody>
          <a:bodyPr wrap="none">
            <a:spAutoFit/>
          </a:bodyPr>
          <a:lstStyle/>
          <a:p>
            <a:pPr eaLnBrk="0" hangingPunct="0"/>
            <a:r>
              <a:rPr lang="es-ES_tradnl" sz="2400" b="1"/>
              <a:t>Tc</a:t>
            </a:r>
          </a:p>
        </p:txBody>
      </p:sp>
      <p:sp>
        <p:nvSpPr>
          <p:cNvPr id="208998" name="Text Box 41"/>
          <p:cNvSpPr txBox="1">
            <a:spLocks noChangeArrowheads="1"/>
          </p:cNvSpPr>
          <p:nvPr/>
        </p:nvSpPr>
        <p:spPr bwMode="auto">
          <a:xfrm>
            <a:off x="4129088" y="5573713"/>
            <a:ext cx="2501900" cy="457200"/>
          </a:xfrm>
          <a:prstGeom prst="rect">
            <a:avLst/>
          </a:prstGeom>
          <a:noFill/>
          <a:ln w="9525">
            <a:noFill/>
            <a:miter lim="800000"/>
            <a:headEnd/>
            <a:tailEnd/>
          </a:ln>
        </p:spPr>
        <p:txBody>
          <a:bodyPr wrap="none">
            <a:spAutoFit/>
          </a:bodyPr>
          <a:lstStyle/>
          <a:p>
            <a:pPr eaLnBrk="0" hangingPunct="0">
              <a:defRPr/>
            </a:pPr>
            <a:r>
              <a:rPr lang="es-ES_tradnl" sz="2400" b="1" dirty="0">
                <a:solidFill>
                  <a:schemeClr val="tx2"/>
                </a:solidFill>
                <a:latin typeface="+mn-lt"/>
              </a:rPr>
              <a:t>Célula injerto</a:t>
            </a:r>
          </a:p>
        </p:txBody>
      </p:sp>
      <p:sp>
        <p:nvSpPr>
          <p:cNvPr id="85083" name="Text Box 42"/>
          <p:cNvSpPr txBox="1">
            <a:spLocks noChangeArrowheads="1"/>
          </p:cNvSpPr>
          <p:nvPr/>
        </p:nvSpPr>
        <p:spPr bwMode="auto">
          <a:xfrm>
            <a:off x="10152063" y="2906713"/>
            <a:ext cx="719137" cy="457200"/>
          </a:xfrm>
          <a:prstGeom prst="rect">
            <a:avLst/>
          </a:prstGeom>
          <a:noFill/>
          <a:ln w="9525">
            <a:noFill/>
            <a:miter lim="800000"/>
            <a:headEnd/>
            <a:tailEnd/>
          </a:ln>
        </p:spPr>
        <p:txBody>
          <a:bodyPr wrap="none">
            <a:spAutoFit/>
          </a:bodyPr>
          <a:lstStyle/>
          <a:p>
            <a:pPr eaLnBrk="0" hangingPunct="0"/>
            <a:r>
              <a:rPr lang="es-ES_tradnl" sz="2400" b="1"/>
              <a:t>Tc</a:t>
            </a:r>
          </a:p>
        </p:txBody>
      </p:sp>
      <p:sp>
        <p:nvSpPr>
          <p:cNvPr id="85084" name="Text Box 44"/>
          <p:cNvSpPr txBox="1">
            <a:spLocks noChangeArrowheads="1"/>
          </p:cNvSpPr>
          <p:nvPr/>
        </p:nvSpPr>
        <p:spPr bwMode="auto">
          <a:xfrm>
            <a:off x="3651250" y="2171700"/>
            <a:ext cx="592138" cy="457200"/>
          </a:xfrm>
          <a:prstGeom prst="rect">
            <a:avLst/>
          </a:prstGeom>
          <a:noFill/>
          <a:ln w="9525">
            <a:noFill/>
            <a:miter lim="800000"/>
            <a:headEnd/>
            <a:tailEnd/>
          </a:ln>
        </p:spPr>
        <p:txBody>
          <a:bodyPr wrap="none">
            <a:spAutoFit/>
          </a:bodyPr>
          <a:lstStyle/>
          <a:p>
            <a:pPr eaLnBrk="0" hangingPunct="0"/>
            <a:r>
              <a:rPr lang="es-ES_tradnl" sz="2400" b="1"/>
              <a:t>T</a:t>
            </a:r>
            <a:r>
              <a:rPr lang="es-ES_tradnl" sz="1400" b="1"/>
              <a:t>H</a:t>
            </a:r>
            <a:endParaRPr lang="es-ES_tradnl" sz="2400" b="1"/>
          </a:p>
        </p:txBody>
      </p:sp>
      <p:sp>
        <p:nvSpPr>
          <p:cNvPr id="85085" name="Text Box 45"/>
          <p:cNvSpPr txBox="1">
            <a:spLocks noChangeArrowheads="1"/>
          </p:cNvSpPr>
          <p:nvPr/>
        </p:nvSpPr>
        <p:spPr bwMode="auto">
          <a:xfrm>
            <a:off x="6896100" y="2852738"/>
            <a:ext cx="719138" cy="457200"/>
          </a:xfrm>
          <a:prstGeom prst="rect">
            <a:avLst/>
          </a:prstGeom>
          <a:noFill/>
          <a:ln w="9525">
            <a:noFill/>
            <a:miter lim="800000"/>
            <a:headEnd/>
            <a:tailEnd/>
          </a:ln>
        </p:spPr>
        <p:txBody>
          <a:bodyPr wrap="none">
            <a:spAutoFit/>
          </a:bodyPr>
          <a:lstStyle/>
          <a:p>
            <a:pPr eaLnBrk="0" hangingPunct="0"/>
            <a:r>
              <a:rPr lang="es-ES_tradnl" sz="2400" b="1"/>
              <a:t>Tc</a:t>
            </a:r>
          </a:p>
        </p:txBody>
      </p:sp>
      <p:sp>
        <p:nvSpPr>
          <p:cNvPr id="85086" name="AutoShape 46"/>
          <p:cNvSpPr>
            <a:spLocks noChangeArrowheads="1"/>
          </p:cNvSpPr>
          <p:nvPr/>
        </p:nvSpPr>
        <p:spPr bwMode="auto">
          <a:xfrm>
            <a:off x="9167813" y="1387475"/>
            <a:ext cx="508000" cy="457200"/>
          </a:xfrm>
          <a:prstGeom prst="downArrow">
            <a:avLst>
              <a:gd name="adj1" fmla="val 50000"/>
              <a:gd name="adj2" fmla="val 25000"/>
            </a:avLst>
          </a:prstGeom>
          <a:gradFill rotWithShape="0">
            <a:gsLst>
              <a:gs pos="0">
                <a:srgbClr val="76393B"/>
              </a:gs>
              <a:gs pos="100000">
                <a:srgbClr val="FF7C80"/>
              </a:gs>
            </a:gsLst>
            <a:lin ang="5400000" scaled="1"/>
          </a:gra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85087" name="AutoShape 47"/>
          <p:cNvSpPr>
            <a:spLocks noChangeArrowheads="1"/>
          </p:cNvSpPr>
          <p:nvPr/>
        </p:nvSpPr>
        <p:spPr bwMode="auto">
          <a:xfrm>
            <a:off x="5614988" y="1400175"/>
            <a:ext cx="508000" cy="457200"/>
          </a:xfrm>
          <a:prstGeom prst="downArrow">
            <a:avLst>
              <a:gd name="adj1" fmla="val 50000"/>
              <a:gd name="adj2" fmla="val 25000"/>
            </a:avLst>
          </a:prstGeom>
          <a:gradFill rotWithShape="0">
            <a:gsLst>
              <a:gs pos="0">
                <a:srgbClr val="76393B"/>
              </a:gs>
              <a:gs pos="100000">
                <a:srgbClr val="FF7C80"/>
              </a:gs>
            </a:gsLst>
            <a:lin ang="5400000" scaled="1"/>
          </a:gra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85088" name="AutoShape 48"/>
          <p:cNvSpPr>
            <a:spLocks noChangeArrowheads="1"/>
          </p:cNvSpPr>
          <p:nvPr/>
        </p:nvSpPr>
        <p:spPr bwMode="auto">
          <a:xfrm>
            <a:off x="2063750" y="1387475"/>
            <a:ext cx="508000" cy="457200"/>
          </a:xfrm>
          <a:prstGeom prst="downArrow">
            <a:avLst>
              <a:gd name="adj1" fmla="val 50000"/>
              <a:gd name="adj2" fmla="val 25000"/>
            </a:avLst>
          </a:prstGeom>
          <a:gradFill rotWithShape="0">
            <a:gsLst>
              <a:gs pos="0">
                <a:srgbClr val="76393B"/>
              </a:gs>
              <a:gs pos="100000">
                <a:srgbClr val="FF7C80"/>
              </a:gs>
            </a:gsLst>
            <a:lin ang="5400000" scaled="1"/>
          </a:gra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228402" name="Rectangle 50"/>
          <p:cNvSpPr>
            <a:spLocks noChangeArrowheads="1"/>
          </p:cNvSpPr>
          <p:nvPr/>
        </p:nvSpPr>
        <p:spPr bwMode="auto">
          <a:xfrm>
            <a:off x="1081088" y="779463"/>
            <a:ext cx="2625725" cy="561975"/>
          </a:xfrm>
          <a:prstGeom prst="rect">
            <a:avLst/>
          </a:prstGeom>
          <a:solidFill>
            <a:schemeClr val="accent1"/>
          </a:solidFill>
          <a:ln w="9525">
            <a:solidFill>
              <a:schemeClr val="tx1"/>
            </a:solidFill>
            <a:miter lim="800000"/>
            <a:headEnd/>
            <a:tailEnd/>
          </a:ln>
          <a:effectLst/>
        </p:spPr>
        <p:txBody>
          <a:bodyPr wrap="none" anchor="ctr"/>
          <a:lstStyle/>
          <a:p>
            <a:pPr algn="ctr">
              <a:defRPr/>
            </a:pPr>
            <a:endParaRPr lang="en-AU" sz="3600">
              <a:solidFill>
                <a:schemeClr val="accent2"/>
              </a:solidFill>
              <a:effectLst>
                <a:outerShdw blurRad="38100" dist="38100" dir="2700000" algn="tl">
                  <a:srgbClr val="000000"/>
                </a:outerShdw>
              </a:effectLst>
              <a:latin typeface="Comic Sans MS" pitchFamily="66" charset="0"/>
              <a:cs typeface="+mn-cs"/>
            </a:endParaRPr>
          </a:p>
        </p:txBody>
      </p:sp>
      <p:sp>
        <p:nvSpPr>
          <p:cNvPr id="209008" name="Text Box 51"/>
          <p:cNvSpPr txBox="1">
            <a:spLocks noChangeArrowheads="1"/>
          </p:cNvSpPr>
          <p:nvPr/>
        </p:nvSpPr>
        <p:spPr bwMode="auto">
          <a:xfrm>
            <a:off x="1600200" y="836613"/>
            <a:ext cx="1712913" cy="400050"/>
          </a:xfrm>
          <a:prstGeom prst="rect">
            <a:avLst/>
          </a:prstGeom>
          <a:noFill/>
          <a:ln w="9525">
            <a:noFill/>
            <a:miter lim="800000"/>
            <a:headEnd/>
            <a:tailEnd/>
          </a:ln>
        </p:spPr>
        <p:txBody>
          <a:bodyPr wrap="none" anchor="ctr">
            <a:spAutoFit/>
          </a:bodyPr>
          <a:lstStyle/>
          <a:p>
            <a:pPr eaLnBrk="0" hangingPunct="0">
              <a:defRPr/>
            </a:pPr>
            <a:r>
              <a:rPr lang="es-ES_tradnl" sz="2000" b="1" dirty="0">
                <a:solidFill>
                  <a:schemeClr val="bg1"/>
                </a:solidFill>
                <a:latin typeface="+mn-lt"/>
              </a:rPr>
              <a:t>Esteroides</a:t>
            </a:r>
          </a:p>
        </p:txBody>
      </p:sp>
      <p:sp>
        <p:nvSpPr>
          <p:cNvPr id="85091" name="AutoShape 56"/>
          <p:cNvSpPr>
            <a:spLocks noChangeArrowheads="1"/>
          </p:cNvSpPr>
          <p:nvPr/>
        </p:nvSpPr>
        <p:spPr bwMode="auto">
          <a:xfrm>
            <a:off x="2381250" y="5656263"/>
            <a:ext cx="1303338" cy="415925"/>
          </a:xfrm>
          <a:prstGeom prst="curvedUpArrow">
            <a:avLst>
              <a:gd name="adj1" fmla="val 62672"/>
              <a:gd name="adj2" fmla="val 125344"/>
              <a:gd name="adj3" fmla="val 33333"/>
            </a:avLst>
          </a:prstGeom>
          <a:solidFill>
            <a:srgbClr val="CC0000"/>
          </a:soli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85092" name="AutoShape 58"/>
          <p:cNvSpPr>
            <a:spLocks noChangeArrowheads="1"/>
          </p:cNvSpPr>
          <p:nvPr/>
        </p:nvSpPr>
        <p:spPr bwMode="auto">
          <a:xfrm flipH="1" flipV="1">
            <a:off x="1582738" y="1920875"/>
            <a:ext cx="1425575" cy="500063"/>
          </a:xfrm>
          <a:prstGeom prst="curvedUpArrow">
            <a:avLst>
              <a:gd name="adj1" fmla="val 57016"/>
              <a:gd name="adj2" fmla="val 114032"/>
              <a:gd name="adj3" fmla="val 33333"/>
            </a:avLst>
          </a:prstGeom>
          <a:solidFill>
            <a:srgbClr val="FF9933"/>
          </a:soli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85093" name="AutoShape 59"/>
          <p:cNvSpPr>
            <a:spLocks noChangeArrowheads="1"/>
          </p:cNvSpPr>
          <p:nvPr/>
        </p:nvSpPr>
        <p:spPr bwMode="auto">
          <a:xfrm rot="5400000">
            <a:off x="7320757" y="1627981"/>
            <a:ext cx="381000" cy="1103313"/>
          </a:xfrm>
          <a:prstGeom prst="downArrow">
            <a:avLst>
              <a:gd name="adj1" fmla="val 50000"/>
              <a:gd name="adj2" fmla="val 40247"/>
            </a:avLst>
          </a:prstGeom>
          <a:gradFill rotWithShape="0">
            <a:gsLst>
              <a:gs pos="0">
                <a:srgbClr val="FF7C80"/>
              </a:gs>
              <a:gs pos="100000">
                <a:srgbClr val="76393B"/>
              </a:gs>
            </a:gsLst>
            <a:lin ang="18900000" scaled="1"/>
          </a:gra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graphicFrame>
        <p:nvGraphicFramePr>
          <p:cNvPr id="85043" name="Object 51"/>
          <p:cNvGraphicFramePr>
            <a:graphicFrameLocks noChangeAspect="1"/>
          </p:cNvGraphicFramePr>
          <p:nvPr/>
        </p:nvGraphicFramePr>
        <p:xfrm>
          <a:off x="7905750" y="3068638"/>
          <a:ext cx="2101850" cy="2522537"/>
        </p:xfrm>
        <a:graphic>
          <a:graphicData uri="http://schemas.openxmlformats.org/presentationml/2006/ole">
            <mc:AlternateContent xmlns:mc="http://schemas.openxmlformats.org/markup-compatibility/2006">
              <mc:Choice xmlns:v="urn:schemas-microsoft-com:vml" Requires="v">
                <p:oleObj spid="_x0000_s85099" name="CorelDRAW!" r:id="rId4" imgW="532181" imgH="1068019" progId="">
                  <p:embed/>
                </p:oleObj>
              </mc:Choice>
              <mc:Fallback>
                <p:oleObj name="CorelDRAW!" r:id="rId4" imgW="532181" imgH="1068019" progId="">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3068638"/>
                        <a:ext cx="2101850" cy="252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44" name="Object 52"/>
          <p:cNvGraphicFramePr>
            <a:graphicFrameLocks noChangeAspect="1"/>
          </p:cNvGraphicFramePr>
          <p:nvPr/>
        </p:nvGraphicFramePr>
        <p:xfrm>
          <a:off x="2286000" y="2870200"/>
          <a:ext cx="1930400" cy="1058863"/>
        </p:xfrm>
        <a:graphic>
          <a:graphicData uri="http://schemas.openxmlformats.org/presentationml/2006/ole">
            <mc:AlternateContent xmlns:mc="http://schemas.openxmlformats.org/markup-compatibility/2006">
              <mc:Choice xmlns:v="urn:schemas-microsoft-com:vml" Requires="v">
                <p:oleObj spid="_x0000_s85100" name="CorelDRAW!" r:id="rId6" imgW="671413" imgH="581891" progId="">
                  <p:embed/>
                </p:oleObj>
              </mc:Choice>
              <mc:Fallback>
                <p:oleObj name="CorelDRAW!" r:id="rId6" imgW="671413" imgH="581891" progId="">
                  <p:embed/>
                  <p:pic>
                    <p:nvPicPr>
                      <p:cNvPr id="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870200"/>
                        <a:ext cx="1930400"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8415" name="AutoShape 63"/>
          <p:cNvSpPr>
            <a:spLocks noChangeArrowheads="1"/>
          </p:cNvSpPr>
          <p:nvPr/>
        </p:nvSpPr>
        <p:spPr bwMode="auto">
          <a:xfrm flipH="1">
            <a:off x="7510463" y="4953000"/>
            <a:ext cx="776287" cy="261938"/>
          </a:xfrm>
          <a:prstGeom prst="chevron">
            <a:avLst>
              <a:gd name="adj" fmla="val 55606"/>
            </a:avLst>
          </a:prstGeom>
          <a:gradFill rotWithShape="0">
            <a:gsLst>
              <a:gs pos="0">
                <a:schemeClr val="bg2">
                  <a:gamma/>
                  <a:shade val="46275"/>
                  <a:invGamma/>
                </a:schemeClr>
              </a:gs>
              <a:gs pos="100000">
                <a:schemeClr val="bg2"/>
              </a:gs>
            </a:gsLst>
            <a:path path="rect">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228416" name="AutoShape 64"/>
          <p:cNvSpPr>
            <a:spLocks noChangeArrowheads="1"/>
          </p:cNvSpPr>
          <p:nvPr/>
        </p:nvSpPr>
        <p:spPr bwMode="auto">
          <a:xfrm flipH="1">
            <a:off x="7504113" y="4602163"/>
            <a:ext cx="776287" cy="261937"/>
          </a:xfrm>
          <a:prstGeom prst="chevron">
            <a:avLst>
              <a:gd name="adj" fmla="val 55606"/>
            </a:avLst>
          </a:prstGeom>
          <a:gradFill rotWithShape="0">
            <a:gsLst>
              <a:gs pos="0">
                <a:schemeClr val="bg2">
                  <a:gamma/>
                  <a:shade val="46275"/>
                  <a:invGamma/>
                </a:schemeClr>
              </a:gs>
              <a:gs pos="100000">
                <a:schemeClr val="bg2"/>
              </a:gs>
            </a:gsLst>
            <a:path path="rect">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2" name="Marcador de texto 1"/>
          <p:cNvSpPr>
            <a:spLocks noGrp="1"/>
          </p:cNvSpPr>
          <p:nvPr>
            <p:ph type="body" sz="quarter" idx="13"/>
          </p:nvPr>
        </p:nvSpPr>
        <p:spPr/>
        <p:txBody>
          <a:bodyPr/>
          <a:lstStyle/>
          <a:p>
            <a:endParaRPr lang="es-ES" dirty="0"/>
          </a:p>
        </p:txBody>
      </p:sp>
      <p:sp>
        <p:nvSpPr>
          <p:cNvPr id="85096" name="4 Título"/>
          <p:cNvSpPr>
            <a:spLocks noGrp="1"/>
          </p:cNvSpPr>
          <p:nvPr>
            <p:ph type="title"/>
          </p:nvPr>
        </p:nvSpPr>
        <p:spPr/>
        <p:txBody>
          <a:bodyPr/>
          <a:lstStyle/>
          <a:p>
            <a:pPr eaLnBrk="1" hangingPunct="1"/>
            <a:r>
              <a:rPr lang="es-ES" sz="3200" b="1" smtClean="0">
                <a:solidFill>
                  <a:schemeClr val="accent1"/>
                </a:solidFill>
              </a:rPr>
              <a:t>Inmunosupresión con drogas </a:t>
            </a:r>
          </a:p>
        </p:txBody>
      </p:sp>
      <p:sp>
        <p:nvSpPr>
          <p:cNvPr id="66" name="Rectangle 50"/>
          <p:cNvSpPr>
            <a:spLocks noChangeArrowheads="1"/>
          </p:cNvSpPr>
          <p:nvPr/>
        </p:nvSpPr>
        <p:spPr bwMode="auto">
          <a:xfrm>
            <a:off x="4525963" y="781050"/>
            <a:ext cx="2625725" cy="561975"/>
          </a:xfrm>
          <a:prstGeom prst="rect">
            <a:avLst/>
          </a:prstGeom>
          <a:solidFill>
            <a:schemeClr val="accent1"/>
          </a:solidFill>
          <a:ln w="9525">
            <a:solidFill>
              <a:schemeClr val="tx1"/>
            </a:solidFill>
            <a:miter lim="800000"/>
            <a:headEnd/>
            <a:tailEnd/>
          </a:ln>
          <a:effectLst/>
        </p:spPr>
        <p:txBody>
          <a:bodyPr wrap="none" anchor="ctr"/>
          <a:lstStyle/>
          <a:p>
            <a:pPr algn="ctr">
              <a:defRPr/>
            </a:pPr>
            <a:endParaRPr lang="en-AU" sz="3600">
              <a:solidFill>
                <a:schemeClr val="accent2"/>
              </a:solidFill>
              <a:effectLst>
                <a:outerShdw blurRad="38100" dist="38100" dir="2700000" algn="tl">
                  <a:srgbClr val="000000"/>
                </a:outerShdw>
              </a:effectLst>
              <a:latin typeface="Comic Sans MS" pitchFamily="66" charset="0"/>
              <a:cs typeface="+mn-cs"/>
            </a:endParaRPr>
          </a:p>
        </p:txBody>
      </p:sp>
      <p:sp>
        <p:nvSpPr>
          <p:cNvPr id="69" name="Text Box 51"/>
          <p:cNvSpPr txBox="1">
            <a:spLocks noChangeArrowheads="1"/>
          </p:cNvSpPr>
          <p:nvPr/>
        </p:nvSpPr>
        <p:spPr bwMode="auto">
          <a:xfrm>
            <a:off x="4846638" y="704850"/>
            <a:ext cx="2062162" cy="708025"/>
          </a:xfrm>
          <a:prstGeom prst="rect">
            <a:avLst/>
          </a:prstGeom>
          <a:noFill/>
          <a:ln w="9525">
            <a:noFill/>
            <a:miter lim="800000"/>
            <a:headEnd/>
            <a:tailEnd/>
          </a:ln>
        </p:spPr>
        <p:txBody>
          <a:bodyPr wrap="none" anchor="ctr">
            <a:spAutoFit/>
          </a:bodyPr>
          <a:lstStyle/>
          <a:p>
            <a:pPr algn="ctr" eaLnBrk="0" hangingPunct="0">
              <a:defRPr/>
            </a:pPr>
            <a:r>
              <a:rPr lang="es-ES_tradnl" sz="2000" b="1" dirty="0">
                <a:solidFill>
                  <a:schemeClr val="bg1"/>
                </a:solidFill>
                <a:latin typeface="+mn-lt"/>
              </a:rPr>
              <a:t>Ciclosporina </a:t>
            </a:r>
          </a:p>
          <a:p>
            <a:pPr algn="ctr" eaLnBrk="0" hangingPunct="0">
              <a:defRPr/>
            </a:pPr>
            <a:r>
              <a:rPr lang="es-ES_tradnl" sz="2000" b="1" dirty="0">
                <a:solidFill>
                  <a:schemeClr val="bg1"/>
                </a:solidFill>
                <a:latin typeface="+mn-lt"/>
              </a:rPr>
              <a:t>FK-506</a:t>
            </a:r>
          </a:p>
        </p:txBody>
      </p:sp>
      <p:sp>
        <p:nvSpPr>
          <p:cNvPr id="70" name="Rectangle 50"/>
          <p:cNvSpPr>
            <a:spLocks noChangeArrowheads="1"/>
          </p:cNvSpPr>
          <p:nvPr/>
        </p:nvSpPr>
        <p:spPr bwMode="auto">
          <a:xfrm>
            <a:off x="8078788" y="765175"/>
            <a:ext cx="2625725" cy="561975"/>
          </a:xfrm>
          <a:prstGeom prst="rect">
            <a:avLst/>
          </a:prstGeom>
          <a:solidFill>
            <a:schemeClr val="accent1"/>
          </a:solidFill>
          <a:ln w="9525">
            <a:solidFill>
              <a:schemeClr val="tx1"/>
            </a:solidFill>
            <a:miter lim="800000"/>
            <a:headEnd/>
            <a:tailEnd/>
          </a:ln>
          <a:effectLst/>
        </p:spPr>
        <p:txBody>
          <a:bodyPr wrap="none" anchor="ctr"/>
          <a:lstStyle/>
          <a:p>
            <a:pPr algn="ctr">
              <a:defRPr/>
            </a:pPr>
            <a:endParaRPr lang="en-AU" sz="3600">
              <a:solidFill>
                <a:schemeClr val="accent2"/>
              </a:solidFill>
              <a:effectLst>
                <a:outerShdw blurRad="38100" dist="38100" dir="2700000" algn="tl">
                  <a:srgbClr val="000000"/>
                </a:outerShdw>
              </a:effectLst>
              <a:latin typeface="Comic Sans MS" pitchFamily="66" charset="0"/>
              <a:cs typeface="+mn-cs"/>
            </a:endParaRPr>
          </a:p>
        </p:txBody>
      </p:sp>
      <p:sp>
        <p:nvSpPr>
          <p:cNvPr id="71" name="Text Box 51"/>
          <p:cNvSpPr txBox="1">
            <a:spLocks noChangeArrowheads="1"/>
          </p:cNvSpPr>
          <p:nvPr/>
        </p:nvSpPr>
        <p:spPr bwMode="auto">
          <a:xfrm>
            <a:off x="8248650" y="704850"/>
            <a:ext cx="2325688" cy="708025"/>
          </a:xfrm>
          <a:prstGeom prst="rect">
            <a:avLst/>
          </a:prstGeom>
          <a:noFill/>
          <a:ln w="9525">
            <a:noFill/>
            <a:miter lim="800000"/>
            <a:headEnd/>
            <a:tailEnd/>
          </a:ln>
        </p:spPr>
        <p:txBody>
          <a:bodyPr wrap="none" anchor="ctr">
            <a:spAutoFit/>
          </a:bodyPr>
          <a:lstStyle/>
          <a:p>
            <a:pPr algn="ctr" eaLnBrk="0" hangingPunct="0">
              <a:defRPr/>
            </a:pPr>
            <a:r>
              <a:rPr lang="es-ES_tradnl" sz="2000" b="1" dirty="0" err="1">
                <a:solidFill>
                  <a:schemeClr val="bg1"/>
                </a:solidFill>
                <a:latin typeface="+mn-lt"/>
              </a:rPr>
              <a:t>Azatioprina</a:t>
            </a:r>
            <a:r>
              <a:rPr lang="es-ES_tradnl" sz="2000" b="1" dirty="0">
                <a:solidFill>
                  <a:schemeClr val="bg1"/>
                </a:solidFill>
                <a:latin typeface="+mn-lt"/>
              </a:rPr>
              <a:t> </a:t>
            </a:r>
          </a:p>
          <a:p>
            <a:pPr algn="ctr" eaLnBrk="0" hangingPunct="0">
              <a:defRPr/>
            </a:pPr>
            <a:r>
              <a:rPr lang="es-ES_tradnl" sz="2000" b="1" dirty="0">
                <a:solidFill>
                  <a:schemeClr val="bg1"/>
                </a:solidFill>
                <a:latin typeface="+mn-lt"/>
              </a:rPr>
              <a:t>MMF, </a:t>
            </a:r>
            <a:r>
              <a:rPr lang="es-ES_tradnl" sz="2000" b="1" dirty="0" err="1">
                <a:solidFill>
                  <a:schemeClr val="bg1"/>
                </a:solidFill>
                <a:latin typeface="+mn-lt"/>
              </a:rPr>
              <a:t>myfortic</a:t>
            </a:r>
            <a:endParaRPr lang="es-ES_tradnl" sz="2000" b="1" dirty="0">
              <a:solidFill>
                <a:schemeClr val="bg1"/>
              </a:solidFill>
              <a:latin typeface="+mn-lt"/>
            </a:endParaRPr>
          </a:p>
        </p:txBody>
      </p:sp>
      <p:sp>
        <p:nvSpPr>
          <p:cNvPr id="75" name="Rectangle 50"/>
          <p:cNvSpPr>
            <a:spLocks noChangeArrowheads="1"/>
          </p:cNvSpPr>
          <p:nvPr/>
        </p:nvSpPr>
        <p:spPr bwMode="auto">
          <a:xfrm>
            <a:off x="8113713" y="1905000"/>
            <a:ext cx="2624137" cy="561975"/>
          </a:xfrm>
          <a:prstGeom prst="rect">
            <a:avLst/>
          </a:prstGeom>
          <a:solidFill>
            <a:schemeClr val="accent1"/>
          </a:solidFill>
          <a:ln w="9525">
            <a:solidFill>
              <a:schemeClr val="tx1"/>
            </a:solidFill>
            <a:miter lim="800000"/>
            <a:headEnd/>
            <a:tailEnd/>
          </a:ln>
          <a:effectLst/>
        </p:spPr>
        <p:txBody>
          <a:bodyPr wrap="none" anchor="ctr"/>
          <a:lstStyle/>
          <a:p>
            <a:pPr algn="ctr">
              <a:defRPr/>
            </a:pPr>
            <a:endParaRPr lang="en-AU" sz="3600">
              <a:solidFill>
                <a:schemeClr val="accent2"/>
              </a:solidFill>
              <a:effectLst>
                <a:outerShdw blurRad="38100" dist="38100" dir="2700000" algn="tl">
                  <a:srgbClr val="000000"/>
                </a:outerShdw>
              </a:effectLst>
              <a:latin typeface="Comic Sans MS" pitchFamily="66" charset="0"/>
              <a:cs typeface="+mn-cs"/>
            </a:endParaRPr>
          </a:p>
        </p:txBody>
      </p:sp>
      <p:sp>
        <p:nvSpPr>
          <p:cNvPr id="76" name="Text Box 51"/>
          <p:cNvSpPr txBox="1">
            <a:spLocks noChangeArrowheads="1"/>
          </p:cNvSpPr>
          <p:nvPr/>
        </p:nvSpPr>
        <p:spPr bwMode="auto">
          <a:xfrm>
            <a:off x="8496300" y="1844675"/>
            <a:ext cx="1900238" cy="708025"/>
          </a:xfrm>
          <a:prstGeom prst="rect">
            <a:avLst/>
          </a:prstGeom>
          <a:noFill/>
          <a:ln w="9525">
            <a:noFill/>
            <a:miter lim="800000"/>
            <a:headEnd/>
            <a:tailEnd/>
          </a:ln>
        </p:spPr>
        <p:txBody>
          <a:bodyPr wrap="none" anchor="ctr">
            <a:spAutoFit/>
          </a:bodyPr>
          <a:lstStyle/>
          <a:p>
            <a:pPr algn="ctr" eaLnBrk="0" hangingPunct="0">
              <a:defRPr/>
            </a:pPr>
            <a:r>
              <a:rPr lang="es-ES_tradnl" sz="2000" b="1" dirty="0" err="1">
                <a:solidFill>
                  <a:schemeClr val="bg1"/>
                </a:solidFill>
                <a:latin typeface="+mn-lt"/>
              </a:rPr>
              <a:t>Rapamicina</a:t>
            </a:r>
            <a:endParaRPr lang="es-ES_tradnl" sz="2000" b="1" dirty="0">
              <a:solidFill>
                <a:schemeClr val="bg1"/>
              </a:solidFill>
              <a:latin typeface="+mn-lt"/>
            </a:endParaRPr>
          </a:p>
          <a:p>
            <a:pPr algn="ctr" eaLnBrk="0" hangingPunct="0">
              <a:defRPr/>
            </a:pPr>
            <a:r>
              <a:rPr lang="es-ES_tradnl" sz="2000" b="1" dirty="0" err="1">
                <a:solidFill>
                  <a:schemeClr val="bg1"/>
                </a:solidFill>
                <a:latin typeface="+mn-lt"/>
              </a:rPr>
              <a:t>Everolimus</a:t>
            </a:r>
            <a:endParaRPr lang="es-ES_tradnl" sz="2000" b="1" dirty="0">
              <a:solidFill>
                <a:schemeClr val="bg1"/>
              </a:solidFill>
              <a:latin typeface="+mn-lt"/>
            </a:endParaRPr>
          </a:p>
        </p:txBody>
      </p:sp>
      <p:sp>
        <p:nvSpPr>
          <p:cNvPr id="85103" name="AutoShape 57"/>
          <p:cNvSpPr>
            <a:spLocks noChangeArrowheads="1"/>
          </p:cNvSpPr>
          <p:nvPr/>
        </p:nvSpPr>
        <p:spPr bwMode="auto">
          <a:xfrm flipH="1">
            <a:off x="7905750" y="5643563"/>
            <a:ext cx="2095500" cy="441325"/>
          </a:xfrm>
          <a:prstGeom prst="curvedUpArrow">
            <a:avLst>
              <a:gd name="adj1" fmla="val 64562"/>
              <a:gd name="adj2" fmla="val 129103"/>
              <a:gd name="adj3" fmla="val 33333"/>
            </a:avLst>
          </a:prstGeom>
          <a:solidFill>
            <a:srgbClr val="CC0000"/>
          </a:solidFill>
          <a:ln w="9525">
            <a:solidFill>
              <a:schemeClr val="tx1"/>
            </a:solidFill>
            <a:miter lim="800000"/>
            <a:headEnd/>
            <a:tailEnd/>
          </a:ln>
        </p:spPr>
        <p:txBody>
          <a:bodyPr wrap="none" anchor="ctr"/>
          <a:lstStyle/>
          <a:p>
            <a:pPr eaLnBrk="0" hangingPunct="0"/>
            <a:endParaRPr lang="es-ES" sz="2400">
              <a:latin typeface="Times New Roman" pitchFamily="18" charset="0"/>
            </a:endParaRPr>
          </a:p>
        </p:txBody>
      </p:sp>
      <p:sp>
        <p:nvSpPr>
          <p:cNvPr id="72" name="AutoShape 29"/>
          <p:cNvSpPr>
            <a:spLocks noChangeArrowheads="1"/>
          </p:cNvSpPr>
          <p:nvPr/>
        </p:nvSpPr>
        <p:spPr bwMode="auto">
          <a:xfrm rot="8026369">
            <a:off x="5959475" y="3400425"/>
            <a:ext cx="357188" cy="338138"/>
          </a:xfrm>
          <a:prstGeom prst="chevron">
            <a:avLst>
              <a:gd name="adj" fmla="val 63104"/>
            </a:avLst>
          </a:prstGeom>
          <a:gradFill rotWithShape="0">
            <a:gsLst>
              <a:gs pos="0">
                <a:schemeClr val="bg2">
                  <a:gamma/>
                  <a:shade val="46275"/>
                  <a:invGamma/>
                </a:schemeClr>
              </a:gs>
              <a:gs pos="100000">
                <a:schemeClr val="bg2"/>
              </a:gs>
            </a:gsLst>
            <a:path path="rect">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77" name="AutoShape 28"/>
          <p:cNvSpPr>
            <a:spLocks noChangeArrowheads="1"/>
          </p:cNvSpPr>
          <p:nvPr/>
        </p:nvSpPr>
        <p:spPr bwMode="auto">
          <a:xfrm rot="8219596">
            <a:off x="6148388" y="3279775"/>
            <a:ext cx="371475" cy="225425"/>
          </a:xfrm>
          <a:prstGeom prst="homePlate">
            <a:avLst>
              <a:gd name="adj" fmla="val 34722"/>
            </a:avLst>
          </a:prstGeom>
          <a:gradFill rotWithShape="0">
            <a:gsLst>
              <a:gs pos="0">
                <a:schemeClr val="folHlink"/>
              </a:gs>
              <a:gs pos="100000">
                <a:schemeClr val="folHlink">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eaLnBrk="0" hangingPunct="0">
              <a:defRPr/>
            </a:pPr>
            <a:endParaRPr lang="es-ES" sz="2400">
              <a:latin typeface="Times New Roman" pitchFamily="18" charset="0"/>
              <a:cs typeface="+mn-cs"/>
            </a:endParaRPr>
          </a:p>
        </p:txBody>
      </p:sp>
      <p:sp>
        <p:nvSpPr>
          <p:cNvPr id="85106" name="Text Box 42"/>
          <p:cNvSpPr txBox="1">
            <a:spLocks noChangeArrowheads="1"/>
          </p:cNvSpPr>
          <p:nvPr/>
        </p:nvSpPr>
        <p:spPr bwMode="auto">
          <a:xfrm>
            <a:off x="10329863" y="4071938"/>
            <a:ext cx="719137" cy="457200"/>
          </a:xfrm>
          <a:prstGeom prst="rect">
            <a:avLst/>
          </a:prstGeom>
          <a:noFill/>
          <a:ln w="9525">
            <a:noFill/>
            <a:miter lim="800000"/>
            <a:headEnd/>
            <a:tailEnd/>
          </a:ln>
        </p:spPr>
        <p:txBody>
          <a:bodyPr wrap="none">
            <a:spAutoFit/>
          </a:bodyPr>
          <a:lstStyle/>
          <a:p>
            <a:pPr eaLnBrk="0" hangingPunct="0"/>
            <a:r>
              <a:rPr lang="es-ES_tradnl" sz="2400" b="1"/>
              <a:t>Tc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8"/>
          <p:cNvSpPr txBox="1">
            <a:spLocks noChangeArrowheads="1"/>
          </p:cNvSpPr>
          <p:nvPr/>
        </p:nvSpPr>
        <p:spPr bwMode="auto">
          <a:xfrm>
            <a:off x="4439475" y="909881"/>
            <a:ext cx="3368675" cy="461665"/>
          </a:xfrm>
          <a:prstGeom prst="rect">
            <a:avLst/>
          </a:prstGeom>
          <a:solidFill>
            <a:srgbClr val="004586"/>
          </a:solidFill>
          <a:ln w="38100">
            <a:solidFill>
              <a:srgbClr val="FFFFFF"/>
            </a:solidFill>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ct val="50000"/>
              </a:spcBef>
              <a:defRPr/>
            </a:pPr>
            <a:r>
              <a:rPr lang="es-ES" sz="2400" b="1" dirty="0">
                <a:solidFill>
                  <a:srgbClr val="FFFFFF"/>
                </a:solidFill>
                <a:latin typeface="+mn-lt"/>
              </a:rPr>
              <a:t>Biopsia renal</a:t>
            </a:r>
            <a:endParaRPr lang="es-ES_tradnl" sz="2400" b="1" dirty="0">
              <a:solidFill>
                <a:srgbClr val="FFFFFF"/>
              </a:solidFill>
              <a:latin typeface="+mn-lt"/>
            </a:endParaRPr>
          </a:p>
        </p:txBody>
      </p:sp>
      <p:sp>
        <p:nvSpPr>
          <p:cNvPr id="8" name="Marcador de texto 7"/>
          <p:cNvSpPr>
            <a:spLocks noGrp="1"/>
          </p:cNvSpPr>
          <p:nvPr>
            <p:ph type="body" sz="quarter" idx="13"/>
          </p:nvPr>
        </p:nvSpPr>
        <p:spPr/>
        <p:txBody>
          <a:bodyPr/>
          <a:lstStyle/>
          <a:p>
            <a:endParaRPr lang="es-ES"/>
          </a:p>
        </p:txBody>
      </p:sp>
      <p:sp>
        <p:nvSpPr>
          <p:cNvPr id="87042" name="Título 1"/>
          <p:cNvSpPr>
            <a:spLocks noGrp="1"/>
          </p:cNvSpPr>
          <p:nvPr>
            <p:ph type="title"/>
          </p:nvPr>
        </p:nvSpPr>
        <p:spPr/>
        <p:txBody>
          <a:bodyPr/>
          <a:lstStyle/>
          <a:p>
            <a:r>
              <a:rPr lang="es-ES" sz="3200" b="1" dirty="0" smtClean="0">
                <a:solidFill>
                  <a:schemeClr val="accent1"/>
                </a:solidFill>
              </a:rPr>
              <a:t>Algoritmo de tratamiento de un probable episodio de rechazo</a:t>
            </a:r>
            <a:endParaRPr lang="es-ES" sz="3200" dirty="0" smtClean="0">
              <a:solidFill>
                <a:schemeClr val="accent1"/>
              </a:solidFill>
            </a:endParaRPr>
          </a:p>
        </p:txBody>
      </p:sp>
      <p:sp>
        <p:nvSpPr>
          <p:cNvPr id="35" name="Text Box 28"/>
          <p:cNvSpPr txBox="1">
            <a:spLocks noChangeArrowheads="1"/>
          </p:cNvSpPr>
          <p:nvPr/>
        </p:nvSpPr>
        <p:spPr bwMode="auto">
          <a:xfrm>
            <a:off x="636744" y="1701076"/>
            <a:ext cx="1835860" cy="707886"/>
          </a:xfrm>
          <a:prstGeom prst="rect">
            <a:avLst/>
          </a:prstGeom>
          <a:solidFill>
            <a:srgbClr val="287AC8"/>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spcBef>
                <a:spcPct val="50000"/>
              </a:spcBef>
              <a:defRPr/>
            </a:pPr>
            <a:r>
              <a:rPr lang="es-ES" sz="2000" b="1" dirty="0">
                <a:solidFill>
                  <a:schemeClr val="bg1"/>
                </a:solidFill>
                <a:latin typeface="+mn-lt"/>
              </a:rPr>
              <a:t>Lesiones</a:t>
            </a:r>
            <a:br>
              <a:rPr lang="es-ES" sz="2000" b="1" dirty="0">
                <a:solidFill>
                  <a:schemeClr val="bg1"/>
                </a:solidFill>
                <a:latin typeface="+mn-lt"/>
              </a:rPr>
            </a:br>
            <a:r>
              <a:rPr lang="es-ES" sz="2000" b="1" dirty="0" err="1">
                <a:solidFill>
                  <a:schemeClr val="bg1"/>
                </a:solidFill>
                <a:latin typeface="+mn-lt"/>
              </a:rPr>
              <a:t>Border</a:t>
            </a:r>
            <a:r>
              <a:rPr lang="es-ES" sz="2000" b="1" dirty="0">
                <a:solidFill>
                  <a:schemeClr val="bg1"/>
                </a:solidFill>
                <a:latin typeface="+mn-lt"/>
              </a:rPr>
              <a:t>-line</a:t>
            </a:r>
            <a:endParaRPr lang="es-ES_tradnl" sz="2000" b="1" dirty="0">
              <a:solidFill>
                <a:schemeClr val="bg1"/>
              </a:solidFill>
              <a:latin typeface="+mn-lt"/>
            </a:endParaRPr>
          </a:p>
        </p:txBody>
      </p:sp>
      <p:sp>
        <p:nvSpPr>
          <p:cNvPr id="52" name="Text Box 28"/>
          <p:cNvSpPr txBox="1">
            <a:spLocks noChangeArrowheads="1"/>
          </p:cNvSpPr>
          <p:nvPr/>
        </p:nvSpPr>
        <p:spPr bwMode="auto">
          <a:xfrm>
            <a:off x="4295800" y="1701870"/>
            <a:ext cx="3672408" cy="707886"/>
          </a:xfrm>
          <a:prstGeom prst="rect">
            <a:avLst/>
          </a:prstGeom>
          <a:solidFill>
            <a:srgbClr val="287AC8"/>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spcBef>
                <a:spcPct val="50000"/>
              </a:spcBef>
              <a:defRPr/>
            </a:pPr>
            <a:r>
              <a:rPr lang="es-ES" sz="2000" b="1" dirty="0">
                <a:solidFill>
                  <a:schemeClr val="bg1"/>
                </a:solidFill>
                <a:latin typeface="+mn-lt"/>
              </a:rPr>
              <a:t>Rechazo agudo</a:t>
            </a:r>
            <a:br>
              <a:rPr lang="es-ES" sz="2000" b="1" dirty="0">
                <a:solidFill>
                  <a:schemeClr val="bg1"/>
                </a:solidFill>
                <a:latin typeface="+mn-lt"/>
              </a:rPr>
            </a:br>
            <a:r>
              <a:rPr lang="es-ES" sz="2000" b="1" dirty="0">
                <a:solidFill>
                  <a:schemeClr val="bg1"/>
                </a:solidFill>
                <a:latin typeface="+mn-lt"/>
              </a:rPr>
              <a:t>celular</a:t>
            </a:r>
            <a:endParaRPr lang="es-ES_tradnl" sz="2000" b="1" dirty="0">
              <a:solidFill>
                <a:schemeClr val="bg1"/>
              </a:solidFill>
              <a:latin typeface="+mn-lt"/>
            </a:endParaRPr>
          </a:p>
        </p:txBody>
      </p:sp>
      <p:sp>
        <p:nvSpPr>
          <p:cNvPr id="53" name="Text Box 28"/>
          <p:cNvSpPr txBox="1">
            <a:spLocks noChangeArrowheads="1"/>
          </p:cNvSpPr>
          <p:nvPr/>
        </p:nvSpPr>
        <p:spPr bwMode="auto">
          <a:xfrm>
            <a:off x="9398115" y="1701870"/>
            <a:ext cx="2111710" cy="707886"/>
          </a:xfrm>
          <a:prstGeom prst="rect">
            <a:avLst/>
          </a:prstGeom>
          <a:solidFill>
            <a:srgbClr val="287AC8"/>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spcBef>
                <a:spcPct val="50000"/>
              </a:spcBef>
              <a:defRPr/>
            </a:pPr>
            <a:r>
              <a:rPr lang="es-ES" sz="2000" b="1" dirty="0">
                <a:solidFill>
                  <a:schemeClr val="bg1"/>
                </a:solidFill>
                <a:latin typeface="+mn-lt"/>
              </a:rPr>
              <a:t>Rechazo agudo</a:t>
            </a:r>
            <a:br>
              <a:rPr lang="es-ES" sz="2000" b="1" dirty="0">
                <a:solidFill>
                  <a:schemeClr val="bg1"/>
                </a:solidFill>
                <a:latin typeface="+mn-lt"/>
              </a:rPr>
            </a:br>
            <a:r>
              <a:rPr lang="es-ES" sz="2000" b="1" dirty="0">
                <a:solidFill>
                  <a:schemeClr val="bg1"/>
                </a:solidFill>
                <a:latin typeface="+mn-lt"/>
              </a:rPr>
              <a:t>humoral</a:t>
            </a:r>
            <a:endParaRPr lang="es-ES_tradnl" sz="2000" b="1" dirty="0">
              <a:solidFill>
                <a:schemeClr val="bg1"/>
              </a:solidFill>
              <a:latin typeface="+mn-lt"/>
            </a:endParaRPr>
          </a:p>
        </p:txBody>
      </p:sp>
      <p:sp>
        <p:nvSpPr>
          <p:cNvPr id="67" name="Text Box 28"/>
          <p:cNvSpPr txBox="1">
            <a:spLocks noChangeArrowheads="1"/>
          </p:cNvSpPr>
          <p:nvPr/>
        </p:nvSpPr>
        <p:spPr bwMode="auto">
          <a:xfrm>
            <a:off x="3607593" y="2668588"/>
            <a:ext cx="1922463" cy="369887"/>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ct val="50000"/>
              </a:spcBef>
              <a:defRPr/>
            </a:pPr>
            <a:r>
              <a:rPr lang="es-ES" dirty="0">
                <a:solidFill>
                  <a:schemeClr val="accent1"/>
                </a:solidFill>
                <a:latin typeface="+mn-lt"/>
              </a:rPr>
              <a:t>RAC I </a:t>
            </a:r>
            <a:r>
              <a:rPr lang="es-ES" dirty="0" err="1">
                <a:solidFill>
                  <a:schemeClr val="accent1"/>
                </a:solidFill>
                <a:latin typeface="+mn-lt"/>
              </a:rPr>
              <a:t>ó</a:t>
            </a:r>
            <a:r>
              <a:rPr lang="es-ES" dirty="0">
                <a:solidFill>
                  <a:schemeClr val="accent1"/>
                </a:solidFill>
                <a:latin typeface="+mn-lt"/>
              </a:rPr>
              <a:t> IIA</a:t>
            </a:r>
            <a:endParaRPr lang="es-ES_tradnl" dirty="0">
              <a:solidFill>
                <a:schemeClr val="accent1"/>
              </a:solidFill>
              <a:latin typeface="+mn-lt"/>
            </a:endParaRPr>
          </a:p>
        </p:txBody>
      </p:sp>
      <p:sp>
        <p:nvSpPr>
          <p:cNvPr id="68" name="Text Box 28"/>
          <p:cNvSpPr txBox="1">
            <a:spLocks noChangeArrowheads="1"/>
          </p:cNvSpPr>
          <p:nvPr/>
        </p:nvSpPr>
        <p:spPr bwMode="auto">
          <a:xfrm>
            <a:off x="6478588" y="2668588"/>
            <a:ext cx="1922462" cy="369887"/>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ct val="50000"/>
              </a:spcBef>
              <a:defRPr/>
            </a:pPr>
            <a:r>
              <a:rPr lang="es-ES" dirty="0">
                <a:solidFill>
                  <a:schemeClr val="accent1"/>
                </a:solidFill>
                <a:latin typeface="+mn-lt"/>
              </a:rPr>
              <a:t>RAC IIB </a:t>
            </a:r>
            <a:r>
              <a:rPr lang="es-ES" dirty="0" err="1">
                <a:solidFill>
                  <a:schemeClr val="accent1"/>
                </a:solidFill>
                <a:latin typeface="+mn-lt"/>
              </a:rPr>
              <a:t>ó</a:t>
            </a:r>
            <a:r>
              <a:rPr lang="es-ES" dirty="0">
                <a:solidFill>
                  <a:schemeClr val="accent1"/>
                </a:solidFill>
                <a:latin typeface="+mn-lt"/>
              </a:rPr>
              <a:t> III</a:t>
            </a:r>
            <a:endParaRPr lang="es-ES_tradnl" dirty="0">
              <a:solidFill>
                <a:schemeClr val="accent1"/>
              </a:solidFill>
              <a:latin typeface="+mn-lt"/>
            </a:endParaRPr>
          </a:p>
        </p:txBody>
      </p:sp>
      <p:sp>
        <p:nvSpPr>
          <p:cNvPr id="71" name="Text Box 28"/>
          <p:cNvSpPr txBox="1">
            <a:spLocks noChangeArrowheads="1"/>
          </p:cNvSpPr>
          <p:nvPr/>
        </p:nvSpPr>
        <p:spPr bwMode="auto">
          <a:xfrm>
            <a:off x="472331" y="2822635"/>
            <a:ext cx="2174032" cy="646331"/>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defRPr/>
            </a:pPr>
            <a:r>
              <a:rPr lang="es-ES" dirty="0">
                <a:solidFill>
                  <a:schemeClr val="accent1"/>
                </a:solidFill>
                <a:latin typeface="+mn-lt"/>
              </a:rPr>
              <a:t>¿Optimizar </a:t>
            </a:r>
            <a:r>
              <a:rPr lang="es-ES" dirty="0" smtClean="0">
                <a:solidFill>
                  <a:schemeClr val="accent1"/>
                </a:solidFill>
                <a:latin typeface="+mn-lt"/>
              </a:rPr>
              <a:t>Inmunosupresores?</a:t>
            </a:r>
            <a:endParaRPr lang="es-ES_tradnl" dirty="0">
              <a:solidFill>
                <a:schemeClr val="accent1"/>
              </a:solidFill>
              <a:latin typeface="+mn-lt"/>
            </a:endParaRPr>
          </a:p>
        </p:txBody>
      </p:sp>
      <p:sp>
        <p:nvSpPr>
          <p:cNvPr id="83" name="Text Box 28"/>
          <p:cNvSpPr txBox="1">
            <a:spLocks noChangeArrowheads="1"/>
          </p:cNvSpPr>
          <p:nvPr/>
        </p:nvSpPr>
        <p:spPr bwMode="auto">
          <a:xfrm>
            <a:off x="3544689" y="3336410"/>
            <a:ext cx="2070497" cy="369332"/>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defRPr/>
            </a:pPr>
            <a:r>
              <a:rPr lang="es-ES" dirty="0">
                <a:solidFill>
                  <a:schemeClr val="accent1"/>
                </a:solidFill>
                <a:latin typeface="+mn-lt"/>
              </a:rPr>
              <a:t>Bolos de esteroides</a:t>
            </a:r>
            <a:endParaRPr lang="es-ES_tradnl" dirty="0">
              <a:solidFill>
                <a:schemeClr val="accent1"/>
              </a:solidFill>
              <a:latin typeface="+mn-lt"/>
            </a:endParaRPr>
          </a:p>
        </p:txBody>
      </p:sp>
      <p:sp>
        <p:nvSpPr>
          <p:cNvPr id="84" name="Text Box 28"/>
          <p:cNvSpPr txBox="1">
            <a:spLocks noChangeArrowheads="1"/>
          </p:cNvSpPr>
          <p:nvPr/>
        </p:nvSpPr>
        <p:spPr bwMode="auto">
          <a:xfrm>
            <a:off x="6440571" y="3224212"/>
            <a:ext cx="1998496" cy="646113"/>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defRPr/>
            </a:pPr>
            <a:r>
              <a:rPr lang="es-ES" dirty="0">
                <a:solidFill>
                  <a:schemeClr val="accent1"/>
                </a:solidFill>
                <a:latin typeface="+mn-lt"/>
              </a:rPr>
              <a:t>Anticuerpos </a:t>
            </a:r>
            <a:r>
              <a:rPr lang="es-ES" dirty="0" err="1">
                <a:solidFill>
                  <a:schemeClr val="accent1"/>
                </a:solidFill>
                <a:latin typeface="+mn-lt"/>
              </a:rPr>
              <a:t>antilinfocitarios</a:t>
            </a:r>
            <a:endParaRPr lang="es-ES_tradnl" dirty="0">
              <a:solidFill>
                <a:schemeClr val="accent1"/>
              </a:solidFill>
              <a:latin typeface="+mn-lt"/>
            </a:endParaRPr>
          </a:p>
        </p:txBody>
      </p:sp>
      <p:sp>
        <p:nvSpPr>
          <p:cNvPr id="86" name="Text Box 28"/>
          <p:cNvSpPr txBox="1">
            <a:spLocks noChangeArrowheads="1"/>
          </p:cNvSpPr>
          <p:nvPr/>
        </p:nvSpPr>
        <p:spPr bwMode="auto">
          <a:xfrm>
            <a:off x="9054589" y="2719018"/>
            <a:ext cx="2798762" cy="1077218"/>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defRPr/>
            </a:pPr>
            <a:r>
              <a:rPr lang="es-ES" sz="1600" dirty="0">
                <a:solidFill>
                  <a:schemeClr val="accent1"/>
                </a:solidFill>
                <a:latin typeface="+mn-lt"/>
              </a:rPr>
              <a:t>Bolos de </a:t>
            </a:r>
            <a:r>
              <a:rPr lang="es-ES" sz="1600" dirty="0" err="1" smtClean="0">
                <a:solidFill>
                  <a:schemeClr val="accent1"/>
                </a:solidFill>
                <a:latin typeface="+mn-lt"/>
              </a:rPr>
              <a:t>esteroidse</a:t>
            </a:r>
            <a:r>
              <a:rPr lang="es-ES" sz="1600" dirty="0">
                <a:solidFill>
                  <a:schemeClr val="accent1"/>
                </a:solidFill>
                <a:latin typeface="+mn-lt"/>
              </a:rPr>
              <a:t/>
            </a:r>
            <a:br>
              <a:rPr lang="es-ES" sz="1600" dirty="0">
                <a:solidFill>
                  <a:schemeClr val="accent1"/>
                </a:solidFill>
                <a:latin typeface="+mn-lt"/>
              </a:rPr>
            </a:br>
            <a:r>
              <a:rPr lang="es-ES" sz="1600" dirty="0" err="1">
                <a:solidFill>
                  <a:schemeClr val="accent1"/>
                </a:solidFill>
                <a:latin typeface="+mn-lt"/>
              </a:rPr>
              <a:t>Tacrolimus</a:t>
            </a:r>
            <a:r>
              <a:rPr lang="es-ES" sz="1600" dirty="0">
                <a:solidFill>
                  <a:schemeClr val="accent1"/>
                </a:solidFill>
                <a:latin typeface="+mn-lt"/>
              </a:rPr>
              <a:t>/</a:t>
            </a:r>
            <a:r>
              <a:rPr lang="es-ES" sz="1600" dirty="0" err="1">
                <a:solidFill>
                  <a:schemeClr val="accent1"/>
                </a:solidFill>
                <a:latin typeface="+mn-lt"/>
              </a:rPr>
              <a:t>micofenolato</a:t>
            </a:r>
            <a:r>
              <a:rPr lang="es-ES" sz="1600" dirty="0">
                <a:solidFill>
                  <a:schemeClr val="accent1"/>
                </a:solidFill>
                <a:latin typeface="+mn-lt"/>
              </a:rPr>
              <a:t/>
            </a:r>
            <a:br>
              <a:rPr lang="es-ES" sz="1600" dirty="0">
                <a:solidFill>
                  <a:schemeClr val="accent1"/>
                </a:solidFill>
                <a:latin typeface="+mn-lt"/>
              </a:rPr>
            </a:br>
            <a:r>
              <a:rPr lang="es-ES" sz="1600" dirty="0">
                <a:solidFill>
                  <a:schemeClr val="accent1"/>
                </a:solidFill>
                <a:latin typeface="+mn-lt"/>
              </a:rPr>
              <a:t>Recambios plasmáticos y/o </a:t>
            </a:r>
            <a:r>
              <a:rPr lang="es-ES" sz="1600" dirty="0" err="1">
                <a:solidFill>
                  <a:schemeClr val="accent1"/>
                </a:solidFill>
                <a:latin typeface="+mn-lt"/>
              </a:rPr>
              <a:t>gamaglobulina</a:t>
            </a:r>
            <a:r>
              <a:rPr lang="es-ES" sz="1600" dirty="0">
                <a:solidFill>
                  <a:schemeClr val="accent1"/>
                </a:solidFill>
                <a:latin typeface="+mn-lt"/>
              </a:rPr>
              <a:t> </a:t>
            </a:r>
            <a:r>
              <a:rPr lang="es-ES" sz="1600" dirty="0" err="1">
                <a:solidFill>
                  <a:schemeClr val="accent1"/>
                </a:solidFill>
                <a:latin typeface="+mn-lt"/>
              </a:rPr>
              <a:t>policlonal</a:t>
            </a:r>
            <a:endParaRPr lang="es-ES_tradnl" sz="1600" dirty="0">
              <a:solidFill>
                <a:schemeClr val="accent1"/>
              </a:solidFill>
              <a:latin typeface="+mn-lt"/>
            </a:endParaRPr>
          </a:p>
        </p:txBody>
      </p:sp>
      <p:sp>
        <p:nvSpPr>
          <p:cNvPr id="95" name="Text Box 28"/>
          <p:cNvSpPr txBox="1">
            <a:spLocks noChangeArrowheads="1"/>
          </p:cNvSpPr>
          <p:nvPr/>
        </p:nvSpPr>
        <p:spPr bwMode="auto">
          <a:xfrm>
            <a:off x="3431351" y="4581128"/>
            <a:ext cx="2303463" cy="647700"/>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ct val="50000"/>
              </a:spcBef>
              <a:defRPr/>
            </a:pPr>
            <a:r>
              <a:rPr lang="es-ES" dirty="0">
                <a:solidFill>
                  <a:schemeClr val="accent1"/>
                </a:solidFill>
                <a:latin typeface="+mn-lt"/>
              </a:rPr>
              <a:t>Anticuerpos </a:t>
            </a:r>
            <a:r>
              <a:rPr lang="es-ES" dirty="0" err="1">
                <a:solidFill>
                  <a:schemeClr val="accent1"/>
                </a:solidFill>
                <a:latin typeface="+mn-lt"/>
              </a:rPr>
              <a:t>antilinfocitarios</a:t>
            </a:r>
            <a:endParaRPr lang="es-ES_tradnl" dirty="0">
              <a:solidFill>
                <a:schemeClr val="accent1"/>
              </a:solidFill>
              <a:latin typeface="+mn-lt"/>
            </a:endParaRPr>
          </a:p>
        </p:txBody>
      </p:sp>
      <p:sp>
        <p:nvSpPr>
          <p:cNvPr id="96" name="Text Box 28"/>
          <p:cNvSpPr txBox="1">
            <a:spLocks noChangeArrowheads="1"/>
          </p:cNvSpPr>
          <p:nvPr/>
        </p:nvSpPr>
        <p:spPr bwMode="auto">
          <a:xfrm>
            <a:off x="6288088" y="4581128"/>
            <a:ext cx="2303462" cy="646331"/>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ct val="50000"/>
              </a:spcBef>
              <a:defRPr/>
            </a:pPr>
            <a:r>
              <a:rPr lang="es-ES" dirty="0">
                <a:solidFill>
                  <a:schemeClr val="accent1"/>
                </a:solidFill>
                <a:latin typeface="+mn-lt"/>
              </a:rPr>
              <a:t>Nueva biopsia renal y actuar según hallazgos</a:t>
            </a:r>
            <a:endParaRPr lang="es-ES_tradnl" dirty="0">
              <a:solidFill>
                <a:schemeClr val="accent1"/>
              </a:solidFill>
              <a:latin typeface="+mn-lt"/>
            </a:endParaRPr>
          </a:p>
        </p:txBody>
      </p:sp>
      <p:sp>
        <p:nvSpPr>
          <p:cNvPr id="97" name="Text Box 28"/>
          <p:cNvSpPr txBox="1">
            <a:spLocks noChangeArrowheads="1"/>
          </p:cNvSpPr>
          <p:nvPr/>
        </p:nvSpPr>
        <p:spPr bwMode="auto">
          <a:xfrm>
            <a:off x="9029982" y="4581128"/>
            <a:ext cx="2847975" cy="1323439"/>
          </a:xfrm>
          <a:prstGeom prst="rect">
            <a:avLst/>
          </a:prstGeom>
          <a:solidFill>
            <a:srgbClr val="CDD7EB"/>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ct val="50000"/>
              </a:spcBef>
              <a:defRPr/>
            </a:pPr>
            <a:r>
              <a:rPr lang="es-ES" sz="1600" dirty="0">
                <a:solidFill>
                  <a:schemeClr val="accent1"/>
                </a:solidFill>
                <a:latin typeface="+mn-lt"/>
              </a:rPr>
              <a:t>Nuevo ciclo de recambios plasmáticos y/o </a:t>
            </a:r>
            <a:r>
              <a:rPr lang="es-ES" sz="1600" dirty="0" err="1">
                <a:solidFill>
                  <a:schemeClr val="accent1"/>
                </a:solidFill>
                <a:latin typeface="+mn-lt"/>
              </a:rPr>
              <a:t>gamaglobulina</a:t>
            </a:r>
            <a:r>
              <a:rPr lang="es-ES" sz="1600" dirty="0">
                <a:solidFill>
                  <a:schemeClr val="accent1"/>
                </a:solidFill>
                <a:latin typeface="+mn-lt"/>
              </a:rPr>
              <a:t> </a:t>
            </a:r>
            <a:r>
              <a:rPr lang="es-ES" sz="1600" dirty="0" err="1">
                <a:solidFill>
                  <a:schemeClr val="accent1"/>
                </a:solidFill>
                <a:latin typeface="+mn-lt"/>
              </a:rPr>
              <a:t>policlonal</a:t>
            </a:r>
            <a:r>
              <a:rPr lang="es-ES" sz="1600" dirty="0">
                <a:solidFill>
                  <a:schemeClr val="accent1"/>
                </a:solidFill>
                <a:latin typeface="+mn-lt"/>
              </a:rPr>
              <a:t/>
            </a:r>
            <a:br>
              <a:rPr lang="es-ES" sz="1600" dirty="0">
                <a:solidFill>
                  <a:schemeClr val="accent1"/>
                </a:solidFill>
                <a:latin typeface="+mn-lt"/>
              </a:rPr>
            </a:br>
            <a:r>
              <a:rPr lang="es-ES" sz="1600" dirty="0" err="1">
                <a:solidFill>
                  <a:schemeClr val="accent1"/>
                </a:solidFill>
                <a:latin typeface="+mn-lt"/>
              </a:rPr>
              <a:t>Rituximab</a:t>
            </a:r>
            <a:r>
              <a:rPr lang="es-ES" sz="1600" dirty="0">
                <a:solidFill>
                  <a:schemeClr val="accent1"/>
                </a:solidFill>
                <a:latin typeface="+mn-lt"/>
              </a:rPr>
              <a:t/>
            </a:r>
            <a:br>
              <a:rPr lang="es-ES" sz="1600" dirty="0">
                <a:solidFill>
                  <a:schemeClr val="accent1"/>
                </a:solidFill>
                <a:latin typeface="+mn-lt"/>
              </a:rPr>
            </a:br>
            <a:r>
              <a:rPr lang="es-ES" sz="1600" dirty="0">
                <a:solidFill>
                  <a:schemeClr val="accent1"/>
                </a:solidFill>
                <a:latin typeface="+mn-lt"/>
              </a:rPr>
              <a:t>¿</a:t>
            </a:r>
            <a:r>
              <a:rPr lang="es-ES" sz="1600" dirty="0" err="1">
                <a:solidFill>
                  <a:schemeClr val="accent1"/>
                </a:solidFill>
                <a:latin typeface="+mn-lt"/>
              </a:rPr>
              <a:t>Bortezomib</a:t>
            </a:r>
            <a:r>
              <a:rPr lang="es-ES" sz="1600" dirty="0">
                <a:solidFill>
                  <a:schemeClr val="accent1"/>
                </a:solidFill>
                <a:latin typeface="+mn-lt"/>
              </a:rPr>
              <a:t>?</a:t>
            </a:r>
          </a:p>
        </p:txBody>
      </p:sp>
      <p:sp>
        <p:nvSpPr>
          <p:cNvPr id="112" name="Text Box 3"/>
          <p:cNvSpPr txBox="1">
            <a:spLocks noChangeArrowheads="1"/>
          </p:cNvSpPr>
          <p:nvPr/>
        </p:nvSpPr>
        <p:spPr bwMode="auto">
          <a:xfrm>
            <a:off x="5335215" y="5960313"/>
            <a:ext cx="6809457"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r">
              <a:defRPr/>
            </a:pPr>
            <a:r>
              <a:rPr lang="es-ES" sz="1200" i="1" dirty="0" smtClean="0">
                <a:solidFill>
                  <a:schemeClr val="accent2"/>
                </a:solidFill>
                <a:latin typeface="+mn-lt"/>
              </a:rPr>
              <a:t>Arias </a:t>
            </a:r>
            <a:r>
              <a:rPr lang="es-ES" sz="1200" i="1" dirty="0">
                <a:solidFill>
                  <a:schemeClr val="accent2"/>
                </a:solidFill>
                <a:latin typeface="+mn-lt"/>
              </a:rPr>
              <a:t>M, </a:t>
            </a:r>
            <a:r>
              <a:rPr lang="es-ES" sz="1200" i="1" dirty="0" err="1">
                <a:solidFill>
                  <a:schemeClr val="accent2"/>
                </a:solidFill>
                <a:latin typeface="+mn-lt"/>
              </a:rPr>
              <a:t>Campistol</a:t>
            </a:r>
            <a:r>
              <a:rPr lang="es-ES" sz="1200" i="1" dirty="0">
                <a:solidFill>
                  <a:schemeClr val="accent2"/>
                </a:solidFill>
                <a:latin typeface="+mn-lt"/>
              </a:rPr>
              <a:t> JM, Morales JM (editores</a:t>
            </a:r>
            <a:r>
              <a:rPr lang="es-ES" sz="1200" i="1" dirty="0" smtClean="0">
                <a:solidFill>
                  <a:schemeClr val="accent2"/>
                </a:solidFill>
                <a:latin typeface="+mn-lt"/>
              </a:rPr>
              <a:t>). Manual </a:t>
            </a:r>
            <a:r>
              <a:rPr lang="es-ES" sz="1200" i="1" dirty="0">
                <a:solidFill>
                  <a:schemeClr val="accent2"/>
                </a:solidFill>
                <a:latin typeface="+mn-lt"/>
              </a:rPr>
              <a:t>de </a:t>
            </a:r>
            <a:r>
              <a:rPr lang="es-ES" sz="1200" i="1" dirty="0" smtClean="0">
                <a:solidFill>
                  <a:schemeClr val="accent2"/>
                </a:solidFill>
                <a:latin typeface="+mn-lt"/>
              </a:rPr>
              <a:t>Trasplante renal- 2ª Ed. </a:t>
            </a:r>
            <a:r>
              <a:rPr lang="es-ES" sz="1200" i="1" dirty="0">
                <a:solidFill>
                  <a:schemeClr val="accent2"/>
                </a:solidFill>
                <a:latin typeface="+mn-lt"/>
              </a:rPr>
              <a:t>Madrid : Pfizer </a:t>
            </a:r>
            <a:r>
              <a:rPr lang="es-ES" sz="1200" i="1" dirty="0" smtClean="0">
                <a:solidFill>
                  <a:schemeClr val="accent2"/>
                </a:solidFill>
                <a:latin typeface="+mn-lt"/>
              </a:rPr>
              <a:t>SLU. 2011</a:t>
            </a:r>
            <a:endParaRPr lang="es-ES" sz="1200" i="1" dirty="0">
              <a:solidFill>
                <a:schemeClr val="accent2"/>
              </a:solidFill>
              <a:latin typeface="+mn-lt"/>
            </a:endParaRPr>
          </a:p>
        </p:txBody>
      </p:sp>
      <p:cxnSp>
        <p:nvCxnSpPr>
          <p:cNvPr id="3" name="Conector angular 2"/>
          <p:cNvCxnSpPr>
            <a:stCxn id="11" idx="2"/>
            <a:endCxn id="53" idx="0"/>
          </p:cNvCxnSpPr>
          <p:nvPr/>
        </p:nvCxnSpPr>
        <p:spPr>
          <a:xfrm rot="16200000" flipH="1">
            <a:off x="8123729" y="-628371"/>
            <a:ext cx="330324" cy="4330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angular 4"/>
          <p:cNvCxnSpPr>
            <a:stCxn id="11" idx="2"/>
            <a:endCxn id="35" idx="0"/>
          </p:cNvCxnSpPr>
          <p:nvPr/>
        </p:nvCxnSpPr>
        <p:spPr>
          <a:xfrm rot="5400000">
            <a:off x="3674479" y="-748258"/>
            <a:ext cx="329530" cy="45691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r 6"/>
          <p:cNvCxnSpPr>
            <a:stCxn id="11" idx="2"/>
            <a:endCxn id="52" idx="0"/>
          </p:cNvCxnSpPr>
          <p:nvPr/>
        </p:nvCxnSpPr>
        <p:spPr>
          <a:xfrm rot="16200000" flipH="1">
            <a:off x="5962746" y="1532612"/>
            <a:ext cx="330324" cy="81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35" idx="2"/>
            <a:endCxn id="71" idx="0"/>
          </p:cNvCxnSpPr>
          <p:nvPr/>
        </p:nvCxnSpPr>
        <p:spPr>
          <a:xfrm>
            <a:off x="1554674" y="2408962"/>
            <a:ext cx="4673" cy="413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53" idx="2"/>
            <a:endCxn id="86" idx="0"/>
          </p:cNvCxnSpPr>
          <p:nvPr/>
        </p:nvCxnSpPr>
        <p:spPr>
          <a:xfrm>
            <a:off x="10453970" y="2409756"/>
            <a:ext cx="0" cy="309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52" idx="2"/>
            <a:endCxn id="67" idx="0"/>
          </p:cNvCxnSpPr>
          <p:nvPr/>
        </p:nvCxnSpPr>
        <p:spPr>
          <a:xfrm rot="5400000">
            <a:off x="5220999" y="1757583"/>
            <a:ext cx="258832" cy="15631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52" idx="2"/>
            <a:endCxn id="68" idx="0"/>
          </p:cNvCxnSpPr>
          <p:nvPr/>
        </p:nvCxnSpPr>
        <p:spPr>
          <a:xfrm rot="16200000" flipH="1">
            <a:off x="6656495" y="1885264"/>
            <a:ext cx="258832" cy="13078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67" idx="2"/>
            <a:endCxn id="83" idx="0"/>
          </p:cNvCxnSpPr>
          <p:nvPr/>
        </p:nvCxnSpPr>
        <p:spPr>
          <a:xfrm>
            <a:off x="4568825" y="3038475"/>
            <a:ext cx="11113" cy="29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68" idx="2"/>
            <a:endCxn id="84" idx="0"/>
          </p:cNvCxnSpPr>
          <p:nvPr/>
        </p:nvCxnSpPr>
        <p:spPr>
          <a:xfrm>
            <a:off x="7439819" y="3038475"/>
            <a:ext cx="0" cy="18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86" idx="2"/>
            <a:endCxn id="97" idx="0"/>
          </p:cNvCxnSpPr>
          <p:nvPr/>
        </p:nvCxnSpPr>
        <p:spPr>
          <a:xfrm>
            <a:off x="10453970" y="3796236"/>
            <a:ext cx="0" cy="784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84" idx="2"/>
            <a:endCxn id="96" idx="0"/>
          </p:cNvCxnSpPr>
          <p:nvPr/>
        </p:nvCxnSpPr>
        <p:spPr>
          <a:xfrm>
            <a:off x="7439819" y="3870325"/>
            <a:ext cx="0" cy="71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83" idx="2"/>
            <a:endCxn id="95" idx="0"/>
          </p:cNvCxnSpPr>
          <p:nvPr/>
        </p:nvCxnSpPr>
        <p:spPr>
          <a:xfrm>
            <a:off x="4579938" y="3705742"/>
            <a:ext cx="3145" cy="875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 Box 28"/>
          <p:cNvSpPr txBox="1">
            <a:spLocks noChangeArrowheads="1"/>
          </p:cNvSpPr>
          <p:nvPr/>
        </p:nvSpPr>
        <p:spPr bwMode="auto">
          <a:xfrm>
            <a:off x="3431351" y="3933056"/>
            <a:ext cx="8497297" cy="369887"/>
          </a:xfrm>
          <a:prstGeom prst="rect">
            <a:avLst/>
          </a:prstGeom>
          <a:solidFill>
            <a:srgbClr val="287AC8"/>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spcBef>
                <a:spcPct val="50000"/>
              </a:spcBef>
              <a:defRPr/>
            </a:pPr>
            <a:r>
              <a:rPr lang="es-ES" b="1" dirty="0">
                <a:solidFill>
                  <a:schemeClr val="bg1"/>
                </a:solidFill>
                <a:latin typeface="+mn-lt"/>
              </a:rPr>
              <a:t>Resistencia al tratamiento</a:t>
            </a:r>
            <a:endParaRPr lang="es-ES_tradnl" b="1" dirty="0">
              <a:solidFill>
                <a:schemeClr val="bg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609600" y="231912"/>
            <a:ext cx="10972800" cy="604800"/>
          </a:xfrm>
        </p:spPr>
        <p:txBody>
          <a:bodyPr/>
          <a:lstStyle/>
          <a:p>
            <a:pPr eaLnBrk="1" hangingPunct="1"/>
            <a:r>
              <a:rPr lang="en-US" sz="3200" b="1" dirty="0" smtClean="0"/>
              <a:t>Vida media </a:t>
            </a:r>
            <a:r>
              <a:rPr lang="en-US" sz="3200" b="1" dirty="0" err="1" smtClean="0"/>
              <a:t>proyectada</a:t>
            </a:r>
            <a:r>
              <a:rPr lang="en-US" sz="3200" b="1" dirty="0" smtClean="0"/>
              <a:t>: </a:t>
            </a:r>
            <a:r>
              <a:rPr lang="en-US" dirty="0" err="1"/>
              <a:t>t</a:t>
            </a:r>
            <a:r>
              <a:rPr lang="en-US" sz="3200" b="1" dirty="0" err="1" smtClean="0"/>
              <a:t>rasplante</a:t>
            </a:r>
            <a:r>
              <a:rPr lang="en-US" sz="3200" b="1" dirty="0" smtClean="0"/>
              <a:t>  renal standard </a:t>
            </a:r>
            <a:r>
              <a:rPr lang="en-US" sz="3200" b="1" dirty="0" err="1" smtClean="0"/>
              <a:t>vs</a:t>
            </a:r>
            <a:r>
              <a:rPr lang="en-US" sz="3200" b="1" dirty="0" smtClean="0"/>
              <a:t> </a:t>
            </a:r>
            <a:r>
              <a:rPr lang="en-US" dirty="0" err="1"/>
              <a:t>t</a:t>
            </a:r>
            <a:r>
              <a:rPr lang="en-US" sz="3200" b="1" dirty="0" err="1" smtClean="0"/>
              <a:t>rasplante</a:t>
            </a:r>
            <a:r>
              <a:rPr lang="en-US" sz="3200" b="1" dirty="0" smtClean="0"/>
              <a:t> con </a:t>
            </a:r>
            <a:r>
              <a:rPr lang="en-US" sz="3200" b="1" dirty="0" err="1" smtClean="0"/>
              <a:t>donantes</a:t>
            </a:r>
            <a:r>
              <a:rPr lang="en-US" sz="3200" b="1" dirty="0" smtClean="0"/>
              <a:t> “</a:t>
            </a:r>
            <a:r>
              <a:rPr lang="en-US" sz="3200" b="1" dirty="0" err="1" smtClean="0"/>
              <a:t>expandidos</a:t>
            </a:r>
            <a:r>
              <a:rPr lang="en-US" sz="3200" b="1" dirty="0" smtClean="0"/>
              <a:t>” </a:t>
            </a:r>
            <a:r>
              <a:rPr lang="en-US" sz="3200" b="1" dirty="0" err="1" smtClean="0"/>
              <a:t>vs</a:t>
            </a:r>
            <a:r>
              <a:rPr lang="en-US" sz="3200" b="1" dirty="0" smtClean="0"/>
              <a:t> </a:t>
            </a:r>
            <a:r>
              <a:rPr lang="en-US" sz="3200" b="1" dirty="0" err="1" smtClean="0"/>
              <a:t>lista</a:t>
            </a:r>
            <a:r>
              <a:rPr lang="en-US" sz="3200" b="1" dirty="0" smtClean="0"/>
              <a:t> de </a:t>
            </a:r>
            <a:r>
              <a:rPr lang="en-US" sz="3200" b="1" dirty="0" err="1" smtClean="0"/>
              <a:t>espera</a:t>
            </a:r>
            <a:endParaRPr lang="en-GB" sz="3200" b="1" dirty="0" smtClean="0"/>
          </a:p>
        </p:txBody>
      </p:sp>
      <p:graphicFrame>
        <p:nvGraphicFramePr>
          <p:cNvPr id="3" name="Object 3"/>
          <p:cNvGraphicFramePr>
            <a:graphicFrameLocks noGrp="1" noChangeAspect="1"/>
          </p:cNvGraphicFramePr>
          <p:nvPr>
            <p:ph type="chart" idx="4294967295"/>
            <p:extLst>
              <p:ext uri="{D42A27DB-BD31-4B8C-83A1-F6EECF244321}">
                <p14:modId xmlns:p14="http://schemas.microsoft.com/office/powerpoint/2010/main" val="3169803723"/>
              </p:ext>
            </p:extLst>
          </p:nvPr>
        </p:nvGraphicFramePr>
        <p:xfrm>
          <a:off x="2135560" y="1340768"/>
          <a:ext cx="7694177" cy="4296183"/>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Text Box 4"/>
          <p:cNvSpPr txBox="1">
            <a:spLocks noChangeArrowheads="1"/>
          </p:cNvSpPr>
          <p:nvPr/>
        </p:nvSpPr>
        <p:spPr bwMode="auto">
          <a:xfrm rot="16200000">
            <a:off x="682734" y="3302988"/>
            <a:ext cx="3615285" cy="430887"/>
          </a:xfrm>
          <a:prstGeom prst="rect">
            <a:avLst/>
          </a:prstGeom>
          <a:noFill/>
          <a:ln w="12700">
            <a:noFill/>
            <a:miter lim="800000"/>
            <a:headEnd/>
            <a:tailEnd/>
          </a:ln>
        </p:spPr>
        <p:txBody>
          <a:bodyPr wrap="none">
            <a:spAutoFit/>
          </a:bodyPr>
          <a:lstStyle/>
          <a:p>
            <a:pPr algn="ctr" eaLnBrk="0" hangingPunct="0">
              <a:spcBef>
                <a:spcPct val="15000"/>
              </a:spcBef>
              <a:spcAft>
                <a:spcPct val="20000"/>
              </a:spcAft>
            </a:pPr>
            <a:r>
              <a:rPr lang="de-CH" sz="2200" b="1" dirty="0">
                <a:solidFill>
                  <a:srgbClr val="C5000B"/>
                </a:solidFill>
                <a:latin typeface="+mj-lt"/>
              </a:rPr>
              <a:t>Vida media </a:t>
            </a:r>
            <a:r>
              <a:rPr lang="de-CH" sz="2200" b="1" dirty="0" smtClean="0">
                <a:solidFill>
                  <a:srgbClr val="C5000B"/>
                </a:solidFill>
                <a:latin typeface="+mj-lt"/>
              </a:rPr>
              <a:t>proyectada(años)</a:t>
            </a:r>
            <a:endParaRPr lang="en-GB" sz="2200" b="1" dirty="0">
              <a:solidFill>
                <a:srgbClr val="C5000B"/>
              </a:solidFill>
              <a:latin typeface="+mj-lt"/>
            </a:endParaRPr>
          </a:p>
        </p:txBody>
      </p:sp>
      <p:sp>
        <p:nvSpPr>
          <p:cNvPr id="33799" name="Text Box 5"/>
          <p:cNvSpPr txBox="1">
            <a:spLocks noChangeArrowheads="1"/>
          </p:cNvSpPr>
          <p:nvPr/>
        </p:nvSpPr>
        <p:spPr bwMode="invGray">
          <a:xfrm>
            <a:off x="2711625" y="5239919"/>
            <a:ext cx="2036135" cy="397032"/>
          </a:xfrm>
          <a:prstGeom prst="rect">
            <a:avLst/>
          </a:prstGeom>
          <a:noFill/>
          <a:ln w="12700">
            <a:noFill/>
            <a:miter lim="800000"/>
            <a:headEnd/>
            <a:tailEnd/>
          </a:ln>
        </p:spPr>
        <p:txBody>
          <a:bodyPr wrap="none">
            <a:spAutoFit/>
          </a:bodyPr>
          <a:lstStyle/>
          <a:p>
            <a:pPr eaLnBrk="0" hangingPunct="0">
              <a:lnSpc>
                <a:spcPct val="90000"/>
              </a:lnSpc>
            </a:pPr>
            <a:r>
              <a:rPr lang="en-US" sz="2200" b="1" dirty="0" err="1" smtClean="0">
                <a:latin typeface="+mj-lt"/>
              </a:rPr>
              <a:t>Grupos</a:t>
            </a:r>
            <a:r>
              <a:rPr lang="en-US" sz="2200" b="1" dirty="0" smtClean="0">
                <a:latin typeface="+mj-lt"/>
              </a:rPr>
              <a:t> de </a:t>
            </a:r>
            <a:r>
              <a:rPr lang="en-US" sz="2200" b="1" dirty="0" err="1" smtClean="0">
                <a:latin typeface="+mj-lt"/>
              </a:rPr>
              <a:t>edad</a:t>
            </a:r>
            <a:endParaRPr lang="en-US" sz="2200" b="1" dirty="0">
              <a:latin typeface="+mj-lt"/>
            </a:endParaRPr>
          </a:p>
        </p:txBody>
      </p:sp>
      <p:sp>
        <p:nvSpPr>
          <p:cNvPr id="33800" name="Text Box 6"/>
          <p:cNvSpPr txBox="1">
            <a:spLocks noChangeArrowheads="1"/>
          </p:cNvSpPr>
          <p:nvPr/>
        </p:nvSpPr>
        <p:spPr bwMode="auto">
          <a:xfrm>
            <a:off x="7896201" y="1772816"/>
            <a:ext cx="1616148" cy="461665"/>
          </a:xfrm>
          <a:prstGeom prst="rect">
            <a:avLst/>
          </a:prstGeom>
          <a:noFill/>
          <a:ln w="9525">
            <a:noFill/>
            <a:miter lim="800000"/>
            <a:headEnd/>
            <a:tailEnd/>
          </a:ln>
        </p:spPr>
        <p:txBody>
          <a:bodyPr wrap="none">
            <a:spAutoFit/>
          </a:bodyPr>
          <a:lstStyle/>
          <a:p>
            <a:pPr eaLnBrk="0" hangingPunct="0"/>
            <a:r>
              <a:rPr lang="es-ES" sz="2400" dirty="0">
                <a:solidFill>
                  <a:schemeClr val="accent1"/>
                </a:solidFill>
                <a:latin typeface="+mj-lt"/>
              </a:rPr>
              <a:t>UNOS 2002</a:t>
            </a:r>
            <a:endParaRPr lang="en-AU" sz="2400" dirty="0">
              <a:solidFill>
                <a:schemeClr val="accent1"/>
              </a:solidFill>
              <a:latin typeface="+mj-lt"/>
            </a:endParaRPr>
          </a:p>
        </p:txBody>
      </p:sp>
    </p:spTree>
  </p:cSld>
  <p:clrMapOvr>
    <a:masterClrMapping/>
  </p:clrMapOvr>
  <p:transition>
    <p:pull dir="l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3E0CCEFF-F69F-40FA-BB56-42E0F057B681}" vid="{B7E05B0C-E15F-408B-BFF6-DB1A5671A9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TotalTime>
  <Words>3093</Words>
  <Application>Microsoft Office PowerPoint</Application>
  <PresentationFormat>Panorámica</PresentationFormat>
  <Paragraphs>532</Paragraphs>
  <Slides>44</Slides>
  <Notes>13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44</vt:i4>
      </vt:variant>
    </vt:vector>
  </HeadingPairs>
  <TitlesOfParts>
    <vt:vector size="55" baseType="lpstr">
      <vt:lpstr>MS PGothic</vt:lpstr>
      <vt:lpstr>Arial</vt:lpstr>
      <vt:lpstr>Calibri</vt:lpstr>
      <vt:lpstr>Comic Sans MS</vt:lpstr>
      <vt:lpstr>MS PMincho</vt:lpstr>
      <vt:lpstr>Symbol</vt:lpstr>
      <vt:lpstr>Times New Roman</vt:lpstr>
      <vt:lpstr>Wingdings</vt:lpstr>
      <vt:lpstr>1_Tema de Office</vt:lpstr>
      <vt:lpstr>CorelDRAW!</vt:lpstr>
      <vt:lpstr>Hoja de cálculo</vt:lpstr>
      <vt:lpstr>Papel del Médico de Atención Primaria en la adherencia al tratamiento del pacientes trasplantado renal</vt:lpstr>
      <vt:lpstr>Caso clínico 1 (I)</vt:lpstr>
      <vt:lpstr>Caso clínico 1 (II)</vt:lpstr>
      <vt:lpstr>Interacciones de ciclosporina y tacrolimus</vt:lpstr>
      <vt:lpstr>Pregunta 1</vt:lpstr>
      <vt:lpstr>Caso clínico 1 (III)</vt:lpstr>
      <vt:lpstr>Inmunosupresión con drogas </vt:lpstr>
      <vt:lpstr>Algoritmo de tratamiento de un probable episodio de rechazo</vt:lpstr>
      <vt:lpstr>Vida media proyectada: trasplante  renal standard vs trasplante con donantes “expandidos” vs lista de espera</vt:lpstr>
      <vt:lpstr>Factores implicados en la supervivencia de los injertos/pacientes a largo plazo</vt:lpstr>
      <vt:lpstr>Definición de no-adherencia la tratamiento inmunosupresor</vt:lpstr>
      <vt:lpstr>Causa de pérdida del injerto y no-adherencia </vt:lpstr>
      <vt:lpstr>Understanding the causes of kidney transplant failure: the dominant role of antibody-mediated rejection and nonadherence.</vt:lpstr>
      <vt:lpstr>Presentación de PowerPoint</vt:lpstr>
      <vt:lpstr>Presentación de PowerPoint</vt:lpstr>
      <vt:lpstr>Presentación de PowerPoint</vt:lpstr>
      <vt:lpstr>Pregunta 2</vt:lpstr>
      <vt:lpstr>Aspectos de la no-adherencia al tratamiento en el paciente con trasplante renal: opiniones de los enfermos no cumplidores</vt:lpstr>
      <vt:lpstr>Cómo mejorar la adherencia al tratamiento en el paciente trasplantado renal</vt:lpstr>
      <vt:lpstr> Pregunta 3 </vt:lpstr>
      <vt:lpstr>Pacientes de riesgo para la no adherencia</vt:lpstr>
      <vt:lpstr>Caso clínico 1 (IV)</vt:lpstr>
      <vt:lpstr>Adherencia influenciada por…</vt:lpstr>
      <vt:lpstr>Adherencia Estudio ADMIRAD</vt:lpstr>
      <vt:lpstr>Variabilidad</vt:lpstr>
      <vt:lpstr>Función renal Estudio REVOLUTION</vt:lpstr>
      <vt:lpstr>Pregunta 4</vt:lpstr>
      <vt:lpstr>Caso clínico 1 (V)</vt:lpstr>
      <vt:lpstr>Probabilidad del primer episodio de enfermedad coronaria hasta los 7 años postrasplante = 6,8%, IC del 95% (5,7% al 8,0%)</vt:lpstr>
      <vt:lpstr>Enfermedad cardiovascular postrasplante a los 10 años. Forum Renal (2592 Txs)</vt:lpstr>
      <vt:lpstr>HTA. Postrasplante renal</vt:lpstr>
      <vt:lpstr>Dislipemias postransplante</vt:lpstr>
      <vt:lpstr>Diabetes postrasplante</vt:lpstr>
      <vt:lpstr>Medicación concomitante (no inmunosupresora) en el trasplantado renal</vt:lpstr>
      <vt:lpstr>Pregunta 5</vt:lpstr>
      <vt:lpstr>Immunosupresión durante el estudio: 10 años Forum Renal (estudio español)</vt:lpstr>
      <vt:lpstr>Supervivencia del paciente Causas de muerte vs edad del receptor</vt:lpstr>
      <vt:lpstr>Supervivencia del paciente: global y según edad Forum renal </vt:lpstr>
      <vt:lpstr>Causas de muerte vs edad del receptor</vt:lpstr>
      <vt:lpstr>Supervivencia global del injerto a los 10 años</vt:lpstr>
      <vt:lpstr>Supervivencia del injerto sin censurar la muerte a los 10 años según la edad</vt:lpstr>
      <vt:lpstr>Causas de pérdida del injerto vs edad del receptora los 10 años</vt:lpstr>
      <vt:lpstr>Presentación de PowerPoint</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tratar las patologías mas prevalentes de la piel</dc:title>
  <dc:creator>Live Med</dc:creator>
  <cp:lastModifiedBy>Live Med</cp:lastModifiedBy>
  <cp:revision>115</cp:revision>
  <dcterms:created xsi:type="dcterms:W3CDTF">2016-01-21T12:27:52Z</dcterms:created>
  <dcterms:modified xsi:type="dcterms:W3CDTF">2017-03-08T17:07:51Z</dcterms:modified>
</cp:coreProperties>
</file>