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1" r:id="rId2"/>
  </p:sldMasterIdLst>
  <p:notesMasterIdLst>
    <p:notesMasterId r:id="rId32"/>
  </p:notesMasterIdLst>
  <p:sldIdLst>
    <p:sldId id="256" r:id="rId3"/>
    <p:sldId id="257" r:id="rId4"/>
    <p:sldId id="316" r:id="rId5"/>
    <p:sldId id="315" r:id="rId6"/>
    <p:sldId id="258" r:id="rId7"/>
    <p:sldId id="259" r:id="rId8"/>
    <p:sldId id="317" r:id="rId9"/>
    <p:sldId id="318" r:id="rId10"/>
    <p:sldId id="319" r:id="rId11"/>
    <p:sldId id="260" r:id="rId12"/>
    <p:sldId id="320" r:id="rId13"/>
    <p:sldId id="261" r:id="rId14"/>
    <p:sldId id="282" r:id="rId15"/>
    <p:sldId id="334" r:id="rId16"/>
    <p:sldId id="294" r:id="rId17"/>
    <p:sldId id="321" r:id="rId18"/>
    <p:sldId id="335" r:id="rId19"/>
    <p:sldId id="284" r:id="rId20"/>
    <p:sldId id="323" r:id="rId21"/>
    <p:sldId id="324" r:id="rId22"/>
    <p:sldId id="325" r:id="rId23"/>
    <p:sldId id="327" r:id="rId24"/>
    <p:sldId id="326" r:id="rId25"/>
    <p:sldId id="328" r:id="rId26"/>
    <p:sldId id="337" r:id="rId27"/>
    <p:sldId id="338" r:id="rId28"/>
    <p:sldId id="339" r:id="rId29"/>
    <p:sldId id="336" r:id="rId30"/>
    <p:sldId id="340" r:id="rId31"/>
  </p:sldIdLst>
  <p:sldSz cx="12192000" cy="6858000"/>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86"/>
    <a:srgbClr val="808080"/>
    <a:srgbClr val="000000"/>
    <a:srgbClr val="336699"/>
    <a:srgbClr val="33CC33"/>
    <a:srgbClr val="FFFFFF"/>
    <a:srgbClr val="66FF33"/>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99" autoAdjust="0"/>
  </p:normalViewPr>
  <p:slideViewPr>
    <p:cSldViewPr>
      <p:cViewPr varScale="1">
        <p:scale>
          <a:sx n="67" d="100"/>
          <a:sy n="67" d="100"/>
        </p:scale>
        <p:origin x="780" y="66"/>
      </p:cViewPr>
      <p:guideLst>
        <p:guide orient="horz" pos="2160"/>
        <p:guide pos="384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2" Type="http://schemas.openxmlformats.org/officeDocument/2006/relationships/oleObject" Target="Libro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Hoja1!$B$3</c:f>
              <c:strCache>
                <c:ptCount val="1"/>
                <c:pt idx="0">
                  <c:v>Nº muertes neumonía</c:v>
                </c:pt>
              </c:strCache>
            </c:strRef>
          </c:tx>
          <c:spPr>
            <a:solidFill>
              <a:schemeClr val="accent5">
                <a:lumMod val="75000"/>
              </a:schemeClr>
            </a:solidFill>
            <a:ln>
              <a:noFill/>
            </a:ln>
            <a:effectLst>
              <a:outerShdw blurRad="63500" sx="102000" sy="102000" algn="ctr" rotWithShape="0">
                <a:prstClr val="black">
                  <a:alpha val="40000"/>
                </a:prstClr>
              </a:outerShdw>
            </a:effectLst>
          </c:spPr>
          <c:invertIfNegative val="0"/>
          <c:dLbls>
            <c:dLbl>
              <c:idx val="0"/>
              <c:layout>
                <c:manualLayout>
                  <c:x val="-6.5932445719946034E-3"/>
                  <c:y val="-3.171609901416491E-2"/>
                </c:manualLayout>
              </c:layout>
              <c:tx>
                <c:rich>
                  <a:bodyPr/>
                  <a:lstStyle/>
                  <a:p>
                    <a:r>
                      <a:rPr lang="en-US" sz="1600" dirty="0" smtClean="0"/>
                      <a:t>7.515</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825-4A4D-BB7F-AAF1F6160797}"/>
                </c:ext>
                <c:ext xmlns:c15="http://schemas.microsoft.com/office/drawing/2012/chart" uri="{CE6537A1-D6FC-4f65-9D91-7224C49458BB}"/>
              </c:extLst>
            </c:dLbl>
            <c:dLbl>
              <c:idx val="1"/>
              <c:tx>
                <c:rich>
                  <a:bodyPr/>
                  <a:lstStyle/>
                  <a:p>
                    <a:r>
                      <a:rPr lang="en-US" sz="1600" smtClean="0"/>
                      <a:t>8.167</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825-4A4D-BB7F-AAF1F6160797}"/>
                </c:ext>
                <c:ext xmlns:c15="http://schemas.microsoft.com/office/drawing/2012/chart" uri="{CE6537A1-D6FC-4f65-9D91-7224C49458BB}"/>
              </c:extLst>
            </c:dLbl>
            <c:dLbl>
              <c:idx val="2"/>
              <c:tx>
                <c:rich>
                  <a:bodyPr/>
                  <a:lstStyle/>
                  <a:p>
                    <a:r>
                      <a:rPr lang="en-US" sz="1600" smtClean="0"/>
                      <a:t>9.289</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B825-4A4D-BB7F-AAF1F6160797}"/>
                </c:ext>
                <c:ext xmlns:c15="http://schemas.microsoft.com/office/drawing/2012/chart" uri="{CE6537A1-D6FC-4f65-9D91-7224C49458BB}"/>
              </c:extLst>
            </c:dLbl>
            <c:dLbl>
              <c:idx val="3"/>
              <c:tx>
                <c:rich>
                  <a:bodyPr/>
                  <a:lstStyle/>
                  <a:p>
                    <a:r>
                      <a:rPr lang="en-US" sz="1600" smtClean="0"/>
                      <a:t>8.333</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B825-4A4D-BB7F-AAF1F6160797}"/>
                </c:ext>
                <c:ext xmlns:c15="http://schemas.microsoft.com/office/drawing/2012/chart" uri="{CE6537A1-D6FC-4f65-9D91-7224C49458BB}"/>
              </c:extLst>
            </c:dLbl>
            <c:dLbl>
              <c:idx val="4"/>
              <c:tx>
                <c:rich>
                  <a:bodyPr/>
                  <a:lstStyle/>
                  <a:p>
                    <a:r>
                      <a:rPr lang="en-US" sz="1600" smtClean="0"/>
                      <a:t>8.445</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B825-4A4D-BB7F-AAF1F6160797}"/>
                </c:ext>
                <c:ext xmlns:c15="http://schemas.microsoft.com/office/drawing/2012/chart" uri="{CE6537A1-D6FC-4f65-9D91-7224C49458BB}"/>
              </c:extLst>
            </c:dLbl>
            <c:spPr>
              <a:noFill/>
              <a:ln>
                <a:noFill/>
              </a:ln>
              <a:effectLst/>
            </c:spPr>
            <c:txPr>
              <a:bodyPr/>
              <a:lstStyle/>
              <a:p>
                <a:pPr>
                  <a:defRPr sz="1600" b="1">
                    <a:solidFill>
                      <a:schemeClr val="accent6">
                        <a:lumMod val="75000"/>
                      </a:schemeClr>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w="25400">
                <a:solidFill>
                  <a:schemeClr val="accent6">
                    <a:lumMod val="75000"/>
                  </a:schemeClr>
                </a:solidFill>
                <a:prstDash val="sysDash"/>
              </a:ln>
              <a:effectLst/>
            </c:spPr>
            <c:trendlineType val="linear"/>
            <c:dispRSqr val="0"/>
            <c:dispEq val="0"/>
          </c:trendline>
          <c:cat>
            <c:numRef>
              <c:f>Hoja1!$A$4:$A$8</c:f>
              <c:numCache>
                <c:formatCode>General</c:formatCode>
                <c:ptCount val="5"/>
                <c:pt idx="0">
                  <c:v>2010</c:v>
                </c:pt>
                <c:pt idx="1">
                  <c:v>2011</c:v>
                </c:pt>
                <c:pt idx="2">
                  <c:v>2012</c:v>
                </c:pt>
                <c:pt idx="3">
                  <c:v>2013</c:v>
                </c:pt>
                <c:pt idx="4">
                  <c:v>2014</c:v>
                </c:pt>
              </c:numCache>
            </c:numRef>
          </c:cat>
          <c:val>
            <c:numRef>
              <c:f>Hoja1!$B$4:$B$8</c:f>
              <c:numCache>
                <c:formatCode>General</c:formatCode>
                <c:ptCount val="5"/>
                <c:pt idx="0">
                  <c:v>7515</c:v>
                </c:pt>
                <c:pt idx="1">
                  <c:v>8167</c:v>
                </c:pt>
                <c:pt idx="2">
                  <c:v>9289</c:v>
                </c:pt>
                <c:pt idx="3">
                  <c:v>8333</c:v>
                </c:pt>
                <c:pt idx="4">
                  <c:v>8445</c:v>
                </c:pt>
              </c:numCache>
            </c:numRef>
          </c:val>
          <c:extLst xmlns:c16r2="http://schemas.microsoft.com/office/drawing/2015/06/chart">
            <c:ext xmlns:c16="http://schemas.microsoft.com/office/drawing/2014/chart" uri="{C3380CC4-5D6E-409C-BE32-E72D297353CC}">
              <c16:uniqueId val="{00000005-B825-4A4D-BB7F-AAF1F6160797}"/>
            </c:ext>
          </c:extLst>
        </c:ser>
        <c:dLbls>
          <c:showLegendKey val="0"/>
          <c:showVal val="0"/>
          <c:showCatName val="0"/>
          <c:showSerName val="0"/>
          <c:showPercent val="0"/>
          <c:showBubbleSize val="0"/>
        </c:dLbls>
        <c:gapWidth val="150"/>
        <c:axId val="126595872"/>
        <c:axId val="126587712"/>
      </c:barChart>
      <c:catAx>
        <c:axId val="126595872"/>
        <c:scaling>
          <c:orientation val="minMax"/>
        </c:scaling>
        <c:delete val="0"/>
        <c:axPos val="b"/>
        <c:numFmt formatCode="General" sourceLinked="1"/>
        <c:majorTickMark val="out"/>
        <c:minorTickMark val="none"/>
        <c:tickLblPos val="nextTo"/>
        <c:crossAx val="126587712"/>
        <c:crosses val="autoZero"/>
        <c:auto val="1"/>
        <c:lblAlgn val="ctr"/>
        <c:lblOffset val="100"/>
        <c:noMultiLvlLbl val="0"/>
      </c:catAx>
      <c:valAx>
        <c:axId val="126587712"/>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crossAx val="126595872"/>
        <c:crosses val="autoZero"/>
        <c:crossBetween val="between"/>
      </c:valAx>
    </c:plotArea>
    <c:plotVisOnly val="1"/>
    <c:dispBlanksAs val="gap"/>
    <c:showDLblsOverMax val="0"/>
  </c:chart>
  <c:spPr>
    <a:ln>
      <a:noFill/>
    </a:ln>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cs typeface="Arial" pitchFamily="34" charset="0"/>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itchFamily="34" charset="0"/>
                <a:cs typeface="Arial" pitchFamily="34" charset="0"/>
              </a:defRPr>
            </a:lvl1pPr>
          </a:lstStyle>
          <a:p>
            <a:pPr>
              <a:defRPr/>
            </a:pPr>
            <a:fld id="{4C851166-290E-497B-8B03-36D5DD3D390E}" type="datetimeFigureOut">
              <a:rPr lang="es-ES"/>
              <a:pPr>
                <a:defRPr/>
              </a:pPr>
              <a:t>03/10/2017</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cs typeface="Arial" pitchFamily="34" charset="0"/>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4A2D4A5-3A34-4277-84BB-A2BDD1A227A6}" type="slidenum">
              <a:rPr lang="es-ES" altLang="es-ES"/>
              <a:pPr>
                <a:defRPr/>
              </a:pPr>
              <a:t>‹Nº›</a:t>
            </a:fld>
            <a:endParaRPr lang="es-ES" altLang="es-ES"/>
          </a:p>
        </p:txBody>
      </p:sp>
    </p:spTree>
    <p:extLst>
      <p:ext uri="{BB962C8B-B14F-4D97-AF65-F5344CB8AC3E}">
        <p14:creationId xmlns:p14="http://schemas.microsoft.com/office/powerpoint/2010/main" val="33126703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smtClean="0"/>
              <a:t>Respuesta 3….grado 2</a:t>
            </a:r>
          </a:p>
        </p:txBody>
      </p:sp>
      <p:sp>
        <p:nvSpPr>
          <p:cNvPr id="3379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40D67D-013A-4149-9F78-6003B2CEE0A8}" type="slidenum">
              <a:rPr lang="es-ES" altLang="es-ES" smtClean="0"/>
              <a:pPr/>
              <a:t>6</a:t>
            </a:fld>
            <a:endParaRPr lang="es-ES" altLang="es-ES" smtClean="0"/>
          </a:p>
        </p:txBody>
      </p:sp>
    </p:spTree>
    <p:extLst>
      <p:ext uri="{BB962C8B-B14F-4D97-AF65-F5344CB8AC3E}">
        <p14:creationId xmlns:p14="http://schemas.microsoft.com/office/powerpoint/2010/main" val="593359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smtClean="0"/>
              <a:t>Respuesta 3….grado 2</a:t>
            </a:r>
          </a:p>
        </p:txBody>
      </p:sp>
      <p:sp>
        <p:nvSpPr>
          <p:cNvPr id="3584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ED4E10E-07A2-4707-9992-1A95F892FB90}" type="slidenum">
              <a:rPr lang="es-ES" altLang="es-ES" smtClean="0"/>
              <a:pPr/>
              <a:t>7</a:t>
            </a:fld>
            <a:endParaRPr lang="es-ES" altLang="es-ES" smtClean="0"/>
          </a:p>
        </p:txBody>
      </p:sp>
    </p:spTree>
    <p:extLst>
      <p:ext uri="{BB962C8B-B14F-4D97-AF65-F5344CB8AC3E}">
        <p14:creationId xmlns:p14="http://schemas.microsoft.com/office/powerpoint/2010/main" val="3065122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smtClean="0"/>
          </a:p>
        </p:txBody>
      </p:sp>
      <p:sp>
        <p:nvSpPr>
          <p:cNvPr id="399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95E160E-D129-4EBB-AB54-A54F84407F34}" type="slidenum">
              <a:rPr lang="es-ES" altLang="es-ES" smtClean="0"/>
              <a:pPr/>
              <a:t>10</a:t>
            </a:fld>
            <a:endParaRPr lang="es-ES" altLang="es-ES" smtClean="0"/>
          </a:p>
        </p:txBody>
      </p:sp>
    </p:spTree>
    <p:extLst>
      <p:ext uri="{BB962C8B-B14F-4D97-AF65-F5344CB8AC3E}">
        <p14:creationId xmlns:p14="http://schemas.microsoft.com/office/powerpoint/2010/main" val="541656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smtClean="0"/>
          </a:p>
        </p:txBody>
      </p:sp>
      <p:sp>
        <p:nvSpPr>
          <p:cNvPr id="4403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0155EB0-0296-4DA8-89D1-105AF15BDF9F}" type="slidenum">
              <a:rPr lang="es-ES" altLang="es-ES" smtClean="0"/>
              <a:pPr/>
              <a:t>13</a:t>
            </a:fld>
            <a:endParaRPr lang="es-ES" altLang="es-ES" smtClean="0"/>
          </a:p>
        </p:txBody>
      </p:sp>
    </p:spTree>
    <p:extLst>
      <p:ext uri="{BB962C8B-B14F-4D97-AF65-F5344CB8AC3E}">
        <p14:creationId xmlns:p14="http://schemas.microsoft.com/office/powerpoint/2010/main" val="2986464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smtClean="0"/>
              <a:t>Este gráfico es una clara muestra de que, aunque el paciente no refiere síntomas (estadio I) cuando se le exige un poco más de ejercicio, lo tolera mucho peor que el paciente sin EPOC). El estudio correlaciona dicha intolerancia al ejercicio, con signos indirectos de hiperinsuflación dinámica. De hecho, como se aprecia en esta imagen la capacidad inspiratoria (IC) está sensiblemente disminuida en los pacientes con EPOC (círculos negros)</a:t>
            </a:r>
          </a:p>
        </p:txBody>
      </p:sp>
    </p:spTree>
    <p:extLst>
      <p:ext uri="{BB962C8B-B14F-4D97-AF65-F5344CB8AC3E}">
        <p14:creationId xmlns:p14="http://schemas.microsoft.com/office/powerpoint/2010/main" val="12576968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Diapositiva de portada">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6 Conector recto"/>
          <p:cNvCxnSpPr/>
          <p:nvPr userDrawn="1"/>
        </p:nvCxnSpPr>
        <p:spPr>
          <a:xfrm rot="5400000">
            <a:off x="298450" y="4418013"/>
            <a:ext cx="1116013" cy="1587"/>
          </a:xfrm>
          <a:prstGeom prst="line">
            <a:avLst/>
          </a:prstGeom>
          <a:ln w="123825" cap="rnd"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7 Conector recto"/>
          <p:cNvCxnSpPr/>
          <p:nvPr userDrawn="1"/>
        </p:nvCxnSpPr>
        <p:spPr>
          <a:xfrm rot="5400000">
            <a:off x="497681" y="5585619"/>
            <a:ext cx="720725" cy="1588"/>
          </a:xfrm>
          <a:prstGeom prst="line">
            <a:avLst/>
          </a:prstGeom>
          <a:ln w="123825" cap="rnd" cmpd="thickThi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 name="Imagen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28238" y="6132513"/>
            <a:ext cx="20875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914403" y="3789041"/>
            <a:ext cx="10534652" cy="1285884"/>
          </a:xfrm>
          <a:solidFill>
            <a:srgbClr val="FFFFFF">
              <a:alpha val="50196"/>
            </a:srgbClr>
          </a:solidFill>
        </p:spPr>
        <p:txBody>
          <a:bodyPr>
            <a:noAutofit/>
          </a:bodyPr>
          <a:lstStyle>
            <a:lvl1pPr algn="l">
              <a:defRPr sz="4000" b="1">
                <a:solidFill>
                  <a:schemeClr val="tx2"/>
                </a:solidFill>
                <a:latin typeface="+mn-lt"/>
              </a:defRPr>
            </a:lvl1p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895360" y="5146333"/>
            <a:ext cx="10553703" cy="914420"/>
          </a:xfrm>
          <a:solidFill>
            <a:srgbClr val="FFFFFF">
              <a:alpha val="50196"/>
            </a:srgbClr>
          </a:solidFill>
        </p:spPr>
        <p:txBody>
          <a:bodyPr>
            <a:normAutofit/>
          </a:bodyPr>
          <a:lstStyle>
            <a:lvl1pPr marL="0" indent="0" algn="l">
              <a:buNone/>
              <a:defRPr sz="28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dirty="0"/>
          </a:p>
        </p:txBody>
      </p:sp>
      <p:pic>
        <p:nvPicPr>
          <p:cNvPr id="8" name="Imagen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2400" y="115200"/>
            <a:ext cx="5803200" cy="935086"/>
          </a:xfrm>
          <a:prstGeom prst="rect">
            <a:avLst/>
          </a:prstGeom>
        </p:spPr>
      </p:pic>
    </p:spTree>
    <p:extLst>
      <p:ext uri="{BB962C8B-B14F-4D97-AF65-F5344CB8AC3E}">
        <p14:creationId xmlns:p14="http://schemas.microsoft.com/office/powerpoint/2010/main" val="630309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a AAP">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Imagen 1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88588" y="6226175"/>
            <a:ext cx="17653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9063" y="6446838"/>
            <a:ext cx="2971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2" y="6119707"/>
            <a:ext cx="3336320" cy="333632"/>
          </a:xfrm>
          <a:prstGeom prst="rect">
            <a:avLst/>
          </a:prstGeom>
        </p:spPr>
      </p:pic>
      <p:graphicFrame>
        <p:nvGraphicFramePr>
          <p:cNvPr id="8" name="4 Tabla"/>
          <p:cNvGraphicFramePr>
            <a:graphicFrameLocks noGrp="1"/>
          </p:cNvGraphicFramePr>
          <p:nvPr/>
        </p:nvGraphicFramePr>
        <p:xfrm>
          <a:off x="1774825" y="908050"/>
          <a:ext cx="8723313" cy="4706938"/>
        </p:xfrm>
        <a:graphic>
          <a:graphicData uri="http://schemas.openxmlformats.org/drawingml/2006/table">
            <a:tbl>
              <a:tblPr firstRow="1" bandRow="1">
                <a:tableStyleId>{5C22544A-7EE6-4342-B048-85BDC9FD1C3A}</a:tableStyleId>
              </a:tblPr>
              <a:tblGrid>
                <a:gridCol w="3846443">
                  <a:extLst>
                    <a:ext uri="{9D8B030D-6E8A-4147-A177-3AD203B41FA5}"/>
                  </a:extLst>
                </a:gridCol>
                <a:gridCol w="4876870">
                  <a:extLst>
                    <a:ext uri="{9D8B030D-6E8A-4147-A177-3AD203B41FA5}"/>
                  </a:extLst>
                </a:gridCol>
              </a:tblGrid>
              <a:tr h="3679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mn-lt"/>
                          <a:cs typeface="Times New Roman" pitchFamily="18" charset="0"/>
                        </a:rPr>
                        <a:t>Clase</a:t>
                      </a:r>
                      <a:endParaRPr kumimoji="0" lang="es-ES" sz="1800" b="0" i="0" u="none" strike="noStrike" cap="none" normalizeH="0" baseline="0" dirty="0" smtClean="0">
                        <a:ln>
                          <a:noFill/>
                        </a:ln>
                        <a:solidFill>
                          <a:schemeClr val="bg1"/>
                        </a:solidFill>
                        <a:effectLst/>
                        <a:latin typeface="+mn-lt"/>
                        <a:cs typeface="Times New Roman" pitchFamily="18" charset="0"/>
                      </a:endParaRPr>
                    </a:p>
                  </a:txBody>
                  <a:tcPr marL="91432" marR="91432" marT="45715" marB="45715" anchor="b"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mn-lt"/>
                          <a:cs typeface="Times New Roman" pitchFamily="18" charset="0"/>
                        </a:rPr>
                        <a:t>Principio activo</a:t>
                      </a:r>
                      <a:endParaRPr kumimoji="0" lang="es-ES" sz="1800" b="0" i="0" u="none" strike="noStrike" cap="none" normalizeH="0" baseline="0" dirty="0" smtClean="0">
                        <a:ln>
                          <a:noFill/>
                        </a:ln>
                        <a:solidFill>
                          <a:schemeClr val="bg1"/>
                        </a:solidFill>
                        <a:effectLst/>
                        <a:latin typeface="+mn-lt"/>
                        <a:cs typeface="Times New Roman" pitchFamily="18" charset="0"/>
                      </a:endParaRPr>
                    </a:p>
                  </a:txBody>
                  <a:tcPr marL="91432" marR="91432" marT="45715" marB="45715" anchor="b" horzOverflow="overflow">
                    <a:solidFill>
                      <a:schemeClr val="tx1"/>
                    </a:solidFill>
                  </a:tcPr>
                </a:tc>
                <a:extLst>
                  <a:ext uri="{0D108BD9-81ED-4DB2-BD59-A6C34878D82A}"/>
                </a:extLst>
              </a:tr>
              <a:tr h="3615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I ( muy alta)</a:t>
                      </a:r>
                    </a:p>
                  </a:txBody>
                  <a:tcPr marL="91432" marR="91432" marT="45715" marB="45715"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Propionato</a:t>
                      </a:r>
                      <a:r>
                        <a:rPr kumimoji="0" lang="es-ES" sz="1600" b="0" i="0" u="none" strike="noStrike" cap="none" normalizeH="0" baseline="0" dirty="0" smtClean="0">
                          <a:ln>
                            <a:noFill/>
                          </a:ln>
                          <a:solidFill>
                            <a:schemeClr val="accent1"/>
                          </a:solidFill>
                          <a:effectLst/>
                          <a:latin typeface="+mn-lt"/>
                          <a:cs typeface="Times New Roman" pitchFamily="18" charset="0"/>
                        </a:rPr>
                        <a:t> </a:t>
                      </a:r>
                      <a:r>
                        <a:rPr kumimoji="0" lang="es-ES" sz="1600" b="0" i="0" u="none" strike="noStrike" cap="none" normalizeH="0" baseline="0" dirty="0" err="1" smtClean="0">
                          <a:ln>
                            <a:noFill/>
                          </a:ln>
                          <a:solidFill>
                            <a:schemeClr val="accent1"/>
                          </a:solidFill>
                          <a:effectLst/>
                          <a:latin typeface="+mn-lt"/>
                          <a:cs typeface="Times New Roman" pitchFamily="18" charset="0"/>
                        </a:rPr>
                        <a:t>clobetasol</a:t>
                      </a:r>
                      <a:r>
                        <a:rPr kumimoji="0" lang="es-ES" sz="1600" b="0" i="0" u="none" strike="noStrike" cap="none" normalizeH="0" baseline="0" dirty="0" smtClean="0">
                          <a:ln>
                            <a:noFill/>
                          </a:ln>
                          <a:solidFill>
                            <a:schemeClr val="accent1"/>
                          </a:solidFill>
                          <a:effectLst/>
                          <a:latin typeface="+mn-lt"/>
                          <a:cs typeface="Times New Roman" pitchFamily="18" charset="0"/>
                        </a:rPr>
                        <a:t> 0,05%</a:t>
                      </a:r>
                    </a:p>
                  </a:txBody>
                  <a:tcPr marL="91432" marR="91432" marT="45715" marB="45715" anchor="ctr" horzOverflow="overflow">
                    <a:solidFill>
                      <a:srgbClr val="CDD7EB"/>
                    </a:solidFill>
                  </a:tcPr>
                </a:tc>
                <a:extLst>
                  <a:ext uri="{0D108BD9-81ED-4DB2-BD59-A6C34878D82A}"/>
                </a:extLst>
              </a:tr>
              <a:tr h="3615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II (potencia alta)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L="91432" marR="91432" marT="45715" marB="45715"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Prednicarbato</a:t>
                      </a:r>
                      <a:r>
                        <a:rPr kumimoji="0" lang="es-ES" sz="1600" b="1" i="0" u="none" strike="noStrike" cap="none" normalizeH="0" baseline="0" dirty="0" smtClean="0">
                          <a:ln>
                            <a:noFill/>
                          </a:ln>
                          <a:solidFill>
                            <a:srgbClr val="C00000"/>
                          </a:solidFill>
                          <a:effectLst/>
                          <a:latin typeface="+mn-lt"/>
                          <a:cs typeface="Times New Roman" pitchFamily="18" charset="0"/>
                        </a:rPr>
                        <a:t> 0,25%  </a:t>
                      </a:r>
                    </a:p>
                  </a:txBody>
                  <a:tcPr marL="91432" marR="91432" marT="45715" marB="45715" anchor="ctr" horzOverflow="overflow">
                    <a:solidFill>
                      <a:srgbClr val="E8ECF5"/>
                    </a:solidFill>
                  </a:tcPr>
                </a:tc>
                <a:extLst>
                  <a:ext uri="{0D108BD9-81ED-4DB2-BD59-A6C34878D82A}"/>
                </a:extLst>
              </a:tr>
              <a:tr h="3615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L="91432" marR="91432" marT="45715" marB="45715"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Mometasona</a:t>
                      </a:r>
                      <a:r>
                        <a:rPr kumimoji="0" lang="es-ES" sz="1600" b="1" i="0" u="none" strike="noStrike" cap="none" normalizeH="0" baseline="0" dirty="0" smtClean="0">
                          <a:ln>
                            <a:noFill/>
                          </a:ln>
                          <a:solidFill>
                            <a:srgbClr val="C00000"/>
                          </a:solidFill>
                          <a:effectLst/>
                          <a:latin typeface="+mn-lt"/>
                          <a:cs typeface="Times New Roman" pitchFamily="18" charset="0"/>
                        </a:rPr>
                        <a:t> 0,1%</a:t>
                      </a:r>
                    </a:p>
                  </a:txBody>
                  <a:tcPr marL="91432" marR="91432" marT="45715" marB="45715" anchor="ctr" horzOverflow="overflow">
                    <a:solidFill>
                      <a:srgbClr val="CDD7EB"/>
                    </a:solidFill>
                  </a:tcPr>
                </a:tc>
                <a:extLst>
                  <a:ext uri="{0D108BD9-81ED-4DB2-BD59-A6C34878D82A}"/>
                </a:extLst>
              </a:tr>
              <a:tr h="3615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L="91432" marR="91432" marT="45715" marB="45715"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Metilprednisolona</a:t>
                      </a:r>
                      <a:r>
                        <a:rPr kumimoji="0" lang="es-ES" sz="1600" b="1" i="0" u="none" strike="noStrike" cap="none" normalizeH="0" baseline="0" dirty="0" smtClean="0">
                          <a:ln>
                            <a:noFill/>
                          </a:ln>
                          <a:solidFill>
                            <a:srgbClr val="C00000"/>
                          </a:solidFill>
                          <a:effectLst/>
                          <a:latin typeface="+mn-lt"/>
                          <a:cs typeface="Times New Roman" pitchFamily="18" charset="0"/>
                        </a:rPr>
                        <a:t> 0,1%</a:t>
                      </a:r>
                    </a:p>
                  </a:txBody>
                  <a:tcPr marL="91432" marR="91432" marT="45715" marB="45715" anchor="ctr" horzOverflow="overflow">
                    <a:solidFill>
                      <a:srgbClr val="E8ECF5"/>
                    </a:solidFill>
                  </a:tcPr>
                </a:tc>
                <a:extLst>
                  <a:ext uri="{0D108BD9-81ED-4DB2-BD59-A6C34878D82A}"/>
                </a:extLst>
              </a:tr>
              <a:tr h="3615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L="91432" marR="91432" marT="45715" marB="45715"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Betametasona</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L="91432" marR="91432" marT="45715" marB="45715" anchor="ctr" horzOverflow="overflow">
                    <a:solidFill>
                      <a:srgbClr val="CDD7EB"/>
                    </a:solidFill>
                  </a:tcPr>
                </a:tc>
                <a:extLst>
                  <a:ext uri="{0D108BD9-81ED-4DB2-BD59-A6C34878D82A}"/>
                </a:extLst>
              </a:tr>
              <a:tr h="3615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accent1"/>
                          </a:solidFill>
                          <a:effectLst/>
                          <a:latin typeface="+mn-lt"/>
                          <a:cs typeface="Times New Roman" pitchFamily="18" charset="0"/>
                        </a:rPr>
                        <a:t> </a:t>
                      </a:r>
                    </a:p>
                  </a:txBody>
                  <a:tcPr marL="91432" marR="91432" marT="45715" marB="45715"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Beclometasona</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L="91432" marR="91432" marT="45715" marB="45715" anchor="ctr" horzOverflow="overflow">
                    <a:solidFill>
                      <a:srgbClr val="E8ECF5"/>
                    </a:solidFill>
                  </a:tcPr>
                </a:tc>
                <a:extLst>
                  <a:ext uri="{0D108BD9-81ED-4DB2-BD59-A6C34878D82A}"/>
                </a:extLst>
              </a:tr>
              <a:tr h="36158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L="91432" marR="91432" marT="45715" marB="45715"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Arial" pitchFamily="34" charset="0"/>
                        </a:rPr>
                        <a:t>Propionato</a:t>
                      </a:r>
                      <a:r>
                        <a:rPr kumimoji="0" lang="es-ES" sz="1600" b="1" i="0" u="none" strike="noStrike" cap="none" normalizeH="0" baseline="0" dirty="0" smtClean="0">
                          <a:ln>
                            <a:noFill/>
                          </a:ln>
                          <a:solidFill>
                            <a:srgbClr val="C00000"/>
                          </a:solidFill>
                          <a:effectLst/>
                          <a:latin typeface="+mn-lt"/>
                          <a:cs typeface="Arial" pitchFamily="34" charset="0"/>
                        </a:rPr>
                        <a:t> </a:t>
                      </a:r>
                      <a:r>
                        <a:rPr kumimoji="0" lang="es-ES" sz="1600" b="1" i="0" u="none" strike="noStrike" cap="none" normalizeH="0" baseline="0" dirty="0" err="1" smtClean="0">
                          <a:ln>
                            <a:noFill/>
                          </a:ln>
                          <a:solidFill>
                            <a:srgbClr val="C00000"/>
                          </a:solidFill>
                          <a:effectLst/>
                          <a:latin typeface="+mn-lt"/>
                          <a:cs typeface="Arial" pitchFamily="34" charset="0"/>
                        </a:rPr>
                        <a:t>fluticasona</a:t>
                      </a:r>
                      <a:endParaRPr kumimoji="0" lang="es-ES" sz="1600" b="1" i="0" u="none" strike="noStrike" cap="none" normalizeH="0" baseline="0" dirty="0" smtClean="0">
                        <a:ln>
                          <a:noFill/>
                        </a:ln>
                        <a:solidFill>
                          <a:srgbClr val="C00000"/>
                        </a:solidFill>
                        <a:effectLst/>
                        <a:latin typeface="+mn-lt"/>
                        <a:cs typeface="Times New Roman" pitchFamily="18" charset="0"/>
                      </a:endParaRPr>
                    </a:p>
                  </a:txBody>
                  <a:tcPr marL="91432" marR="91432" marT="45715" marB="45715" anchor="ctr" horzOverflow="overflow">
                    <a:solidFill>
                      <a:srgbClr val="CDD7EB"/>
                    </a:solidFill>
                  </a:tcPr>
                </a:tc>
                <a:extLst>
                  <a:ext uri="{0D108BD9-81ED-4DB2-BD59-A6C34878D82A}"/>
                </a:extLst>
              </a:tr>
              <a:tr h="3615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 III (potencia intermedia)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L="91432" marR="91432" marT="45715" marB="45715"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Clobetasona</a:t>
                      </a:r>
                      <a:r>
                        <a:rPr kumimoji="0" lang="es-ES" sz="1600" b="0" i="0" u="none" strike="noStrike" cap="none" normalizeH="0" baseline="0" dirty="0" smtClean="0">
                          <a:ln>
                            <a:noFill/>
                          </a:ln>
                          <a:solidFill>
                            <a:schemeClr val="accent1"/>
                          </a:solidFill>
                          <a:effectLst/>
                          <a:latin typeface="+mn-lt"/>
                          <a:cs typeface="Times New Roman" pitchFamily="18" charset="0"/>
                        </a:rPr>
                        <a:t> 0,05%</a:t>
                      </a:r>
                    </a:p>
                  </a:txBody>
                  <a:tcPr marL="91432" marR="91432" marT="45715" marB="45715" anchor="ctr" horzOverflow="overflow">
                    <a:solidFill>
                      <a:srgbClr val="E8ECF5"/>
                    </a:solidFill>
                  </a:tcPr>
                </a:tc>
                <a:extLst>
                  <a:ext uri="{0D108BD9-81ED-4DB2-BD59-A6C34878D82A}"/>
                </a:extLst>
              </a:tr>
              <a:tr h="3615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mn-lt"/>
                          <a:cs typeface="Times New Roman" pitchFamily="18" charset="0"/>
                        </a:rPr>
                        <a:t> </a:t>
                      </a: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L="91432" marR="91432" marT="45715" marB="45715"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a:t>
                      </a:r>
                      <a:r>
                        <a:rPr kumimoji="0" lang="es-ES" sz="1600" b="0" i="0" u="none" strike="noStrike" cap="none" normalizeH="0" baseline="0" dirty="0" err="1" smtClean="0">
                          <a:ln>
                            <a:noFill/>
                          </a:ln>
                          <a:solidFill>
                            <a:schemeClr val="accent1"/>
                          </a:solidFill>
                          <a:effectLst/>
                          <a:latin typeface="+mn-lt"/>
                          <a:cs typeface="Times New Roman" pitchFamily="18" charset="0"/>
                        </a:rPr>
                        <a:t>aceponato</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L="91432" marR="91432" marT="45715" marB="45715" anchor="ctr" horzOverflow="overflow">
                    <a:solidFill>
                      <a:srgbClr val="CDD7EB"/>
                    </a:solidFill>
                  </a:tcPr>
                </a:tc>
                <a:extLst>
                  <a:ext uri="{0D108BD9-81ED-4DB2-BD59-A6C34878D82A}"/>
                </a:extLst>
              </a:tr>
              <a:tr h="3615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mn-lt"/>
                          <a:cs typeface="Times New Roman" pitchFamily="18" charset="0"/>
                        </a:rPr>
                        <a:t> </a:t>
                      </a: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L="91432" marR="91432" marT="45715" marB="45715"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butirato</a:t>
                      </a:r>
                    </a:p>
                  </a:txBody>
                  <a:tcPr marL="91432" marR="91432" marT="45715" marB="45715" anchor="ctr" horzOverflow="overflow">
                    <a:solidFill>
                      <a:srgbClr val="E8ECF5"/>
                    </a:solidFill>
                  </a:tcPr>
                </a:tc>
                <a:extLst>
                  <a:ext uri="{0D108BD9-81ED-4DB2-BD59-A6C34878D82A}"/>
                </a:extLst>
              </a:tr>
              <a:tr h="36158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mn-lt"/>
                        <a:cs typeface="Arial" pitchFamily="34" charset="0"/>
                      </a:endParaRPr>
                    </a:p>
                  </a:txBody>
                  <a:tcPr marL="91432" marR="91432" marT="45715" marB="45715"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Ac </a:t>
                      </a:r>
                      <a:r>
                        <a:rPr kumimoji="0" lang="es-ES" sz="1600" b="0" i="0" u="none" strike="noStrike" cap="none" normalizeH="0" baseline="0" dirty="0" err="1" smtClean="0">
                          <a:ln>
                            <a:noFill/>
                          </a:ln>
                          <a:solidFill>
                            <a:schemeClr val="accent1"/>
                          </a:solidFill>
                          <a:effectLst/>
                          <a:latin typeface="+mn-lt"/>
                          <a:cs typeface="Times New Roman" pitchFamily="18" charset="0"/>
                        </a:rPr>
                        <a:t>fluocinolona</a:t>
                      </a:r>
                      <a:endParaRPr kumimoji="0" lang="es-ES" sz="1600" b="1" i="0" u="none" strike="noStrike" cap="none" normalizeH="0" baseline="0" dirty="0" smtClean="0">
                        <a:ln>
                          <a:noFill/>
                        </a:ln>
                        <a:solidFill>
                          <a:schemeClr val="accent1"/>
                        </a:solidFill>
                        <a:effectLst/>
                        <a:latin typeface="+mn-lt"/>
                        <a:cs typeface="Times New Roman" pitchFamily="18" charset="0"/>
                      </a:endParaRPr>
                    </a:p>
                  </a:txBody>
                  <a:tcPr marL="91432" marR="91432" marT="45715" marB="45715" anchor="ctr" horzOverflow="overflow">
                    <a:solidFill>
                      <a:srgbClr val="CDD7EB"/>
                    </a:solidFill>
                  </a:tcPr>
                </a:tc>
                <a:extLst>
                  <a:ext uri="{0D108BD9-81ED-4DB2-BD59-A6C34878D82A}"/>
                </a:extLst>
              </a:tr>
              <a:tr h="3615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Arial" pitchFamily="34" charset="0"/>
                        </a:rPr>
                        <a:t>IV (potencia baja)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L="91432" marR="91432" marT="45715" marB="45715"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acetato</a:t>
                      </a:r>
                    </a:p>
                  </a:txBody>
                  <a:tcPr marL="91432" marR="91432" marT="45715" marB="45715" anchor="ctr" horzOverflow="overflow">
                    <a:solidFill>
                      <a:srgbClr val="E8ECF5"/>
                    </a:solidFill>
                  </a:tcPr>
                </a:tc>
                <a:extLst>
                  <a:ext uri="{0D108BD9-81ED-4DB2-BD59-A6C34878D82A}"/>
                </a:extLst>
              </a:tr>
            </a:tbl>
          </a:graphicData>
        </a:graphic>
      </p:graphicFrame>
      <p:sp>
        <p:nvSpPr>
          <p:cNvPr id="11" name="Marcador de texto 5"/>
          <p:cNvSpPr>
            <a:spLocks noGrp="1"/>
          </p:cNvSpPr>
          <p:nvPr>
            <p:ph type="body" sz="quarter" idx="13"/>
          </p:nvPr>
        </p:nvSpPr>
        <p:spPr>
          <a:xfrm>
            <a:off x="-40" y="5661250"/>
            <a:ext cx="11582443" cy="295162"/>
          </a:xfrm>
        </p:spPr>
        <p:txBody>
          <a:bodyPr/>
          <a:lstStyle>
            <a:lvl1pPr marL="0" indent="0" algn="r">
              <a:buNone/>
              <a:defRPr sz="1400" i="1">
                <a:solidFill>
                  <a:schemeClr val="accent2"/>
                </a:solidFill>
              </a:defRPr>
            </a:lvl1pPr>
          </a:lstStyle>
          <a:p>
            <a:pPr lvl="0"/>
            <a:r>
              <a:rPr lang="es-ES" smtClean="0"/>
              <a:t>Haga clic para modificar el estilo de texto del patrón</a:t>
            </a:r>
          </a:p>
        </p:txBody>
      </p:sp>
      <p:sp>
        <p:nvSpPr>
          <p:cNvPr id="7" name="1 Título"/>
          <p:cNvSpPr>
            <a:spLocks noGrp="1"/>
          </p:cNvSpPr>
          <p:nvPr>
            <p:ph type="title"/>
          </p:nvPr>
        </p:nvSpPr>
        <p:spPr>
          <a:xfrm>
            <a:off x="609601" y="159904"/>
            <a:ext cx="10972800" cy="604800"/>
          </a:xfrm>
          <a:noFill/>
        </p:spPr>
        <p:txBody>
          <a:bodyPr>
            <a:noAutofit/>
          </a:bodyPr>
          <a:lstStyle>
            <a:lvl1pPr algn="ctr">
              <a:defRPr sz="3200" b="1">
                <a:solidFill>
                  <a:schemeClr val="accent1"/>
                </a:solidFill>
              </a:defRPr>
            </a:lvl1pPr>
          </a:lstStyle>
          <a:p>
            <a:r>
              <a:rPr lang="es-ES" smtClean="0"/>
              <a:t>Haga clic para modificar el estilo de título del patrón</a:t>
            </a:r>
            <a:endParaRPr lang="es-ES" dirty="0"/>
          </a:p>
        </p:txBody>
      </p:sp>
    </p:spTree>
    <p:extLst>
      <p:ext uri="{BB962C8B-B14F-4D97-AF65-F5344CB8AC3E}">
        <p14:creationId xmlns:p14="http://schemas.microsoft.com/office/powerpoint/2010/main" val="3540964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2464637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3" y="2130451"/>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3" y="3886202"/>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94694215-63C2-4842-881A-96D2B356E7D4}" type="slidenum">
              <a:rPr lang="es-ES" altLang="es-ES"/>
              <a:pPr>
                <a:defRPr/>
              </a:pPr>
              <a:t>‹Nº›</a:t>
            </a:fld>
            <a:endParaRPr lang="es-ES" altLang="es-ES"/>
          </a:p>
        </p:txBody>
      </p:sp>
    </p:spTree>
    <p:extLst>
      <p:ext uri="{BB962C8B-B14F-4D97-AF65-F5344CB8AC3E}">
        <p14:creationId xmlns:p14="http://schemas.microsoft.com/office/powerpoint/2010/main" val="3816760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04637F3C-13FD-4D77-AE51-C34CD88F2D8F}" type="slidenum">
              <a:rPr lang="es-ES" altLang="es-ES"/>
              <a:pPr>
                <a:defRPr/>
              </a:pPr>
              <a:t>‹Nº›</a:t>
            </a:fld>
            <a:endParaRPr lang="es-ES" altLang="es-ES"/>
          </a:p>
        </p:txBody>
      </p:sp>
    </p:spTree>
    <p:extLst>
      <p:ext uri="{BB962C8B-B14F-4D97-AF65-F5344CB8AC3E}">
        <p14:creationId xmlns:p14="http://schemas.microsoft.com/office/powerpoint/2010/main" val="571743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5" y="4406926"/>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5" y="2906722"/>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80D8F7EA-34CD-43E8-A580-9693F27C3C87}" type="slidenum">
              <a:rPr lang="es-ES" altLang="es-ES"/>
              <a:pPr>
                <a:defRPr/>
              </a:pPr>
              <a:t>‹Nº›</a:t>
            </a:fld>
            <a:endParaRPr lang="es-ES" altLang="es-ES"/>
          </a:p>
        </p:txBody>
      </p:sp>
    </p:spTree>
    <p:extLst>
      <p:ext uri="{BB962C8B-B14F-4D97-AF65-F5344CB8AC3E}">
        <p14:creationId xmlns:p14="http://schemas.microsoft.com/office/powerpoint/2010/main" val="2418506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3"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
          </a:p>
        </p:txBody>
      </p:sp>
      <p:sp>
        <p:nvSpPr>
          <p:cNvPr id="6"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99CD4838-6C57-4B44-AA09-AD14BC80F23B}" type="slidenum">
              <a:rPr lang="es-ES" altLang="es-ES"/>
              <a:pPr>
                <a:defRPr/>
              </a:pPr>
              <a:t>‹Nº›</a:t>
            </a:fld>
            <a:endParaRPr lang="es-ES" altLang="es-ES"/>
          </a:p>
        </p:txBody>
      </p:sp>
    </p:spTree>
    <p:extLst>
      <p:ext uri="{BB962C8B-B14F-4D97-AF65-F5344CB8AC3E}">
        <p14:creationId xmlns:p14="http://schemas.microsoft.com/office/powerpoint/2010/main" val="2477561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72" y="1535114"/>
            <a:ext cx="538903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72" y="2174875"/>
            <a:ext cx="538903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
          </a:p>
        </p:txBody>
      </p:sp>
      <p:sp>
        <p:nvSpPr>
          <p:cNvPr id="8"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vl1pPr>
          </a:lstStyle>
          <a:p>
            <a:pPr>
              <a:defRPr/>
            </a:pPr>
            <a:fld id="{26548E1E-B42C-49B6-A371-1FB86D20A470}" type="slidenum">
              <a:rPr lang="es-ES" altLang="es-ES"/>
              <a:pPr>
                <a:defRPr/>
              </a:pPr>
              <a:t>‹Nº›</a:t>
            </a:fld>
            <a:endParaRPr lang="es-ES" altLang="es-ES"/>
          </a:p>
        </p:txBody>
      </p:sp>
    </p:spTree>
    <p:extLst>
      <p:ext uri="{BB962C8B-B14F-4D97-AF65-F5344CB8AC3E}">
        <p14:creationId xmlns:p14="http://schemas.microsoft.com/office/powerpoint/2010/main" val="3560560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
          </a:p>
        </p:txBody>
      </p:sp>
      <p:sp>
        <p:nvSpPr>
          <p:cNvPr id="4"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vl1pPr>
          </a:lstStyle>
          <a:p>
            <a:pPr>
              <a:defRPr/>
            </a:pPr>
            <a:fld id="{6BBB46CA-546C-44EF-81CE-3AA9F9E22AB2}" type="slidenum">
              <a:rPr lang="es-ES" altLang="es-ES"/>
              <a:pPr>
                <a:defRPr/>
              </a:pPr>
              <a:t>‹Nº›</a:t>
            </a:fld>
            <a:endParaRPr lang="es-ES" altLang="es-ES"/>
          </a:p>
        </p:txBody>
      </p:sp>
    </p:spTree>
    <p:extLst>
      <p:ext uri="{BB962C8B-B14F-4D97-AF65-F5344CB8AC3E}">
        <p14:creationId xmlns:p14="http://schemas.microsoft.com/office/powerpoint/2010/main" val="731576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
          </a:p>
        </p:txBody>
      </p:sp>
      <p:sp>
        <p:nvSpPr>
          <p:cNvPr id="3"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vl1pPr>
          </a:lstStyle>
          <a:p>
            <a:pPr>
              <a:defRPr/>
            </a:pPr>
            <a:fld id="{E817675E-B794-49B9-B6B0-61EA637D9B6A}" type="slidenum">
              <a:rPr lang="es-ES" altLang="es-ES"/>
              <a:pPr>
                <a:defRPr/>
              </a:pPr>
              <a:t>‹Nº›</a:t>
            </a:fld>
            <a:endParaRPr lang="es-ES" altLang="es-ES"/>
          </a:p>
        </p:txBody>
      </p:sp>
    </p:spTree>
    <p:extLst>
      <p:ext uri="{BB962C8B-B14F-4D97-AF65-F5344CB8AC3E}">
        <p14:creationId xmlns:p14="http://schemas.microsoft.com/office/powerpoint/2010/main" val="1480291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3"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7" y="273076"/>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3"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
          </a:p>
        </p:txBody>
      </p:sp>
      <p:sp>
        <p:nvSpPr>
          <p:cNvPr id="6"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760D8B98-3330-4C1A-8AD0-7382EF159D1B}" type="slidenum">
              <a:rPr lang="es-ES" altLang="es-ES"/>
              <a:pPr>
                <a:defRPr/>
              </a:pPr>
              <a:t>‹Nº›</a:t>
            </a:fld>
            <a:endParaRPr lang="es-ES" altLang="es-ES"/>
          </a:p>
        </p:txBody>
      </p:sp>
    </p:spTree>
    <p:extLst>
      <p:ext uri="{BB962C8B-B14F-4D97-AF65-F5344CB8AC3E}">
        <p14:creationId xmlns:p14="http://schemas.microsoft.com/office/powerpoint/2010/main" val="4075948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los y subnivel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Imagen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88588" y="6226175"/>
            <a:ext cx="17653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9063" y="6446838"/>
            <a:ext cx="2971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2" y="6119707"/>
            <a:ext cx="3336320" cy="333632"/>
          </a:xfrm>
          <a:prstGeom prst="rect">
            <a:avLst/>
          </a:prstGeom>
        </p:spPr>
      </p:pic>
      <p:sp>
        <p:nvSpPr>
          <p:cNvPr id="2" name="1 Título"/>
          <p:cNvSpPr>
            <a:spLocks noGrp="1"/>
          </p:cNvSpPr>
          <p:nvPr>
            <p:ph type="title"/>
          </p:nvPr>
        </p:nvSpPr>
        <p:spPr>
          <a:xfrm>
            <a:off x="609601" y="159904"/>
            <a:ext cx="10972800" cy="604800"/>
          </a:xfrm>
          <a:noFill/>
        </p:spPr>
        <p:txBody>
          <a:bodyPr>
            <a:noAutofit/>
          </a:bodyPr>
          <a:lstStyle>
            <a:lvl1pPr algn="ctr">
              <a:defRPr sz="3200" b="1" baseline="0">
                <a:solidFill>
                  <a:schemeClr val="accent1"/>
                </a:solidFill>
              </a:defRPr>
            </a:lvl1pPr>
          </a:lstStyle>
          <a:p>
            <a:r>
              <a:rPr lang="es-ES" smtClean="0"/>
              <a:t>Haga clic para modificar el estilo de título del patrón</a:t>
            </a:r>
            <a:endParaRPr lang="es-ES" dirty="0"/>
          </a:p>
        </p:txBody>
      </p:sp>
      <p:sp>
        <p:nvSpPr>
          <p:cNvPr id="3" name="2 Marcador de contenido"/>
          <p:cNvSpPr>
            <a:spLocks noGrp="1"/>
          </p:cNvSpPr>
          <p:nvPr>
            <p:ph idx="1"/>
          </p:nvPr>
        </p:nvSpPr>
        <p:spPr>
          <a:xfrm>
            <a:off x="0" y="1015675"/>
            <a:ext cx="11582400" cy="4592024"/>
          </a:xfrm>
        </p:spPr>
        <p:txBody>
          <a:bodyPr>
            <a:normAutofit/>
          </a:bodyPr>
          <a:lstStyle>
            <a:lvl1pPr marL="808038" indent="-265113">
              <a:spcBef>
                <a:spcPts val="600"/>
              </a:spcBef>
              <a:buFontTx/>
              <a:buBlip>
                <a:blip r:embed="rId6"/>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6" name="Marcador de texto 5"/>
          <p:cNvSpPr>
            <a:spLocks noGrp="1"/>
          </p:cNvSpPr>
          <p:nvPr>
            <p:ph type="body" sz="quarter" idx="10"/>
          </p:nvPr>
        </p:nvSpPr>
        <p:spPr>
          <a:xfrm>
            <a:off x="-40" y="5661250"/>
            <a:ext cx="11582443" cy="295162"/>
          </a:xfrm>
        </p:spPr>
        <p:txBody>
          <a:bodyPr/>
          <a:lstStyle>
            <a:lvl1pPr marL="0" indent="0" algn="r">
              <a:buNone/>
              <a:defRPr sz="1400" i="1">
                <a:solidFill>
                  <a:schemeClr val="accent2"/>
                </a:solidFill>
              </a:defRPr>
            </a:lvl1pPr>
          </a:lstStyle>
          <a:p>
            <a:pPr lvl="0"/>
            <a:r>
              <a:rPr lang="es-ES" smtClean="0"/>
              <a:t>Haga clic para modificar el estilo de texto del patrón</a:t>
            </a:r>
          </a:p>
        </p:txBody>
      </p:sp>
    </p:spTree>
    <p:extLst>
      <p:ext uri="{BB962C8B-B14F-4D97-AF65-F5344CB8AC3E}">
        <p14:creationId xmlns:p14="http://schemas.microsoft.com/office/powerpoint/2010/main" val="3610993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
          </a:p>
        </p:txBody>
      </p:sp>
      <p:sp>
        <p:nvSpPr>
          <p:cNvPr id="6"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828E3B1A-2830-49D8-9B80-FA5B82BB6745}" type="slidenum">
              <a:rPr lang="es-ES" altLang="es-ES"/>
              <a:pPr>
                <a:defRPr/>
              </a:pPr>
              <a:t>‹Nº›</a:t>
            </a:fld>
            <a:endParaRPr lang="es-ES" altLang="es-ES"/>
          </a:p>
        </p:txBody>
      </p:sp>
    </p:spTree>
    <p:extLst>
      <p:ext uri="{BB962C8B-B14F-4D97-AF65-F5344CB8AC3E}">
        <p14:creationId xmlns:p14="http://schemas.microsoft.com/office/powerpoint/2010/main" val="56512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40256DD3-A91E-4E24-B21E-65E8F1ED6EF0}" type="slidenum">
              <a:rPr lang="es-ES" altLang="es-ES"/>
              <a:pPr>
                <a:defRPr/>
              </a:pPr>
              <a:t>‹Nº›</a:t>
            </a:fld>
            <a:endParaRPr lang="es-ES" altLang="es-ES"/>
          </a:p>
        </p:txBody>
      </p:sp>
    </p:spTree>
    <p:extLst>
      <p:ext uri="{BB962C8B-B14F-4D97-AF65-F5344CB8AC3E}">
        <p14:creationId xmlns:p14="http://schemas.microsoft.com/office/powerpoint/2010/main" val="4235698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64"/>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1" y="274664"/>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953DACBB-D27A-48B2-9A89-B286D948C54D}" type="slidenum">
              <a:rPr lang="es-ES" altLang="es-ES"/>
              <a:pPr>
                <a:defRPr/>
              </a:pPr>
              <a:t>‹Nº›</a:t>
            </a:fld>
            <a:endParaRPr lang="es-ES" altLang="es-ES"/>
          </a:p>
        </p:txBody>
      </p:sp>
    </p:spTree>
    <p:extLst>
      <p:ext uri="{BB962C8B-B14F-4D97-AF65-F5344CB8AC3E}">
        <p14:creationId xmlns:p14="http://schemas.microsoft.com/office/powerpoint/2010/main" val="3950337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olos y subnivel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Imagen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88588" y="6226175"/>
            <a:ext cx="17653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9063" y="6446838"/>
            <a:ext cx="2971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2" y="6119707"/>
            <a:ext cx="3336320" cy="333632"/>
          </a:xfrm>
          <a:prstGeom prst="rect">
            <a:avLst/>
          </a:prstGeom>
        </p:spPr>
      </p:pic>
      <p:sp>
        <p:nvSpPr>
          <p:cNvPr id="2" name="1 Título"/>
          <p:cNvSpPr>
            <a:spLocks noGrp="1"/>
          </p:cNvSpPr>
          <p:nvPr>
            <p:ph type="title"/>
          </p:nvPr>
        </p:nvSpPr>
        <p:spPr>
          <a:xfrm>
            <a:off x="609601" y="159904"/>
            <a:ext cx="10972800" cy="604800"/>
          </a:xfrm>
          <a:noFill/>
        </p:spPr>
        <p:txBody>
          <a:bodyPr>
            <a:noAutofit/>
          </a:bodyPr>
          <a:lstStyle>
            <a:lvl1pPr algn="ctr">
              <a:defRPr sz="3200" b="1" baseline="0">
                <a:solidFill>
                  <a:schemeClr val="accent1"/>
                </a:solidFill>
              </a:defRPr>
            </a:lvl1pPr>
          </a:lstStyle>
          <a:p>
            <a:r>
              <a:rPr lang="es-ES" smtClean="0"/>
              <a:t>Haga clic para modificar el estilo de título del patrón</a:t>
            </a:r>
            <a:endParaRPr lang="es-ES" dirty="0"/>
          </a:p>
        </p:txBody>
      </p:sp>
      <p:sp>
        <p:nvSpPr>
          <p:cNvPr id="3" name="2 Marcador de contenido"/>
          <p:cNvSpPr>
            <a:spLocks noGrp="1"/>
          </p:cNvSpPr>
          <p:nvPr>
            <p:ph idx="1"/>
          </p:nvPr>
        </p:nvSpPr>
        <p:spPr>
          <a:xfrm>
            <a:off x="0" y="1015675"/>
            <a:ext cx="11582400" cy="4592024"/>
          </a:xfrm>
        </p:spPr>
        <p:txBody>
          <a:bodyPr>
            <a:normAutofit/>
          </a:bodyPr>
          <a:lstStyle>
            <a:lvl1pPr marL="808038" indent="-265113">
              <a:spcBef>
                <a:spcPts val="600"/>
              </a:spcBef>
              <a:buFontTx/>
              <a:buBlip>
                <a:blip r:embed="rId6"/>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6" name="Marcador de texto 5"/>
          <p:cNvSpPr>
            <a:spLocks noGrp="1"/>
          </p:cNvSpPr>
          <p:nvPr>
            <p:ph type="body" sz="quarter" idx="10"/>
          </p:nvPr>
        </p:nvSpPr>
        <p:spPr>
          <a:xfrm>
            <a:off x="-40" y="5661250"/>
            <a:ext cx="11582443" cy="295162"/>
          </a:xfrm>
        </p:spPr>
        <p:txBody>
          <a:bodyPr/>
          <a:lstStyle>
            <a:lvl1pPr marL="0" indent="0" algn="r">
              <a:buNone/>
              <a:defRPr sz="1400" i="1">
                <a:solidFill>
                  <a:schemeClr val="accent2"/>
                </a:solidFill>
              </a:defRPr>
            </a:lvl1pPr>
          </a:lstStyle>
          <a:p>
            <a:pPr lvl="0"/>
            <a:r>
              <a:rPr lang="es-ES" smtClean="0"/>
              <a:t>Haga clic para modificar el estilo de texto del patrón</a:t>
            </a:r>
          </a:p>
        </p:txBody>
      </p:sp>
    </p:spTree>
    <p:extLst>
      <p:ext uri="{BB962C8B-B14F-4D97-AF65-F5344CB8AC3E}">
        <p14:creationId xmlns:p14="http://schemas.microsoft.com/office/powerpoint/2010/main" val="3433826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gunta interactiva">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Imagen 1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88588" y="6226175"/>
            <a:ext cx="17653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1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9063" y="6446838"/>
            <a:ext cx="2971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2" y="6119707"/>
            <a:ext cx="3336320" cy="333632"/>
          </a:xfrm>
          <a:prstGeom prst="rect">
            <a:avLst/>
          </a:prstGeom>
        </p:spPr>
      </p:pic>
      <p:sp>
        <p:nvSpPr>
          <p:cNvPr id="3" name="2 Marcador de texto"/>
          <p:cNvSpPr>
            <a:spLocks noGrp="1"/>
          </p:cNvSpPr>
          <p:nvPr>
            <p:ph type="body" idx="1"/>
          </p:nvPr>
        </p:nvSpPr>
        <p:spPr>
          <a:xfrm>
            <a:off x="963085" y="2276875"/>
            <a:ext cx="10363200" cy="3330826"/>
          </a:xfrm>
        </p:spPr>
        <p:txBody>
          <a:bodyPr/>
          <a:lstStyle>
            <a:lvl1pPr marL="457200" indent="-457200">
              <a:spcBef>
                <a:spcPts val="600"/>
              </a:spcBef>
              <a:buClr>
                <a:schemeClr val="tx2"/>
              </a:buClr>
              <a:buFont typeface="+mj-lt"/>
              <a:buAutoNum type="arabicPeriod"/>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p:txBody>
      </p:sp>
      <p:sp>
        <p:nvSpPr>
          <p:cNvPr id="13" name="2 Marcador de texto"/>
          <p:cNvSpPr>
            <a:spLocks noGrp="1"/>
          </p:cNvSpPr>
          <p:nvPr>
            <p:ph type="body" idx="10"/>
          </p:nvPr>
        </p:nvSpPr>
        <p:spPr>
          <a:xfrm>
            <a:off x="963085" y="908763"/>
            <a:ext cx="10363200" cy="1035465"/>
          </a:xfrm>
        </p:spPr>
        <p:txBody>
          <a:bodyPr anchor="b">
            <a:normAutofit/>
          </a:bodyPr>
          <a:lstStyle>
            <a:lvl1pPr marL="0" indent="0" algn="ctr">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4" name="Marcador de texto 5"/>
          <p:cNvSpPr>
            <a:spLocks noGrp="1"/>
          </p:cNvSpPr>
          <p:nvPr>
            <p:ph type="body" sz="quarter" idx="11"/>
          </p:nvPr>
        </p:nvSpPr>
        <p:spPr>
          <a:xfrm>
            <a:off x="-40" y="5661250"/>
            <a:ext cx="11582443" cy="295162"/>
          </a:xfrm>
        </p:spPr>
        <p:txBody>
          <a:bodyPr/>
          <a:lstStyle>
            <a:lvl1pPr marL="0" indent="0" algn="r">
              <a:buNone/>
              <a:defRPr sz="1400" i="1">
                <a:solidFill>
                  <a:schemeClr val="accent2"/>
                </a:solidFill>
              </a:defRPr>
            </a:lvl1pPr>
          </a:lstStyle>
          <a:p>
            <a:pPr lvl="0"/>
            <a:r>
              <a:rPr lang="es-ES" smtClean="0"/>
              <a:t>Haga clic para modificar el estilo de texto del patrón</a:t>
            </a:r>
          </a:p>
        </p:txBody>
      </p:sp>
      <p:sp>
        <p:nvSpPr>
          <p:cNvPr id="18" name="1 Título"/>
          <p:cNvSpPr>
            <a:spLocks noGrp="1"/>
          </p:cNvSpPr>
          <p:nvPr>
            <p:ph type="title"/>
          </p:nvPr>
        </p:nvSpPr>
        <p:spPr>
          <a:xfrm>
            <a:off x="609601" y="159904"/>
            <a:ext cx="10972800" cy="604800"/>
          </a:xfrm>
          <a:noFill/>
        </p:spPr>
        <p:txBody>
          <a:bodyPr>
            <a:noAutofit/>
          </a:bodyPr>
          <a:lstStyle>
            <a:lvl1pPr algn="ctr">
              <a:defRPr sz="3200" b="1">
                <a:solidFill>
                  <a:schemeClr val="accent1"/>
                </a:solidFill>
              </a:defRPr>
            </a:lvl1pPr>
          </a:lstStyle>
          <a:p>
            <a:r>
              <a:rPr lang="es-ES" smtClean="0"/>
              <a:t>Haga clic para modificar el estilo de título del patrón</a:t>
            </a:r>
            <a:endParaRPr lang="es-ES" dirty="0"/>
          </a:p>
        </p:txBody>
      </p:sp>
    </p:spTree>
    <p:extLst>
      <p:ext uri="{BB962C8B-B14F-4D97-AF65-F5344CB8AC3E}">
        <p14:creationId xmlns:p14="http://schemas.microsoft.com/office/powerpoint/2010/main" val="135333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área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Imagen 1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88588" y="6226175"/>
            <a:ext cx="17653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9063" y="6446838"/>
            <a:ext cx="2971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2" y="6119707"/>
            <a:ext cx="3336320" cy="333632"/>
          </a:xfrm>
          <a:prstGeom prst="rect">
            <a:avLst/>
          </a:prstGeom>
        </p:spPr>
      </p:pic>
      <p:sp>
        <p:nvSpPr>
          <p:cNvPr id="17" name="2 Marcador de contenido"/>
          <p:cNvSpPr>
            <a:spLocks noGrp="1"/>
          </p:cNvSpPr>
          <p:nvPr>
            <p:ph idx="10"/>
          </p:nvPr>
        </p:nvSpPr>
        <p:spPr>
          <a:xfrm>
            <a:off x="4" y="1015677"/>
            <a:ext cx="5999989" cy="4645574"/>
          </a:xfrm>
        </p:spPr>
        <p:txBody>
          <a:bodyPr/>
          <a:lstStyle>
            <a:lvl1pPr marL="808038" indent="-265113">
              <a:spcBef>
                <a:spcPts val="600"/>
              </a:spcBef>
              <a:buFontTx/>
              <a:buBlip>
                <a:blip r:embed="rId6"/>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4" name="Marcador de texto 5"/>
          <p:cNvSpPr>
            <a:spLocks noGrp="1"/>
          </p:cNvSpPr>
          <p:nvPr>
            <p:ph type="body" sz="quarter" idx="12"/>
          </p:nvPr>
        </p:nvSpPr>
        <p:spPr>
          <a:xfrm>
            <a:off x="-40" y="5661250"/>
            <a:ext cx="11582443" cy="295162"/>
          </a:xfrm>
        </p:spPr>
        <p:txBody>
          <a:bodyPr/>
          <a:lstStyle>
            <a:lvl1pPr marL="0" indent="0" algn="r">
              <a:buNone/>
              <a:defRPr sz="1400" i="1">
                <a:solidFill>
                  <a:schemeClr val="accent2"/>
                </a:solidFill>
              </a:defRPr>
            </a:lvl1pPr>
          </a:lstStyle>
          <a:p>
            <a:pPr lvl="0"/>
            <a:r>
              <a:rPr lang="es-ES" smtClean="0"/>
              <a:t>Haga clic para modificar el estilo de texto del patrón</a:t>
            </a:r>
          </a:p>
        </p:txBody>
      </p:sp>
      <p:sp>
        <p:nvSpPr>
          <p:cNvPr id="15" name="2 Marcador de contenido"/>
          <p:cNvSpPr>
            <a:spLocks noGrp="1"/>
          </p:cNvSpPr>
          <p:nvPr>
            <p:ph idx="13"/>
          </p:nvPr>
        </p:nvSpPr>
        <p:spPr>
          <a:xfrm>
            <a:off x="6183808" y="1015677"/>
            <a:ext cx="5384800" cy="4645574"/>
          </a:xfrm>
        </p:spPr>
        <p:txBody>
          <a:bodyPr/>
          <a:lstStyle>
            <a:lvl1pPr marL="265113" indent="-265113">
              <a:spcBef>
                <a:spcPts val="600"/>
              </a:spcBef>
              <a:buFontTx/>
              <a:buBlip>
                <a:blip r:embed="rId6"/>
              </a:buBlip>
              <a:defRPr sz="2400">
                <a:solidFill>
                  <a:schemeClr val="accent1"/>
                </a:solidFill>
              </a:defRPr>
            </a:lvl1pPr>
            <a:lvl2pPr marL="981075" indent="-265113">
              <a:spcBef>
                <a:spcPts val="600"/>
              </a:spcBef>
              <a:buClr>
                <a:schemeClr val="tx2"/>
              </a:buClr>
              <a:buSzPct val="100000"/>
              <a:buFont typeface="Wingdings" panose="05000000000000000000" pitchFamily="2" charset="2"/>
              <a:buChar char="v"/>
              <a:defRPr sz="2200">
                <a:solidFill>
                  <a:schemeClr val="accent1"/>
                </a:solidFill>
              </a:defRPr>
            </a:lvl2pPr>
            <a:lvl3pPr marL="1709738" indent="-279400">
              <a:spcBef>
                <a:spcPts val="600"/>
              </a:spcBef>
              <a:buClr>
                <a:schemeClr val="tx2"/>
              </a:buClr>
              <a:buSzPct val="100000"/>
              <a:buFont typeface="Wingdings" panose="05000000000000000000" pitchFamily="2" charset="2"/>
              <a:buChar char="ü"/>
              <a:defRPr sz="2000">
                <a:solidFill>
                  <a:schemeClr val="accent1"/>
                </a:solidFill>
              </a:defRPr>
            </a:lvl3pPr>
            <a:lvl4pPr marL="2332038" indent="-184150">
              <a:spcBef>
                <a:spcPts val="600"/>
              </a:spcBef>
              <a:buClr>
                <a:schemeClr val="tx2"/>
              </a:buClr>
              <a:defRPr sz="2000">
                <a:solidFill>
                  <a:schemeClr val="accent1"/>
                </a:solidFill>
              </a:defRPr>
            </a:lvl4pPr>
            <a:lvl5pPr marL="3048000" indent="-1730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8" name="1 Título"/>
          <p:cNvSpPr>
            <a:spLocks noGrp="1"/>
          </p:cNvSpPr>
          <p:nvPr>
            <p:ph type="title"/>
          </p:nvPr>
        </p:nvSpPr>
        <p:spPr>
          <a:xfrm>
            <a:off x="609601" y="159904"/>
            <a:ext cx="10972800" cy="604800"/>
          </a:xfrm>
          <a:noFill/>
        </p:spPr>
        <p:txBody>
          <a:bodyPr>
            <a:noAutofit/>
          </a:bodyPr>
          <a:lstStyle>
            <a:lvl1pPr algn="ctr">
              <a:defRPr sz="3200" b="1">
                <a:solidFill>
                  <a:schemeClr val="accent1"/>
                </a:solidFill>
              </a:defRPr>
            </a:lvl1pPr>
          </a:lstStyle>
          <a:p>
            <a:r>
              <a:rPr lang="es-ES" smtClean="0"/>
              <a:t>Haga clic para modificar el estilo de título del patrón</a:t>
            </a:r>
            <a:endParaRPr lang="es-ES" dirty="0"/>
          </a:p>
        </p:txBody>
      </p:sp>
    </p:spTree>
    <p:extLst>
      <p:ext uri="{BB962C8B-B14F-4D97-AF65-F5344CB8AC3E}">
        <p14:creationId xmlns:p14="http://schemas.microsoft.com/office/powerpoint/2010/main" val="337285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áreas con cabecera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 name="Imagen 2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88588" y="6226175"/>
            <a:ext cx="17653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1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9063" y="6446838"/>
            <a:ext cx="2971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8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2" y="6119707"/>
            <a:ext cx="3336320" cy="333632"/>
          </a:xfrm>
          <a:prstGeom prst="rect">
            <a:avLst/>
          </a:prstGeom>
        </p:spPr>
      </p:pic>
      <p:sp>
        <p:nvSpPr>
          <p:cNvPr id="3" name="2 Marcador de texto"/>
          <p:cNvSpPr>
            <a:spLocks noGrp="1"/>
          </p:cNvSpPr>
          <p:nvPr>
            <p:ph type="body" idx="1"/>
          </p:nvPr>
        </p:nvSpPr>
        <p:spPr>
          <a:xfrm>
            <a:off x="609600" y="908763"/>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7" name="2 Marcador de texto"/>
          <p:cNvSpPr>
            <a:spLocks noGrp="1"/>
          </p:cNvSpPr>
          <p:nvPr>
            <p:ph type="body" idx="10"/>
          </p:nvPr>
        </p:nvSpPr>
        <p:spPr>
          <a:xfrm>
            <a:off x="6192016" y="908764"/>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43" y="1886859"/>
            <a:ext cx="6000032" cy="3774405"/>
          </a:xfrm>
        </p:spPr>
        <p:txBody>
          <a:bodyPr/>
          <a:lstStyle>
            <a:lvl1pPr marL="808038" indent="-265113">
              <a:spcBef>
                <a:spcPts val="600"/>
              </a:spcBef>
              <a:buFontTx/>
              <a:buBlip>
                <a:blip r:embed="rId6"/>
              </a:buBlip>
              <a:defRPr sz="22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800">
                <a:solidFill>
                  <a:schemeClr val="accent1"/>
                </a:solidFill>
              </a:defRPr>
            </a:lvl3pPr>
            <a:lvl4pPr marL="2874963" indent="-184150">
              <a:spcBef>
                <a:spcPts val="600"/>
              </a:spcBef>
              <a:buClr>
                <a:schemeClr val="tx2"/>
              </a:buClr>
              <a:defRPr sz="1800">
                <a:solidFill>
                  <a:schemeClr val="accent1"/>
                </a:solidFill>
              </a:defRPr>
            </a:lvl4pPr>
            <a:lvl5pPr marL="3590925" indent="-185738">
              <a:spcBef>
                <a:spcPts val="600"/>
              </a:spcBef>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6" name="Marcador de texto 5"/>
          <p:cNvSpPr>
            <a:spLocks noGrp="1"/>
          </p:cNvSpPr>
          <p:nvPr>
            <p:ph type="body" sz="quarter" idx="13"/>
          </p:nvPr>
        </p:nvSpPr>
        <p:spPr>
          <a:xfrm>
            <a:off x="-40" y="5661250"/>
            <a:ext cx="11582443" cy="295162"/>
          </a:xfrm>
        </p:spPr>
        <p:txBody>
          <a:bodyPr/>
          <a:lstStyle>
            <a:lvl1pPr marL="0" indent="0" algn="r">
              <a:buNone/>
              <a:defRPr sz="1400" i="1">
                <a:solidFill>
                  <a:schemeClr val="accent2"/>
                </a:solidFill>
              </a:defRPr>
            </a:lvl1pPr>
          </a:lstStyle>
          <a:p>
            <a:pPr lvl="0"/>
            <a:r>
              <a:rPr lang="es-ES" smtClean="0"/>
              <a:t>Haga clic para modificar el estilo de texto del patrón</a:t>
            </a:r>
          </a:p>
        </p:txBody>
      </p:sp>
      <p:sp>
        <p:nvSpPr>
          <p:cNvPr id="21" name="2 Marcador de contenido"/>
          <p:cNvSpPr>
            <a:spLocks noGrp="1"/>
          </p:cNvSpPr>
          <p:nvPr>
            <p:ph idx="14"/>
          </p:nvPr>
        </p:nvSpPr>
        <p:spPr>
          <a:xfrm>
            <a:off x="6192015" y="1886859"/>
            <a:ext cx="5384800" cy="3774405"/>
          </a:xfrm>
        </p:spPr>
        <p:txBody>
          <a:bodyPr/>
          <a:lstStyle>
            <a:lvl1pPr marL="265113" indent="-265113">
              <a:spcBef>
                <a:spcPts val="600"/>
              </a:spcBef>
              <a:buFontTx/>
              <a:buBlip>
                <a:blip r:embed="rId6"/>
              </a:buBlip>
              <a:defRPr sz="2200">
                <a:solidFill>
                  <a:schemeClr val="accent1"/>
                </a:solidFill>
              </a:defRPr>
            </a:lvl1pPr>
            <a:lvl2pPr marL="981075" indent="-265113">
              <a:spcBef>
                <a:spcPts val="600"/>
              </a:spcBef>
              <a:buClr>
                <a:schemeClr val="tx2"/>
              </a:buClr>
              <a:buSzPct val="100000"/>
              <a:buFont typeface="Wingdings" panose="05000000000000000000" pitchFamily="2" charset="2"/>
              <a:buChar char="v"/>
              <a:defRPr sz="2000">
                <a:solidFill>
                  <a:schemeClr val="accent1"/>
                </a:solidFill>
              </a:defRPr>
            </a:lvl2pPr>
            <a:lvl3pPr marL="1709738" indent="-265113">
              <a:spcBef>
                <a:spcPts val="600"/>
              </a:spcBef>
              <a:buClr>
                <a:schemeClr val="tx2"/>
              </a:buClr>
              <a:buSzPct val="100000"/>
              <a:buFont typeface="Wingdings" panose="05000000000000000000" pitchFamily="2" charset="2"/>
              <a:buChar char="ü"/>
              <a:defRPr sz="1800">
                <a:solidFill>
                  <a:schemeClr val="accent1"/>
                </a:solidFill>
              </a:defRPr>
            </a:lvl3pPr>
            <a:lvl4pPr marL="2332038" indent="-184150">
              <a:spcBef>
                <a:spcPts val="600"/>
              </a:spcBef>
              <a:buClr>
                <a:schemeClr val="tx2"/>
              </a:buClr>
              <a:defRPr sz="1800">
                <a:solidFill>
                  <a:schemeClr val="accent1"/>
                </a:solidFill>
              </a:defRPr>
            </a:lvl4pPr>
            <a:lvl5pPr marL="3048000" indent="-173038">
              <a:spcBef>
                <a:spcPts val="600"/>
              </a:spcBef>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22" name="1 Título"/>
          <p:cNvSpPr>
            <a:spLocks noGrp="1"/>
          </p:cNvSpPr>
          <p:nvPr>
            <p:ph type="title"/>
          </p:nvPr>
        </p:nvSpPr>
        <p:spPr>
          <a:xfrm>
            <a:off x="609601" y="159904"/>
            <a:ext cx="10972800" cy="604800"/>
          </a:xfrm>
          <a:noFill/>
        </p:spPr>
        <p:txBody>
          <a:bodyPr>
            <a:noAutofit/>
          </a:bodyPr>
          <a:lstStyle>
            <a:lvl1pPr algn="ctr">
              <a:defRPr sz="3200" b="1">
                <a:solidFill>
                  <a:schemeClr val="accent1"/>
                </a:solidFill>
              </a:defRPr>
            </a:lvl1pPr>
          </a:lstStyle>
          <a:p>
            <a:r>
              <a:rPr lang="es-ES" smtClean="0"/>
              <a:t>Haga clic para modificar el estilo de título del patrón</a:t>
            </a:r>
            <a:endParaRPr lang="es-ES" dirty="0"/>
          </a:p>
        </p:txBody>
      </p:sp>
    </p:spTree>
    <p:extLst>
      <p:ext uri="{BB962C8B-B14F-4D97-AF65-F5344CB8AC3E}">
        <p14:creationId xmlns:p14="http://schemas.microsoft.com/office/powerpoint/2010/main" val="4164464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ierta sin estructura">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Imagen 1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88588" y="6226175"/>
            <a:ext cx="17653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9063" y="6446838"/>
            <a:ext cx="2971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2" y="6119707"/>
            <a:ext cx="3336320" cy="333632"/>
          </a:xfrm>
          <a:prstGeom prst="rect">
            <a:avLst/>
          </a:prstGeom>
        </p:spPr>
      </p:pic>
      <p:sp>
        <p:nvSpPr>
          <p:cNvPr id="13" name="Marcador de texto 5"/>
          <p:cNvSpPr>
            <a:spLocks noGrp="1"/>
          </p:cNvSpPr>
          <p:nvPr>
            <p:ph type="body" sz="quarter" idx="13"/>
          </p:nvPr>
        </p:nvSpPr>
        <p:spPr>
          <a:xfrm>
            <a:off x="-40" y="5661250"/>
            <a:ext cx="11582443" cy="295162"/>
          </a:xfrm>
        </p:spPr>
        <p:txBody>
          <a:bodyPr/>
          <a:lstStyle>
            <a:lvl1pPr marL="0" indent="0" algn="r">
              <a:buNone/>
              <a:defRPr sz="1400" i="1">
                <a:solidFill>
                  <a:schemeClr val="accent2"/>
                </a:solidFill>
              </a:defRPr>
            </a:lvl1pPr>
          </a:lstStyle>
          <a:p>
            <a:pPr lvl="0"/>
            <a:r>
              <a:rPr lang="es-ES" smtClean="0"/>
              <a:t>Haga clic para modificar el estilo de texto del patrón</a:t>
            </a:r>
          </a:p>
        </p:txBody>
      </p:sp>
      <p:sp>
        <p:nvSpPr>
          <p:cNvPr id="15" name="1 Título"/>
          <p:cNvSpPr>
            <a:spLocks noGrp="1"/>
          </p:cNvSpPr>
          <p:nvPr>
            <p:ph type="title"/>
          </p:nvPr>
        </p:nvSpPr>
        <p:spPr>
          <a:xfrm>
            <a:off x="609601" y="159904"/>
            <a:ext cx="10972800" cy="604800"/>
          </a:xfrm>
          <a:noFill/>
        </p:spPr>
        <p:txBody>
          <a:bodyPr>
            <a:noAutofit/>
          </a:bodyPr>
          <a:lstStyle>
            <a:lvl1pPr algn="ctr">
              <a:defRPr sz="3200" b="1">
                <a:solidFill>
                  <a:schemeClr val="accent1"/>
                </a:solidFill>
              </a:defRPr>
            </a:lvl1pPr>
          </a:lstStyle>
          <a:p>
            <a:r>
              <a:rPr lang="es-ES" smtClean="0"/>
              <a:t>Haga clic para modificar el estilo de título del patrón</a:t>
            </a:r>
            <a:endParaRPr lang="es-ES" dirty="0"/>
          </a:p>
        </p:txBody>
      </p:sp>
    </p:spTree>
    <p:extLst>
      <p:ext uri="{BB962C8B-B14F-4D97-AF65-F5344CB8AC3E}">
        <p14:creationId xmlns:p14="http://schemas.microsoft.com/office/powerpoint/2010/main" val="2667327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enzo en blanc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Imagen 1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88588" y="6226175"/>
            <a:ext cx="17653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9063" y="6446838"/>
            <a:ext cx="2971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2" y="6119707"/>
            <a:ext cx="3336320" cy="333632"/>
          </a:xfrm>
          <a:prstGeom prst="rect">
            <a:avLst/>
          </a:prstGeom>
        </p:spPr>
      </p:pic>
      <p:sp>
        <p:nvSpPr>
          <p:cNvPr id="11" name="Marcador de texto 5"/>
          <p:cNvSpPr>
            <a:spLocks noGrp="1"/>
          </p:cNvSpPr>
          <p:nvPr>
            <p:ph type="body" sz="quarter" idx="13"/>
          </p:nvPr>
        </p:nvSpPr>
        <p:spPr>
          <a:xfrm>
            <a:off x="-40" y="5661250"/>
            <a:ext cx="11582443" cy="295162"/>
          </a:xfrm>
        </p:spPr>
        <p:txBody>
          <a:bodyPr/>
          <a:lstStyle>
            <a:lvl1pPr marL="0" indent="0" algn="r">
              <a:buNone/>
              <a:defRPr sz="1400" i="1">
                <a:solidFill>
                  <a:schemeClr val="accent2"/>
                </a:solidFill>
              </a:defRPr>
            </a:lvl1pPr>
          </a:lstStyle>
          <a:p>
            <a:pPr lvl="0"/>
            <a:r>
              <a:rPr lang="es-ES" smtClean="0"/>
              <a:t>Haga clic para modificar el estilo de texto del patrón</a:t>
            </a:r>
          </a:p>
        </p:txBody>
      </p:sp>
    </p:spTree>
    <p:extLst>
      <p:ext uri="{BB962C8B-B14F-4D97-AF65-F5344CB8AC3E}">
        <p14:creationId xmlns:p14="http://schemas.microsoft.com/office/powerpoint/2010/main" val="585096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s áreas asimétrica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Imagen 2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88588" y="6226175"/>
            <a:ext cx="17653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1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9063" y="6446838"/>
            <a:ext cx="2971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8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2" y="6119707"/>
            <a:ext cx="3336320" cy="333632"/>
          </a:xfrm>
          <a:prstGeom prst="rect">
            <a:avLst/>
          </a:prstGeom>
        </p:spPr>
      </p:pic>
      <p:sp>
        <p:nvSpPr>
          <p:cNvPr id="15" name="2 Marcador de texto"/>
          <p:cNvSpPr>
            <a:spLocks noGrp="1"/>
          </p:cNvSpPr>
          <p:nvPr>
            <p:ph type="body" idx="10"/>
          </p:nvPr>
        </p:nvSpPr>
        <p:spPr>
          <a:xfrm>
            <a:off x="609605" y="1484784"/>
            <a:ext cx="4085547" cy="690092"/>
          </a:xfrm>
        </p:spPr>
        <p:txBody>
          <a:bodyPr anchor="b">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2 Marcador de contenido"/>
          <p:cNvSpPr>
            <a:spLocks noGrp="1"/>
          </p:cNvSpPr>
          <p:nvPr>
            <p:ph idx="11"/>
          </p:nvPr>
        </p:nvSpPr>
        <p:spPr>
          <a:xfrm>
            <a:off x="33" y="2174876"/>
            <a:ext cx="4659993" cy="3486706"/>
          </a:xfrm>
        </p:spPr>
        <p:txBody>
          <a:bodyPr>
            <a:normAutofit/>
          </a:bodyPr>
          <a:lstStyle>
            <a:lvl1pPr marL="715963" indent="-185738">
              <a:spcBef>
                <a:spcPts val="600"/>
              </a:spcBef>
              <a:buFontTx/>
              <a:buBlip>
                <a:blip r:embed="rId6"/>
              </a:buBlip>
              <a:defRPr sz="1800">
                <a:solidFill>
                  <a:schemeClr val="accent1"/>
                </a:solidFill>
              </a:defRPr>
            </a:lvl1pPr>
            <a:lvl2pPr marL="1073150" indent="-173038">
              <a:spcBef>
                <a:spcPts val="600"/>
              </a:spcBef>
              <a:buClr>
                <a:schemeClr val="tx2"/>
              </a:buClr>
              <a:buSzPct val="100000"/>
              <a:buFont typeface="Wingdings" panose="05000000000000000000" pitchFamily="2" charset="2"/>
              <a:buChar char="v"/>
              <a:defRPr sz="1600">
                <a:solidFill>
                  <a:schemeClr val="accent1"/>
                </a:solidFill>
              </a:defRPr>
            </a:lvl2pPr>
            <a:lvl3pPr marL="1431925" indent="-173038">
              <a:spcBef>
                <a:spcPts val="600"/>
              </a:spcBef>
              <a:buClr>
                <a:schemeClr val="tx2"/>
              </a:buClr>
              <a:buSzPct val="100000"/>
              <a:buFont typeface="Wingdings" panose="05000000000000000000" pitchFamily="2" charset="2"/>
              <a:buChar char="ü"/>
              <a:defRPr sz="1400">
                <a:solidFill>
                  <a:schemeClr val="accent1"/>
                </a:solidFill>
              </a:defRPr>
            </a:lvl3pPr>
            <a:lvl4pPr marL="1789113" indent="-173038">
              <a:spcBef>
                <a:spcPts val="600"/>
              </a:spcBef>
              <a:buClr>
                <a:schemeClr val="tx2"/>
              </a:buClr>
              <a:defRPr sz="1400">
                <a:solidFill>
                  <a:schemeClr val="accent1"/>
                </a:solidFill>
              </a:defRPr>
            </a:lvl4pPr>
            <a:lvl5pPr marL="2146300" indent="-173038">
              <a:spcBef>
                <a:spcPts val="600"/>
              </a:spcBef>
              <a:buClr>
                <a:schemeClr val="tx2"/>
              </a:buClr>
              <a:defRPr sz="14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7" name="2 Marcador de contenido"/>
          <p:cNvSpPr>
            <a:spLocks noGrp="1"/>
          </p:cNvSpPr>
          <p:nvPr>
            <p:ph idx="1"/>
          </p:nvPr>
        </p:nvSpPr>
        <p:spPr>
          <a:xfrm>
            <a:off x="4695149" y="274640"/>
            <a:ext cx="6887253" cy="5386608"/>
          </a:xfrm>
        </p:spPr>
        <p:txBody>
          <a:bodyPr/>
          <a:lstStyle>
            <a:lvl1pPr marL="450850" indent="-266700">
              <a:spcBef>
                <a:spcPts val="600"/>
              </a:spcBef>
              <a:buFontTx/>
              <a:buBlip>
                <a:blip r:embed="rId6"/>
              </a:buBlip>
              <a:defRPr sz="2400">
                <a:solidFill>
                  <a:schemeClr val="accent1"/>
                </a:solidFill>
              </a:defRPr>
            </a:lvl1pPr>
            <a:lvl2pPr marL="1166813" indent="-265113">
              <a:spcBef>
                <a:spcPts val="600"/>
              </a:spcBef>
              <a:buClr>
                <a:schemeClr val="tx2"/>
              </a:buClr>
              <a:buSzPct val="100000"/>
              <a:buFont typeface="Wingdings" panose="05000000000000000000" pitchFamily="2" charset="2"/>
              <a:buChar char="v"/>
              <a:defRPr sz="2200">
                <a:solidFill>
                  <a:schemeClr val="accent1"/>
                </a:solidFill>
              </a:defRPr>
            </a:lvl2pPr>
            <a:lvl3pPr marL="1881188" indent="-265113">
              <a:spcBef>
                <a:spcPts val="600"/>
              </a:spcBef>
              <a:buClr>
                <a:schemeClr val="tx2"/>
              </a:buClr>
              <a:buSzPct val="100000"/>
              <a:buFont typeface="Wingdings" panose="05000000000000000000" pitchFamily="2" charset="2"/>
              <a:buChar char="ü"/>
              <a:defRPr sz="2000">
                <a:solidFill>
                  <a:schemeClr val="accent1"/>
                </a:solidFill>
              </a:defRPr>
            </a:lvl3pPr>
            <a:lvl4pPr marL="2517775" indent="-173038">
              <a:spcBef>
                <a:spcPts val="600"/>
              </a:spcBef>
              <a:buClr>
                <a:schemeClr val="tx2"/>
              </a:buClr>
              <a:defRPr>
                <a:solidFill>
                  <a:schemeClr val="accent1"/>
                </a:solidFill>
              </a:defRPr>
            </a:lvl4pPr>
            <a:lvl5pPr marL="3233738" indent="-185738">
              <a:spcBef>
                <a:spcPts val="600"/>
              </a:spcBef>
              <a:buClr>
                <a:schemeClr val="tx2"/>
              </a:buClr>
              <a:defRPr>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3" name="Título 2"/>
          <p:cNvSpPr>
            <a:spLocks noGrp="1"/>
          </p:cNvSpPr>
          <p:nvPr>
            <p:ph type="title"/>
          </p:nvPr>
        </p:nvSpPr>
        <p:spPr>
          <a:xfrm>
            <a:off x="609633" y="274644"/>
            <a:ext cx="4050393" cy="1210145"/>
          </a:xfrm>
        </p:spPr>
        <p:txBody>
          <a:bodyPr>
            <a:noAutofit/>
          </a:bodyPr>
          <a:lstStyle>
            <a:lvl1pPr>
              <a:defRPr sz="2400" b="1">
                <a:solidFill>
                  <a:schemeClr val="accent1"/>
                </a:solidFill>
              </a:defRPr>
            </a:lvl1pPr>
          </a:lstStyle>
          <a:p>
            <a:r>
              <a:rPr lang="es-ES" smtClean="0"/>
              <a:t>Haga clic para modificar el estilo de título del patrón</a:t>
            </a:r>
            <a:endParaRPr lang="es-ES" dirty="0"/>
          </a:p>
        </p:txBody>
      </p:sp>
      <p:sp>
        <p:nvSpPr>
          <p:cNvPr id="18" name="Marcador de texto 5"/>
          <p:cNvSpPr>
            <a:spLocks noGrp="1"/>
          </p:cNvSpPr>
          <p:nvPr>
            <p:ph type="body" sz="quarter" idx="13"/>
          </p:nvPr>
        </p:nvSpPr>
        <p:spPr>
          <a:xfrm>
            <a:off x="-40" y="5661250"/>
            <a:ext cx="11582443" cy="295162"/>
          </a:xfrm>
        </p:spPr>
        <p:txBody>
          <a:bodyPr/>
          <a:lstStyle>
            <a:lvl1pPr marL="0" indent="0" algn="r">
              <a:buNone/>
              <a:defRPr sz="1400" i="1">
                <a:solidFill>
                  <a:schemeClr val="accent2"/>
                </a:solidFill>
              </a:defRPr>
            </a:lvl1pPr>
          </a:lstStyle>
          <a:p>
            <a:pPr lvl="0"/>
            <a:r>
              <a:rPr lang="es-ES" smtClean="0"/>
              <a:t>Haga clic para modificar el estilo de texto del patrón</a:t>
            </a:r>
          </a:p>
        </p:txBody>
      </p:sp>
    </p:spTree>
    <p:extLst>
      <p:ext uri="{BB962C8B-B14F-4D97-AF65-F5344CB8AC3E}">
        <p14:creationId xmlns:p14="http://schemas.microsoft.com/office/powerpoint/2010/main" val="2729089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y explicación">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Imagen 2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88588" y="6226175"/>
            <a:ext cx="17653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1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9063" y="6446838"/>
            <a:ext cx="2971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8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2" y="6119707"/>
            <a:ext cx="3336320" cy="333632"/>
          </a:xfrm>
          <a:prstGeom prst="rect">
            <a:avLst/>
          </a:prstGeom>
        </p:spPr>
      </p:pic>
      <p:sp>
        <p:nvSpPr>
          <p:cNvPr id="3" name="2 Marcador de posición de imagen"/>
          <p:cNvSpPr>
            <a:spLocks noGrp="1"/>
          </p:cNvSpPr>
          <p:nvPr>
            <p:ph type="pic" idx="1"/>
          </p:nvPr>
        </p:nvSpPr>
        <p:spPr>
          <a:xfrm>
            <a:off x="3503716" y="908720"/>
            <a:ext cx="5183221" cy="216457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 noProof="0" dirty="0"/>
          </a:p>
        </p:txBody>
      </p:sp>
      <p:sp>
        <p:nvSpPr>
          <p:cNvPr id="14" name="Marcador de texto 5"/>
          <p:cNvSpPr>
            <a:spLocks noGrp="1"/>
          </p:cNvSpPr>
          <p:nvPr>
            <p:ph type="body" sz="quarter" idx="13"/>
          </p:nvPr>
        </p:nvSpPr>
        <p:spPr>
          <a:xfrm>
            <a:off x="-40" y="5661250"/>
            <a:ext cx="11582443" cy="295162"/>
          </a:xfrm>
        </p:spPr>
        <p:txBody>
          <a:bodyPr/>
          <a:lstStyle>
            <a:lvl1pPr marL="0" indent="0" algn="r">
              <a:buNone/>
              <a:defRPr sz="1400" i="1">
                <a:solidFill>
                  <a:schemeClr val="accent2"/>
                </a:solidFill>
              </a:defRPr>
            </a:lvl1pPr>
          </a:lstStyle>
          <a:p>
            <a:pPr lvl="0"/>
            <a:r>
              <a:rPr lang="es-ES" smtClean="0"/>
              <a:t>Haga clic para modificar el estilo de texto del patrón</a:t>
            </a:r>
          </a:p>
        </p:txBody>
      </p:sp>
      <p:sp>
        <p:nvSpPr>
          <p:cNvPr id="16" name="2 Marcador de texto"/>
          <p:cNvSpPr>
            <a:spLocks noGrp="1"/>
          </p:cNvSpPr>
          <p:nvPr>
            <p:ph type="body" idx="10"/>
          </p:nvPr>
        </p:nvSpPr>
        <p:spPr>
          <a:xfrm>
            <a:off x="911429" y="3140968"/>
            <a:ext cx="10271787" cy="417054"/>
          </a:xfrm>
        </p:spPr>
        <p:txBody>
          <a:bodyPr anchor="b">
            <a:no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1" y="3573019"/>
            <a:ext cx="11183211" cy="2088232"/>
          </a:xfrm>
        </p:spPr>
        <p:txBody>
          <a:bodyPr>
            <a:noAutofit/>
          </a:bodyPr>
          <a:lstStyle>
            <a:lvl1pPr marL="808038" indent="-265113">
              <a:spcBef>
                <a:spcPts val="600"/>
              </a:spcBef>
              <a:buFontTx/>
              <a:buBlip>
                <a:blip r:embed="rId6"/>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600">
                <a:solidFill>
                  <a:schemeClr val="accent1"/>
                </a:solidFill>
              </a:defRPr>
            </a:lvl3pPr>
            <a:lvl4pPr marL="2874963" indent="-184150">
              <a:spcBef>
                <a:spcPts val="600"/>
              </a:spcBef>
              <a:buClr>
                <a:schemeClr val="tx2"/>
              </a:buClr>
              <a:defRPr sz="1600">
                <a:solidFill>
                  <a:schemeClr val="accent1"/>
                </a:solidFill>
              </a:defRPr>
            </a:lvl4pPr>
            <a:lvl5pPr marL="3590925" indent="-185738">
              <a:spcBef>
                <a:spcPts val="600"/>
              </a:spcBef>
              <a:buClr>
                <a:schemeClr val="tx2"/>
              </a:buClr>
              <a:defRPr sz="16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9" name="1 Título"/>
          <p:cNvSpPr>
            <a:spLocks noGrp="1"/>
          </p:cNvSpPr>
          <p:nvPr>
            <p:ph type="title"/>
          </p:nvPr>
        </p:nvSpPr>
        <p:spPr>
          <a:xfrm>
            <a:off x="609601" y="159904"/>
            <a:ext cx="10972800" cy="604800"/>
          </a:xfrm>
          <a:noFill/>
        </p:spPr>
        <p:txBody>
          <a:bodyPr>
            <a:noAutofit/>
          </a:bodyPr>
          <a:lstStyle>
            <a:lvl1pPr algn="ctr">
              <a:defRPr sz="3200" b="1">
                <a:solidFill>
                  <a:schemeClr val="accent1"/>
                </a:solidFill>
              </a:defRPr>
            </a:lvl1pPr>
          </a:lstStyle>
          <a:p>
            <a:r>
              <a:rPr lang="es-ES" smtClean="0"/>
              <a:t>Haga clic para modificar el estilo de título del patrón</a:t>
            </a:r>
            <a:endParaRPr lang="es-ES" dirty="0"/>
          </a:p>
        </p:txBody>
      </p:sp>
    </p:spTree>
    <p:extLst>
      <p:ext uri="{BB962C8B-B14F-4D97-AF65-F5344CB8AC3E}">
        <p14:creationId xmlns:p14="http://schemas.microsoft.com/office/powerpoint/2010/main" val="682240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1027" name="2 Marcador de texto"/>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3 Marcador de fecha"/>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8B37347-300C-4D57-A5E2-5E423538681B}" type="datetimeFigureOut">
              <a:rPr lang="es-ES"/>
              <a:pPr>
                <a:defRPr/>
              </a:pPr>
              <a:t>03/10/2017</a:t>
            </a:fld>
            <a:endParaRPr lang="es-ES"/>
          </a:p>
        </p:txBody>
      </p:sp>
      <p:sp>
        <p:nvSpPr>
          <p:cNvPr id="5" name="4 Marcador de pie de página"/>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DA9D8"/>
                </a:solidFill>
                <a:latin typeface="Calibri" panose="020F0502020204030204" pitchFamily="34" charset="0"/>
              </a:defRPr>
            </a:lvl1pPr>
          </a:lstStyle>
          <a:p>
            <a:pPr>
              <a:defRPr/>
            </a:pPr>
            <a:fld id="{F39DF802-945F-430B-9DAF-3F7DBE5BE935}" type="slidenum">
              <a:rPr lang="es-ES" altLang="es-ES"/>
              <a:pPr>
                <a:defRPr/>
              </a:pPr>
              <a:t>‹Nº›</a:t>
            </a:fld>
            <a:endParaRPr lang="es-ES" altLang="es-ES"/>
          </a:p>
        </p:txBody>
      </p:sp>
    </p:spTree>
  </p:cSld>
  <p:clrMap bg1="lt1" tx1="dk1" bg2="lt2" tx2="dk2" accent1="accent1" accent2="accent2" accent3="accent3" accent4="accent4" accent5="accent5" accent6="accent6" hlink="hlink" folHlink="folHlink"/>
  <p:sldLayoutIdLst>
    <p:sldLayoutId id="2147485498" r:id="rId1"/>
    <p:sldLayoutId id="2147485499" r:id="rId2"/>
    <p:sldLayoutId id="2147485500" r:id="rId3"/>
    <p:sldLayoutId id="2147485501" r:id="rId4"/>
    <p:sldLayoutId id="2147485502" r:id="rId5"/>
    <p:sldLayoutId id="2147485503" r:id="rId6"/>
    <p:sldLayoutId id="2147485504" r:id="rId7"/>
    <p:sldLayoutId id="2147485505" r:id="rId8"/>
    <p:sldLayoutId id="2147485506" r:id="rId9"/>
    <p:sldLayoutId id="2147485507" r:id="rId10"/>
    <p:sldLayoutId id="214748550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Click to edit Master title style</a:t>
            </a:r>
          </a:p>
        </p:txBody>
      </p:sp>
      <p:sp>
        <p:nvSpPr>
          <p:cNvPr id="2051"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Click to edit Master text styles</a:t>
            </a:r>
          </a:p>
          <a:p>
            <a:pPr lvl="1"/>
            <a:r>
              <a:rPr lang="es-ES" altLang="es-ES" smtClean="0"/>
              <a:t>Second level</a:t>
            </a:r>
          </a:p>
          <a:p>
            <a:pPr lvl="2"/>
            <a:r>
              <a:rPr lang="es-ES" altLang="es-ES" smtClean="0"/>
              <a:t>Third level</a:t>
            </a:r>
          </a:p>
          <a:p>
            <a:pPr lvl="3"/>
            <a:r>
              <a:rPr lang="es-ES" altLang="es-ES" smtClean="0"/>
              <a:t>Fourth level</a:t>
            </a:r>
          </a:p>
          <a:p>
            <a:pPr lvl="4"/>
            <a:r>
              <a:rPr lang="es-ES" altLang="es-E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s-E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s-E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CC0192A0-559A-45F8-B25A-3352CD33BB97}" type="slidenum">
              <a:rPr lang="es-ES" altLang="es-ES"/>
              <a:pPr>
                <a:defRPr/>
              </a:pPr>
              <a:t>‹Nº›</a:t>
            </a:fld>
            <a:endParaRPr lang="es-ES" altLang="es-ES"/>
          </a:p>
        </p:txBody>
      </p:sp>
    </p:spTree>
  </p:cSld>
  <p:clrMap bg1="lt1" tx1="dk1" bg2="lt2" tx2="dk2" accent1="accent1" accent2="accent2" accent3="accent3" accent4="accent4" accent5="accent5" accent6="accent6" hlink="hlink" folHlink="folHlink"/>
  <p:sldLayoutIdLst>
    <p:sldLayoutId id="2147485509" r:id="rId1"/>
    <p:sldLayoutId id="2147485510" r:id="rId2"/>
    <p:sldLayoutId id="2147485511" r:id="rId3"/>
    <p:sldLayoutId id="2147485512" r:id="rId4"/>
    <p:sldLayoutId id="2147485513" r:id="rId5"/>
    <p:sldLayoutId id="2147485514" r:id="rId6"/>
    <p:sldLayoutId id="2147485515" r:id="rId7"/>
    <p:sldLayoutId id="2147485516" r:id="rId8"/>
    <p:sldLayoutId id="2147485517" r:id="rId9"/>
    <p:sldLayoutId id="2147485518" r:id="rId10"/>
    <p:sldLayoutId id="2147485519" r:id="rId11"/>
    <p:sldLayoutId id="214748552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ine.es/"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cid:699d464b-b751-4f94-96ad-eb00769fba6e@eurprd02.prod.outlook.com" TargetMode="External"/><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3.xml"/><Relationship Id="rId1" Type="http://schemas.openxmlformats.org/officeDocument/2006/relationships/vmlDrawing" Target="../drawings/vmlDrawing3.vml"/><Relationship Id="rId5" Type="http://schemas.openxmlformats.org/officeDocument/2006/relationships/image" Target="../media/image18.png"/><Relationship Id="rId4" Type="http://schemas.openxmlformats.org/officeDocument/2006/relationships/oleObject" Target="../embeddings/Hoja_de_c_lculo_de_Microsoft_Excel_97-20033.xls"/></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Hoja_de_c_lculo_de_Microsoft_Excel_97-20031.xls"/></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oleObject" Target="../embeddings/Hoja_de_c_lculo_de_Microsoft_Excel_97-20034.xls"/></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www.ine.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neumoexpertos.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png"/><Relationship Id="rId4" Type="http://schemas.openxmlformats.org/officeDocument/2006/relationships/oleObject" Target="../embeddings/Hoja_de_c_lculo_de_Microsoft_Excel_97-20032.xls"/></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4" name="Título 3"/>
          <p:cNvSpPr>
            <a:spLocks noGrp="1"/>
          </p:cNvSpPr>
          <p:nvPr>
            <p:ph type="ctrTitle"/>
          </p:nvPr>
        </p:nvSpPr>
        <p:spPr>
          <a:xfrm>
            <a:off x="914400" y="3789363"/>
            <a:ext cx="10534650" cy="1285875"/>
          </a:xfrm>
        </p:spPr>
        <p:txBody>
          <a:bodyPr rtlCol="0"/>
          <a:lstStyle/>
          <a:p>
            <a:pPr eaLnBrk="1" fontAlgn="auto" hangingPunct="1">
              <a:spcAft>
                <a:spcPts val="0"/>
              </a:spcAft>
              <a:defRPr/>
            </a:pPr>
            <a:r>
              <a:rPr lang="es-ES" dirty="0" smtClean="0"/>
              <a:t>Prevención de la neumonía </a:t>
            </a:r>
            <a:r>
              <a:rPr lang="es-ES" dirty="0"/>
              <a:t>n</a:t>
            </a:r>
            <a:r>
              <a:rPr lang="es-ES" dirty="0" smtClean="0"/>
              <a:t>eumocócica en Atención Primaria</a:t>
            </a:r>
            <a:endParaRPr lang="es-ES" dirty="0"/>
          </a:p>
        </p:txBody>
      </p:sp>
      <p:sp>
        <p:nvSpPr>
          <p:cNvPr id="15363" name="Subtítulo 4"/>
          <p:cNvSpPr>
            <a:spLocks noGrp="1"/>
          </p:cNvSpPr>
          <p:nvPr>
            <p:ph type="subTitle" idx="1"/>
          </p:nvPr>
        </p:nvSpPr>
        <p:spPr>
          <a:xfrm>
            <a:off x="895350" y="5146675"/>
            <a:ext cx="10553700" cy="914400"/>
          </a:xfrm>
          <a:solidFill>
            <a:srgbClr val="FFFFFF">
              <a:alpha val="50195"/>
            </a:srgbClr>
          </a:solidFill>
        </p:spPr>
        <p:txBody>
          <a:bodyPr>
            <a:normAutofit fontScale="92500" lnSpcReduction="10000"/>
          </a:bodyPr>
          <a:lstStyle/>
          <a:p>
            <a:pPr>
              <a:spcBef>
                <a:spcPts val="550"/>
              </a:spcBef>
              <a:buFont typeface="Arial" charset="0"/>
              <a:buNone/>
              <a:defRPr/>
            </a:pPr>
            <a:r>
              <a:rPr lang="es-ES" altLang="es-ES" dirty="0" smtClean="0">
                <a:ea typeface="ＭＳ Ｐゴシック" pitchFamily="34" charset="-128"/>
              </a:rPr>
              <a:t>Dra. Isabel Jimeno. C.S. Isla de </a:t>
            </a:r>
            <a:r>
              <a:rPr lang="es-ES" altLang="es-ES" dirty="0" err="1" smtClean="0">
                <a:ea typeface="ＭＳ Ｐゴシック" pitchFamily="34" charset="-128"/>
              </a:rPr>
              <a:t>Oza</a:t>
            </a:r>
            <a:r>
              <a:rPr lang="es-ES" altLang="es-ES" dirty="0" smtClean="0">
                <a:ea typeface="ＭＳ Ｐゴシック" pitchFamily="34" charset="-128"/>
              </a:rPr>
              <a:t>. Madrid</a:t>
            </a:r>
          </a:p>
          <a:p>
            <a:pPr>
              <a:spcBef>
                <a:spcPts val="550"/>
              </a:spcBef>
              <a:buFont typeface="Arial" charset="0"/>
              <a:buNone/>
              <a:defRPr/>
            </a:pPr>
            <a:r>
              <a:rPr lang="es-ES" altLang="es-ES" dirty="0" smtClean="0">
                <a:ea typeface="ＭＳ Ｐゴシック" pitchFamily="34" charset="-128"/>
              </a:rPr>
              <a:t>Dr. Diego Vargas Ortega. H. de Alta Resolución El </a:t>
            </a:r>
            <a:r>
              <a:rPr lang="es-ES" altLang="es-ES" dirty="0" err="1" smtClean="0">
                <a:ea typeface="ＭＳ Ｐゴシック" pitchFamily="34" charset="-128"/>
              </a:rPr>
              <a:t>Toyo</a:t>
            </a:r>
            <a:r>
              <a:rPr lang="es-ES" altLang="es-ES" dirty="0">
                <a:ea typeface="ＭＳ Ｐゴシック" pitchFamily="34" charset="-128"/>
              </a:rPr>
              <a:t>.</a:t>
            </a:r>
            <a:r>
              <a:rPr lang="es-ES" altLang="es-ES" dirty="0" smtClean="0">
                <a:ea typeface="ＭＳ Ｐゴシック" pitchFamily="34" charset="-128"/>
              </a:rPr>
              <a:t> Almería</a:t>
            </a:r>
          </a:p>
          <a:p>
            <a:pPr eaLnBrk="1" hangingPunct="1">
              <a:buFont typeface="Arial" charset="0"/>
              <a:buNone/>
              <a:defRPr/>
            </a:pPr>
            <a:endParaRPr lang="es-E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Imagen 3" descr="5-circul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8313" y="785813"/>
            <a:ext cx="849630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1 Título"/>
          <p:cNvSpPr>
            <a:spLocks noGrp="1"/>
          </p:cNvSpPr>
          <p:nvPr>
            <p:ph type="title"/>
          </p:nvPr>
        </p:nvSpPr>
        <p:spPr>
          <a:xfrm>
            <a:off x="609600" y="0"/>
            <a:ext cx="10972800" cy="1085850"/>
          </a:xfrm>
          <a:extLs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r>
              <a:rPr lang="es-ES" altLang="es-ES" smtClean="0">
                <a:solidFill>
                  <a:srgbClr val="004586"/>
                </a:solidFill>
                <a:cs typeface="Calibri" panose="020F0502020204030204" pitchFamily="34" charset="0"/>
              </a:rPr>
              <a:t>En definitiva…</a:t>
            </a:r>
            <a:endParaRPr lang="es-ES" altLang="es-ES" smtClean="0">
              <a:solidFill>
                <a:srgbClr val="004586"/>
              </a:solidFill>
            </a:endParaRPr>
          </a:p>
        </p:txBody>
      </p:sp>
      <p:sp>
        <p:nvSpPr>
          <p:cNvPr id="38916" name="CuadroTexto 2"/>
          <p:cNvSpPr txBox="1">
            <a:spLocks noChangeArrowheads="1"/>
          </p:cNvSpPr>
          <p:nvPr/>
        </p:nvSpPr>
        <p:spPr bwMode="auto">
          <a:xfrm>
            <a:off x="3627438" y="1303338"/>
            <a:ext cx="1938337" cy="1352550"/>
          </a:xfrm>
          <a:prstGeom prst="rect">
            <a:avLst/>
          </a:prstGeom>
          <a:noFill/>
          <a:ln w="9525">
            <a:noFill/>
            <a:miter lim="800000"/>
            <a:headEnd/>
            <a:tailEnd/>
          </a:ln>
        </p:spPr>
        <p:txBody>
          <a:bodyPr>
            <a:spAutoFit/>
          </a:bodyPr>
          <a:lstStyle/>
          <a:p>
            <a:pPr algn="ctr" eaLnBrk="1" hangingPunct="1">
              <a:lnSpc>
                <a:spcPct val="90000"/>
              </a:lnSpc>
              <a:defRPr/>
            </a:pPr>
            <a:r>
              <a:rPr lang="es-ES_tradnl" altLang="es-ES" sz="1300" dirty="0">
                <a:solidFill>
                  <a:schemeClr val="bg1"/>
                </a:solidFill>
                <a:latin typeface="+mn-lt"/>
                <a:ea typeface="ヒラギノ角ゴ Pro W3"/>
                <a:cs typeface="Tahoma" pitchFamily="34" charset="0"/>
              </a:rPr>
              <a:t>La NAC es </a:t>
            </a:r>
            <a:br>
              <a:rPr lang="es-ES_tradnl" altLang="es-ES" sz="1300" dirty="0">
                <a:solidFill>
                  <a:schemeClr val="bg1"/>
                </a:solidFill>
                <a:latin typeface="+mn-lt"/>
                <a:ea typeface="ヒラギノ角ゴ Pro W3"/>
                <a:cs typeface="Tahoma" pitchFamily="34" charset="0"/>
              </a:rPr>
            </a:br>
            <a:r>
              <a:rPr lang="es-ES_tradnl" altLang="es-ES" sz="1300" dirty="0">
                <a:solidFill>
                  <a:schemeClr val="bg1"/>
                </a:solidFill>
                <a:latin typeface="+mn-lt"/>
                <a:ea typeface="ヒラギノ角ゴ Pro W3"/>
                <a:cs typeface="Tahoma" pitchFamily="34" charset="0"/>
              </a:rPr>
              <a:t>una enfermedad infecciosa respiratoria aguda que tiene una incidencia que oscila entre 3 y 8 casos por </a:t>
            </a:r>
            <a:br>
              <a:rPr lang="es-ES_tradnl" altLang="es-ES" sz="1300" dirty="0">
                <a:solidFill>
                  <a:schemeClr val="bg1"/>
                </a:solidFill>
                <a:latin typeface="+mn-lt"/>
                <a:ea typeface="ヒラギノ角ゴ Pro W3"/>
                <a:cs typeface="Tahoma" pitchFamily="34" charset="0"/>
              </a:rPr>
            </a:br>
            <a:r>
              <a:rPr lang="es-ES_tradnl" altLang="es-ES" sz="1300" dirty="0">
                <a:solidFill>
                  <a:schemeClr val="bg1"/>
                </a:solidFill>
                <a:latin typeface="+mn-lt"/>
                <a:ea typeface="ヒラギノ角ゴ Pro W3"/>
                <a:cs typeface="Tahoma" pitchFamily="34" charset="0"/>
              </a:rPr>
              <a:t>1.000 habitantes/año.</a:t>
            </a:r>
            <a:endParaRPr lang="es-ES" altLang="es-ES" sz="1300" dirty="0">
              <a:latin typeface="+mn-lt"/>
              <a:ea typeface="Tahoma" pitchFamily="34" charset="0"/>
            </a:endParaRPr>
          </a:p>
        </p:txBody>
      </p:sp>
      <p:sp>
        <p:nvSpPr>
          <p:cNvPr id="38917" name="CuadroTexto 9"/>
          <p:cNvSpPr txBox="1">
            <a:spLocks noChangeArrowheads="1"/>
          </p:cNvSpPr>
          <p:nvPr/>
        </p:nvSpPr>
        <p:spPr bwMode="auto">
          <a:xfrm>
            <a:off x="7053263" y="1517650"/>
            <a:ext cx="1670050" cy="1712913"/>
          </a:xfrm>
          <a:prstGeom prst="rect">
            <a:avLst/>
          </a:prstGeom>
          <a:noFill/>
          <a:ln w="9525">
            <a:noFill/>
            <a:miter lim="800000"/>
            <a:headEnd/>
            <a:tailEnd/>
          </a:ln>
        </p:spPr>
        <p:txBody>
          <a:bodyPr>
            <a:spAutoFit/>
          </a:bodyPr>
          <a:lstStyle/>
          <a:p>
            <a:pPr algn="ctr" eaLnBrk="1" hangingPunct="1">
              <a:lnSpc>
                <a:spcPct val="90000"/>
              </a:lnSpc>
              <a:defRPr/>
            </a:pPr>
            <a:r>
              <a:rPr lang="es-ES_tradnl" altLang="es-ES" sz="1300" i="1" dirty="0" err="1">
                <a:solidFill>
                  <a:srgbClr val="FF6600"/>
                </a:solidFill>
                <a:latin typeface="+mj-lt"/>
                <a:ea typeface="ヒラギノ角ゴ Pro W3"/>
                <a:cs typeface="Tahoma" pitchFamily="34" charset="0"/>
              </a:rPr>
              <a:t>Streptococcus</a:t>
            </a:r>
            <a:r>
              <a:rPr lang="es-ES_tradnl" altLang="es-ES" sz="1300" i="1" dirty="0">
                <a:solidFill>
                  <a:srgbClr val="FF6600"/>
                </a:solidFill>
                <a:latin typeface="+mj-lt"/>
                <a:ea typeface="ヒラギノ角ゴ Pro W3"/>
                <a:cs typeface="Tahoma" pitchFamily="34" charset="0"/>
              </a:rPr>
              <a:t> </a:t>
            </a:r>
            <a:r>
              <a:rPr lang="es-ES_tradnl" altLang="es-ES" sz="1300" i="1" dirty="0" err="1">
                <a:solidFill>
                  <a:srgbClr val="FF6600"/>
                </a:solidFill>
                <a:latin typeface="+mj-lt"/>
                <a:ea typeface="ヒラギノ角ゴ Pro W3"/>
                <a:cs typeface="Tahoma" pitchFamily="34" charset="0"/>
              </a:rPr>
              <a:t>pneumoniae</a:t>
            </a:r>
            <a:r>
              <a:rPr lang="es-ES_tradnl" altLang="es-ES" sz="1300" dirty="0">
                <a:solidFill>
                  <a:srgbClr val="FF6600"/>
                </a:solidFill>
                <a:latin typeface="+mj-lt"/>
                <a:ea typeface="ヒラギノ角ゴ Pro W3"/>
                <a:cs typeface="Tahoma" pitchFamily="34" charset="0"/>
              </a:rPr>
              <a:t> </a:t>
            </a:r>
            <a:br>
              <a:rPr lang="es-ES_tradnl" altLang="es-ES" sz="1300" dirty="0">
                <a:solidFill>
                  <a:srgbClr val="FF6600"/>
                </a:solidFill>
                <a:latin typeface="+mj-lt"/>
                <a:ea typeface="ヒラギノ角ゴ Pro W3"/>
                <a:cs typeface="Tahoma" pitchFamily="34" charset="0"/>
              </a:rPr>
            </a:br>
            <a:r>
              <a:rPr lang="es-ES_tradnl" altLang="es-ES" sz="1300" dirty="0">
                <a:solidFill>
                  <a:srgbClr val="FF6600"/>
                </a:solidFill>
                <a:latin typeface="+mj-lt"/>
                <a:ea typeface="ヒラギノ角ゴ Pro W3"/>
                <a:cs typeface="Tahoma" pitchFamily="34" charset="0"/>
              </a:rPr>
              <a:t>es el microorganismo más frecuentemente implicado en la NAC en los adultos, donde está presente en </a:t>
            </a:r>
            <a:br>
              <a:rPr lang="es-ES_tradnl" altLang="es-ES" sz="1300" dirty="0">
                <a:solidFill>
                  <a:srgbClr val="FF6600"/>
                </a:solidFill>
                <a:latin typeface="+mj-lt"/>
                <a:ea typeface="ヒラギノ角ゴ Pro W3"/>
                <a:cs typeface="Tahoma" pitchFamily="34" charset="0"/>
              </a:rPr>
            </a:br>
            <a:r>
              <a:rPr lang="es-ES_tradnl" altLang="es-ES" sz="1300" dirty="0">
                <a:solidFill>
                  <a:srgbClr val="FF6600"/>
                </a:solidFill>
                <a:latin typeface="+mj-lt"/>
                <a:ea typeface="ヒラギノ角ゴ Pro W3"/>
                <a:cs typeface="Tahoma" pitchFamily="34" charset="0"/>
              </a:rPr>
              <a:t>el 30-35% de </a:t>
            </a:r>
            <a:br>
              <a:rPr lang="es-ES_tradnl" altLang="es-ES" sz="1300" dirty="0">
                <a:solidFill>
                  <a:srgbClr val="FF6600"/>
                </a:solidFill>
                <a:latin typeface="+mj-lt"/>
                <a:ea typeface="ヒラギノ角ゴ Pro W3"/>
                <a:cs typeface="Tahoma" pitchFamily="34" charset="0"/>
              </a:rPr>
            </a:br>
            <a:r>
              <a:rPr lang="es-ES_tradnl" altLang="es-ES" sz="1300" dirty="0">
                <a:solidFill>
                  <a:srgbClr val="FF6600"/>
                </a:solidFill>
                <a:latin typeface="+mj-lt"/>
                <a:ea typeface="ヒラギノ角ゴ Pro W3"/>
                <a:cs typeface="Tahoma" pitchFamily="34" charset="0"/>
              </a:rPr>
              <a:t>los casos. </a:t>
            </a:r>
          </a:p>
        </p:txBody>
      </p:sp>
      <p:sp>
        <p:nvSpPr>
          <p:cNvPr id="38918" name="CuadroTexto 12"/>
          <p:cNvSpPr txBox="1">
            <a:spLocks noChangeArrowheads="1"/>
          </p:cNvSpPr>
          <p:nvPr/>
        </p:nvSpPr>
        <p:spPr bwMode="auto">
          <a:xfrm>
            <a:off x="7485063" y="3446463"/>
            <a:ext cx="1487487" cy="2252662"/>
          </a:xfrm>
          <a:prstGeom prst="rect">
            <a:avLst/>
          </a:prstGeom>
          <a:noFill/>
          <a:ln w="9525">
            <a:noFill/>
            <a:miter lim="800000"/>
            <a:headEnd/>
            <a:tailEnd/>
          </a:ln>
        </p:spPr>
        <p:txBody>
          <a:bodyPr>
            <a:spAutoFit/>
          </a:bodyPr>
          <a:lstStyle/>
          <a:p>
            <a:pPr algn="ctr" eaLnBrk="1" hangingPunct="1">
              <a:lnSpc>
                <a:spcPct val="90000"/>
              </a:lnSpc>
              <a:defRPr/>
            </a:pPr>
            <a:r>
              <a:rPr lang="es-ES_tradnl" altLang="es-ES" sz="1300" dirty="0">
                <a:solidFill>
                  <a:schemeClr val="bg1"/>
                </a:solidFill>
                <a:latin typeface="+mj-lt"/>
                <a:ea typeface="ヒラギノ角ゴ Pro W3"/>
                <a:cs typeface="Tahoma" pitchFamily="34" charset="0"/>
              </a:rPr>
              <a:t>El 40% de </a:t>
            </a:r>
            <a:br>
              <a:rPr lang="es-ES_tradnl" altLang="es-ES" sz="1300" dirty="0">
                <a:solidFill>
                  <a:schemeClr val="bg1"/>
                </a:solidFill>
                <a:latin typeface="+mj-lt"/>
                <a:ea typeface="ヒラギノ角ゴ Pro W3"/>
                <a:cs typeface="Tahoma" pitchFamily="34" charset="0"/>
              </a:rPr>
            </a:br>
            <a:r>
              <a:rPr lang="es-ES_tradnl" altLang="es-ES" sz="1300" dirty="0">
                <a:solidFill>
                  <a:schemeClr val="bg1"/>
                </a:solidFill>
                <a:latin typeface="+mj-lt"/>
                <a:ea typeface="ヒラギノ角ゴ Pro W3"/>
                <a:cs typeface="Tahoma" pitchFamily="34" charset="0"/>
              </a:rPr>
              <a:t>los pacientes con NAC requieren ingreso hospitalario y alrededor del 10% necesitan ser admitidos en </a:t>
            </a:r>
            <a:br>
              <a:rPr lang="es-ES_tradnl" altLang="es-ES" sz="1300" dirty="0">
                <a:solidFill>
                  <a:schemeClr val="bg1"/>
                </a:solidFill>
                <a:latin typeface="+mj-lt"/>
                <a:ea typeface="ヒラギノ角ゴ Pro W3"/>
                <a:cs typeface="Tahoma" pitchFamily="34" charset="0"/>
              </a:rPr>
            </a:br>
            <a:r>
              <a:rPr lang="es-ES_tradnl" altLang="es-ES" sz="1300" dirty="0">
                <a:solidFill>
                  <a:schemeClr val="bg1"/>
                </a:solidFill>
                <a:latin typeface="+mj-lt"/>
                <a:ea typeface="ヒラギノ角ゴ Pro W3"/>
                <a:cs typeface="Tahoma" pitchFamily="34" charset="0"/>
              </a:rPr>
              <a:t>una Unidad de Cuidados </a:t>
            </a:r>
            <a:br>
              <a:rPr lang="es-ES_tradnl" altLang="es-ES" sz="1300" dirty="0">
                <a:solidFill>
                  <a:schemeClr val="bg1"/>
                </a:solidFill>
                <a:latin typeface="+mj-lt"/>
                <a:ea typeface="ヒラギノ角ゴ Pro W3"/>
                <a:cs typeface="Tahoma" pitchFamily="34" charset="0"/>
              </a:rPr>
            </a:br>
            <a:r>
              <a:rPr lang="es-ES_tradnl" altLang="es-ES" sz="1300" dirty="0">
                <a:solidFill>
                  <a:schemeClr val="bg1"/>
                </a:solidFill>
                <a:latin typeface="+mj-lt"/>
                <a:ea typeface="ヒラギノ角ゴ Pro W3"/>
                <a:cs typeface="Tahoma" pitchFamily="34" charset="0"/>
              </a:rPr>
              <a:t>Intensivos </a:t>
            </a:r>
            <a:br>
              <a:rPr lang="es-ES_tradnl" altLang="es-ES" sz="1300" dirty="0">
                <a:solidFill>
                  <a:schemeClr val="bg1"/>
                </a:solidFill>
                <a:latin typeface="+mj-lt"/>
                <a:ea typeface="ヒラギノ角ゴ Pro W3"/>
                <a:cs typeface="Tahoma" pitchFamily="34" charset="0"/>
              </a:rPr>
            </a:br>
            <a:r>
              <a:rPr lang="es-ES_tradnl" altLang="es-ES" sz="1300" dirty="0">
                <a:solidFill>
                  <a:schemeClr val="bg1"/>
                </a:solidFill>
                <a:latin typeface="+mj-lt"/>
                <a:ea typeface="ヒラギノ角ゴ Pro W3"/>
                <a:cs typeface="Tahoma" pitchFamily="34" charset="0"/>
              </a:rPr>
              <a:t>(UCI). </a:t>
            </a:r>
          </a:p>
        </p:txBody>
      </p:sp>
      <p:sp>
        <p:nvSpPr>
          <p:cNvPr id="38919" name="CuadroTexto 13"/>
          <p:cNvSpPr txBox="1">
            <a:spLocks noChangeArrowheads="1"/>
          </p:cNvSpPr>
          <p:nvPr/>
        </p:nvSpPr>
        <p:spPr bwMode="auto">
          <a:xfrm>
            <a:off x="4627563" y="4589463"/>
            <a:ext cx="2143125" cy="1712912"/>
          </a:xfrm>
          <a:prstGeom prst="rect">
            <a:avLst/>
          </a:prstGeom>
          <a:noFill/>
          <a:ln w="9525">
            <a:noFill/>
            <a:miter lim="800000"/>
            <a:headEnd/>
            <a:tailEnd/>
          </a:ln>
        </p:spPr>
        <p:txBody>
          <a:bodyPr>
            <a:spAutoFit/>
          </a:bodyPr>
          <a:lstStyle/>
          <a:p>
            <a:pPr algn="ctr" eaLnBrk="1" hangingPunct="1">
              <a:lnSpc>
                <a:spcPct val="90000"/>
              </a:lnSpc>
              <a:defRPr/>
            </a:pPr>
            <a:r>
              <a:rPr lang="es-ES_tradnl" altLang="es-ES" sz="1300" dirty="0">
                <a:solidFill>
                  <a:srgbClr val="1365B4"/>
                </a:solidFill>
                <a:latin typeface="+mj-lt"/>
                <a:ea typeface="ヒラギノ角ゴ Pro W3"/>
                <a:cs typeface="Tahoma" pitchFamily="34" charset="0"/>
              </a:rPr>
              <a:t>Las formas más graves de infección </a:t>
            </a:r>
            <a:r>
              <a:rPr lang="es-ES_tradnl" altLang="es-ES" sz="1300" dirty="0" err="1">
                <a:solidFill>
                  <a:srgbClr val="1365B4"/>
                </a:solidFill>
                <a:latin typeface="+mj-lt"/>
                <a:ea typeface="ヒラギノ角ゴ Pro W3"/>
                <a:cs typeface="Tahoma" pitchFamily="34" charset="0"/>
              </a:rPr>
              <a:t>neumocócica</a:t>
            </a:r>
            <a:r>
              <a:rPr lang="es-ES_tradnl" altLang="es-ES" sz="1300" dirty="0">
                <a:solidFill>
                  <a:srgbClr val="1365B4"/>
                </a:solidFill>
                <a:latin typeface="+mj-lt"/>
                <a:ea typeface="ヒラギノ角ゴ Pro W3"/>
                <a:cs typeface="Tahoma" pitchFamily="34" charset="0"/>
              </a:rPr>
              <a:t> se incluyen en ENI que agrupa </a:t>
            </a:r>
            <a:br>
              <a:rPr lang="es-ES_tradnl" altLang="es-ES" sz="1300" dirty="0">
                <a:solidFill>
                  <a:srgbClr val="1365B4"/>
                </a:solidFill>
                <a:latin typeface="+mj-lt"/>
                <a:ea typeface="ヒラギノ角ゴ Pro W3"/>
                <a:cs typeface="Tahoma" pitchFamily="34" charset="0"/>
              </a:rPr>
            </a:br>
            <a:r>
              <a:rPr lang="es-ES_tradnl" altLang="es-ES" sz="1300" dirty="0">
                <a:solidFill>
                  <a:srgbClr val="1365B4"/>
                </a:solidFill>
                <a:latin typeface="+mj-lt"/>
                <a:ea typeface="ヒラギノ角ゴ Pro W3"/>
                <a:cs typeface="Tahoma" pitchFamily="34" charset="0"/>
              </a:rPr>
              <a:t>a los casos de bacteriemia (asociadas o no a neumonía), meningitis, pleuritis, artritis, peritonitis primaria y </a:t>
            </a:r>
            <a:br>
              <a:rPr lang="es-ES_tradnl" altLang="es-ES" sz="1300" dirty="0">
                <a:solidFill>
                  <a:srgbClr val="1365B4"/>
                </a:solidFill>
                <a:latin typeface="+mj-lt"/>
                <a:ea typeface="ヒラギノ角ゴ Pro W3"/>
                <a:cs typeface="Tahoma" pitchFamily="34" charset="0"/>
              </a:rPr>
            </a:br>
            <a:r>
              <a:rPr lang="es-ES_tradnl" altLang="es-ES" sz="1300" dirty="0">
                <a:solidFill>
                  <a:srgbClr val="1365B4"/>
                </a:solidFill>
                <a:latin typeface="+mj-lt"/>
                <a:ea typeface="ヒラギノ角ゴ Pro W3"/>
                <a:cs typeface="Tahoma" pitchFamily="34" charset="0"/>
              </a:rPr>
              <a:t>pericarditis. </a:t>
            </a:r>
          </a:p>
        </p:txBody>
      </p:sp>
      <p:sp>
        <p:nvSpPr>
          <p:cNvPr id="38920" name="CuadroTexto 11"/>
          <p:cNvSpPr txBox="1">
            <a:spLocks noChangeArrowheads="1"/>
          </p:cNvSpPr>
          <p:nvPr/>
        </p:nvSpPr>
        <p:spPr bwMode="auto">
          <a:xfrm>
            <a:off x="2484438" y="2803525"/>
            <a:ext cx="1489075" cy="2433638"/>
          </a:xfrm>
          <a:prstGeom prst="rect">
            <a:avLst/>
          </a:prstGeom>
          <a:noFill/>
          <a:ln w="9525">
            <a:noFill/>
            <a:miter lim="800000"/>
            <a:headEnd/>
            <a:tailEnd/>
          </a:ln>
        </p:spPr>
        <p:txBody>
          <a:bodyPr>
            <a:spAutoFit/>
          </a:bodyPr>
          <a:lstStyle/>
          <a:p>
            <a:pPr algn="ctr" eaLnBrk="1" hangingPunct="1">
              <a:lnSpc>
                <a:spcPct val="90000"/>
              </a:lnSpc>
              <a:defRPr/>
            </a:pPr>
            <a:r>
              <a:rPr lang="es-ES_tradnl" altLang="es-ES" sz="1300" dirty="0">
                <a:solidFill>
                  <a:schemeClr val="bg1"/>
                </a:solidFill>
                <a:latin typeface="+mj-lt"/>
                <a:ea typeface="ヒラギノ角ゴ Pro W3"/>
                <a:cs typeface="Tahoma" pitchFamily="34" charset="0"/>
              </a:rPr>
              <a:t>La presencia </a:t>
            </a:r>
            <a:br>
              <a:rPr lang="es-ES_tradnl" altLang="es-ES" sz="1300" dirty="0">
                <a:solidFill>
                  <a:schemeClr val="bg1"/>
                </a:solidFill>
                <a:latin typeface="+mj-lt"/>
                <a:ea typeface="ヒラギノ角ゴ Pro W3"/>
                <a:cs typeface="Tahoma" pitchFamily="34" charset="0"/>
              </a:rPr>
            </a:br>
            <a:r>
              <a:rPr lang="es-ES_tradnl" altLang="es-ES" sz="1300" dirty="0">
                <a:solidFill>
                  <a:schemeClr val="bg1"/>
                </a:solidFill>
                <a:latin typeface="+mj-lt"/>
                <a:ea typeface="ヒラギノ角ゴ Pro W3"/>
                <a:cs typeface="Tahoma" pitchFamily="34" charset="0"/>
              </a:rPr>
              <a:t>de ciertas enfermedades aumenta el riesgo </a:t>
            </a:r>
            <a:br>
              <a:rPr lang="es-ES_tradnl" altLang="es-ES" sz="1300" dirty="0">
                <a:solidFill>
                  <a:schemeClr val="bg1"/>
                </a:solidFill>
                <a:latin typeface="+mj-lt"/>
                <a:ea typeface="ヒラギノ角ゴ Pro W3"/>
                <a:cs typeface="Tahoma" pitchFamily="34" charset="0"/>
              </a:rPr>
            </a:br>
            <a:r>
              <a:rPr lang="es-ES_tradnl" altLang="es-ES" sz="1300" dirty="0">
                <a:solidFill>
                  <a:schemeClr val="bg1"/>
                </a:solidFill>
                <a:latin typeface="+mj-lt"/>
                <a:ea typeface="ヒラギノ角ゴ Pro W3"/>
                <a:cs typeface="Tahoma" pitchFamily="34" charset="0"/>
              </a:rPr>
              <a:t>de ENI y de sus complicaciones destacando, desde </a:t>
            </a:r>
            <a:br>
              <a:rPr lang="es-ES_tradnl" altLang="es-ES" sz="1300" dirty="0">
                <a:solidFill>
                  <a:schemeClr val="bg1"/>
                </a:solidFill>
                <a:latin typeface="+mj-lt"/>
                <a:ea typeface="ヒラギノ角ゴ Pro W3"/>
                <a:cs typeface="Tahoma" pitchFamily="34" charset="0"/>
              </a:rPr>
            </a:br>
            <a:r>
              <a:rPr lang="es-ES_tradnl" altLang="es-ES" sz="1300" dirty="0">
                <a:solidFill>
                  <a:schemeClr val="bg1"/>
                </a:solidFill>
                <a:latin typeface="+mj-lt"/>
                <a:ea typeface="ヒラギノ角ゴ Pro W3"/>
                <a:cs typeface="Tahoma" pitchFamily="34" charset="0"/>
              </a:rPr>
              <a:t>el punto de vista neumológico, </a:t>
            </a:r>
            <a:br>
              <a:rPr lang="es-ES_tradnl" altLang="es-ES" sz="1300" dirty="0">
                <a:solidFill>
                  <a:schemeClr val="bg1"/>
                </a:solidFill>
                <a:latin typeface="+mj-lt"/>
                <a:ea typeface="ヒラギノ角ゴ Pro W3"/>
                <a:cs typeface="Tahoma" pitchFamily="34" charset="0"/>
              </a:rPr>
            </a:br>
            <a:r>
              <a:rPr lang="es-ES_tradnl" altLang="es-ES" sz="1300" dirty="0">
                <a:solidFill>
                  <a:schemeClr val="bg1"/>
                </a:solidFill>
                <a:latin typeface="+mj-lt"/>
                <a:ea typeface="ヒラギノ角ゴ Pro W3"/>
                <a:cs typeface="Tahoma" pitchFamily="34" charset="0"/>
              </a:rPr>
              <a:t>el tabaquismo y </a:t>
            </a:r>
            <a:br>
              <a:rPr lang="es-ES_tradnl" altLang="es-ES" sz="1300" dirty="0">
                <a:solidFill>
                  <a:schemeClr val="bg1"/>
                </a:solidFill>
                <a:latin typeface="+mj-lt"/>
                <a:ea typeface="ヒラギノ角ゴ Pro W3"/>
                <a:cs typeface="Tahoma" pitchFamily="34" charset="0"/>
              </a:rPr>
            </a:br>
            <a:r>
              <a:rPr lang="es-ES_tradnl" altLang="es-ES" sz="1300" dirty="0">
                <a:solidFill>
                  <a:schemeClr val="bg1"/>
                </a:solidFill>
                <a:latin typeface="+mj-lt"/>
                <a:ea typeface="ヒラギノ角ゴ Pro W3"/>
                <a:cs typeface="Tahoma" pitchFamily="34" charset="0"/>
              </a:rPr>
              <a:t>las enfermedades respiratorias crónicas.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3 Marcador de texto"/>
          <p:cNvSpPr>
            <a:spLocks noGrp="1"/>
          </p:cNvSpPr>
          <p:nvPr>
            <p:ph type="body" sz="quarter" idx="10"/>
          </p:nvPr>
        </p:nvSpPr>
        <p:spPr>
          <a:xfrm>
            <a:off x="0" y="5661025"/>
            <a:ext cx="11582400" cy="295275"/>
          </a:xfrm>
        </p:spPr>
        <p:txBody>
          <a:bodyPr/>
          <a:lstStyle/>
          <a:p>
            <a:pPr eaLnBrk="1" hangingPunct="1"/>
            <a:endParaRPr lang="es-ES" altLang="es-ES" smtClean="0"/>
          </a:p>
        </p:txBody>
      </p:sp>
      <p:sp>
        <p:nvSpPr>
          <p:cNvPr id="5" name="2 Marcador de texto"/>
          <p:cNvSpPr txBox="1">
            <a:spLocks/>
          </p:cNvSpPr>
          <p:nvPr/>
        </p:nvSpPr>
        <p:spPr bwMode="auto">
          <a:xfrm>
            <a:off x="1116013" y="2492375"/>
            <a:ext cx="10363200" cy="3330575"/>
          </a:xfrm>
          <a:prstGeom prst="rect">
            <a:avLst/>
          </a:prstGeom>
          <a:noFill/>
          <a:ln w="9525">
            <a:noFill/>
            <a:miter lim="800000"/>
            <a:headEnd/>
            <a:tailEnd/>
          </a:ln>
        </p:spPr>
        <p:txBody>
          <a:bodyPr>
            <a:normAutofit/>
          </a:bodyPr>
          <a:lstStyle>
            <a:lvl1pPr marL="457200" indent="-457200">
              <a:spcBef>
                <a:spcPts val="600"/>
              </a:spcBef>
              <a:buClr>
                <a:schemeClr val="tx2"/>
              </a:buClr>
              <a:buFont typeface="+mj-lt"/>
              <a:buAutoNum type="arabicPeriod"/>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eaLnBrk="1" hangingPunct="1">
              <a:defRPr/>
            </a:pPr>
            <a:r>
              <a:rPr lang="en-US" altLang="es-ES_tradnl" dirty="0" smtClean="0">
                <a:latin typeface="+mn-lt"/>
                <a:cs typeface="Arial"/>
              </a:rPr>
              <a:t>Ha descendido un 20% en los últimos 5 años.</a:t>
            </a:r>
            <a:endParaRPr lang="es-ES" dirty="0" smtClean="0">
              <a:latin typeface="+mn-lt"/>
              <a:cs typeface="+mn-cs"/>
            </a:endParaRPr>
          </a:p>
          <a:p>
            <a:pPr eaLnBrk="1" hangingPunct="1">
              <a:defRPr/>
            </a:pPr>
            <a:r>
              <a:rPr lang="es-ES" dirty="0" smtClean="0">
                <a:latin typeface="+mn-lt"/>
                <a:cs typeface="+mn-cs"/>
              </a:rPr>
              <a:t>Ha descendido un 5% en los últimos 5 años.</a:t>
            </a:r>
          </a:p>
          <a:p>
            <a:pPr eaLnBrk="1" hangingPunct="1">
              <a:defRPr/>
            </a:pPr>
            <a:r>
              <a:rPr lang="es-ES" dirty="0" smtClean="0">
                <a:latin typeface="+mn-lt"/>
                <a:cs typeface="+mn-cs"/>
              </a:rPr>
              <a:t>Se mantiene constante en el tiempo.</a:t>
            </a:r>
          </a:p>
          <a:p>
            <a:pPr eaLnBrk="1" hangingPunct="1">
              <a:defRPr/>
            </a:pPr>
            <a:r>
              <a:rPr lang="es-ES" dirty="0" smtClean="0">
                <a:latin typeface="+mn-lt"/>
                <a:cs typeface="+mn-cs"/>
              </a:rPr>
              <a:t>Durante los últimos 5 años no sólo se ha estancado sino que va en aumento.</a:t>
            </a:r>
          </a:p>
        </p:txBody>
      </p:sp>
      <p:sp>
        <p:nvSpPr>
          <p:cNvPr id="6" name="2 Marcador de texto"/>
          <p:cNvSpPr txBox="1">
            <a:spLocks/>
          </p:cNvSpPr>
          <p:nvPr/>
        </p:nvSpPr>
        <p:spPr bwMode="auto">
          <a:xfrm>
            <a:off x="1116013" y="1060450"/>
            <a:ext cx="10363200" cy="1036638"/>
          </a:xfrm>
          <a:prstGeom prst="rect">
            <a:avLst/>
          </a:prstGeom>
          <a:noFill/>
          <a:ln w="9525">
            <a:noFill/>
            <a:miter lim="800000"/>
            <a:headEnd/>
            <a:tailEnd/>
          </a:ln>
        </p:spPr>
        <p:txBody>
          <a:bodyPr anchor="b">
            <a:normAutofit/>
          </a:bodyPr>
          <a:lstStyle>
            <a:lvl1pPr marL="0" indent="0" algn="ctr">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eaLnBrk="1" hangingPunct="1">
              <a:spcBef>
                <a:spcPct val="20000"/>
              </a:spcBef>
              <a:defRPr/>
            </a:pPr>
            <a:r>
              <a:rPr lang="es-ES" dirty="0" smtClean="0">
                <a:latin typeface="+mj-lt"/>
              </a:rPr>
              <a:t>¿Cuál crees que ha sido la tendencia en mortalidad por la neumonía neumocócica en España?</a:t>
            </a:r>
            <a:endParaRPr lang="es-ES" i="1" dirty="0" smtClean="0">
              <a:latin typeface="+mj-lt"/>
              <a:cs typeface="+mn-cs"/>
            </a:endParaRPr>
          </a:p>
        </p:txBody>
      </p:sp>
      <p:sp>
        <p:nvSpPr>
          <p:cNvPr id="7" name="1 Título"/>
          <p:cNvSpPr txBox="1">
            <a:spLocks/>
          </p:cNvSpPr>
          <p:nvPr/>
        </p:nvSpPr>
        <p:spPr bwMode="auto">
          <a:xfrm>
            <a:off x="762000" y="312738"/>
            <a:ext cx="10972800" cy="604837"/>
          </a:xfrm>
          <a:prstGeom prst="rect">
            <a:avLst/>
          </a:prstGeom>
          <a:noFill/>
          <a:ln w="9525">
            <a:noFill/>
            <a:miter lim="800000"/>
            <a:headEnd/>
            <a:tailEnd/>
          </a:ln>
        </p:spPr>
        <p:txBody>
          <a:bodyPr anchor="ctr"/>
          <a:lstStyle>
            <a:lvl1pPr algn="ctr">
              <a:defRPr sz="3200" b="1">
                <a:solidFill>
                  <a:schemeClr val="accent1"/>
                </a:solidFill>
              </a:defRPr>
            </a:lvl1pPr>
          </a:lstStyle>
          <a:p>
            <a:pPr eaLnBrk="1" hangingPunct="1">
              <a:defRPr/>
            </a:pPr>
            <a:r>
              <a:rPr lang="es-ES" dirty="0" smtClean="0">
                <a:latin typeface="+mj-lt"/>
                <a:ea typeface="+mj-ea"/>
                <a:cs typeface="+mj-cs"/>
              </a:rPr>
              <a:t>Pregunta </a:t>
            </a:r>
            <a:r>
              <a:rPr lang="es-ES" dirty="0">
                <a:latin typeface="+mj-lt"/>
                <a:ea typeface="+mj-ea"/>
                <a:cs typeface="+mj-cs"/>
              </a:rPr>
              <a:t>3</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1 Gráfico"/>
          <p:cNvGraphicFramePr>
            <a:graphicFrameLocks/>
          </p:cNvGraphicFramePr>
          <p:nvPr/>
        </p:nvGraphicFramePr>
        <p:xfrm>
          <a:off x="283524" y="1196752"/>
          <a:ext cx="11573116"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41987" name="Título 1"/>
          <p:cNvSpPr txBox="1">
            <a:spLocks/>
          </p:cNvSpPr>
          <p:nvPr/>
        </p:nvSpPr>
        <p:spPr bwMode="auto">
          <a:xfrm>
            <a:off x="1738313" y="214313"/>
            <a:ext cx="10358437"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FontTx/>
              <a:buNone/>
            </a:pPr>
            <a:r>
              <a:rPr lang="es-ES" altLang="es-ES" b="1">
                <a:solidFill>
                  <a:srgbClr val="004586"/>
                </a:solidFill>
                <a:cs typeface="Calibri" panose="020F0502020204030204" pitchFamily="34" charset="0"/>
              </a:rPr>
              <a:t>Mortalidad por neumonía neumocócica en España</a:t>
            </a:r>
            <a:r>
              <a:rPr lang="es-ES" altLang="es-ES" b="1" baseline="30000">
                <a:solidFill>
                  <a:srgbClr val="004586"/>
                </a:solidFill>
                <a:cs typeface="Calibri" panose="020F0502020204030204" pitchFamily="34" charset="0"/>
              </a:rPr>
              <a:t>(1)</a:t>
            </a:r>
            <a:r>
              <a:rPr lang="es-ES" altLang="es-ES">
                <a:solidFill>
                  <a:srgbClr val="004586"/>
                </a:solidFill>
                <a:cs typeface="Calibri" panose="020F0502020204030204" pitchFamily="34" charset="0"/>
              </a:rPr>
              <a:t> </a:t>
            </a:r>
          </a:p>
        </p:txBody>
      </p:sp>
      <p:sp>
        <p:nvSpPr>
          <p:cNvPr id="9" name="11 Rectángulo"/>
          <p:cNvSpPr/>
          <p:nvPr/>
        </p:nvSpPr>
        <p:spPr>
          <a:xfrm>
            <a:off x="8310563" y="5715000"/>
            <a:ext cx="3500437" cy="276225"/>
          </a:xfrm>
          <a:prstGeom prst="rect">
            <a:avLst/>
          </a:prstGeom>
          <a:ln>
            <a:noFill/>
          </a:ln>
        </p:spPr>
        <p:txBody>
          <a:bodyPr>
            <a:spAutoFit/>
          </a:bodyPr>
          <a:lstStyle/>
          <a:p>
            <a:pPr defTabSz="914411">
              <a:defRPr/>
            </a:pPr>
            <a:r>
              <a:rPr lang="es-ES" sz="1200" i="1" dirty="0">
                <a:solidFill>
                  <a:srgbClr val="808080"/>
                </a:solidFill>
                <a:latin typeface="+mj-lt"/>
              </a:rPr>
              <a:t>1. Instituto Nacional de Estadística (INE) </a:t>
            </a:r>
            <a:r>
              <a:rPr lang="es-ES" sz="1200" i="1" dirty="0">
                <a:solidFill>
                  <a:srgbClr val="808080"/>
                </a:solidFill>
                <a:latin typeface="+mj-lt"/>
                <a:hlinkClick r:id="rId3"/>
              </a:rPr>
              <a:t>www.ine.es</a:t>
            </a:r>
            <a:r>
              <a:rPr lang="es-ES" sz="1200" i="1" dirty="0">
                <a:solidFill>
                  <a:srgbClr val="808080"/>
                </a:solidFill>
                <a:latin typeface="+mj-lt"/>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agen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963" y="122238"/>
            <a:ext cx="11522075"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ángulo 7"/>
          <p:cNvSpPr>
            <a:spLocks noChangeArrowheads="1"/>
          </p:cNvSpPr>
          <p:nvPr/>
        </p:nvSpPr>
        <p:spPr bwMode="auto">
          <a:xfrm>
            <a:off x="523875" y="642938"/>
            <a:ext cx="8526463"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80000"/>
              </a:lnSpc>
              <a:spcBef>
                <a:spcPct val="0"/>
              </a:spcBef>
              <a:buClr>
                <a:srgbClr val="92D5F3"/>
              </a:buClr>
              <a:buFontTx/>
              <a:buNone/>
            </a:pPr>
            <a:r>
              <a:rPr lang="es-ES" altLang="es-ES" sz="2000" b="1">
                <a:solidFill>
                  <a:srgbClr val="004586"/>
                </a:solidFill>
                <a:cs typeface="Calibri" panose="020F0502020204030204" pitchFamily="34" charset="0"/>
              </a:rPr>
              <a:t>En España</a:t>
            </a:r>
            <a:r>
              <a:rPr lang="es-ES" altLang="es-ES" sz="2000" b="1">
                <a:solidFill>
                  <a:srgbClr val="1FA1A5"/>
                </a:solidFill>
                <a:cs typeface="Calibri" panose="020F0502020204030204" pitchFamily="34" charset="0"/>
              </a:rPr>
              <a:t>, </a:t>
            </a:r>
            <a:r>
              <a:rPr lang="es-ES" altLang="es-ES" sz="2000" b="1">
                <a:solidFill>
                  <a:srgbClr val="1871B0"/>
                </a:solidFill>
                <a:cs typeface="Calibri" panose="020F0502020204030204" pitchFamily="34" charset="0"/>
              </a:rPr>
              <a:t/>
            </a:r>
            <a:br>
              <a:rPr lang="es-ES" altLang="es-ES" sz="2000" b="1">
                <a:solidFill>
                  <a:srgbClr val="1871B0"/>
                </a:solidFill>
                <a:cs typeface="Calibri" panose="020F0502020204030204" pitchFamily="34" charset="0"/>
              </a:rPr>
            </a:br>
            <a:r>
              <a:rPr lang="es-ES" altLang="es-ES" sz="8000" b="1">
                <a:solidFill>
                  <a:srgbClr val="C00000"/>
                </a:solidFill>
                <a:cs typeface="Calibri" panose="020F0502020204030204" pitchFamily="34" charset="0"/>
              </a:rPr>
              <a:t>8.445</a:t>
            </a:r>
            <a:r>
              <a:rPr lang="es-ES" altLang="es-ES" sz="1500">
                <a:solidFill>
                  <a:srgbClr val="1871B0"/>
                </a:solidFill>
                <a:cs typeface="Calibri" panose="020F0502020204030204" pitchFamily="34" charset="0"/>
              </a:rPr>
              <a:t> </a:t>
            </a:r>
            <a:r>
              <a:rPr lang="es-ES" altLang="es-ES" sz="1800" b="1">
                <a:solidFill>
                  <a:srgbClr val="004586"/>
                </a:solidFill>
                <a:cs typeface="Calibri" panose="020F0502020204030204" pitchFamily="34" charset="0"/>
              </a:rPr>
              <a:t>fallecimientos por neumonía en 2014,</a:t>
            </a:r>
            <a:r>
              <a:rPr lang="es-ES" altLang="es-ES" sz="1800" b="1" baseline="30000">
                <a:solidFill>
                  <a:srgbClr val="004586"/>
                </a:solidFill>
                <a:cs typeface="Calibri" panose="020F0502020204030204" pitchFamily="34" charset="0"/>
              </a:rPr>
              <a:t>1</a:t>
            </a:r>
          </a:p>
          <a:p>
            <a:pPr>
              <a:lnSpc>
                <a:spcPct val="80000"/>
              </a:lnSpc>
              <a:spcBef>
                <a:spcPct val="0"/>
              </a:spcBef>
              <a:buClr>
                <a:srgbClr val="92D5F3"/>
              </a:buClr>
              <a:buFontTx/>
              <a:buNone/>
            </a:pPr>
            <a:r>
              <a:rPr lang="es-ES" altLang="es-ES" sz="8000" b="1">
                <a:solidFill>
                  <a:srgbClr val="C00000"/>
                </a:solidFill>
                <a:cs typeface="Calibri" panose="020F0502020204030204" pitchFamily="34" charset="0"/>
              </a:rPr>
              <a:t>&gt;110.000</a:t>
            </a:r>
            <a:endParaRPr lang="es-ES" altLang="es-ES" sz="1800" b="1" baseline="30000">
              <a:solidFill>
                <a:srgbClr val="C00000"/>
              </a:solidFill>
              <a:cs typeface="Calibri" panose="020F0502020204030204" pitchFamily="34" charset="0"/>
            </a:endParaRPr>
          </a:p>
        </p:txBody>
      </p:sp>
      <p:sp>
        <p:nvSpPr>
          <p:cNvPr id="43012" name="Rectángulo 8"/>
          <p:cNvSpPr>
            <a:spLocks noChangeArrowheads="1"/>
          </p:cNvSpPr>
          <p:nvPr/>
        </p:nvSpPr>
        <p:spPr bwMode="auto">
          <a:xfrm>
            <a:off x="4589463" y="2373313"/>
            <a:ext cx="2082800" cy="369887"/>
          </a:xfrm>
          <a:prstGeom prst="rect">
            <a:avLst/>
          </a:prstGeom>
          <a:noFill/>
          <a:ln w="9525">
            <a:noFill/>
            <a:miter lim="800000"/>
            <a:headEnd/>
            <a:tailEnd/>
          </a:ln>
        </p:spPr>
        <p:txBody>
          <a:bodyPr wrap="none">
            <a:spAutoFit/>
          </a:bodyPr>
          <a:lstStyle/>
          <a:p>
            <a:pPr>
              <a:defRPr/>
            </a:pPr>
            <a:r>
              <a:rPr lang="es-ES" altLang="es-ES" b="1" dirty="0">
                <a:solidFill>
                  <a:srgbClr val="004586"/>
                </a:solidFill>
                <a:latin typeface="+mj-lt"/>
                <a:cs typeface="Calibri" pitchFamily="34" charset="0"/>
              </a:rPr>
              <a:t>hospitalizaciones*</a:t>
            </a:r>
            <a:r>
              <a:rPr lang="es-ES" altLang="es-ES" b="1" baseline="30000" dirty="0">
                <a:solidFill>
                  <a:srgbClr val="004586"/>
                </a:solidFill>
                <a:latin typeface="+mj-lt"/>
                <a:cs typeface="Calibri" pitchFamily="34" charset="0"/>
              </a:rPr>
              <a:t>2</a:t>
            </a:r>
            <a:endParaRPr lang="es-ES" altLang="es-ES" dirty="0">
              <a:solidFill>
                <a:srgbClr val="004586"/>
              </a:solidFill>
              <a:latin typeface="+mj-lt"/>
            </a:endParaRPr>
          </a:p>
        </p:txBody>
      </p:sp>
      <p:sp>
        <p:nvSpPr>
          <p:cNvPr id="10" name="Rectángulo 9"/>
          <p:cNvSpPr/>
          <p:nvPr/>
        </p:nvSpPr>
        <p:spPr>
          <a:xfrm>
            <a:off x="6953256" y="500042"/>
            <a:ext cx="4857784" cy="761234"/>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lnSpc>
                <a:spcPct val="90000"/>
              </a:lnSpc>
              <a:defRPr/>
            </a:pPr>
            <a:r>
              <a:rPr lang="es-ES" sz="1600" dirty="0"/>
              <a:t>Las </a:t>
            </a:r>
            <a:r>
              <a:rPr lang="es-ES" sz="1600" b="1" dirty="0"/>
              <a:t>muertes</a:t>
            </a:r>
            <a:r>
              <a:rPr lang="es-ES" sz="1600" dirty="0"/>
              <a:t> por neumonía son </a:t>
            </a:r>
            <a:br>
              <a:rPr lang="es-ES" sz="1600" dirty="0"/>
            </a:br>
            <a:r>
              <a:rPr lang="es-ES" sz="1600" b="1" dirty="0"/>
              <a:t>4 veces más</a:t>
            </a:r>
            <a:r>
              <a:rPr lang="es-ES" sz="1600" dirty="0"/>
              <a:t> numerosas que las causadas por </a:t>
            </a:r>
            <a:r>
              <a:rPr lang="es-ES" sz="1600" b="1" dirty="0"/>
              <a:t>accidentes de tráfico</a:t>
            </a:r>
            <a:r>
              <a:rPr lang="es-ES" sz="1600" baseline="30000" dirty="0"/>
              <a:t>1</a:t>
            </a:r>
            <a:r>
              <a:rPr lang="es-ES" sz="1600" dirty="0"/>
              <a:t> </a:t>
            </a:r>
          </a:p>
        </p:txBody>
      </p:sp>
      <p:sp>
        <p:nvSpPr>
          <p:cNvPr id="43016" name="Rectángulo 10"/>
          <p:cNvSpPr>
            <a:spLocks noChangeArrowheads="1"/>
          </p:cNvSpPr>
          <p:nvPr/>
        </p:nvSpPr>
        <p:spPr bwMode="auto">
          <a:xfrm>
            <a:off x="4610100" y="3600450"/>
            <a:ext cx="7031038"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nSpc>
                <a:spcPct val="80000"/>
              </a:lnSpc>
              <a:spcBef>
                <a:spcPct val="0"/>
              </a:spcBef>
              <a:buClr>
                <a:srgbClr val="92D5F3"/>
              </a:buClr>
              <a:buFontTx/>
              <a:buNone/>
            </a:pPr>
            <a:r>
              <a:rPr lang="es-ES" altLang="es-ES" sz="2000" b="1">
                <a:solidFill>
                  <a:srgbClr val="004586"/>
                </a:solidFill>
                <a:cs typeface="Calibri" panose="020F0502020204030204" pitchFamily="34" charset="0"/>
              </a:rPr>
              <a:t>Media de   </a:t>
            </a:r>
            <a:r>
              <a:rPr lang="es-ES" altLang="es-ES" sz="8000" b="1">
                <a:solidFill>
                  <a:srgbClr val="C00000"/>
                </a:solidFill>
                <a:cs typeface="Calibri" panose="020F0502020204030204" pitchFamily="34" charset="0"/>
              </a:rPr>
              <a:t>13 días</a:t>
            </a:r>
            <a:endParaRPr lang="es-ES" altLang="es-ES" sz="1800" b="1">
              <a:solidFill>
                <a:srgbClr val="C00000"/>
              </a:solidFill>
              <a:cs typeface="Calibri" panose="020F0502020204030204" pitchFamily="34" charset="0"/>
            </a:endParaRPr>
          </a:p>
          <a:p>
            <a:pPr marL="0" lvl="1">
              <a:lnSpc>
                <a:spcPct val="80000"/>
              </a:lnSpc>
              <a:spcBef>
                <a:spcPct val="0"/>
              </a:spcBef>
              <a:buClr>
                <a:srgbClr val="92D5F3"/>
              </a:buClr>
              <a:buFontTx/>
              <a:buNone/>
            </a:pPr>
            <a:r>
              <a:rPr lang="es-ES" altLang="es-ES" sz="1800" b="1">
                <a:solidFill>
                  <a:srgbClr val="004586"/>
                </a:solidFill>
                <a:cs typeface="Calibri" panose="020F0502020204030204" pitchFamily="34" charset="0"/>
              </a:rPr>
              <a:t>más de </a:t>
            </a:r>
            <a:r>
              <a:rPr lang="es-ES" altLang="es-ES" sz="8000" b="1">
                <a:solidFill>
                  <a:srgbClr val="C00000"/>
                </a:solidFill>
                <a:cs typeface="Calibri" panose="020F0502020204030204" pitchFamily="34" charset="0"/>
              </a:rPr>
              <a:t>5.000€</a:t>
            </a:r>
            <a:r>
              <a:rPr lang="es-ES" altLang="es-ES" sz="3600">
                <a:solidFill>
                  <a:srgbClr val="1871B0"/>
                </a:solidFill>
                <a:cs typeface="Calibri" panose="020F0502020204030204" pitchFamily="34" charset="0"/>
              </a:rPr>
              <a:t> </a:t>
            </a:r>
            <a:r>
              <a:rPr lang="es-ES" altLang="es-ES" sz="1800" b="1">
                <a:solidFill>
                  <a:srgbClr val="004586"/>
                </a:solidFill>
                <a:cs typeface="Calibri" panose="020F0502020204030204" pitchFamily="34" charset="0"/>
              </a:rPr>
              <a:t>por persona hospitalizada</a:t>
            </a:r>
            <a:r>
              <a:rPr lang="es-ES" altLang="es-ES" sz="1800" b="1" baseline="30000">
                <a:solidFill>
                  <a:srgbClr val="004586"/>
                </a:solidFill>
                <a:cs typeface="Calibri" panose="020F0502020204030204" pitchFamily="34" charset="0"/>
              </a:rPr>
              <a:t>3</a:t>
            </a:r>
          </a:p>
        </p:txBody>
      </p:sp>
      <p:sp>
        <p:nvSpPr>
          <p:cNvPr id="43017" name="Rectángulo 11"/>
          <p:cNvSpPr>
            <a:spLocks noChangeArrowheads="1"/>
          </p:cNvSpPr>
          <p:nvPr/>
        </p:nvSpPr>
        <p:spPr bwMode="auto">
          <a:xfrm>
            <a:off x="498475" y="5732463"/>
            <a:ext cx="2428875" cy="247650"/>
          </a:xfrm>
          <a:prstGeom prst="rect">
            <a:avLst/>
          </a:prstGeom>
          <a:noFill/>
          <a:ln w="9525">
            <a:noFill/>
            <a:miter lim="800000"/>
            <a:headEnd/>
            <a:tailEnd/>
          </a:ln>
        </p:spPr>
        <p:txBody>
          <a:bodyPr wrap="none">
            <a:spAutoFit/>
          </a:bodyPr>
          <a:lstStyle/>
          <a:p>
            <a:pPr>
              <a:defRPr/>
            </a:pPr>
            <a:r>
              <a:rPr lang="es-ES" altLang="es-ES" sz="1000" dirty="0">
                <a:solidFill>
                  <a:srgbClr val="004586"/>
                </a:solidFill>
                <a:latin typeface="+mj-lt"/>
              </a:rPr>
              <a:t>*115.723 hospitalizaciones en el año 2014</a:t>
            </a:r>
            <a:r>
              <a:rPr lang="es-ES" altLang="es-ES" sz="1000" baseline="30000" dirty="0">
                <a:solidFill>
                  <a:srgbClr val="004586"/>
                </a:solidFill>
                <a:latin typeface="+mj-lt"/>
              </a:rPr>
              <a:t>3</a:t>
            </a:r>
            <a:endParaRPr lang="es-ES" altLang="es-ES" sz="1000" dirty="0">
              <a:solidFill>
                <a:srgbClr val="004586"/>
              </a:solidFill>
              <a:latin typeface="+mj-lt"/>
            </a:endParaRPr>
          </a:p>
        </p:txBody>
      </p:sp>
      <p:sp>
        <p:nvSpPr>
          <p:cNvPr id="13" name="CuadroTexto 12"/>
          <p:cNvSpPr txBox="1"/>
          <p:nvPr/>
        </p:nvSpPr>
        <p:spPr>
          <a:xfrm>
            <a:off x="6738938" y="5643563"/>
            <a:ext cx="5102225" cy="646112"/>
          </a:xfrm>
          <a:prstGeom prst="rect">
            <a:avLst/>
          </a:prstGeom>
          <a:noFill/>
          <a:ln>
            <a:noFill/>
          </a:ln>
        </p:spPr>
        <p:txBody>
          <a:bodyPr>
            <a:spAutoFit/>
          </a:bodyPr>
          <a:lstStyle/>
          <a:p>
            <a:pPr marL="228600" indent="-228600">
              <a:buFontTx/>
              <a:buAutoNum type="arabicPeriod"/>
              <a:defRPr/>
            </a:pPr>
            <a:r>
              <a:rPr lang="es-ES" sz="1200" dirty="0">
                <a:solidFill>
                  <a:srgbClr val="808080"/>
                </a:solidFill>
                <a:latin typeface="+mj-lt"/>
              </a:rPr>
              <a:t>Instituto Nacional de Estadística. Defunciones según causa de muerte 2014.</a:t>
            </a:r>
          </a:p>
          <a:p>
            <a:pPr marL="228600" indent="-228600">
              <a:buFontTx/>
              <a:buAutoNum type="arabicPeriod"/>
              <a:defRPr/>
            </a:pPr>
            <a:r>
              <a:rPr lang="es-ES" sz="1200" dirty="0">
                <a:solidFill>
                  <a:srgbClr val="808080"/>
                </a:solidFill>
                <a:latin typeface="+mj-lt"/>
              </a:rPr>
              <a:t>Instituto Nacional de Estadística. Encuesta de morbilidad hospitalaria.</a:t>
            </a:r>
          </a:p>
          <a:p>
            <a:pPr marL="228600" indent="-228600">
              <a:buFontTx/>
              <a:buAutoNum type="arabicPeriod"/>
              <a:defRPr/>
            </a:pPr>
            <a:r>
              <a:rPr lang="es-ES" sz="1200" dirty="0">
                <a:solidFill>
                  <a:srgbClr val="808080"/>
                </a:solidFill>
                <a:latin typeface="+mj-lt"/>
              </a:rPr>
              <a:t>Gil-Prieto R, et al. </a:t>
            </a:r>
            <a:r>
              <a:rPr lang="es-ES" sz="1200" dirty="0" err="1">
                <a:solidFill>
                  <a:srgbClr val="808080"/>
                </a:solidFill>
                <a:latin typeface="+mj-lt"/>
              </a:rPr>
              <a:t>Vaccine</a:t>
            </a:r>
            <a:r>
              <a:rPr lang="es-ES" sz="1200" dirty="0">
                <a:solidFill>
                  <a:srgbClr val="808080"/>
                </a:solidFill>
                <a:latin typeface="+mj-lt"/>
              </a:rPr>
              <a:t>. 2011.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Título"/>
          <p:cNvSpPr>
            <a:spLocks noGrp="1"/>
          </p:cNvSpPr>
          <p:nvPr>
            <p:ph type="title"/>
          </p:nvPr>
        </p:nvSpPr>
        <p:spPr>
          <a:xfrm>
            <a:off x="609600" y="160338"/>
            <a:ext cx="10972800" cy="604837"/>
          </a:xfrm>
        </p:spPr>
        <p:txBody>
          <a:bodyPr/>
          <a:lstStyle/>
          <a:p>
            <a:r>
              <a:rPr lang="es-ES" altLang="es-ES" dirty="0" smtClean="0"/>
              <a:t>El problema demográfico en España</a:t>
            </a:r>
          </a:p>
        </p:txBody>
      </p:sp>
      <p:sp>
        <p:nvSpPr>
          <p:cNvPr id="45059" name="2 Marcador de contenido"/>
          <p:cNvSpPr>
            <a:spLocks noGrp="1"/>
          </p:cNvSpPr>
          <p:nvPr>
            <p:ph idx="1"/>
          </p:nvPr>
        </p:nvSpPr>
        <p:spPr>
          <a:xfrm>
            <a:off x="0" y="1336675"/>
            <a:ext cx="11582400" cy="4592638"/>
          </a:xfrm>
        </p:spPr>
        <p:txBody>
          <a:bodyPr/>
          <a:lstStyle/>
          <a:p>
            <a:r>
              <a:rPr lang="es-ES" altLang="es-ES" sz="2300" dirty="0" smtClean="0">
                <a:solidFill>
                  <a:srgbClr val="004586"/>
                </a:solidFill>
              </a:rPr>
              <a:t>En España, la </a:t>
            </a:r>
            <a:r>
              <a:rPr lang="es-ES" altLang="es-ES" sz="2300" dirty="0" smtClean="0">
                <a:solidFill>
                  <a:srgbClr val="C00000"/>
                </a:solidFill>
              </a:rPr>
              <a:t>población mayor de 50 años </a:t>
            </a:r>
            <a:r>
              <a:rPr lang="es-ES" altLang="es-ES" sz="2300" dirty="0" smtClean="0">
                <a:solidFill>
                  <a:srgbClr val="004586"/>
                </a:solidFill>
              </a:rPr>
              <a:t>está formada actualmente por </a:t>
            </a:r>
            <a:r>
              <a:rPr lang="es-ES" altLang="es-ES" sz="2300" dirty="0" smtClean="0">
                <a:solidFill>
                  <a:srgbClr val="C00000"/>
                </a:solidFill>
              </a:rPr>
              <a:t>casi 17 millones</a:t>
            </a:r>
            <a:r>
              <a:rPr lang="es-ES" altLang="es-ES" sz="2300" b="1" dirty="0" smtClean="0">
                <a:solidFill>
                  <a:srgbClr val="007CC3"/>
                </a:solidFill>
              </a:rPr>
              <a:t> </a:t>
            </a:r>
            <a:r>
              <a:rPr lang="es-ES" altLang="es-ES" sz="2300" dirty="0" smtClean="0">
                <a:solidFill>
                  <a:srgbClr val="004586"/>
                </a:solidFill>
              </a:rPr>
              <a:t>de personas, lo que supone</a:t>
            </a:r>
            <a:r>
              <a:rPr lang="es-ES" altLang="es-ES" sz="2300" dirty="0" smtClean="0">
                <a:solidFill>
                  <a:srgbClr val="58595B"/>
                </a:solidFill>
              </a:rPr>
              <a:t> </a:t>
            </a:r>
            <a:r>
              <a:rPr lang="es-ES" altLang="es-ES" sz="2300" dirty="0" smtClean="0">
                <a:solidFill>
                  <a:srgbClr val="C00000"/>
                </a:solidFill>
              </a:rPr>
              <a:t>más del 36% de la población total</a:t>
            </a:r>
            <a:r>
              <a:rPr lang="es-ES" altLang="es-ES" sz="2300" baseline="30000" dirty="0" smtClean="0">
                <a:solidFill>
                  <a:srgbClr val="004586"/>
                </a:solidFill>
              </a:rPr>
              <a:t>(2)</a:t>
            </a:r>
            <a:r>
              <a:rPr lang="es-ES" altLang="es-ES" sz="2300" b="1" dirty="0" smtClean="0">
                <a:solidFill>
                  <a:srgbClr val="007CC3"/>
                </a:solidFill>
              </a:rPr>
              <a:t>.</a:t>
            </a:r>
          </a:p>
          <a:p>
            <a:r>
              <a:rPr lang="es-ES" altLang="es-ES" sz="2300" dirty="0" smtClean="0">
                <a:solidFill>
                  <a:srgbClr val="004586"/>
                </a:solidFill>
              </a:rPr>
              <a:t>La población mayor de 50 años</a:t>
            </a:r>
            <a:r>
              <a:rPr lang="es-ES" altLang="es-ES" sz="2300" dirty="0" smtClean="0">
                <a:solidFill>
                  <a:srgbClr val="58595B"/>
                </a:solidFill>
              </a:rPr>
              <a:t> </a:t>
            </a:r>
            <a:r>
              <a:rPr lang="es-ES" altLang="es-ES" sz="2300" dirty="0" smtClean="0">
                <a:solidFill>
                  <a:srgbClr val="C00000"/>
                </a:solidFill>
              </a:rPr>
              <a:t>representará más del 50%</a:t>
            </a:r>
            <a:r>
              <a:rPr lang="es-ES" altLang="es-ES" sz="2300" b="1" dirty="0" smtClean="0">
                <a:solidFill>
                  <a:srgbClr val="004586"/>
                </a:solidFill>
              </a:rPr>
              <a:t> </a:t>
            </a:r>
            <a:r>
              <a:rPr lang="es-ES" altLang="es-ES" sz="2300" dirty="0" smtClean="0">
                <a:solidFill>
                  <a:srgbClr val="004586"/>
                </a:solidFill>
              </a:rPr>
              <a:t>de la población total en 2050, de ellos, </a:t>
            </a:r>
            <a:r>
              <a:rPr lang="es-ES" altLang="es-ES" sz="2300" dirty="0" smtClean="0">
                <a:solidFill>
                  <a:srgbClr val="C00000"/>
                </a:solidFill>
              </a:rPr>
              <a:t>el 70% tendrá más de 65 años</a:t>
            </a:r>
            <a:r>
              <a:rPr lang="es-ES" altLang="es-ES" sz="2300" dirty="0" smtClean="0">
                <a:solidFill>
                  <a:srgbClr val="004586"/>
                </a:solidFill>
              </a:rPr>
              <a:t>, dando lugar a una población muy envejecida</a:t>
            </a:r>
            <a:r>
              <a:rPr lang="es-ES" altLang="es-ES" sz="2300" baseline="30000" dirty="0" smtClean="0">
                <a:solidFill>
                  <a:srgbClr val="004586"/>
                </a:solidFill>
              </a:rPr>
              <a:t>(3)</a:t>
            </a:r>
            <a:r>
              <a:rPr lang="es-ES" altLang="es-ES" sz="2300" dirty="0" smtClean="0">
                <a:solidFill>
                  <a:srgbClr val="004586"/>
                </a:solidFill>
              </a:rPr>
              <a:t>.</a:t>
            </a:r>
          </a:p>
          <a:p>
            <a:endParaRPr lang="es-ES" altLang="es-ES" dirty="0" smtClean="0"/>
          </a:p>
        </p:txBody>
      </p:sp>
      <p:sp>
        <p:nvSpPr>
          <p:cNvPr id="45060" name="3 Marcador de texto"/>
          <p:cNvSpPr>
            <a:spLocks noGrp="1"/>
          </p:cNvSpPr>
          <p:nvPr>
            <p:ph type="body" sz="quarter" idx="10"/>
          </p:nvPr>
        </p:nvSpPr>
        <p:spPr>
          <a:xfrm>
            <a:off x="7024688" y="5000625"/>
            <a:ext cx="5167312" cy="839788"/>
          </a:xfrm>
        </p:spPr>
        <p:txBody>
          <a:bodyPr/>
          <a:lstStyle/>
          <a:p>
            <a:pPr eaLnBrk="1" hangingPunct="1"/>
            <a:r>
              <a:rPr lang="es-ES" altLang="es-ES" sz="1100" smtClean="0">
                <a:solidFill>
                  <a:srgbClr val="808080"/>
                </a:solidFill>
              </a:rPr>
              <a:t>1.United Nations. Department of Economic and Social Affairs. Population Division. Profiles of Ageing 2013. </a:t>
            </a:r>
          </a:p>
          <a:p>
            <a:pPr eaLnBrk="1" hangingPunct="1"/>
            <a:r>
              <a:rPr lang="es-ES" altLang="es-ES" sz="1100" smtClean="0">
                <a:solidFill>
                  <a:srgbClr val="808080"/>
                </a:solidFill>
              </a:rPr>
              <a:t>2.Instituto Nacional de estadística. Proyecciones de población a corto plazo. Resultados detallados: Población residente en España a 1 de enero, por sexo, edad y año. INE. 2014</a:t>
            </a:r>
          </a:p>
          <a:p>
            <a:pPr eaLnBrk="1" hangingPunct="1"/>
            <a:r>
              <a:rPr lang="es-ES" altLang="es-ES" sz="1100" smtClean="0">
                <a:solidFill>
                  <a:srgbClr val="808080"/>
                </a:solidFill>
              </a:rPr>
              <a:t> 3.Instituto Nacional de Estadística. Proyecciones de población a largo plazo. 2012-2052. Población residente en España a 1 de enero por sexo, edad y año. INE</a:t>
            </a:r>
          </a:p>
          <a:p>
            <a:endParaRPr lang="es-ES" altLang="es-ES" sz="1200" smtClean="0">
              <a:solidFill>
                <a:srgbClr val="808080"/>
              </a:solidFill>
            </a:endParaRPr>
          </a:p>
        </p:txBody>
      </p:sp>
      <p:pic>
        <p:nvPicPr>
          <p:cNvPr id="5" name="Picture 2"/>
          <p:cNvPicPr>
            <a:picLocks noChangeAspect="1" noChangeArrowheads="1"/>
          </p:cNvPicPr>
          <p:nvPr/>
        </p:nvPicPr>
        <p:blipFill>
          <a:blip r:embed="rId2" cstate="email">
            <a:extLst/>
          </a:blip>
          <a:srcRect/>
          <a:stretch>
            <a:fillRect/>
          </a:stretch>
        </p:blipFill>
        <p:spPr bwMode="auto">
          <a:xfrm>
            <a:off x="738150" y="3000372"/>
            <a:ext cx="6270157" cy="3085441"/>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p:spPr>
      </p:pic>
      <p:sp>
        <p:nvSpPr>
          <p:cNvPr id="45062" name="5 Rectángulo"/>
          <p:cNvSpPr>
            <a:spLocks noChangeArrowheads="1"/>
          </p:cNvSpPr>
          <p:nvPr/>
        </p:nvSpPr>
        <p:spPr bwMode="auto">
          <a:xfrm>
            <a:off x="752162" y="844550"/>
            <a:ext cx="82064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ES" sz="2400" b="1" dirty="0">
                <a:solidFill>
                  <a:srgbClr val="C00000"/>
                </a:solidFill>
              </a:rPr>
              <a:t>España será en 2050 el tercer país más envejecido del mundo</a:t>
            </a:r>
            <a:r>
              <a:rPr lang="es-ES" altLang="es-ES" sz="2400" baseline="30000" dirty="0">
                <a:solidFill>
                  <a:srgbClr val="C00000"/>
                </a:solidFill>
              </a:rPr>
              <a:t>(1)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0"/>
          <p:cNvSpPr>
            <a:spLocks noChangeArrowheads="1"/>
          </p:cNvSpPr>
          <p:nvPr/>
        </p:nvSpPr>
        <p:spPr bwMode="auto">
          <a:xfrm>
            <a:off x="334963" y="1417638"/>
            <a:ext cx="4492625" cy="1524000"/>
          </a:xfrm>
          <a:prstGeom prst="roundRect">
            <a:avLst>
              <a:gd name="adj" fmla="val 16023"/>
            </a:avLst>
          </a:prstGeom>
          <a:solidFill>
            <a:srgbClr val="97D7DC"/>
          </a:solidFill>
          <a:ln>
            <a:noFill/>
          </a:ln>
          <a:effectLst>
            <a:outerShdw blurRad="50800" dist="38100" dir="2700000" algn="tl" rotWithShape="0">
              <a:srgbClr val="808080">
                <a:alpha val="39998"/>
              </a:srgbClr>
            </a:outerShdw>
          </a:effectLst>
          <a:extLst/>
        </p:spPr>
        <p:txBody>
          <a:bodyPr lIns="54000" rIns="54000"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r>
              <a:rPr lang="es-ES" altLang="es-ES" dirty="0">
                <a:solidFill>
                  <a:srgbClr val="004586"/>
                </a:solidFill>
                <a:latin typeface="Calibri" pitchFamily="34" charset="0"/>
                <a:cs typeface="+mn-cs"/>
              </a:rPr>
              <a:t>Inmunosenescencia</a:t>
            </a:r>
          </a:p>
          <a:p>
            <a:pPr algn="ctr" eaLnBrk="1" hangingPunct="1">
              <a:defRPr/>
            </a:pPr>
            <a:r>
              <a:rPr lang="es-ES" altLang="es-ES" dirty="0">
                <a:solidFill>
                  <a:srgbClr val="004586"/>
                </a:solidFill>
                <a:latin typeface="Calibri" pitchFamily="34" charset="0"/>
                <a:cs typeface="+mn-cs"/>
              </a:rPr>
              <a:t>+</a:t>
            </a:r>
          </a:p>
          <a:p>
            <a:pPr algn="ctr" eaLnBrk="1" hangingPunct="1">
              <a:defRPr/>
            </a:pPr>
            <a:r>
              <a:rPr lang="es-ES" altLang="es-ES" dirty="0" err="1">
                <a:solidFill>
                  <a:srgbClr val="004586"/>
                </a:solidFill>
                <a:latin typeface="Calibri" pitchFamily="34" charset="0"/>
                <a:cs typeface="+mn-cs"/>
              </a:rPr>
              <a:t>Comorbilidades</a:t>
            </a:r>
            <a:r>
              <a:rPr lang="es-ES" altLang="es-ES" dirty="0">
                <a:solidFill>
                  <a:srgbClr val="004586"/>
                </a:solidFill>
                <a:latin typeface="Calibri" pitchFamily="34" charset="0"/>
                <a:cs typeface="+mn-cs"/>
              </a:rPr>
              <a:t> </a:t>
            </a:r>
            <a:r>
              <a:rPr lang="es-ES" altLang="es-ES" dirty="0" smtClean="0">
                <a:solidFill>
                  <a:srgbClr val="004586"/>
                </a:solidFill>
                <a:latin typeface="Calibri" pitchFamily="34" charset="0"/>
                <a:cs typeface="+mn-cs"/>
              </a:rPr>
              <a:t>asociadas</a:t>
            </a:r>
            <a:r>
              <a:rPr lang="es-ES" altLang="es-ES" baseline="30000" dirty="0" smtClean="0">
                <a:solidFill>
                  <a:srgbClr val="004586"/>
                </a:solidFill>
                <a:latin typeface="Calibri" pitchFamily="34" charset="0"/>
                <a:cs typeface="+mn-cs"/>
              </a:rPr>
              <a:t>(</a:t>
            </a:r>
            <a:r>
              <a:rPr lang="es-ES_tradnl" altLang="es-ES" baseline="30000" dirty="0" smtClean="0">
                <a:solidFill>
                  <a:srgbClr val="004586"/>
                </a:solidFill>
                <a:latin typeface="Calibri" pitchFamily="34" charset="0"/>
                <a:cs typeface="+mn-cs"/>
              </a:rPr>
              <a:t>2-5)</a:t>
            </a:r>
            <a:endParaRPr lang="es-ES" altLang="es-ES" dirty="0">
              <a:solidFill>
                <a:srgbClr val="004586"/>
              </a:solidFill>
              <a:latin typeface="Calibri" pitchFamily="34" charset="0"/>
              <a:cs typeface="+mn-cs"/>
            </a:endParaRPr>
          </a:p>
        </p:txBody>
      </p:sp>
      <p:sp>
        <p:nvSpPr>
          <p:cNvPr id="11" name="AutoShape 20"/>
          <p:cNvSpPr>
            <a:spLocks noChangeArrowheads="1"/>
          </p:cNvSpPr>
          <p:nvPr/>
        </p:nvSpPr>
        <p:spPr bwMode="auto">
          <a:xfrm>
            <a:off x="6923088" y="1404938"/>
            <a:ext cx="4860925" cy="1524000"/>
          </a:xfrm>
          <a:prstGeom prst="roundRect">
            <a:avLst>
              <a:gd name="adj" fmla="val 16023"/>
            </a:avLst>
          </a:prstGeom>
          <a:solidFill>
            <a:srgbClr val="97D7DC"/>
          </a:solidFill>
          <a:ln>
            <a:noFill/>
          </a:ln>
          <a:effectLst>
            <a:outerShdw blurRad="50800" dist="38100" dir="2700000" algn="tl" rotWithShape="0">
              <a:srgbClr val="808080">
                <a:alpha val="39998"/>
              </a:srgbClr>
            </a:outerShdw>
          </a:effectLst>
          <a:extLst/>
        </p:spPr>
        <p:txBody>
          <a:bodyPr lIns="54000" rIns="54000"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lnSpc>
                <a:spcPct val="130000"/>
              </a:lnSpc>
              <a:defRPr/>
            </a:pPr>
            <a:r>
              <a:rPr lang="es-ES" altLang="es-ES" dirty="0">
                <a:solidFill>
                  <a:srgbClr val="004586"/>
                </a:solidFill>
                <a:latin typeface="Calibri" pitchFamily="34" charset="0"/>
                <a:cs typeface="+mn-cs"/>
              </a:rPr>
              <a:t>Mayor riesgo </a:t>
            </a:r>
            <a:r>
              <a:rPr lang="es-ES" altLang="es-ES" dirty="0" smtClean="0">
                <a:solidFill>
                  <a:srgbClr val="004586"/>
                </a:solidFill>
                <a:latin typeface="Calibri" pitchFamily="34" charset="0"/>
                <a:cs typeface="+mn-cs"/>
              </a:rPr>
              <a:t>de </a:t>
            </a:r>
            <a:r>
              <a:rPr lang="es-ES" altLang="es-ES" dirty="0">
                <a:solidFill>
                  <a:srgbClr val="004586"/>
                </a:solidFill>
                <a:latin typeface="Calibri" pitchFamily="34" charset="0"/>
                <a:cs typeface="+mn-cs"/>
              </a:rPr>
              <a:t>gravedad</a:t>
            </a:r>
          </a:p>
          <a:p>
            <a:pPr algn="ctr" eaLnBrk="1" hangingPunct="1">
              <a:lnSpc>
                <a:spcPct val="130000"/>
              </a:lnSpc>
              <a:defRPr/>
            </a:pPr>
            <a:r>
              <a:rPr lang="es-ES" altLang="es-ES" dirty="0">
                <a:solidFill>
                  <a:srgbClr val="004586"/>
                </a:solidFill>
                <a:latin typeface="Calibri" pitchFamily="34" charset="0"/>
                <a:cs typeface="+mn-cs"/>
              </a:rPr>
              <a:t>de enfermedades infecciosas </a:t>
            </a:r>
          </a:p>
          <a:p>
            <a:pPr algn="ctr" eaLnBrk="1" hangingPunct="1">
              <a:lnSpc>
                <a:spcPct val="130000"/>
              </a:lnSpc>
              <a:defRPr/>
            </a:pPr>
            <a:r>
              <a:rPr lang="es-ES" altLang="es-ES" dirty="0">
                <a:solidFill>
                  <a:srgbClr val="004586"/>
                </a:solidFill>
                <a:latin typeface="Calibri" pitchFamily="34" charset="0"/>
                <a:cs typeface="+mn-cs"/>
              </a:rPr>
              <a:t>y mayor fragilidad</a:t>
            </a:r>
            <a:endParaRPr lang="es-ES" altLang="es-ES" i="1" dirty="0">
              <a:solidFill>
                <a:srgbClr val="004586"/>
              </a:solidFill>
              <a:latin typeface="Calibri" pitchFamily="34" charset="0"/>
              <a:cs typeface="+mn-cs"/>
            </a:endParaRPr>
          </a:p>
        </p:txBody>
      </p:sp>
      <p:sp>
        <p:nvSpPr>
          <p:cNvPr id="12" name="Flecha derecha 17"/>
          <p:cNvSpPr>
            <a:spLocks noChangeArrowheads="1"/>
          </p:cNvSpPr>
          <p:nvPr/>
        </p:nvSpPr>
        <p:spPr bwMode="auto">
          <a:xfrm>
            <a:off x="5457825" y="1866900"/>
            <a:ext cx="798513" cy="630238"/>
          </a:xfrm>
          <a:prstGeom prst="rightArrow">
            <a:avLst>
              <a:gd name="adj1" fmla="val 50000"/>
              <a:gd name="adj2" fmla="val 50000"/>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es-ES_tradnl" altLang="es-ES" sz="1800" dirty="0">
              <a:cs typeface="+mn-cs"/>
            </a:endParaRPr>
          </a:p>
        </p:txBody>
      </p:sp>
      <p:sp>
        <p:nvSpPr>
          <p:cNvPr id="46085" name="18 Rectángulo"/>
          <p:cNvSpPr>
            <a:spLocks noChangeArrowheads="1"/>
          </p:cNvSpPr>
          <p:nvPr/>
        </p:nvSpPr>
        <p:spPr bwMode="auto">
          <a:xfrm>
            <a:off x="584200" y="3502025"/>
            <a:ext cx="10983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ts val="900"/>
              </a:spcBef>
              <a:buFontTx/>
              <a:buNone/>
            </a:pPr>
            <a:r>
              <a:rPr lang="es-ES" altLang="es-ES" sz="2400" b="1">
                <a:solidFill>
                  <a:srgbClr val="C00000"/>
                </a:solidFill>
              </a:rPr>
              <a:t>Es el momento de consolidar la vacunación en adultos, en términos de prevención y envejecimiento activo y saludable</a:t>
            </a:r>
            <a:r>
              <a:rPr lang="es-ES" altLang="es-ES" sz="2400" b="1" baseline="30000">
                <a:solidFill>
                  <a:srgbClr val="C00000"/>
                </a:solidFill>
              </a:rPr>
              <a:t>(1)</a:t>
            </a:r>
            <a:endParaRPr lang="es-ES" altLang="es-ES" sz="2400" b="1">
              <a:solidFill>
                <a:srgbClr val="C00000"/>
              </a:solidFill>
            </a:endParaRPr>
          </a:p>
        </p:txBody>
      </p:sp>
      <p:sp>
        <p:nvSpPr>
          <p:cNvPr id="46086" name="Rectángulo 2"/>
          <p:cNvSpPr>
            <a:spLocks noChangeArrowheads="1"/>
          </p:cNvSpPr>
          <p:nvPr/>
        </p:nvSpPr>
        <p:spPr bwMode="auto">
          <a:xfrm>
            <a:off x="1095375" y="4857750"/>
            <a:ext cx="10715625"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s-ES" altLang="es-ES" sz="1200" i="1">
                <a:solidFill>
                  <a:srgbClr val="808080"/>
                </a:solidFill>
              </a:rPr>
              <a:t>1-Estrategia para el Abordaje de la Cronicidad en el Sistema Nacional de Salud. Ministerio de Sanidad, Servicios Sociales e Igualdad. 2012. </a:t>
            </a:r>
          </a:p>
          <a:p>
            <a:pPr algn="r" eaLnBrk="1" hangingPunct="1">
              <a:spcBef>
                <a:spcPct val="0"/>
              </a:spcBef>
              <a:buFontTx/>
              <a:buNone/>
            </a:pPr>
            <a:r>
              <a:rPr lang="es-ES_tradnl" altLang="es-ES" sz="1200" i="1">
                <a:solidFill>
                  <a:srgbClr val="808080"/>
                </a:solidFill>
              </a:rPr>
              <a:t>2. Aspinall R. Challenges for vaccination in the elderly Giud, et al. Immunity &amp; Ageing. 2007; 4:9 </a:t>
            </a:r>
            <a:endParaRPr lang="es-ES" altLang="es-ES" sz="1200" i="1">
              <a:solidFill>
                <a:srgbClr val="808080"/>
              </a:solidFill>
            </a:endParaRPr>
          </a:p>
          <a:p>
            <a:pPr algn="r" eaLnBrk="1" hangingPunct="1">
              <a:spcBef>
                <a:spcPct val="0"/>
              </a:spcBef>
              <a:buFontTx/>
              <a:buNone/>
            </a:pPr>
            <a:r>
              <a:rPr lang="en-US" altLang="es-ES" sz="1200" i="1">
                <a:solidFill>
                  <a:srgbClr val="808080"/>
                </a:solidFill>
              </a:rPr>
              <a:t>3. </a:t>
            </a:r>
            <a:r>
              <a:rPr lang="es-ES_tradnl" altLang="es-ES" sz="1200" i="1">
                <a:solidFill>
                  <a:srgbClr val="808080"/>
                </a:solidFill>
              </a:rPr>
              <a:t>High KP, et al. A New Paradigm for Clinical Investigation of Infectious Syndromes in Older Adults: Assessment of Functional Status as a Risk Factor and Outcome Measure.   Clinical Infectious Diseases. 2005:40 </a:t>
            </a:r>
            <a:endParaRPr lang="es-ES" altLang="es-ES" sz="1200" i="1">
              <a:solidFill>
                <a:srgbClr val="808080"/>
              </a:solidFill>
            </a:endParaRPr>
          </a:p>
          <a:p>
            <a:pPr algn="r" eaLnBrk="1" hangingPunct="1">
              <a:spcBef>
                <a:spcPct val="0"/>
              </a:spcBef>
              <a:buFontTx/>
              <a:buNone/>
            </a:pPr>
            <a:r>
              <a:rPr lang="en-GB" altLang="es-ES" sz="1200" i="1">
                <a:solidFill>
                  <a:srgbClr val="808080"/>
                </a:solidFill>
              </a:rPr>
              <a:t>4. </a:t>
            </a:r>
            <a:r>
              <a:rPr lang="es-ES_tradnl" altLang="es-ES" sz="1200" i="1">
                <a:solidFill>
                  <a:srgbClr val="808080"/>
                </a:solidFill>
              </a:rPr>
              <a:t>Htwe TH, et al. Infection in the elderly. Infect Dis Clin N Am. 2007; 21(3):711-43 </a:t>
            </a:r>
            <a:endParaRPr lang="es-ES" altLang="es-ES" sz="1200" i="1">
              <a:solidFill>
                <a:srgbClr val="808080"/>
              </a:solidFill>
            </a:endParaRPr>
          </a:p>
          <a:p>
            <a:pPr algn="r" eaLnBrk="1" hangingPunct="1">
              <a:spcBef>
                <a:spcPct val="0"/>
              </a:spcBef>
              <a:buFontTx/>
              <a:buNone/>
            </a:pPr>
            <a:r>
              <a:rPr lang="en-GB" altLang="es-ES" sz="1200" i="1">
                <a:solidFill>
                  <a:srgbClr val="808080"/>
                </a:solidFill>
              </a:rPr>
              <a:t>5. </a:t>
            </a:r>
            <a:r>
              <a:rPr lang="es-ES_tradnl" altLang="es-ES" sz="1200" i="1">
                <a:solidFill>
                  <a:srgbClr val="808080"/>
                </a:solidFill>
              </a:rPr>
              <a:t>Mody L, et al. Assessment of Pneumonia in Older Adults: Effect of Functional Status. J Am Geriatr Soc 2006, 54(7):1062-1067 </a:t>
            </a:r>
          </a:p>
          <a:p>
            <a:pPr eaLnBrk="1" hangingPunct="1">
              <a:spcBef>
                <a:spcPct val="0"/>
              </a:spcBef>
              <a:buFontTx/>
              <a:buNone/>
            </a:pPr>
            <a:endParaRPr lang="es-ES" altLang="es-ES" sz="1000">
              <a:solidFill>
                <a:srgbClr val="000000"/>
              </a:solidFill>
            </a:endParaRPr>
          </a:p>
        </p:txBody>
      </p:sp>
      <p:sp>
        <p:nvSpPr>
          <p:cNvPr id="46087" name="7 Título"/>
          <p:cNvSpPr>
            <a:spLocks noGrp="1"/>
          </p:cNvSpPr>
          <p:nvPr>
            <p:ph type="title"/>
          </p:nvPr>
        </p:nvSpPr>
        <p:spPr>
          <a:xfrm>
            <a:off x="609600" y="160338"/>
            <a:ext cx="10972800" cy="604837"/>
          </a:xfrm>
        </p:spPr>
        <p:txBody>
          <a:bodyPr/>
          <a:lstStyle/>
          <a:p>
            <a:r>
              <a:rPr lang="es-ES" altLang="es-ES" smtClean="0"/>
              <a:t>Consecuencias de la cronicidad </a:t>
            </a:r>
            <a:r>
              <a:rPr lang="es-ES" altLang="es-ES" baseline="30000" smtClean="0"/>
              <a:t>(1)</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3 Marcador de texto"/>
          <p:cNvSpPr>
            <a:spLocks noGrp="1"/>
          </p:cNvSpPr>
          <p:nvPr>
            <p:ph type="body" sz="quarter" idx="10"/>
          </p:nvPr>
        </p:nvSpPr>
        <p:spPr>
          <a:xfrm>
            <a:off x="0" y="5661025"/>
            <a:ext cx="11582400" cy="295275"/>
          </a:xfrm>
        </p:spPr>
        <p:txBody>
          <a:bodyPr/>
          <a:lstStyle/>
          <a:p>
            <a:pPr eaLnBrk="1" hangingPunct="1"/>
            <a:endParaRPr lang="es-ES" altLang="es-ES" smtClean="0"/>
          </a:p>
        </p:txBody>
      </p:sp>
      <p:sp>
        <p:nvSpPr>
          <p:cNvPr id="5" name="2 Marcador de texto"/>
          <p:cNvSpPr txBox="1">
            <a:spLocks/>
          </p:cNvSpPr>
          <p:nvPr/>
        </p:nvSpPr>
        <p:spPr bwMode="auto">
          <a:xfrm>
            <a:off x="1116013" y="2492375"/>
            <a:ext cx="10363200" cy="3330575"/>
          </a:xfrm>
          <a:prstGeom prst="rect">
            <a:avLst/>
          </a:prstGeom>
          <a:noFill/>
          <a:ln w="9525">
            <a:noFill/>
            <a:miter lim="800000"/>
            <a:headEnd/>
            <a:tailEnd/>
          </a:ln>
        </p:spPr>
        <p:txBody>
          <a:bodyPr>
            <a:normAutofit/>
          </a:bodyPr>
          <a:lstStyle>
            <a:lvl1pPr marL="457200" indent="-457200">
              <a:spcBef>
                <a:spcPts val="600"/>
              </a:spcBef>
              <a:buClr>
                <a:schemeClr val="tx2"/>
              </a:buClr>
              <a:buFont typeface="+mj-lt"/>
              <a:buAutoNum type="arabicPeriod"/>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eaLnBrk="1" hangingPunct="1">
              <a:defRPr/>
            </a:pPr>
            <a:r>
              <a:rPr lang="en-US" altLang="es-ES_tradnl" dirty="0" smtClean="0">
                <a:latin typeface="+mn-lt"/>
                <a:cs typeface="Arial"/>
              </a:rPr>
              <a:t>No hay riesgo de neumonía neumocócica ya que no es un paciente inmunodeprimido.</a:t>
            </a:r>
            <a:endParaRPr lang="es-ES" dirty="0" smtClean="0">
              <a:latin typeface="+mn-lt"/>
              <a:cs typeface="+mn-cs"/>
            </a:endParaRPr>
          </a:p>
          <a:p>
            <a:pPr eaLnBrk="1" hangingPunct="1">
              <a:defRPr/>
            </a:pPr>
            <a:r>
              <a:rPr lang="es-ES" dirty="0" smtClean="0">
                <a:latin typeface="+mn-lt"/>
                <a:cs typeface="+mn-cs"/>
              </a:rPr>
              <a:t>Presenta un riesgo bajo.</a:t>
            </a:r>
          </a:p>
          <a:p>
            <a:pPr eaLnBrk="1" hangingPunct="1">
              <a:defRPr/>
            </a:pPr>
            <a:r>
              <a:rPr lang="es-ES" dirty="0" smtClean="0">
                <a:latin typeface="+mn-lt"/>
                <a:cs typeface="+mn-cs"/>
              </a:rPr>
              <a:t>Presenta un riesgo medio.</a:t>
            </a:r>
          </a:p>
          <a:p>
            <a:pPr eaLnBrk="1" hangingPunct="1">
              <a:defRPr/>
            </a:pPr>
            <a:r>
              <a:rPr lang="es-ES" dirty="0" smtClean="0">
                <a:latin typeface="+mn-lt"/>
                <a:cs typeface="+mn-cs"/>
              </a:rPr>
              <a:t>Presenta un riesgo alto.</a:t>
            </a:r>
          </a:p>
        </p:txBody>
      </p:sp>
      <p:sp>
        <p:nvSpPr>
          <p:cNvPr id="6" name="2 Marcador de texto"/>
          <p:cNvSpPr txBox="1">
            <a:spLocks/>
          </p:cNvSpPr>
          <p:nvPr/>
        </p:nvSpPr>
        <p:spPr bwMode="auto">
          <a:xfrm>
            <a:off x="1116013" y="1060450"/>
            <a:ext cx="10363200" cy="1036638"/>
          </a:xfrm>
          <a:prstGeom prst="rect">
            <a:avLst/>
          </a:prstGeom>
          <a:noFill/>
          <a:ln w="9525">
            <a:noFill/>
            <a:miter lim="800000"/>
            <a:headEnd/>
            <a:tailEnd/>
          </a:ln>
        </p:spPr>
        <p:txBody>
          <a:bodyPr anchor="b">
            <a:normAutofit/>
          </a:bodyPr>
          <a:lstStyle>
            <a:lvl1pPr marL="0" indent="0" algn="ctr">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eaLnBrk="1" hangingPunct="1">
              <a:spcBef>
                <a:spcPct val="20000"/>
              </a:spcBef>
              <a:defRPr/>
            </a:pPr>
            <a:r>
              <a:rPr lang="es-ES" dirty="0" smtClean="0">
                <a:latin typeface="+mn-lt"/>
              </a:rPr>
              <a:t>¿Cuál crees que es el riesgo de nuestro paciente de padecer una neumonía neumocócica?</a:t>
            </a:r>
            <a:endParaRPr lang="es-ES" i="1" dirty="0" smtClean="0">
              <a:latin typeface="+mn-lt"/>
              <a:cs typeface="+mn-cs"/>
            </a:endParaRPr>
          </a:p>
        </p:txBody>
      </p:sp>
      <p:sp>
        <p:nvSpPr>
          <p:cNvPr id="7" name="1 Título"/>
          <p:cNvSpPr txBox="1">
            <a:spLocks/>
          </p:cNvSpPr>
          <p:nvPr/>
        </p:nvSpPr>
        <p:spPr bwMode="auto">
          <a:xfrm>
            <a:off x="762000" y="312738"/>
            <a:ext cx="10972800" cy="604837"/>
          </a:xfrm>
          <a:prstGeom prst="rect">
            <a:avLst/>
          </a:prstGeom>
          <a:noFill/>
          <a:ln w="9525">
            <a:noFill/>
            <a:miter lim="800000"/>
            <a:headEnd/>
            <a:tailEnd/>
          </a:ln>
        </p:spPr>
        <p:txBody>
          <a:bodyPr anchor="ctr"/>
          <a:lstStyle>
            <a:lvl1pPr algn="ctr">
              <a:defRPr sz="3200" b="1">
                <a:solidFill>
                  <a:schemeClr val="accent1"/>
                </a:solidFill>
              </a:defRPr>
            </a:lvl1pPr>
          </a:lstStyle>
          <a:p>
            <a:pPr eaLnBrk="1" hangingPunct="1">
              <a:defRPr/>
            </a:pPr>
            <a:r>
              <a:rPr lang="es-ES" dirty="0" smtClean="0">
                <a:latin typeface="+mj-lt"/>
                <a:ea typeface="+mj-ea"/>
                <a:cs typeface="+mj-cs"/>
              </a:rPr>
              <a:t>Pregunta 4</a:t>
            </a:r>
            <a:endParaRPr lang="es-ES" dirty="0">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2 Título"/>
          <p:cNvSpPr>
            <a:spLocks noGrp="1"/>
          </p:cNvSpPr>
          <p:nvPr>
            <p:ph type="title"/>
          </p:nvPr>
        </p:nvSpPr>
        <p:spPr>
          <a:xfrm>
            <a:off x="609600" y="428625"/>
            <a:ext cx="10972800" cy="604838"/>
          </a:xfrm>
        </p:spPr>
        <p:txBody>
          <a:bodyPr/>
          <a:lstStyle/>
          <a:p>
            <a:r>
              <a:rPr lang="es-ES" altLang="es-ES" dirty="0" smtClean="0">
                <a:solidFill>
                  <a:srgbClr val="004586"/>
                </a:solidFill>
              </a:rPr>
              <a:t>Incidencia anual de neumonía neumocócica en adultos por número de comorbilidades, 2007-2010</a:t>
            </a:r>
            <a:r>
              <a:rPr lang="es-ES_tradnl" altLang="es-ES" dirty="0" smtClean="0">
                <a:solidFill>
                  <a:srgbClr val="004586"/>
                </a:solidFill>
              </a:rPr>
              <a:t/>
            </a:r>
            <a:br>
              <a:rPr lang="es-ES_tradnl" altLang="es-ES" dirty="0" smtClean="0">
                <a:solidFill>
                  <a:srgbClr val="004586"/>
                </a:solidFill>
              </a:rPr>
            </a:br>
            <a:endParaRPr lang="es-ES" altLang="es-ES" dirty="0" smtClean="0"/>
          </a:p>
        </p:txBody>
      </p:sp>
      <p:pic>
        <p:nvPicPr>
          <p:cNvPr id="48131" name="Picture 1" descr="cid:699d464b-b751-4f94-96ad-eb00769fba6e@eurprd02.prod.outlook.com"/>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04875" y="1000125"/>
            <a:ext cx="10334625" cy="462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echa abajo 9"/>
          <p:cNvSpPr/>
          <p:nvPr/>
        </p:nvSpPr>
        <p:spPr>
          <a:xfrm>
            <a:off x="3095625" y="2143125"/>
            <a:ext cx="358775" cy="136842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
        <p:nvSpPr>
          <p:cNvPr id="9" name="Flecha abajo 10"/>
          <p:cNvSpPr/>
          <p:nvPr/>
        </p:nvSpPr>
        <p:spPr>
          <a:xfrm>
            <a:off x="6453188" y="2000250"/>
            <a:ext cx="358775" cy="136842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
        <p:nvSpPr>
          <p:cNvPr id="10" name="Flecha abajo 11"/>
          <p:cNvSpPr/>
          <p:nvPr/>
        </p:nvSpPr>
        <p:spPr>
          <a:xfrm>
            <a:off x="9525000" y="1357313"/>
            <a:ext cx="358775" cy="108108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
        <p:nvSpPr>
          <p:cNvPr id="15" name="14 Marcador de texto"/>
          <p:cNvSpPr txBox="1">
            <a:spLocks/>
          </p:cNvSpPr>
          <p:nvPr/>
        </p:nvSpPr>
        <p:spPr>
          <a:xfrm>
            <a:off x="1487488" y="5778500"/>
            <a:ext cx="10023475" cy="357188"/>
          </a:xfrm>
          <a:prstGeom prst="rect">
            <a:avLst/>
          </a:prstGeom>
        </p:spPr>
        <p:txBody>
          <a:bodyPr/>
          <a:lstStyle/>
          <a:p>
            <a:pPr algn="r">
              <a:spcBef>
                <a:spcPct val="20000"/>
              </a:spcBef>
              <a:defRPr/>
            </a:pPr>
            <a:r>
              <a:rPr lang="es-ES" altLang="es-ES" sz="1200" i="1" dirty="0" smtClean="0">
                <a:solidFill>
                  <a:srgbClr val="808080"/>
                </a:solidFill>
                <a:latin typeface="+mn-lt"/>
                <a:cs typeface="+mn-cs"/>
              </a:rPr>
              <a:t>1. </a:t>
            </a:r>
            <a:r>
              <a:rPr lang="es-ES" altLang="es-ES" sz="1200" i="1" dirty="0" err="1" smtClean="0">
                <a:solidFill>
                  <a:srgbClr val="808080"/>
                </a:solidFill>
                <a:latin typeface="+mn-lt"/>
                <a:cs typeface="+mn-cs"/>
              </a:rPr>
              <a:t>Bewick</a:t>
            </a:r>
            <a:r>
              <a:rPr lang="es-ES" altLang="es-ES" sz="1200" i="1" dirty="0" smtClean="0">
                <a:solidFill>
                  <a:srgbClr val="808080"/>
                </a:solidFill>
                <a:latin typeface="+mn-lt"/>
                <a:cs typeface="+mn-cs"/>
              </a:rPr>
              <a:t> </a:t>
            </a:r>
            <a:r>
              <a:rPr lang="es-ES" altLang="es-ES" sz="1200" i="1" dirty="0">
                <a:solidFill>
                  <a:srgbClr val="808080"/>
                </a:solidFill>
                <a:latin typeface="+mn-lt"/>
                <a:cs typeface="+mn-cs"/>
              </a:rPr>
              <a:t>T, et al. </a:t>
            </a:r>
            <a:r>
              <a:rPr lang="es-ES" altLang="es-ES" sz="1200" i="1" dirty="0" err="1">
                <a:solidFill>
                  <a:srgbClr val="808080"/>
                </a:solidFill>
                <a:latin typeface="+mn-lt"/>
                <a:cs typeface="+mn-cs"/>
              </a:rPr>
              <a:t>Thorax</a:t>
            </a:r>
            <a:r>
              <a:rPr lang="es-ES" altLang="es-ES" sz="1200" i="1" dirty="0">
                <a:solidFill>
                  <a:srgbClr val="808080"/>
                </a:solidFill>
                <a:latin typeface="+mn-lt"/>
                <a:cs typeface="+mn-cs"/>
              </a:rPr>
              <a:t>. 2012</a:t>
            </a:r>
            <a:r>
              <a:rPr lang="es-ES" altLang="es-ES" sz="1200" i="1" dirty="0" smtClean="0">
                <a:solidFill>
                  <a:srgbClr val="808080"/>
                </a:solidFill>
                <a:latin typeface="+mn-lt"/>
                <a:cs typeface="+mn-cs"/>
              </a:rPr>
              <a:t>. </a:t>
            </a:r>
            <a:r>
              <a:rPr lang="es-ES" altLang="es-ES" sz="1200" i="1" dirty="0">
                <a:solidFill>
                  <a:srgbClr val="808080"/>
                </a:solidFill>
                <a:latin typeface="+mn-lt"/>
                <a:cs typeface="+mn-cs"/>
              </a:rPr>
              <a:t>2. Ochoa-</a:t>
            </a:r>
            <a:r>
              <a:rPr lang="es-ES" altLang="es-ES" sz="1200" i="1" dirty="0" err="1">
                <a:solidFill>
                  <a:srgbClr val="808080"/>
                </a:solidFill>
                <a:latin typeface="+mn-lt"/>
                <a:cs typeface="+mn-cs"/>
              </a:rPr>
              <a:t>Gondar</a:t>
            </a:r>
            <a:r>
              <a:rPr lang="es-ES" altLang="es-ES" sz="1200" i="1" dirty="0">
                <a:solidFill>
                  <a:srgbClr val="808080"/>
                </a:solidFill>
                <a:latin typeface="+mn-lt"/>
                <a:cs typeface="+mn-cs"/>
              </a:rPr>
              <a:t> O, et al. BMC </a:t>
            </a:r>
            <a:r>
              <a:rPr lang="es-ES" altLang="es-ES" sz="1200" i="1" dirty="0" err="1">
                <a:solidFill>
                  <a:srgbClr val="808080"/>
                </a:solidFill>
                <a:latin typeface="+mn-lt"/>
                <a:cs typeface="+mn-cs"/>
              </a:rPr>
              <a:t>Public</a:t>
            </a:r>
            <a:r>
              <a:rPr lang="es-ES" altLang="es-ES" sz="1200" i="1" dirty="0">
                <a:solidFill>
                  <a:srgbClr val="808080"/>
                </a:solidFill>
                <a:latin typeface="+mn-lt"/>
                <a:cs typeface="+mn-cs"/>
              </a:rPr>
              <a:t> </a:t>
            </a:r>
            <a:r>
              <a:rPr lang="es-ES" altLang="es-ES" sz="1200" i="1" dirty="0" err="1">
                <a:solidFill>
                  <a:srgbClr val="808080"/>
                </a:solidFill>
                <a:latin typeface="+mn-lt"/>
                <a:cs typeface="+mn-cs"/>
              </a:rPr>
              <a:t>Health</a:t>
            </a:r>
            <a:r>
              <a:rPr lang="es-ES" altLang="es-ES" sz="1200" i="1" dirty="0">
                <a:solidFill>
                  <a:srgbClr val="808080"/>
                </a:solidFill>
                <a:latin typeface="+mn-lt"/>
                <a:cs typeface="+mn-cs"/>
              </a:rPr>
              <a:t>. 2008. 3. Gil-Prieto R, et al. </a:t>
            </a:r>
            <a:r>
              <a:rPr lang="es-ES" altLang="es-ES" sz="1200" i="1" dirty="0" err="1">
                <a:solidFill>
                  <a:srgbClr val="808080"/>
                </a:solidFill>
                <a:latin typeface="+mn-lt"/>
                <a:cs typeface="+mn-cs"/>
              </a:rPr>
              <a:t>Hum</a:t>
            </a:r>
            <a:r>
              <a:rPr lang="es-ES" altLang="es-ES" sz="1200" i="1" dirty="0">
                <a:solidFill>
                  <a:srgbClr val="808080"/>
                </a:solidFill>
                <a:latin typeface="+mn-lt"/>
                <a:cs typeface="+mn-cs"/>
              </a:rPr>
              <a:t> </a:t>
            </a:r>
            <a:r>
              <a:rPr lang="es-ES" altLang="es-ES" sz="1200" i="1" dirty="0" err="1">
                <a:solidFill>
                  <a:srgbClr val="808080"/>
                </a:solidFill>
                <a:latin typeface="+mn-lt"/>
                <a:cs typeface="+mn-cs"/>
              </a:rPr>
              <a:t>Vaccin</a:t>
            </a:r>
            <a:r>
              <a:rPr lang="es-ES" altLang="es-ES" sz="1200" i="1" dirty="0">
                <a:solidFill>
                  <a:srgbClr val="808080"/>
                </a:solidFill>
                <a:latin typeface="+mn-lt"/>
                <a:cs typeface="+mn-cs"/>
              </a:rPr>
              <a:t> </a:t>
            </a:r>
            <a:r>
              <a:rPr lang="es-ES" altLang="es-ES" sz="1200" i="1" dirty="0" err="1">
                <a:solidFill>
                  <a:srgbClr val="808080"/>
                </a:solidFill>
                <a:latin typeface="+mn-lt"/>
                <a:cs typeface="+mn-cs"/>
              </a:rPr>
              <a:t>Immunother</a:t>
            </a:r>
            <a:r>
              <a:rPr lang="es-ES" altLang="es-ES" sz="1200" i="1" dirty="0">
                <a:solidFill>
                  <a:srgbClr val="808080"/>
                </a:solidFill>
                <a:latin typeface="+mn-lt"/>
                <a:cs typeface="+mn-cs"/>
              </a:rPr>
              <a:t>. 2016.</a:t>
            </a:r>
          </a:p>
          <a:p>
            <a:pPr marL="342900" indent="-342900" algn="r">
              <a:spcBef>
                <a:spcPct val="20000"/>
              </a:spcBef>
              <a:buFont typeface="Arial" pitchFamily="34" charset="0"/>
              <a:buChar char="•"/>
              <a:defRPr/>
            </a:pPr>
            <a:endParaRPr lang="es-ES" sz="1200" dirty="0">
              <a:latin typeface="+mn-lt"/>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2 CuadroTexto"/>
          <p:cNvSpPr txBox="1"/>
          <p:nvPr/>
        </p:nvSpPr>
        <p:spPr>
          <a:xfrm>
            <a:off x="595313" y="115888"/>
            <a:ext cx="10929937" cy="1384300"/>
          </a:xfrm>
          <a:prstGeom prst="rect">
            <a:avLst/>
          </a:prstGeom>
          <a:noFill/>
          <a:ln w="50800">
            <a:noFill/>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s-ES" sz="2800" b="1" dirty="0">
                <a:solidFill>
                  <a:srgbClr val="004586"/>
                </a:solidFill>
                <a:latin typeface="Calibri" pitchFamily="34" charset="0"/>
                <a:ea typeface="+mj-ea"/>
                <a:cs typeface="Calibri" pitchFamily="34" charset="0"/>
              </a:rPr>
              <a:t>La enfermedad respiratoria crónica es la enfermedad subyacente más frecuente en los pacientes hospitalizados con </a:t>
            </a:r>
            <a:r>
              <a:rPr lang="es-ES" sz="2800" b="1" dirty="0" smtClean="0">
                <a:solidFill>
                  <a:srgbClr val="004586"/>
                </a:solidFill>
                <a:latin typeface="Calibri" pitchFamily="34" charset="0"/>
                <a:ea typeface="+mj-ea"/>
                <a:cs typeface="Calibri" pitchFamily="34" charset="0"/>
              </a:rPr>
              <a:t>NN.</a:t>
            </a:r>
            <a:endParaRPr lang="es-ES" sz="2800" b="1" dirty="0">
              <a:solidFill>
                <a:srgbClr val="004586"/>
              </a:solidFill>
              <a:latin typeface="Calibri" pitchFamily="34" charset="0"/>
              <a:ea typeface="+mj-ea"/>
              <a:cs typeface="Calibri" pitchFamily="34" charset="0"/>
            </a:endParaRPr>
          </a:p>
          <a:p>
            <a:pPr algn="ctr">
              <a:defRPr/>
            </a:pPr>
            <a:r>
              <a:rPr lang="es-ES" sz="2800" b="1" dirty="0">
                <a:solidFill>
                  <a:srgbClr val="004586"/>
                </a:solidFill>
                <a:latin typeface="Calibri" pitchFamily="34" charset="0"/>
                <a:ea typeface="+mj-ea"/>
                <a:cs typeface="Calibri" pitchFamily="34" charset="0"/>
              </a:rPr>
              <a:t>Estudio CAPA, </a:t>
            </a:r>
            <a:r>
              <a:rPr lang="es-ES" sz="2800" b="1" dirty="0" smtClean="0">
                <a:solidFill>
                  <a:srgbClr val="004586"/>
                </a:solidFill>
                <a:latin typeface="Calibri" pitchFamily="34" charset="0"/>
                <a:ea typeface="+mj-ea"/>
                <a:cs typeface="Calibri" pitchFamily="34" charset="0"/>
              </a:rPr>
              <a:t>2011-2015</a:t>
            </a:r>
            <a:endParaRPr lang="es-ES" sz="2800" b="1" dirty="0">
              <a:solidFill>
                <a:srgbClr val="004586"/>
              </a:solidFill>
              <a:latin typeface="Calibri" pitchFamily="34" charset="0"/>
              <a:ea typeface="+mj-ea"/>
              <a:cs typeface="Calibri" pitchFamily="34" charset="0"/>
            </a:endParaRPr>
          </a:p>
        </p:txBody>
      </p:sp>
      <p:graphicFrame>
        <p:nvGraphicFramePr>
          <p:cNvPr id="49155" name="24 Gráfico"/>
          <p:cNvGraphicFramePr>
            <a:graphicFrameLocks/>
          </p:cNvGraphicFramePr>
          <p:nvPr/>
        </p:nvGraphicFramePr>
        <p:xfrm>
          <a:off x="695325" y="1362075"/>
          <a:ext cx="10656888" cy="4587875"/>
        </p:xfrm>
        <a:graphic>
          <a:graphicData uri="http://schemas.openxmlformats.org/presentationml/2006/ole">
            <mc:AlternateContent xmlns:mc="http://schemas.openxmlformats.org/markup-compatibility/2006">
              <mc:Choice xmlns:v="urn:schemas-microsoft-com:vml" Requires="v">
                <p:oleObj spid="_x0000_s49167" name="Chart" r:id="rId4" imgW="8681456" imgH="4450466" progId="Excel.Chart.8">
                  <p:embed/>
                </p:oleObj>
              </mc:Choice>
              <mc:Fallback>
                <p:oleObj name="Chart" r:id="rId4" imgW="8681456" imgH="4450466" progId="Excel.Chart.8">
                  <p:embed/>
                  <p:pic>
                    <p:nvPicPr>
                      <p:cNvPr id="0" name="24 Gráfico"/>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325" y="1362075"/>
                        <a:ext cx="10656888"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56" name="35 CuadroTexto"/>
          <p:cNvSpPr txBox="1">
            <a:spLocks noChangeArrowheads="1"/>
          </p:cNvSpPr>
          <p:nvPr/>
        </p:nvSpPr>
        <p:spPr bwMode="auto">
          <a:xfrm>
            <a:off x="6718300" y="5857875"/>
            <a:ext cx="54737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s-ES_tradnl" altLang="es-ES" sz="1200" b="1" i="1" dirty="0">
                <a:solidFill>
                  <a:srgbClr val="808080"/>
                </a:solidFill>
                <a:latin typeface="Calibri" panose="020F0502020204030204" pitchFamily="34" charset="0"/>
                <a:cs typeface="Calibri" panose="020F0502020204030204" pitchFamily="34" charset="0"/>
              </a:rPr>
              <a:t>Menéndez R. et al. </a:t>
            </a:r>
            <a:r>
              <a:rPr lang="es-ES_tradnl" altLang="es-ES" sz="1200" b="1" i="1" dirty="0" err="1">
                <a:solidFill>
                  <a:srgbClr val="808080"/>
                </a:solidFill>
                <a:latin typeface="Calibri" panose="020F0502020204030204" pitchFamily="34" charset="0"/>
                <a:cs typeface="Calibri" panose="020F0502020204030204" pitchFamily="34" charset="0"/>
              </a:rPr>
              <a:t>Abstract</a:t>
            </a:r>
            <a:r>
              <a:rPr lang="es-ES_tradnl" altLang="es-ES" sz="1200" b="1" i="1" dirty="0">
                <a:solidFill>
                  <a:srgbClr val="808080"/>
                </a:solidFill>
                <a:latin typeface="Calibri" panose="020F0502020204030204" pitchFamily="34" charset="0"/>
                <a:cs typeface="Calibri" panose="020F0502020204030204" pitchFamily="34" charset="0"/>
              </a:rPr>
              <a:t> </a:t>
            </a:r>
            <a:r>
              <a:rPr lang="es-ES_tradnl" altLang="es-ES" sz="1200" b="1" i="1" dirty="0" err="1">
                <a:solidFill>
                  <a:srgbClr val="808080"/>
                </a:solidFill>
                <a:latin typeface="Calibri" panose="020F0502020204030204" pitchFamily="34" charset="0"/>
                <a:cs typeface="Calibri" panose="020F0502020204030204" pitchFamily="34" charset="0"/>
              </a:rPr>
              <a:t>accepted</a:t>
            </a:r>
            <a:r>
              <a:rPr lang="es-ES_tradnl" altLang="es-ES" sz="1200" b="1" i="1" dirty="0">
                <a:solidFill>
                  <a:srgbClr val="808080"/>
                </a:solidFill>
                <a:latin typeface="Calibri" panose="020F0502020204030204" pitchFamily="34" charset="0"/>
                <a:cs typeface="Calibri" panose="020F0502020204030204" pitchFamily="34" charset="0"/>
              </a:rPr>
              <a:t> to be </a:t>
            </a:r>
            <a:r>
              <a:rPr lang="es-ES_tradnl" altLang="es-ES" sz="1200" b="1" i="1" dirty="0" err="1">
                <a:solidFill>
                  <a:srgbClr val="808080"/>
                </a:solidFill>
                <a:latin typeface="Calibri" panose="020F0502020204030204" pitchFamily="34" charset="0"/>
                <a:cs typeface="Calibri" panose="020F0502020204030204" pitchFamily="34" charset="0"/>
              </a:rPr>
              <a:t>presented</a:t>
            </a:r>
            <a:r>
              <a:rPr lang="es-ES_tradnl" altLang="es-ES" sz="1200" b="1" i="1" dirty="0">
                <a:solidFill>
                  <a:srgbClr val="808080"/>
                </a:solidFill>
                <a:latin typeface="Calibri" panose="020F0502020204030204" pitchFamily="34" charset="0"/>
                <a:cs typeface="Calibri" panose="020F0502020204030204" pitchFamily="34" charset="0"/>
              </a:rPr>
              <a:t> at ECCMID 2015</a:t>
            </a:r>
            <a:endParaRPr lang="es-ES" altLang="es-ES" sz="1200" b="1" i="1" dirty="0">
              <a:solidFill>
                <a:srgbClr val="80808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3 Marcador de texto"/>
          <p:cNvSpPr>
            <a:spLocks noGrp="1"/>
          </p:cNvSpPr>
          <p:nvPr>
            <p:ph type="body" sz="quarter" idx="10"/>
          </p:nvPr>
        </p:nvSpPr>
        <p:spPr>
          <a:xfrm>
            <a:off x="0" y="5661025"/>
            <a:ext cx="11582400" cy="295275"/>
          </a:xfrm>
        </p:spPr>
        <p:txBody>
          <a:bodyPr/>
          <a:lstStyle/>
          <a:p>
            <a:pPr eaLnBrk="1" hangingPunct="1"/>
            <a:endParaRPr lang="es-ES" altLang="es-ES" smtClean="0"/>
          </a:p>
        </p:txBody>
      </p:sp>
      <p:sp>
        <p:nvSpPr>
          <p:cNvPr id="5" name="2 Marcador de texto"/>
          <p:cNvSpPr txBox="1">
            <a:spLocks/>
          </p:cNvSpPr>
          <p:nvPr/>
        </p:nvSpPr>
        <p:spPr bwMode="auto">
          <a:xfrm>
            <a:off x="1116013" y="2492375"/>
            <a:ext cx="10363200" cy="3330575"/>
          </a:xfrm>
          <a:prstGeom prst="rect">
            <a:avLst/>
          </a:prstGeom>
          <a:noFill/>
          <a:ln w="9525">
            <a:noFill/>
            <a:miter lim="800000"/>
            <a:headEnd/>
            <a:tailEnd/>
          </a:ln>
        </p:spPr>
        <p:txBody>
          <a:bodyPr>
            <a:normAutofit/>
          </a:bodyPr>
          <a:lstStyle>
            <a:lvl1pPr marL="457200" indent="-457200">
              <a:spcBef>
                <a:spcPts val="600"/>
              </a:spcBef>
              <a:buClr>
                <a:schemeClr val="tx2"/>
              </a:buClr>
              <a:buFont typeface="+mj-lt"/>
              <a:buAutoNum type="arabicPeriod"/>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eaLnBrk="1" hangingPunct="1">
              <a:defRPr/>
            </a:pPr>
            <a:r>
              <a:rPr lang="en-US" altLang="es-ES_tradnl" dirty="0" smtClean="0">
                <a:latin typeface="+mn-lt"/>
                <a:cs typeface="Arial"/>
              </a:rPr>
              <a:t>No, ya que la edad </a:t>
            </a:r>
            <a:r>
              <a:rPr lang="en-US" altLang="es-ES_tradnl" dirty="0" err="1" smtClean="0">
                <a:latin typeface="+mn-lt"/>
                <a:cs typeface="Arial"/>
              </a:rPr>
              <a:t>por</a:t>
            </a:r>
            <a:r>
              <a:rPr lang="en-US" altLang="es-ES_tradnl" dirty="0" smtClean="0">
                <a:latin typeface="+mn-lt"/>
                <a:cs typeface="Arial"/>
              </a:rPr>
              <a:t> </a:t>
            </a:r>
            <a:r>
              <a:rPr lang="en-US" altLang="es-ES_tradnl" dirty="0" err="1" smtClean="0">
                <a:latin typeface="+mn-lt"/>
                <a:cs typeface="Arial"/>
              </a:rPr>
              <a:t>sí</a:t>
            </a:r>
            <a:r>
              <a:rPr lang="en-US" altLang="es-ES_tradnl" dirty="0" smtClean="0">
                <a:latin typeface="+mn-lt"/>
                <a:cs typeface="Arial"/>
              </a:rPr>
              <a:t> sola no es un factor de riesgo independiente.</a:t>
            </a:r>
            <a:endParaRPr lang="es-ES" dirty="0" smtClean="0">
              <a:latin typeface="+mn-lt"/>
              <a:cs typeface="+mn-cs"/>
            </a:endParaRPr>
          </a:p>
          <a:p>
            <a:pPr eaLnBrk="1" hangingPunct="1">
              <a:defRPr/>
            </a:pPr>
            <a:r>
              <a:rPr lang="es-ES" dirty="0" smtClean="0">
                <a:latin typeface="+mn-lt"/>
                <a:cs typeface="+mn-cs"/>
              </a:rPr>
              <a:t>Sí,</a:t>
            </a:r>
            <a:r>
              <a:rPr lang="en-US" altLang="es-ES_tradnl" dirty="0" smtClean="0">
                <a:effectLst>
                  <a:outerShdw blurRad="38100" dist="38100" dir="2700000" algn="tl">
                    <a:srgbClr val="C0C0C0"/>
                  </a:outerShdw>
                </a:effectLst>
                <a:latin typeface="+mn-lt"/>
                <a:cs typeface="Arial"/>
              </a:rPr>
              <a:t> </a:t>
            </a:r>
            <a:r>
              <a:rPr lang="en-US" altLang="es-ES_tradnl" dirty="0">
                <a:latin typeface="+mn-lt"/>
                <a:cs typeface="Arial"/>
              </a:rPr>
              <a:t>ya que la edad </a:t>
            </a:r>
            <a:r>
              <a:rPr lang="en-US" altLang="es-ES_tradnl" dirty="0" err="1">
                <a:latin typeface="+mn-lt"/>
                <a:cs typeface="Arial"/>
              </a:rPr>
              <a:t>por</a:t>
            </a:r>
            <a:r>
              <a:rPr lang="en-US" altLang="es-ES_tradnl" dirty="0">
                <a:latin typeface="+mn-lt"/>
                <a:cs typeface="Arial"/>
              </a:rPr>
              <a:t> </a:t>
            </a:r>
            <a:r>
              <a:rPr lang="en-US" altLang="es-ES_tradnl" dirty="0" err="1" smtClean="0">
                <a:latin typeface="+mn-lt"/>
                <a:cs typeface="Arial"/>
              </a:rPr>
              <a:t>sí</a:t>
            </a:r>
            <a:r>
              <a:rPr lang="en-US" altLang="es-ES_tradnl" dirty="0" smtClean="0">
                <a:latin typeface="+mn-lt"/>
                <a:cs typeface="Arial"/>
              </a:rPr>
              <a:t> </a:t>
            </a:r>
            <a:r>
              <a:rPr lang="en-US" altLang="es-ES_tradnl" dirty="0">
                <a:latin typeface="+mn-lt"/>
                <a:cs typeface="Arial"/>
              </a:rPr>
              <a:t>sola </a:t>
            </a:r>
            <a:r>
              <a:rPr lang="en-US" altLang="es-ES_tradnl" dirty="0" err="1" smtClean="0">
                <a:latin typeface="+mn-lt"/>
                <a:cs typeface="Arial"/>
              </a:rPr>
              <a:t>sí</a:t>
            </a:r>
            <a:r>
              <a:rPr lang="en-US" altLang="es-ES_tradnl" dirty="0" smtClean="0">
                <a:latin typeface="+mn-lt"/>
                <a:cs typeface="Arial"/>
              </a:rPr>
              <a:t> </a:t>
            </a:r>
            <a:r>
              <a:rPr lang="en-US" altLang="es-ES_tradnl" dirty="0">
                <a:latin typeface="+mn-lt"/>
                <a:cs typeface="Arial"/>
              </a:rPr>
              <a:t>es un factor de riesgo independiente</a:t>
            </a:r>
            <a:r>
              <a:rPr lang="es-ES" dirty="0" smtClean="0">
                <a:latin typeface="+mn-lt"/>
                <a:cs typeface="+mn-cs"/>
              </a:rPr>
              <a:t>.</a:t>
            </a:r>
          </a:p>
          <a:p>
            <a:pPr eaLnBrk="1" hangingPunct="1">
              <a:defRPr/>
            </a:pPr>
            <a:r>
              <a:rPr lang="es-ES" dirty="0" smtClean="0">
                <a:latin typeface="+mn-lt"/>
                <a:cs typeface="+mn-cs"/>
              </a:rPr>
              <a:t>Sí, sí está asociada a comorbilidad.</a:t>
            </a:r>
          </a:p>
          <a:p>
            <a:pPr eaLnBrk="1" hangingPunct="1">
              <a:defRPr/>
            </a:pPr>
            <a:r>
              <a:rPr lang="es-ES" dirty="0" smtClean="0">
                <a:latin typeface="+mn-lt"/>
                <a:cs typeface="+mn-cs"/>
              </a:rPr>
              <a:t>No, aunque esté asociada a comorbilidad.</a:t>
            </a:r>
          </a:p>
        </p:txBody>
      </p:sp>
      <p:sp>
        <p:nvSpPr>
          <p:cNvPr id="6" name="2 Marcador de texto"/>
          <p:cNvSpPr txBox="1">
            <a:spLocks/>
          </p:cNvSpPr>
          <p:nvPr/>
        </p:nvSpPr>
        <p:spPr bwMode="auto">
          <a:xfrm>
            <a:off x="1116013" y="1060450"/>
            <a:ext cx="10363200" cy="1036638"/>
          </a:xfrm>
          <a:prstGeom prst="rect">
            <a:avLst/>
          </a:prstGeom>
          <a:noFill/>
          <a:ln w="9525">
            <a:noFill/>
            <a:miter lim="800000"/>
            <a:headEnd/>
            <a:tailEnd/>
          </a:ln>
        </p:spPr>
        <p:txBody>
          <a:bodyPr anchor="b">
            <a:normAutofit/>
          </a:bodyPr>
          <a:lstStyle>
            <a:lvl1pPr marL="0" indent="0" algn="ctr">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eaLnBrk="1" hangingPunct="1">
              <a:spcBef>
                <a:spcPct val="20000"/>
              </a:spcBef>
              <a:defRPr/>
            </a:pPr>
            <a:r>
              <a:rPr lang="es-ES" dirty="0" smtClean="0">
                <a:latin typeface="+mj-lt"/>
              </a:rPr>
              <a:t>¿Sólo la edad justificaría plantear una estrategia de vacunación antineumocócica en nuestro paciente?</a:t>
            </a:r>
            <a:endParaRPr lang="es-ES" i="1" dirty="0" smtClean="0">
              <a:latin typeface="+mj-lt"/>
              <a:cs typeface="+mn-cs"/>
            </a:endParaRPr>
          </a:p>
        </p:txBody>
      </p:sp>
      <p:sp>
        <p:nvSpPr>
          <p:cNvPr id="7" name="1 Título"/>
          <p:cNvSpPr txBox="1">
            <a:spLocks/>
          </p:cNvSpPr>
          <p:nvPr/>
        </p:nvSpPr>
        <p:spPr bwMode="auto">
          <a:xfrm>
            <a:off x="762000" y="312738"/>
            <a:ext cx="10972800" cy="604837"/>
          </a:xfrm>
          <a:prstGeom prst="rect">
            <a:avLst/>
          </a:prstGeom>
          <a:noFill/>
          <a:ln w="9525">
            <a:noFill/>
            <a:miter lim="800000"/>
            <a:headEnd/>
            <a:tailEnd/>
          </a:ln>
        </p:spPr>
        <p:txBody>
          <a:bodyPr anchor="ctr"/>
          <a:lstStyle>
            <a:lvl1pPr algn="ctr">
              <a:defRPr sz="3200" b="1">
                <a:solidFill>
                  <a:schemeClr val="accent1"/>
                </a:solidFill>
              </a:defRPr>
            </a:lvl1pPr>
          </a:lstStyle>
          <a:p>
            <a:pPr eaLnBrk="1" hangingPunct="1">
              <a:defRPr/>
            </a:pPr>
            <a:r>
              <a:rPr lang="es-ES" dirty="0" smtClean="0">
                <a:latin typeface="+mj-lt"/>
                <a:ea typeface="+mj-ea"/>
                <a:cs typeface="+mj-cs"/>
              </a:rPr>
              <a:t>Pregunta </a:t>
            </a:r>
            <a:r>
              <a:rPr lang="es-ES" dirty="0">
                <a:latin typeface="+mj-lt"/>
                <a:ea typeface="+mj-ea"/>
                <a:cs typeface="+mj-cs"/>
              </a:rPr>
              <a:t>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ítulo 3"/>
          <p:cNvSpPr>
            <a:spLocks noGrp="1"/>
          </p:cNvSpPr>
          <p:nvPr>
            <p:ph type="title"/>
          </p:nvPr>
        </p:nvSpPr>
        <p:spPr>
          <a:xfrm>
            <a:off x="609600" y="160338"/>
            <a:ext cx="10972800" cy="1108075"/>
          </a:xfrm>
        </p:spPr>
        <p:txBody>
          <a:bodyPr/>
          <a:lstStyle/>
          <a:p>
            <a:r>
              <a:rPr lang="es-ES_tradnl" altLang="es-ES" smtClean="0">
                <a:ea typeface="ヒラギノ角ゴ Pro W3"/>
                <a:cs typeface="ヒラギノ角ゴ Pro W3"/>
              </a:rPr>
              <a:t>La Neumonía Adquirida en la Comunidad (NAC) es una de las principales causas de muerte en todo el mundo</a:t>
            </a:r>
            <a:r>
              <a:rPr lang="es-ES_tradnl" altLang="es-ES" baseline="30000" smtClean="0">
                <a:ea typeface="ヒラギノ角ゴ Pro W3"/>
                <a:cs typeface="ヒラギノ角ゴ Pro W3"/>
              </a:rPr>
              <a:t>1</a:t>
            </a:r>
            <a:endParaRPr lang="es-ES" altLang="es-ES" smtClean="0"/>
          </a:p>
        </p:txBody>
      </p:sp>
      <p:sp>
        <p:nvSpPr>
          <p:cNvPr id="7" name="TextBox 10"/>
          <p:cNvSpPr txBox="1"/>
          <p:nvPr/>
        </p:nvSpPr>
        <p:spPr bwMode="gray">
          <a:xfrm>
            <a:off x="6096000" y="5500688"/>
            <a:ext cx="5834063" cy="782637"/>
          </a:xfrm>
          <a:prstGeom prst="rect">
            <a:avLst/>
          </a:prstGeom>
          <a:noFill/>
          <a:ln w="0">
            <a:noFill/>
          </a:ln>
          <a:effectLst/>
        </p:spPr>
        <p:txBody>
          <a:bodyPr lIns="130046" tIns="52018" rIns="130046" bIns="52018" anchor="b">
            <a:spAutoFit/>
          </a:bodyPr>
          <a:lstStyle>
            <a:defPPr>
              <a:defRPr lang="en-US"/>
            </a:defPPr>
            <a:lvl1pPr>
              <a:lnSpc>
                <a:spcPct val="90000"/>
              </a:lnSpc>
              <a:spcBef>
                <a:spcPts val="120"/>
              </a:spcBef>
              <a:defRPr sz="900"/>
            </a:lvl1pPr>
          </a:lstStyle>
          <a:p>
            <a:pPr algn="just">
              <a:defRPr/>
            </a:pPr>
            <a:endParaRPr lang="en-US" sz="1200" kern="0" dirty="0">
              <a:solidFill>
                <a:srgbClr val="808080"/>
              </a:solidFill>
              <a:latin typeface="+mn-lt"/>
            </a:endParaRPr>
          </a:p>
          <a:p>
            <a:pPr algn="just">
              <a:defRPr/>
            </a:pPr>
            <a:r>
              <a:rPr lang="en-US" sz="1200" i="1" kern="0" dirty="0">
                <a:solidFill>
                  <a:srgbClr val="808080"/>
                </a:solidFill>
                <a:latin typeface="+mn-lt"/>
              </a:rPr>
              <a:t>1. </a:t>
            </a:r>
            <a:r>
              <a:rPr lang="en-US" sz="1200" i="1" kern="0" dirty="0" err="1">
                <a:solidFill>
                  <a:srgbClr val="808080"/>
                </a:solidFill>
                <a:latin typeface="+mn-lt"/>
              </a:rPr>
              <a:t>Niederman</a:t>
            </a:r>
            <a:r>
              <a:rPr lang="en-US" sz="1200" i="1" kern="0" dirty="0">
                <a:solidFill>
                  <a:srgbClr val="808080"/>
                </a:solidFill>
                <a:latin typeface="+mn-lt"/>
              </a:rPr>
              <a:t> MS, Luna CM. </a:t>
            </a:r>
            <a:r>
              <a:rPr lang="en-US" sz="1200" i="1" kern="0" dirty="0" err="1">
                <a:solidFill>
                  <a:srgbClr val="808080"/>
                </a:solidFill>
                <a:latin typeface="+mn-lt"/>
              </a:rPr>
              <a:t>Semin</a:t>
            </a:r>
            <a:r>
              <a:rPr lang="en-US" sz="1200" i="1" kern="0" dirty="0">
                <a:solidFill>
                  <a:srgbClr val="808080"/>
                </a:solidFill>
                <a:latin typeface="+mn-lt"/>
              </a:rPr>
              <a:t> </a:t>
            </a:r>
            <a:r>
              <a:rPr lang="en-US" sz="1200" i="1" kern="0" dirty="0" err="1">
                <a:solidFill>
                  <a:srgbClr val="808080"/>
                </a:solidFill>
                <a:latin typeface="+mn-lt"/>
              </a:rPr>
              <a:t>Respir</a:t>
            </a:r>
            <a:r>
              <a:rPr lang="en-US" sz="1200" i="1" kern="0" dirty="0">
                <a:solidFill>
                  <a:srgbClr val="808080"/>
                </a:solidFill>
                <a:latin typeface="+mn-lt"/>
              </a:rPr>
              <a:t> </a:t>
            </a:r>
            <a:r>
              <a:rPr lang="en-US" sz="1200" i="1" kern="0" dirty="0" err="1">
                <a:solidFill>
                  <a:srgbClr val="808080"/>
                </a:solidFill>
                <a:latin typeface="+mn-lt"/>
              </a:rPr>
              <a:t>Crit</a:t>
            </a:r>
            <a:r>
              <a:rPr lang="en-US" sz="1200" i="1" kern="0" dirty="0">
                <a:solidFill>
                  <a:srgbClr val="808080"/>
                </a:solidFill>
                <a:latin typeface="+mn-lt"/>
              </a:rPr>
              <a:t> Care Med. 2012;33(3):298-310. 2. </a:t>
            </a:r>
            <a:r>
              <a:rPr lang="en-US" sz="1200" i="1" kern="0" dirty="0" err="1">
                <a:solidFill>
                  <a:srgbClr val="808080"/>
                </a:solidFill>
                <a:latin typeface="+mn-lt"/>
              </a:rPr>
              <a:t>Naghavi</a:t>
            </a:r>
            <a:r>
              <a:rPr lang="en-US" sz="1200" i="1" kern="0" dirty="0">
                <a:solidFill>
                  <a:srgbClr val="808080"/>
                </a:solidFill>
                <a:latin typeface="+mn-lt"/>
              </a:rPr>
              <a:t> M, et al. Lancet. 2015;385:117-171. 3. </a:t>
            </a:r>
            <a:r>
              <a:rPr lang="es-ES_tradnl" sz="1200" i="1" kern="0" dirty="0" err="1">
                <a:solidFill>
                  <a:srgbClr val="808080"/>
                </a:solidFill>
                <a:latin typeface="+mn-lt"/>
              </a:rPr>
              <a:t>European</a:t>
            </a:r>
            <a:r>
              <a:rPr lang="es-ES_tradnl" sz="1200" i="1" kern="0" dirty="0">
                <a:solidFill>
                  <a:srgbClr val="808080"/>
                </a:solidFill>
                <a:latin typeface="+mn-lt"/>
              </a:rPr>
              <a:t> </a:t>
            </a:r>
            <a:r>
              <a:rPr lang="es-ES_tradnl" sz="1200" i="1" kern="0" dirty="0" err="1">
                <a:solidFill>
                  <a:srgbClr val="808080"/>
                </a:solidFill>
                <a:latin typeface="+mn-lt"/>
              </a:rPr>
              <a:t>Respiratory</a:t>
            </a:r>
            <a:r>
              <a:rPr lang="es-ES_tradnl" sz="1200" i="1" kern="0" dirty="0">
                <a:solidFill>
                  <a:srgbClr val="808080"/>
                </a:solidFill>
                <a:latin typeface="+mn-lt"/>
              </a:rPr>
              <a:t> </a:t>
            </a:r>
            <a:r>
              <a:rPr lang="es-ES_tradnl" sz="1200" i="1" kern="0" dirty="0" err="1">
                <a:solidFill>
                  <a:srgbClr val="808080"/>
                </a:solidFill>
                <a:latin typeface="+mn-lt"/>
              </a:rPr>
              <a:t>Society</a:t>
            </a:r>
            <a:r>
              <a:rPr lang="es-ES_tradnl" sz="1200" i="1" kern="0" dirty="0">
                <a:solidFill>
                  <a:srgbClr val="808080"/>
                </a:solidFill>
                <a:latin typeface="+mn-lt"/>
              </a:rPr>
              <a:t> (ERS). </a:t>
            </a:r>
            <a:r>
              <a:rPr lang="es-ES" sz="1200" i="1" kern="0" dirty="0" err="1">
                <a:solidFill>
                  <a:srgbClr val="808080"/>
                </a:solidFill>
                <a:latin typeface="+mn-lt"/>
              </a:rPr>
              <a:t>European</a:t>
            </a:r>
            <a:r>
              <a:rPr lang="es-ES" sz="1200" i="1" kern="0" dirty="0">
                <a:solidFill>
                  <a:srgbClr val="808080"/>
                </a:solidFill>
                <a:latin typeface="+mn-lt"/>
              </a:rPr>
              <a:t> </a:t>
            </a:r>
            <a:r>
              <a:rPr lang="es-ES" sz="1200" i="1" kern="0" dirty="0" err="1">
                <a:solidFill>
                  <a:srgbClr val="808080"/>
                </a:solidFill>
                <a:latin typeface="+mn-lt"/>
              </a:rPr>
              <a:t>Lung</a:t>
            </a:r>
            <a:r>
              <a:rPr lang="es-ES" sz="1200" i="1" kern="0" dirty="0">
                <a:solidFill>
                  <a:srgbClr val="808080"/>
                </a:solidFill>
                <a:latin typeface="+mn-lt"/>
              </a:rPr>
              <a:t> White Book – </a:t>
            </a:r>
            <a:r>
              <a:rPr lang="es-ES" sz="1200" i="1" kern="0" dirty="0" err="1">
                <a:solidFill>
                  <a:srgbClr val="808080"/>
                </a:solidFill>
                <a:latin typeface="+mn-lt"/>
              </a:rPr>
              <a:t>Chapter</a:t>
            </a:r>
            <a:r>
              <a:rPr lang="es-ES" sz="1200" i="1" kern="0" dirty="0">
                <a:solidFill>
                  <a:srgbClr val="808080"/>
                </a:solidFill>
                <a:latin typeface="+mn-lt"/>
              </a:rPr>
              <a:t> 18. </a:t>
            </a:r>
            <a:endParaRPr lang="en-US" sz="1200" i="1" kern="0" dirty="0">
              <a:solidFill>
                <a:srgbClr val="808080"/>
              </a:solidFill>
              <a:latin typeface="+mn-lt"/>
            </a:endParaRPr>
          </a:p>
        </p:txBody>
      </p:sp>
      <p:graphicFrame>
        <p:nvGraphicFramePr>
          <p:cNvPr id="28676" name="Content Placeholder 11"/>
          <p:cNvGraphicFramePr>
            <a:graphicFrameLocks/>
          </p:cNvGraphicFramePr>
          <p:nvPr/>
        </p:nvGraphicFramePr>
        <p:xfrm>
          <a:off x="381000" y="1500188"/>
          <a:ext cx="11098213" cy="4062412"/>
        </p:xfrm>
        <a:graphic>
          <a:graphicData uri="http://schemas.openxmlformats.org/presentationml/2006/ole">
            <mc:AlternateContent xmlns:mc="http://schemas.openxmlformats.org/markup-compatibility/2006">
              <mc:Choice xmlns:v="urn:schemas-microsoft-com:vml" Requires="v">
                <p:oleObj spid="_x0000_s28689" name="Chart" r:id="rId4" imgW="11101778" imgH="4066384" progId="Excel.Chart.8">
                  <p:embed/>
                </p:oleObj>
              </mc:Choice>
              <mc:Fallback>
                <p:oleObj name="Chart" r:id="rId4" imgW="11101778" imgH="4066384" progId="Excel.Chart.8">
                  <p:embed/>
                  <p:pic>
                    <p:nvPicPr>
                      <p:cNvPr id="0" name="Content Placeholder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500188"/>
                        <a:ext cx="11098213"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77" name="Content Placeholder 1"/>
          <p:cNvSpPr txBox="1">
            <a:spLocks/>
          </p:cNvSpPr>
          <p:nvPr/>
        </p:nvSpPr>
        <p:spPr bwMode="auto">
          <a:xfrm>
            <a:off x="1809750" y="1412875"/>
            <a:ext cx="888365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s-ES" sz="2400" b="1">
                <a:solidFill>
                  <a:srgbClr val="C00000"/>
                </a:solidFill>
              </a:rPr>
              <a:t>Tasa de muerte estandarizada por edad (por 100.000 habitantes)</a:t>
            </a:r>
            <a:r>
              <a:rPr lang="en-US" altLang="es-ES" sz="2400" b="1" baseline="30000">
                <a:solidFill>
                  <a:srgbClr val="C00000"/>
                </a:solidFill>
              </a:rPr>
              <a:t>2</a:t>
            </a:r>
            <a:r>
              <a:rPr lang="en-US" altLang="es-ES" sz="2400" b="1">
                <a:solidFill>
                  <a:srgbClr val="C00000"/>
                </a:solidFill>
              </a:rPr>
              <a:t> </a:t>
            </a:r>
          </a:p>
        </p:txBody>
      </p:sp>
      <p:sp>
        <p:nvSpPr>
          <p:cNvPr id="6" name="5 Rectángulo"/>
          <p:cNvSpPr/>
          <p:nvPr/>
        </p:nvSpPr>
        <p:spPr>
          <a:xfrm>
            <a:off x="523875" y="5143500"/>
            <a:ext cx="8643938" cy="584200"/>
          </a:xfrm>
          <a:prstGeom prst="rect">
            <a:avLst/>
          </a:prstGeom>
        </p:spPr>
        <p:txBody>
          <a:bodyPr>
            <a:spAutoFit/>
          </a:bodyPr>
          <a:lstStyle/>
          <a:p>
            <a:pPr>
              <a:defRPr/>
            </a:pPr>
            <a:r>
              <a:rPr lang="en-US" sz="1600" b="1" kern="0" dirty="0">
                <a:solidFill>
                  <a:srgbClr val="004586"/>
                </a:solidFill>
                <a:latin typeface="+mj-lt"/>
              </a:rPr>
              <a:t>SIDA=</a:t>
            </a:r>
            <a:r>
              <a:rPr lang="en-US" sz="1600" b="1" kern="0" dirty="0" err="1">
                <a:solidFill>
                  <a:srgbClr val="004586"/>
                </a:solidFill>
                <a:latin typeface="+mj-lt"/>
              </a:rPr>
              <a:t>síndorme</a:t>
            </a:r>
            <a:r>
              <a:rPr lang="en-US" sz="1600" b="1" kern="0" dirty="0">
                <a:solidFill>
                  <a:srgbClr val="004586"/>
                </a:solidFill>
                <a:latin typeface="+mj-lt"/>
              </a:rPr>
              <a:t> de </a:t>
            </a:r>
            <a:r>
              <a:rPr lang="en-US" sz="1600" b="1" kern="0" dirty="0" err="1">
                <a:solidFill>
                  <a:srgbClr val="004586"/>
                </a:solidFill>
                <a:latin typeface="+mj-lt"/>
              </a:rPr>
              <a:t>inmunodeficiencia</a:t>
            </a:r>
            <a:r>
              <a:rPr lang="en-US" sz="1600" b="1" kern="0" dirty="0">
                <a:solidFill>
                  <a:srgbClr val="004586"/>
                </a:solidFill>
                <a:latin typeface="+mj-lt"/>
              </a:rPr>
              <a:t> </a:t>
            </a:r>
            <a:r>
              <a:rPr lang="en-US" sz="1600" b="1" kern="0" dirty="0" err="1">
                <a:solidFill>
                  <a:srgbClr val="004586"/>
                </a:solidFill>
                <a:latin typeface="+mj-lt"/>
              </a:rPr>
              <a:t>adquirida</a:t>
            </a:r>
            <a:r>
              <a:rPr lang="en-US" sz="1600" b="1" kern="0" dirty="0">
                <a:solidFill>
                  <a:srgbClr val="004586"/>
                </a:solidFill>
                <a:latin typeface="+mj-lt"/>
              </a:rPr>
              <a:t>; EPOC=</a:t>
            </a:r>
            <a:r>
              <a:rPr lang="en-US" sz="1600" b="1" kern="0" dirty="0" err="1">
                <a:solidFill>
                  <a:srgbClr val="004586"/>
                </a:solidFill>
                <a:latin typeface="+mj-lt"/>
              </a:rPr>
              <a:t>enfermedad</a:t>
            </a:r>
            <a:r>
              <a:rPr lang="en-US" sz="1600" b="1" kern="0" dirty="0">
                <a:solidFill>
                  <a:srgbClr val="004586"/>
                </a:solidFill>
                <a:latin typeface="+mj-lt"/>
              </a:rPr>
              <a:t> </a:t>
            </a:r>
            <a:r>
              <a:rPr lang="en-US" sz="1600" b="1" kern="0" dirty="0" err="1">
                <a:solidFill>
                  <a:srgbClr val="004586"/>
                </a:solidFill>
                <a:latin typeface="+mj-lt"/>
              </a:rPr>
              <a:t>pulmonar</a:t>
            </a:r>
            <a:r>
              <a:rPr lang="en-US" sz="1600" b="1" kern="0" dirty="0">
                <a:solidFill>
                  <a:srgbClr val="004586"/>
                </a:solidFill>
                <a:latin typeface="+mj-lt"/>
              </a:rPr>
              <a:t> </a:t>
            </a:r>
            <a:r>
              <a:rPr lang="en-US" sz="1600" b="1" kern="0" dirty="0" err="1">
                <a:solidFill>
                  <a:srgbClr val="004586"/>
                </a:solidFill>
                <a:latin typeface="+mj-lt"/>
              </a:rPr>
              <a:t>obstructiva</a:t>
            </a:r>
            <a:r>
              <a:rPr lang="en-US" sz="1600" b="1" kern="0" dirty="0">
                <a:solidFill>
                  <a:srgbClr val="004586"/>
                </a:solidFill>
                <a:latin typeface="+mj-lt"/>
              </a:rPr>
              <a:t> </a:t>
            </a:r>
            <a:r>
              <a:rPr lang="en-US" sz="1600" b="1" kern="0" dirty="0" err="1">
                <a:solidFill>
                  <a:srgbClr val="004586"/>
                </a:solidFill>
                <a:latin typeface="+mj-lt"/>
              </a:rPr>
              <a:t>crónica</a:t>
            </a:r>
            <a:r>
              <a:rPr lang="en-US" sz="1600" b="1" kern="0" dirty="0">
                <a:solidFill>
                  <a:srgbClr val="004586"/>
                </a:solidFill>
                <a:latin typeface="+mj-lt"/>
              </a:rPr>
              <a:t>; VIH= virus de </a:t>
            </a:r>
            <a:r>
              <a:rPr lang="en-US" sz="1600" b="1" kern="0" dirty="0" err="1">
                <a:solidFill>
                  <a:srgbClr val="004586"/>
                </a:solidFill>
                <a:latin typeface="+mj-lt"/>
              </a:rPr>
              <a:t>inmunodeficiencia</a:t>
            </a:r>
            <a:r>
              <a:rPr lang="en-US" sz="1600" b="1" kern="0" dirty="0">
                <a:solidFill>
                  <a:srgbClr val="004586"/>
                </a:solidFill>
                <a:latin typeface="+mj-lt"/>
              </a:rPr>
              <a:t> </a:t>
            </a:r>
            <a:r>
              <a:rPr lang="en-US" sz="1600" b="1" kern="0" dirty="0" err="1">
                <a:solidFill>
                  <a:srgbClr val="004586"/>
                </a:solidFill>
                <a:latin typeface="+mj-lt"/>
              </a:rPr>
              <a:t>humana</a:t>
            </a:r>
            <a:endParaRPr lang="es-ES" sz="1600" dirty="0">
              <a:solidFill>
                <a:srgbClr val="004586"/>
              </a:solidFill>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ángulo 1"/>
          <p:cNvSpPr>
            <a:spLocks noChangeArrowheads="1"/>
          </p:cNvSpPr>
          <p:nvPr/>
        </p:nvSpPr>
        <p:spPr bwMode="auto">
          <a:xfrm>
            <a:off x="738188" y="190500"/>
            <a:ext cx="108156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ES" b="1" dirty="0">
                <a:solidFill>
                  <a:srgbClr val="004586"/>
                </a:solidFill>
              </a:rPr>
              <a:t>La edad es un factor de riesgo independiente para la neumonía neumocócica</a:t>
            </a:r>
            <a:r>
              <a:rPr lang="es-ES" altLang="es-ES" b="1" baseline="30000" dirty="0">
                <a:solidFill>
                  <a:srgbClr val="004586"/>
                </a:solidFill>
              </a:rPr>
              <a:t>(1,2)</a:t>
            </a:r>
          </a:p>
        </p:txBody>
      </p:sp>
      <p:grpSp>
        <p:nvGrpSpPr>
          <p:cNvPr id="51203" name="2 Grupo"/>
          <p:cNvGrpSpPr>
            <a:grpSpLocks/>
          </p:cNvGrpSpPr>
          <p:nvPr/>
        </p:nvGrpSpPr>
        <p:grpSpPr bwMode="auto">
          <a:xfrm>
            <a:off x="809625" y="1143000"/>
            <a:ext cx="10091738" cy="3846513"/>
            <a:chOff x="623998" y="1493776"/>
            <a:chExt cx="7834340" cy="3971057"/>
          </a:xfrm>
        </p:grpSpPr>
        <p:graphicFrame>
          <p:nvGraphicFramePr>
            <p:cNvPr id="51207" name="6 Marcador de contenido"/>
            <p:cNvGraphicFramePr>
              <a:graphicFrameLocks/>
            </p:cNvGraphicFramePr>
            <p:nvPr/>
          </p:nvGraphicFramePr>
          <p:xfrm>
            <a:off x="623998" y="1493776"/>
            <a:ext cx="7834340" cy="3971057"/>
          </p:xfrm>
          <a:graphic>
            <a:graphicData uri="http://schemas.openxmlformats.org/presentationml/2006/ole">
              <mc:AlternateContent xmlns:mc="http://schemas.openxmlformats.org/markup-compatibility/2006">
                <mc:Choice xmlns:v="urn:schemas-microsoft-com:vml" Requires="v">
                  <p:oleObj spid="_x0000_s51222" name="Chart" r:id="rId4" imgW="6687892" imgH="3206774" progId="Excel.Chart.8">
                    <p:embed/>
                  </p:oleObj>
                </mc:Choice>
                <mc:Fallback>
                  <p:oleObj name="Chart" r:id="rId4" imgW="6687892" imgH="3206774" progId="Excel.Chart.8">
                    <p:embed/>
                    <p:pic>
                      <p:nvPicPr>
                        <p:cNvPr id="0" name="6 Marcador de contenido"/>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998" y="1493776"/>
                          <a:ext cx="7834340" cy="397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1208" name="19 Grupo"/>
            <p:cNvGrpSpPr>
              <a:grpSpLocks/>
            </p:cNvGrpSpPr>
            <p:nvPr/>
          </p:nvGrpSpPr>
          <p:grpSpPr bwMode="auto">
            <a:xfrm>
              <a:off x="3276664" y="1708755"/>
              <a:ext cx="2903604" cy="2890347"/>
              <a:chOff x="3348672" y="2133385"/>
              <a:chExt cx="2903604" cy="2890347"/>
            </a:xfrm>
          </p:grpSpPr>
          <p:pic>
            <p:nvPicPr>
              <p:cNvPr id="51209" name="Picture 2" descr="http://www.xn--apaados-6za.es/images/images33/flecha-acceso-directo-window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944164">
                <a:off x="3653159" y="2424615"/>
                <a:ext cx="2750131" cy="2448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21 Elipse"/>
              <p:cNvSpPr/>
              <p:nvPr/>
            </p:nvSpPr>
            <p:spPr>
              <a:xfrm>
                <a:off x="3348122" y="2133102"/>
                <a:ext cx="719719" cy="719477"/>
              </a:xfrm>
              <a:prstGeom prst="ellipse">
                <a:avLst/>
              </a:prstGeom>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s-ES_tradnl">
                  <a:solidFill>
                    <a:prstClr val="white"/>
                  </a:solidFill>
                </a:endParaRPr>
              </a:p>
            </p:txBody>
          </p:sp>
          <p:sp>
            <p:nvSpPr>
              <p:cNvPr id="51211" name="22 CuadroTexto"/>
              <p:cNvSpPr txBox="1">
                <a:spLocks noChangeArrowheads="1"/>
              </p:cNvSpPr>
              <p:nvPr/>
            </p:nvSpPr>
            <p:spPr bwMode="auto">
              <a:xfrm>
                <a:off x="3505186" y="2307106"/>
                <a:ext cx="792088" cy="49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_tradnl" altLang="es-ES" sz="2000" b="1">
                    <a:solidFill>
                      <a:srgbClr val="FDEADA"/>
                    </a:solidFill>
                  </a:rPr>
                  <a:t>x2,6</a:t>
                </a:r>
              </a:p>
            </p:txBody>
          </p:sp>
        </p:grpSp>
      </p:grpSp>
      <p:sp>
        <p:nvSpPr>
          <p:cNvPr id="51204" name="CuadroTexto 9"/>
          <p:cNvSpPr txBox="1">
            <a:spLocks noChangeArrowheads="1"/>
          </p:cNvSpPr>
          <p:nvPr/>
        </p:nvSpPr>
        <p:spPr bwMode="auto">
          <a:xfrm>
            <a:off x="2495550" y="4979988"/>
            <a:ext cx="448468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a:spcBef>
                <a:spcPct val="0"/>
              </a:spcBef>
              <a:buFontTx/>
              <a:buNone/>
            </a:pPr>
            <a:r>
              <a:rPr lang="es-ES" altLang="es-ES" sz="1800" b="1">
                <a:solidFill>
                  <a:srgbClr val="004586"/>
                </a:solidFill>
                <a:cs typeface="Calibri" panose="020F0502020204030204" pitchFamily="34" charset="0"/>
              </a:rPr>
              <a:t>Adultos 18-64 años</a:t>
            </a:r>
            <a:endParaRPr lang="es-ES" altLang="es-ES" sz="1800">
              <a:solidFill>
                <a:srgbClr val="004586"/>
              </a:solidFill>
              <a:cs typeface="Calibri" panose="020F0502020204030204" pitchFamily="34" charset="0"/>
            </a:endParaRPr>
          </a:p>
          <a:p>
            <a:pPr lvl="1" algn="ctr">
              <a:spcBef>
                <a:spcPct val="0"/>
              </a:spcBef>
              <a:buFontTx/>
              <a:buNone/>
            </a:pPr>
            <a:r>
              <a:rPr lang="es-ES" altLang="es-ES" sz="3200" b="1">
                <a:solidFill>
                  <a:srgbClr val="C00000"/>
                </a:solidFill>
                <a:cs typeface="Calibri" panose="020F0502020204030204" pitchFamily="34" charset="0"/>
              </a:rPr>
              <a:t>5,8 casos/100.000 </a:t>
            </a:r>
          </a:p>
          <a:p>
            <a:pPr lvl="1" algn="ctr">
              <a:spcBef>
                <a:spcPct val="0"/>
              </a:spcBef>
              <a:buFontTx/>
              <a:buNone/>
            </a:pPr>
            <a:r>
              <a:rPr lang="es-ES" altLang="es-ES" sz="1500" b="1">
                <a:solidFill>
                  <a:srgbClr val="004586"/>
                </a:solidFill>
                <a:cs typeface="Calibri" panose="020F0502020204030204" pitchFamily="34" charset="0"/>
              </a:rPr>
              <a:t>habitantes</a:t>
            </a:r>
            <a:r>
              <a:rPr lang="es-ES" altLang="es-ES" sz="1500" b="1" baseline="30000">
                <a:solidFill>
                  <a:srgbClr val="004586"/>
                </a:solidFill>
                <a:cs typeface="Calibri" panose="020F0502020204030204" pitchFamily="34" charset="0"/>
              </a:rPr>
              <a:t>3</a:t>
            </a:r>
          </a:p>
        </p:txBody>
      </p:sp>
      <p:sp>
        <p:nvSpPr>
          <p:cNvPr id="51205" name="CuadroTexto 8"/>
          <p:cNvSpPr txBox="1">
            <a:spLocks noChangeArrowheads="1"/>
          </p:cNvSpPr>
          <p:nvPr/>
        </p:nvSpPr>
        <p:spPr bwMode="auto">
          <a:xfrm>
            <a:off x="6477000" y="4919663"/>
            <a:ext cx="4659313"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1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a:spcBef>
                <a:spcPct val="0"/>
              </a:spcBef>
              <a:buFontTx/>
              <a:buNone/>
            </a:pPr>
            <a:r>
              <a:rPr lang="es-ES" altLang="es-ES" sz="1800" b="1">
                <a:solidFill>
                  <a:srgbClr val="004586"/>
                </a:solidFill>
                <a:cs typeface="Calibri" panose="020F0502020204030204" pitchFamily="34" charset="0"/>
              </a:rPr>
              <a:t>Adultos ≥65 años</a:t>
            </a:r>
          </a:p>
          <a:p>
            <a:pPr lvl="1" algn="ctr">
              <a:spcBef>
                <a:spcPct val="0"/>
              </a:spcBef>
              <a:buFontTx/>
              <a:buNone/>
            </a:pPr>
            <a:r>
              <a:rPr lang="es-ES" altLang="es-ES" sz="3200" b="1">
                <a:solidFill>
                  <a:srgbClr val="C00000"/>
                </a:solidFill>
                <a:cs typeface="Calibri" panose="020F0502020204030204" pitchFamily="34" charset="0"/>
              </a:rPr>
              <a:t>39,9 casos/100.000 </a:t>
            </a:r>
          </a:p>
          <a:p>
            <a:pPr lvl="1" algn="ctr">
              <a:spcBef>
                <a:spcPct val="0"/>
              </a:spcBef>
              <a:buFontTx/>
              <a:buNone/>
            </a:pPr>
            <a:r>
              <a:rPr lang="es-ES" altLang="es-ES" sz="1500" b="1">
                <a:solidFill>
                  <a:srgbClr val="004586"/>
                </a:solidFill>
                <a:cs typeface="Calibri" panose="020F0502020204030204" pitchFamily="34" charset="0"/>
              </a:rPr>
              <a:t>habitantes</a:t>
            </a:r>
            <a:r>
              <a:rPr lang="es-ES" altLang="es-ES" sz="1500" b="1" baseline="30000">
                <a:solidFill>
                  <a:srgbClr val="004586"/>
                </a:solidFill>
                <a:cs typeface="Calibri" panose="020F0502020204030204" pitchFamily="34" charset="0"/>
              </a:rPr>
              <a:t>3</a:t>
            </a:r>
          </a:p>
        </p:txBody>
      </p:sp>
      <p:sp>
        <p:nvSpPr>
          <p:cNvPr id="51206" name="CuadroTexto 10"/>
          <p:cNvSpPr txBox="1">
            <a:spLocks noChangeArrowheads="1"/>
          </p:cNvSpPr>
          <p:nvPr/>
        </p:nvSpPr>
        <p:spPr bwMode="auto">
          <a:xfrm>
            <a:off x="5667375" y="5857875"/>
            <a:ext cx="6189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s-ES" altLang="es-ES" sz="1200" b="1" i="1">
                <a:solidFill>
                  <a:srgbClr val="808080"/>
                </a:solidFill>
              </a:rPr>
              <a:t>1. Bewick T, et al. Thorax. 2012. 2. Ochoa-Gondar O, et al. BMC Public Health. 2008. 3. Gil-Prieto R, et al. Hum Vaccin Immunother. 2016</a:t>
            </a:r>
            <a:r>
              <a:rPr lang="es-ES" altLang="es-ES" sz="1200" i="1">
                <a:solidFill>
                  <a:srgbClr val="808080"/>
                </a:solidFill>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Agrupar 22"/>
          <p:cNvGrpSpPr>
            <a:grpSpLocks/>
          </p:cNvGrpSpPr>
          <p:nvPr/>
        </p:nvGrpSpPr>
        <p:grpSpPr bwMode="auto">
          <a:xfrm>
            <a:off x="2524125" y="371475"/>
            <a:ext cx="6886575" cy="3042923"/>
            <a:chOff x="1600446" y="1805799"/>
            <a:chExt cx="5751125" cy="2079323"/>
          </a:xfrm>
        </p:grpSpPr>
        <p:pic>
          <p:nvPicPr>
            <p:cNvPr id="19" name="Imagen 18"/>
            <p:cNvPicPr>
              <a:picLocks noChangeAspect="1"/>
            </p:cNvPicPr>
            <p:nvPr/>
          </p:nvPicPr>
          <p:blipFill>
            <a:blip r:embed="rId2"/>
            <a:stretch>
              <a:fillRect/>
            </a:stretch>
          </p:blipFill>
          <p:spPr>
            <a:xfrm rot="5400000">
              <a:off x="5748702" y="2363882"/>
              <a:ext cx="871085" cy="531627"/>
            </a:xfrm>
            <a:prstGeom prst="rect">
              <a:avLst/>
            </a:prstGeom>
            <a:effectLst>
              <a:outerShdw blurRad="63500" sx="102000" sy="102000" algn="ctr" rotWithShape="0">
                <a:prstClr val="black">
                  <a:alpha val="40000"/>
                </a:prstClr>
              </a:outerShdw>
            </a:effectLst>
          </p:spPr>
        </p:pic>
        <p:pic>
          <p:nvPicPr>
            <p:cNvPr id="20" name="Imagen 19"/>
            <p:cNvPicPr>
              <a:picLocks noChangeAspect="1"/>
            </p:cNvPicPr>
            <p:nvPr/>
          </p:nvPicPr>
          <p:blipFill>
            <a:blip r:embed="rId2"/>
            <a:stretch>
              <a:fillRect/>
            </a:stretch>
          </p:blipFill>
          <p:spPr>
            <a:xfrm rot="16200000" flipH="1">
              <a:off x="2328254" y="2420889"/>
              <a:ext cx="871085" cy="417613"/>
            </a:xfrm>
            <a:prstGeom prst="rect">
              <a:avLst/>
            </a:prstGeom>
            <a:effectLst>
              <a:outerShdw blurRad="63500" sx="102000" sy="102000" algn="ctr" rotWithShape="0">
                <a:prstClr val="black">
                  <a:alpha val="40000"/>
                </a:prstClr>
              </a:outerShdw>
            </a:effectLst>
          </p:spPr>
        </p:pic>
        <p:sp>
          <p:nvSpPr>
            <p:cNvPr id="21" name="Rectángulo redondeado 20"/>
            <p:cNvSpPr/>
            <p:nvPr/>
          </p:nvSpPr>
          <p:spPr>
            <a:xfrm>
              <a:off x="2968625" y="1805799"/>
              <a:ext cx="3046585" cy="1015361"/>
            </a:xfrm>
            <a:prstGeom prst="roundRect">
              <a:avLst/>
            </a:prstGeom>
            <a:solidFill>
              <a:schemeClr val="bg1"/>
            </a:solidFill>
            <a:ln>
              <a:solidFill>
                <a:srgbClr val="1FA1A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400">
                <a:solidFill>
                  <a:prstClr val="white"/>
                </a:solidFill>
              </a:endParaRPr>
            </a:p>
          </p:txBody>
        </p:sp>
        <p:sp>
          <p:nvSpPr>
            <p:cNvPr id="52243" name="CuadroTexto 26"/>
            <p:cNvSpPr txBox="1">
              <a:spLocks noChangeArrowheads="1"/>
            </p:cNvSpPr>
            <p:nvPr/>
          </p:nvSpPr>
          <p:spPr bwMode="auto">
            <a:xfrm>
              <a:off x="3032265" y="1844832"/>
              <a:ext cx="2868034" cy="9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ES" sz="2800" b="1" dirty="0">
                  <a:solidFill>
                    <a:srgbClr val="004586"/>
                  </a:solidFill>
                  <a:cs typeface="Calibri" panose="020F0502020204030204" pitchFamily="34" charset="0"/>
                </a:rPr>
                <a:t>¿Quién podría beneficiarse de la vacunación?</a:t>
              </a:r>
              <a:endParaRPr lang="es-ES" altLang="es-ES" sz="2800" b="1" baseline="30000" dirty="0">
                <a:solidFill>
                  <a:srgbClr val="004586"/>
                </a:solidFill>
                <a:cs typeface="Calibri" panose="020F0502020204030204" pitchFamily="34" charset="0"/>
              </a:endParaRPr>
            </a:p>
          </p:txBody>
        </p:sp>
        <p:sp>
          <p:nvSpPr>
            <p:cNvPr id="23" name="Rectángulo redondeado 22"/>
            <p:cNvSpPr/>
            <p:nvPr/>
          </p:nvSpPr>
          <p:spPr>
            <a:xfrm>
              <a:off x="1600446" y="3065238"/>
              <a:ext cx="1909087" cy="737656"/>
            </a:xfrm>
            <a:prstGeom prst="roundRect">
              <a:avLst/>
            </a:prstGeom>
            <a:solidFill>
              <a:schemeClr val="bg1"/>
            </a:solidFill>
            <a:ln>
              <a:solidFill>
                <a:srgbClr val="1FA1A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400">
                <a:solidFill>
                  <a:prstClr val="white"/>
                </a:solidFill>
              </a:endParaRPr>
            </a:p>
          </p:txBody>
        </p:sp>
        <p:sp>
          <p:nvSpPr>
            <p:cNvPr id="52245" name="CuadroTexto 28"/>
            <p:cNvSpPr txBox="1">
              <a:spLocks noChangeArrowheads="1"/>
            </p:cNvSpPr>
            <p:nvPr/>
          </p:nvSpPr>
          <p:spPr bwMode="auto">
            <a:xfrm>
              <a:off x="1600446" y="3260255"/>
              <a:ext cx="1909361" cy="357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ES" sz="2800" b="1" dirty="0">
                  <a:solidFill>
                    <a:srgbClr val="004586"/>
                  </a:solidFill>
                  <a:cs typeface="Calibri" panose="020F0502020204030204" pitchFamily="34" charset="0"/>
                </a:rPr>
                <a:t>Edad</a:t>
              </a:r>
              <a:endParaRPr lang="es-ES" altLang="es-ES" sz="2800" b="1" baseline="30000" dirty="0">
                <a:solidFill>
                  <a:srgbClr val="004586"/>
                </a:solidFill>
                <a:cs typeface="Calibri" panose="020F0502020204030204" pitchFamily="34" charset="0"/>
              </a:endParaRPr>
            </a:p>
          </p:txBody>
        </p:sp>
        <p:sp>
          <p:nvSpPr>
            <p:cNvPr id="25" name="Rectángulo redondeado 24"/>
            <p:cNvSpPr/>
            <p:nvPr/>
          </p:nvSpPr>
          <p:spPr>
            <a:xfrm>
              <a:off x="5239644" y="3065238"/>
              <a:ext cx="2111927" cy="785386"/>
            </a:xfrm>
            <a:prstGeom prst="roundRect">
              <a:avLst/>
            </a:prstGeom>
            <a:solidFill>
              <a:schemeClr val="bg1"/>
            </a:solidFill>
            <a:ln>
              <a:solidFill>
                <a:srgbClr val="1FA1A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400">
                <a:solidFill>
                  <a:prstClr val="white"/>
                </a:solidFill>
              </a:endParaRPr>
            </a:p>
          </p:txBody>
        </p:sp>
        <p:sp>
          <p:nvSpPr>
            <p:cNvPr id="52247" name="CuadroTexto 30"/>
            <p:cNvSpPr txBox="1">
              <a:spLocks noChangeArrowheads="1"/>
            </p:cNvSpPr>
            <p:nvPr/>
          </p:nvSpPr>
          <p:spPr bwMode="auto">
            <a:xfrm>
              <a:off x="5305940" y="3027044"/>
              <a:ext cx="1992600" cy="85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90000"/>
                </a:lnSpc>
                <a:spcBef>
                  <a:spcPct val="0"/>
                </a:spcBef>
                <a:buFontTx/>
                <a:buNone/>
              </a:pPr>
              <a:r>
                <a:rPr lang="es-ES" altLang="es-ES" sz="2800" b="1" dirty="0">
                  <a:solidFill>
                    <a:srgbClr val="004586"/>
                  </a:solidFill>
                  <a:cs typeface="Calibri" panose="020F0502020204030204" pitchFamily="34" charset="0"/>
                </a:rPr>
                <a:t>Enfermedades crónicas </a:t>
              </a:r>
            </a:p>
            <a:p>
              <a:pPr algn="ctr">
                <a:lnSpc>
                  <a:spcPct val="90000"/>
                </a:lnSpc>
                <a:spcBef>
                  <a:spcPct val="0"/>
                </a:spcBef>
                <a:buFontTx/>
                <a:buNone/>
              </a:pPr>
              <a:r>
                <a:rPr lang="es-ES" altLang="es-ES" sz="2800" b="1" dirty="0">
                  <a:solidFill>
                    <a:srgbClr val="004586"/>
                  </a:solidFill>
                  <a:cs typeface="Calibri" panose="020F0502020204030204" pitchFamily="34" charset="0"/>
                </a:rPr>
                <a:t>y otros</a:t>
              </a:r>
              <a:endParaRPr lang="es-ES" altLang="es-ES" sz="2800" b="1" baseline="30000" dirty="0">
                <a:solidFill>
                  <a:srgbClr val="004586"/>
                </a:solidFill>
                <a:cs typeface="Calibri" panose="020F0502020204030204" pitchFamily="34" charset="0"/>
              </a:endParaRPr>
            </a:p>
          </p:txBody>
        </p:sp>
      </p:grpSp>
      <p:grpSp>
        <p:nvGrpSpPr>
          <p:cNvPr id="52227" name="Agrupar 35"/>
          <p:cNvGrpSpPr>
            <a:grpSpLocks/>
          </p:cNvGrpSpPr>
          <p:nvPr/>
        </p:nvGrpSpPr>
        <p:grpSpPr bwMode="auto">
          <a:xfrm>
            <a:off x="463550" y="333375"/>
            <a:ext cx="1757363" cy="2268538"/>
            <a:chOff x="754220" y="2694311"/>
            <a:chExt cx="924631" cy="1194095"/>
          </a:xfrm>
        </p:grpSpPr>
        <p:sp>
          <p:nvSpPr>
            <p:cNvPr id="52235" name="Freeform 8"/>
            <p:cNvSpPr>
              <a:spLocks/>
            </p:cNvSpPr>
            <p:nvPr/>
          </p:nvSpPr>
          <p:spPr bwMode="auto">
            <a:xfrm>
              <a:off x="1188230" y="2989858"/>
              <a:ext cx="490621" cy="898548"/>
            </a:xfrm>
            <a:custGeom>
              <a:avLst/>
              <a:gdLst>
                <a:gd name="T0" fmla="*/ 2147483646 w 617"/>
                <a:gd name="T1" fmla="*/ 2147483646 h 1090"/>
                <a:gd name="T2" fmla="*/ 2147483646 w 617"/>
                <a:gd name="T3" fmla="*/ 2147483646 h 1090"/>
                <a:gd name="T4" fmla="*/ 2147483646 w 617"/>
                <a:gd name="T5" fmla="*/ 2147483646 h 1090"/>
                <a:gd name="T6" fmla="*/ 2147483646 w 617"/>
                <a:gd name="T7" fmla="*/ 2147483646 h 1090"/>
                <a:gd name="T8" fmla="*/ 2147483646 w 617"/>
                <a:gd name="T9" fmla="*/ 2147483646 h 1090"/>
                <a:gd name="T10" fmla="*/ 2147483646 w 617"/>
                <a:gd name="T11" fmla="*/ 2147483646 h 1090"/>
                <a:gd name="T12" fmla="*/ 2147483646 w 617"/>
                <a:gd name="T13" fmla="*/ 2147483646 h 1090"/>
                <a:gd name="T14" fmla="*/ 2147483646 w 617"/>
                <a:gd name="T15" fmla="*/ 2147483646 h 1090"/>
                <a:gd name="T16" fmla="*/ 2147483646 w 617"/>
                <a:gd name="T17" fmla="*/ 2147483646 h 1090"/>
                <a:gd name="T18" fmla="*/ 2147483646 w 617"/>
                <a:gd name="T19" fmla="*/ 2147483646 h 1090"/>
                <a:gd name="T20" fmla="*/ 2147483646 w 617"/>
                <a:gd name="T21" fmla="*/ 2147483646 h 1090"/>
                <a:gd name="T22" fmla="*/ 2147483646 w 617"/>
                <a:gd name="T23" fmla="*/ 2147483646 h 1090"/>
                <a:gd name="T24" fmla="*/ 2147483646 w 617"/>
                <a:gd name="T25" fmla="*/ 2147483646 h 1090"/>
                <a:gd name="T26" fmla="*/ 2147483646 w 617"/>
                <a:gd name="T27" fmla="*/ 2147483646 h 1090"/>
                <a:gd name="T28" fmla="*/ 2147483646 w 617"/>
                <a:gd name="T29" fmla="*/ 2147483646 h 1090"/>
                <a:gd name="T30" fmla="*/ 2147483646 w 617"/>
                <a:gd name="T31" fmla="*/ 2147483646 h 1090"/>
                <a:gd name="T32" fmla="*/ 2147483646 w 617"/>
                <a:gd name="T33" fmla="*/ 2147483646 h 1090"/>
                <a:gd name="T34" fmla="*/ 2147483646 w 617"/>
                <a:gd name="T35" fmla="*/ 2147483646 h 1090"/>
                <a:gd name="T36" fmla="*/ 2147483646 w 617"/>
                <a:gd name="T37" fmla="*/ 2147483646 h 1090"/>
                <a:gd name="T38" fmla="*/ 2147483646 w 617"/>
                <a:gd name="T39" fmla="*/ 2147483646 h 1090"/>
                <a:gd name="T40" fmla="*/ 2147483646 w 617"/>
                <a:gd name="T41" fmla="*/ 2147483646 h 1090"/>
                <a:gd name="T42" fmla="*/ 2147483646 w 617"/>
                <a:gd name="T43" fmla="*/ 2147483646 h 1090"/>
                <a:gd name="T44" fmla="*/ 2147483646 w 617"/>
                <a:gd name="T45" fmla="*/ 2147483646 h 1090"/>
                <a:gd name="T46" fmla="*/ 2147483646 w 617"/>
                <a:gd name="T47" fmla="*/ 2147483646 h 1090"/>
                <a:gd name="T48" fmla="*/ 2147483646 w 617"/>
                <a:gd name="T49" fmla="*/ 2147483646 h 1090"/>
                <a:gd name="T50" fmla="*/ 2147483646 w 617"/>
                <a:gd name="T51" fmla="*/ 2147483646 h 1090"/>
                <a:gd name="T52" fmla="*/ 2147483646 w 617"/>
                <a:gd name="T53" fmla="*/ 2147483646 h 1090"/>
                <a:gd name="T54" fmla="*/ 2147483646 w 617"/>
                <a:gd name="T55" fmla="*/ 2147483646 h 10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17"/>
                <a:gd name="T85" fmla="*/ 0 h 1090"/>
                <a:gd name="T86" fmla="*/ 617 w 617"/>
                <a:gd name="T87" fmla="*/ 1090 h 10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17" h="1090">
                  <a:moveTo>
                    <a:pt x="614" y="418"/>
                  </a:moveTo>
                  <a:lnTo>
                    <a:pt x="614" y="418"/>
                  </a:lnTo>
                  <a:cubicBezTo>
                    <a:pt x="577" y="290"/>
                    <a:pt x="551" y="207"/>
                    <a:pt x="513" y="93"/>
                  </a:cubicBezTo>
                  <a:cubicBezTo>
                    <a:pt x="496" y="45"/>
                    <a:pt x="470" y="23"/>
                    <a:pt x="432" y="10"/>
                  </a:cubicBezTo>
                  <a:cubicBezTo>
                    <a:pt x="390" y="0"/>
                    <a:pt x="309" y="2"/>
                    <a:pt x="309" y="2"/>
                  </a:cubicBezTo>
                  <a:cubicBezTo>
                    <a:pt x="309" y="2"/>
                    <a:pt x="228" y="0"/>
                    <a:pt x="185" y="10"/>
                  </a:cubicBezTo>
                  <a:cubicBezTo>
                    <a:pt x="147" y="23"/>
                    <a:pt x="121" y="45"/>
                    <a:pt x="104" y="93"/>
                  </a:cubicBezTo>
                  <a:cubicBezTo>
                    <a:pt x="67" y="207"/>
                    <a:pt x="40" y="290"/>
                    <a:pt x="3" y="418"/>
                  </a:cubicBezTo>
                  <a:cubicBezTo>
                    <a:pt x="0" y="432"/>
                    <a:pt x="3" y="460"/>
                    <a:pt x="27" y="468"/>
                  </a:cubicBezTo>
                  <a:cubicBezTo>
                    <a:pt x="54" y="479"/>
                    <a:pt x="78" y="462"/>
                    <a:pt x="86" y="442"/>
                  </a:cubicBezTo>
                  <a:cubicBezTo>
                    <a:pt x="123" y="331"/>
                    <a:pt x="145" y="266"/>
                    <a:pt x="180" y="151"/>
                  </a:cubicBezTo>
                  <a:cubicBezTo>
                    <a:pt x="182" y="146"/>
                    <a:pt x="201" y="146"/>
                    <a:pt x="199" y="154"/>
                  </a:cubicBezTo>
                  <a:cubicBezTo>
                    <a:pt x="147" y="347"/>
                    <a:pt x="44" y="649"/>
                    <a:pt x="44" y="649"/>
                  </a:cubicBezTo>
                  <a:lnTo>
                    <a:pt x="215" y="649"/>
                  </a:lnTo>
                  <a:cubicBezTo>
                    <a:pt x="228" y="770"/>
                    <a:pt x="242" y="905"/>
                    <a:pt x="258" y="1044"/>
                  </a:cubicBezTo>
                  <a:cubicBezTo>
                    <a:pt x="263" y="1067"/>
                    <a:pt x="279" y="1089"/>
                    <a:pt x="306" y="1089"/>
                  </a:cubicBezTo>
                  <a:cubicBezTo>
                    <a:pt x="307" y="1090"/>
                    <a:pt x="308" y="1089"/>
                    <a:pt x="309" y="1089"/>
                  </a:cubicBezTo>
                  <a:cubicBezTo>
                    <a:pt x="309" y="1089"/>
                    <a:pt x="310" y="1090"/>
                    <a:pt x="311" y="1089"/>
                  </a:cubicBezTo>
                  <a:cubicBezTo>
                    <a:pt x="338" y="1089"/>
                    <a:pt x="354" y="1067"/>
                    <a:pt x="360" y="1044"/>
                  </a:cubicBezTo>
                  <a:cubicBezTo>
                    <a:pt x="375" y="905"/>
                    <a:pt x="389" y="770"/>
                    <a:pt x="403" y="649"/>
                  </a:cubicBezTo>
                  <a:lnTo>
                    <a:pt x="573" y="649"/>
                  </a:lnTo>
                  <a:cubicBezTo>
                    <a:pt x="573" y="649"/>
                    <a:pt x="470" y="347"/>
                    <a:pt x="419" y="154"/>
                  </a:cubicBezTo>
                  <a:cubicBezTo>
                    <a:pt x="416" y="146"/>
                    <a:pt x="435" y="146"/>
                    <a:pt x="438" y="151"/>
                  </a:cubicBezTo>
                  <a:cubicBezTo>
                    <a:pt x="472" y="266"/>
                    <a:pt x="494" y="331"/>
                    <a:pt x="532" y="442"/>
                  </a:cubicBezTo>
                  <a:cubicBezTo>
                    <a:pt x="539" y="462"/>
                    <a:pt x="563" y="479"/>
                    <a:pt x="591" y="468"/>
                  </a:cubicBezTo>
                  <a:cubicBezTo>
                    <a:pt x="614" y="460"/>
                    <a:pt x="617" y="432"/>
                    <a:pt x="614" y="418"/>
                  </a:cubicBezTo>
                  <a:close/>
                </a:path>
              </a:pathLst>
            </a:custGeom>
            <a:solidFill>
              <a:srgbClr val="1FA1A5"/>
            </a:solidFill>
            <a:ln w="0">
              <a:solidFill>
                <a:srgbClr val="FFFFFF"/>
              </a:solidFill>
              <a:round/>
              <a:headEnd/>
              <a:tailEnd/>
            </a:ln>
          </p:spPr>
          <p:txBody>
            <a:bodyPr/>
            <a:lstStyle/>
            <a:p>
              <a:endParaRPr lang="es-ES"/>
            </a:p>
          </p:txBody>
        </p:sp>
        <p:sp>
          <p:nvSpPr>
            <p:cNvPr id="52236" name="Freeform 9"/>
            <p:cNvSpPr>
              <a:spLocks/>
            </p:cNvSpPr>
            <p:nvPr/>
          </p:nvSpPr>
          <p:spPr bwMode="auto">
            <a:xfrm>
              <a:off x="1348625" y="2759266"/>
              <a:ext cx="193942" cy="201361"/>
            </a:xfrm>
            <a:custGeom>
              <a:avLst/>
              <a:gdLst>
                <a:gd name="T0" fmla="*/ 2147483646 w 243"/>
                <a:gd name="T1" fmla="*/ 2147483646 h 244"/>
                <a:gd name="T2" fmla="*/ 2147483646 w 243"/>
                <a:gd name="T3" fmla="*/ 2147483646 h 244"/>
                <a:gd name="T4" fmla="*/ 2147483646 w 243"/>
                <a:gd name="T5" fmla="*/ 2147483646 h 244"/>
                <a:gd name="T6" fmla="*/ 0 w 243"/>
                <a:gd name="T7" fmla="*/ 2147483646 h 244"/>
                <a:gd name="T8" fmla="*/ 2147483646 w 243"/>
                <a:gd name="T9" fmla="*/ 0 h 244"/>
                <a:gd name="T10" fmla="*/ 2147483646 w 243"/>
                <a:gd name="T11" fmla="*/ 2147483646 h 244"/>
                <a:gd name="T12" fmla="*/ 0 60000 65536"/>
                <a:gd name="T13" fmla="*/ 0 60000 65536"/>
                <a:gd name="T14" fmla="*/ 0 60000 65536"/>
                <a:gd name="T15" fmla="*/ 0 60000 65536"/>
                <a:gd name="T16" fmla="*/ 0 60000 65536"/>
                <a:gd name="T17" fmla="*/ 0 60000 65536"/>
                <a:gd name="T18" fmla="*/ 0 w 243"/>
                <a:gd name="T19" fmla="*/ 0 h 244"/>
                <a:gd name="T20" fmla="*/ 243 w 243"/>
                <a:gd name="T21" fmla="*/ 244 h 244"/>
              </a:gdLst>
              <a:ahLst/>
              <a:cxnLst>
                <a:cxn ang="T12">
                  <a:pos x="T0" y="T1"/>
                </a:cxn>
                <a:cxn ang="T13">
                  <a:pos x="T2" y="T3"/>
                </a:cxn>
                <a:cxn ang="T14">
                  <a:pos x="T4" y="T5"/>
                </a:cxn>
                <a:cxn ang="T15">
                  <a:pos x="T6" y="T7"/>
                </a:cxn>
                <a:cxn ang="T16">
                  <a:pos x="T8" y="T9"/>
                </a:cxn>
                <a:cxn ang="T17">
                  <a:pos x="T10" y="T11"/>
                </a:cxn>
              </a:cxnLst>
              <a:rect l="T18" t="T19" r="T20" b="T21"/>
              <a:pathLst>
                <a:path w="243" h="244">
                  <a:moveTo>
                    <a:pt x="243" y="122"/>
                  </a:moveTo>
                  <a:lnTo>
                    <a:pt x="243" y="122"/>
                  </a:lnTo>
                  <a:cubicBezTo>
                    <a:pt x="243" y="189"/>
                    <a:pt x="189" y="244"/>
                    <a:pt x="122" y="244"/>
                  </a:cubicBezTo>
                  <a:cubicBezTo>
                    <a:pt x="55" y="244"/>
                    <a:pt x="0" y="189"/>
                    <a:pt x="0" y="122"/>
                  </a:cubicBezTo>
                  <a:cubicBezTo>
                    <a:pt x="0" y="55"/>
                    <a:pt x="55" y="0"/>
                    <a:pt x="122" y="0"/>
                  </a:cubicBezTo>
                  <a:cubicBezTo>
                    <a:pt x="189" y="0"/>
                    <a:pt x="243" y="55"/>
                    <a:pt x="243" y="122"/>
                  </a:cubicBezTo>
                  <a:close/>
                </a:path>
              </a:pathLst>
            </a:custGeom>
            <a:solidFill>
              <a:srgbClr val="1FA1A5"/>
            </a:solidFill>
            <a:ln w="0">
              <a:solidFill>
                <a:srgbClr val="FFFFFF"/>
              </a:solidFill>
              <a:round/>
              <a:headEnd/>
              <a:tailEnd/>
            </a:ln>
          </p:spPr>
          <p:txBody>
            <a:bodyPr/>
            <a:lstStyle/>
            <a:p>
              <a:endParaRPr lang="es-ES"/>
            </a:p>
          </p:txBody>
        </p:sp>
        <p:sp>
          <p:nvSpPr>
            <p:cNvPr id="52237" name="Freeform 14"/>
            <p:cNvSpPr>
              <a:spLocks noEditPoints="1"/>
            </p:cNvSpPr>
            <p:nvPr/>
          </p:nvSpPr>
          <p:spPr bwMode="auto">
            <a:xfrm>
              <a:off x="754220" y="2944389"/>
              <a:ext cx="489572" cy="936439"/>
            </a:xfrm>
            <a:custGeom>
              <a:avLst/>
              <a:gdLst>
                <a:gd name="T0" fmla="*/ 2147483646 w 616"/>
                <a:gd name="T1" fmla="*/ 2147483646 h 1136"/>
                <a:gd name="T2" fmla="*/ 2147483646 w 616"/>
                <a:gd name="T3" fmla="*/ 2147483646 h 1136"/>
                <a:gd name="T4" fmla="*/ 2147483646 w 616"/>
                <a:gd name="T5" fmla="*/ 2147483646 h 1136"/>
                <a:gd name="T6" fmla="*/ 2147483646 w 616"/>
                <a:gd name="T7" fmla="*/ 2147483646 h 1136"/>
                <a:gd name="T8" fmla="*/ 2147483646 w 616"/>
                <a:gd name="T9" fmla="*/ 2147483646 h 1136"/>
                <a:gd name="T10" fmla="*/ 2147483646 w 616"/>
                <a:gd name="T11" fmla="*/ 2147483646 h 1136"/>
                <a:gd name="T12" fmla="*/ 2147483646 w 616"/>
                <a:gd name="T13" fmla="*/ 2147483646 h 1136"/>
                <a:gd name="T14" fmla="*/ 2147483646 w 616"/>
                <a:gd name="T15" fmla="*/ 2147483646 h 1136"/>
                <a:gd name="T16" fmla="*/ 2147483646 w 616"/>
                <a:gd name="T17" fmla="*/ 2147483646 h 1136"/>
                <a:gd name="T18" fmla="*/ 2147483646 w 616"/>
                <a:gd name="T19" fmla="*/ 2147483646 h 1136"/>
                <a:gd name="T20" fmla="*/ 2147483646 w 616"/>
                <a:gd name="T21" fmla="*/ 2147483646 h 1136"/>
                <a:gd name="T22" fmla="*/ 2147483646 w 616"/>
                <a:gd name="T23" fmla="*/ 2147483646 h 1136"/>
                <a:gd name="T24" fmla="*/ 2147483646 w 616"/>
                <a:gd name="T25" fmla="*/ 2147483646 h 1136"/>
                <a:gd name="T26" fmla="*/ 2147483646 w 616"/>
                <a:gd name="T27" fmla="*/ 2147483646 h 1136"/>
                <a:gd name="T28" fmla="*/ 2147483646 w 616"/>
                <a:gd name="T29" fmla="*/ 2147483646 h 1136"/>
                <a:gd name="T30" fmla="*/ 2147483646 w 616"/>
                <a:gd name="T31" fmla="*/ 2147483646 h 1136"/>
                <a:gd name="T32" fmla="*/ 2147483646 w 616"/>
                <a:gd name="T33" fmla="*/ 2147483646 h 1136"/>
                <a:gd name="T34" fmla="*/ 2147483646 w 616"/>
                <a:gd name="T35" fmla="*/ 2147483646 h 1136"/>
                <a:gd name="T36" fmla="*/ 2147483646 w 616"/>
                <a:gd name="T37" fmla="*/ 2147483646 h 1136"/>
                <a:gd name="T38" fmla="*/ 2147483646 w 616"/>
                <a:gd name="T39" fmla="*/ 2147483646 h 1136"/>
                <a:gd name="T40" fmla="*/ 2147483646 w 616"/>
                <a:gd name="T41" fmla="*/ 2147483646 h 1136"/>
                <a:gd name="T42" fmla="*/ 2147483646 w 616"/>
                <a:gd name="T43" fmla="*/ 2147483646 h 1136"/>
                <a:gd name="T44" fmla="*/ 2147483646 w 616"/>
                <a:gd name="T45" fmla="*/ 2147483646 h 1136"/>
                <a:gd name="T46" fmla="*/ 2147483646 w 616"/>
                <a:gd name="T47" fmla="*/ 2147483646 h 1136"/>
                <a:gd name="T48" fmla="*/ 2147483646 w 616"/>
                <a:gd name="T49" fmla="*/ 2147483646 h 1136"/>
                <a:gd name="T50" fmla="*/ 2147483646 w 616"/>
                <a:gd name="T51" fmla="*/ 2147483646 h 1136"/>
                <a:gd name="T52" fmla="*/ 2147483646 w 616"/>
                <a:gd name="T53" fmla="*/ 2147483646 h 1136"/>
                <a:gd name="T54" fmla="*/ 2147483646 w 616"/>
                <a:gd name="T55" fmla="*/ 2147483646 h 1136"/>
                <a:gd name="T56" fmla="*/ 2147483646 w 616"/>
                <a:gd name="T57" fmla="*/ 2147483646 h 1136"/>
                <a:gd name="T58" fmla="*/ 2147483646 w 616"/>
                <a:gd name="T59" fmla="*/ 2147483646 h 1136"/>
                <a:gd name="T60" fmla="*/ 2147483646 w 616"/>
                <a:gd name="T61" fmla="*/ 2147483646 h 1136"/>
                <a:gd name="T62" fmla="*/ 2147483646 w 616"/>
                <a:gd name="T63" fmla="*/ 2147483646 h 1136"/>
                <a:gd name="T64" fmla="*/ 2147483646 w 616"/>
                <a:gd name="T65" fmla="*/ 2147483646 h 1136"/>
                <a:gd name="T66" fmla="*/ 2147483646 w 616"/>
                <a:gd name="T67" fmla="*/ 2147483646 h 1136"/>
                <a:gd name="T68" fmla="*/ 2147483646 w 616"/>
                <a:gd name="T69" fmla="*/ 2147483646 h 1136"/>
                <a:gd name="T70" fmla="*/ 2147483646 w 616"/>
                <a:gd name="T71" fmla="*/ 2147483646 h 1136"/>
                <a:gd name="T72" fmla="*/ 2147483646 w 616"/>
                <a:gd name="T73" fmla="*/ 2147483646 h 1136"/>
                <a:gd name="T74" fmla="*/ 2147483646 w 616"/>
                <a:gd name="T75" fmla="*/ 2147483646 h 1136"/>
                <a:gd name="T76" fmla="*/ 2147483646 w 616"/>
                <a:gd name="T77" fmla="*/ 2147483646 h 11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6"/>
                <a:gd name="T118" fmla="*/ 0 h 1136"/>
                <a:gd name="T119" fmla="*/ 616 w 616"/>
                <a:gd name="T120" fmla="*/ 1136 h 11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6" h="1136">
                  <a:moveTo>
                    <a:pt x="33" y="56"/>
                  </a:moveTo>
                  <a:lnTo>
                    <a:pt x="33" y="56"/>
                  </a:lnTo>
                  <a:cubicBezTo>
                    <a:pt x="36" y="24"/>
                    <a:pt x="63" y="0"/>
                    <a:pt x="94" y="1"/>
                  </a:cubicBezTo>
                  <a:cubicBezTo>
                    <a:pt x="94" y="1"/>
                    <a:pt x="477" y="1"/>
                    <a:pt x="518" y="1"/>
                  </a:cubicBezTo>
                  <a:cubicBezTo>
                    <a:pt x="550" y="1"/>
                    <a:pt x="579" y="23"/>
                    <a:pt x="581" y="56"/>
                  </a:cubicBezTo>
                  <a:lnTo>
                    <a:pt x="614" y="536"/>
                  </a:lnTo>
                  <a:cubicBezTo>
                    <a:pt x="616" y="569"/>
                    <a:pt x="592" y="597"/>
                    <a:pt x="559" y="599"/>
                  </a:cubicBezTo>
                  <a:cubicBezTo>
                    <a:pt x="558" y="599"/>
                    <a:pt x="556" y="599"/>
                    <a:pt x="555" y="599"/>
                  </a:cubicBezTo>
                  <a:cubicBezTo>
                    <a:pt x="524" y="599"/>
                    <a:pt x="498" y="575"/>
                    <a:pt x="496" y="544"/>
                  </a:cubicBezTo>
                  <a:lnTo>
                    <a:pt x="473" y="218"/>
                  </a:lnTo>
                  <a:lnTo>
                    <a:pt x="472" y="1061"/>
                  </a:lnTo>
                  <a:cubicBezTo>
                    <a:pt x="472" y="1099"/>
                    <a:pt x="443" y="1132"/>
                    <a:pt x="405" y="1134"/>
                  </a:cubicBezTo>
                  <a:cubicBezTo>
                    <a:pt x="364" y="1136"/>
                    <a:pt x="330" y="1103"/>
                    <a:pt x="330" y="1063"/>
                  </a:cubicBezTo>
                  <a:lnTo>
                    <a:pt x="330" y="611"/>
                  </a:lnTo>
                  <a:cubicBezTo>
                    <a:pt x="330" y="599"/>
                    <a:pt x="321" y="588"/>
                    <a:pt x="309" y="587"/>
                  </a:cubicBezTo>
                  <a:cubicBezTo>
                    <a:pt x="295" y="585"/>
                    <a:pt x="283" y="596"/>
                    <a:pt x="283" y="610"/>
                  </a:cubicBezTo>
                  <a:lnTo>
                    <a:pt x="283" y="1061"/>
                  </a:lnTo>
                  <a:cubicBezTo>
                    <a:pt x="283" y="1099"/>
                    <a:pt x="254" y="1132"/>
                    <a:pt x="215" y="1134"/>
                  </a:cubicBezTo>
                  <a:cubicBezTo>
                    <a:pt x="175" y="1136"/>
                    <a:pt x="141" y="1103"/>
                    <a:pt x="141" y="1063"/>
                  </a:cubicBezTo>
                  <a:lnTo>
                    <a:pt x="140" y="233"/>
                  </a:lnTo>
                  <a:lnTo>
                    <a:pt x="119" y="530"/>
                  </a:lnTo>
                  <a:cubicBezTo>
                    <a:pt x="113" y="622"/>
                    <a:pt x="0" y="624"/>
                    <a:pt x="4" y="524"/>
                  </a:cubicBezTo>
                  <a:lnTo>
                    <a:pt x="33" y="56"/>
                  </a:lnTo>
                  <a:close/>
                  <a:moveTo>
                    <a:pt x="259" y="282"/>
                  </a:moveTo>
                  <a:lnTo>
                    <a:pt x="259" y="282"/>
                  </a:lnTo>
                  <a:lnTo>
                    <a:pt x="292" y="335"/>
                  </a:lnTo>
                  <a:cubicBezTo>
                    <a:pt x="299" y="345"/>
                    <a:pt x="314" y="345"/>
                    <a:pt x="321" y="335"/>
                  </a:cubicBezTo>
                  <a:lnTo>
                    <a:pt x="354" y="282"/>
                  </a:lnTo>
                  <a:cubicBezTo>
                    <a:pt x="357" y="278"/>
                    <a:pt x="357" y="274"/>
                    <a:pt x="356" y="269"/>
                  </a:cubicBezTo>
                  <a:lnTo>
                    <a:pt x="326" y="111"/>
                  </a:lnTo>
                  <a:lnTo>
                    <a:pt x="345" y="93"/>
                  </a:lnTo>
                  <a:cubicBezTo>
                    <a:pt x="352" y="85"/>
                    <a:pt x="352" y="73"/>
                    <a:pt x="345" y="66"/>
                  </a:cubicBezTo>
                  <a:lnTo>
                    <a:pt x="320" y="41"/>
                  </a:lnTo>
                  <a:cubicBezTo>
                    <a:pt x="313" y="34"/>
                    <a:pt x="301" y="34"/>
                    <a:pt x="293" y="41"/>
                  </a:cubicBezTo>
                  <a:lnTo>
                    <a:pt x="269" y="66"/>
                  </a:lnTo>
                  <a:cubicBezTo>
                    <a:pt x="261" y="73"/>
                    <a:pt x="261" y="85"/>
                    <a:pt x="269" y="93"/>
                  </a:cubicBezTo>
                  <a:lnTo>
                    <a:pt x="287" y="111"/>
                  </a:lnTo>
                  <a:lnTo>
                    <a:pt x="257" y="269"/>
                  </a:lnTo>
                  <a:cubicBezTo>
                    <a:pt x="256" y="274"/>
                    <a:pt x="257" y="278"/>
                    <a:pt x="259" y="282"/>
                  </a:cubicBezTo>
                  <a:close/>
                </a:path>
              </a:pathLst>
            </a:custGeom>
            <a:solidFill>
              <a:srgbClr val="1FA1A5"/>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s-ES"/>
            </a:p>
          </p:txBody>
        </p:sp>
        <p:sp>
          <p:nvSpPr>
            <p:cNvPr id="52238" name="Freeform 15"/>
            <p:cNvSpPr>
              <a:spLocks/>
            </p:cNvSpPr>
            <p:nvPr/>
          </p:nvSpPr>
          <p:spPr bwMode="auto">
            <a:xfrm>
              <a:off x="894697" y="2694311"/>
              <a:ext cx="205474" cy="212187"/>
            </a:xfrm>
            <a:custGeom>
              <a:avLst/>
              <a:gdLst>
                <a:gd name="T0" fmla="*/ 0 w 258"/>
                <a:gd name="T1" fmla="*/ 2147483646 h 257"/>
                <a:gd name="T2" fmla="*/ 0 w 258"/>
                <a:gd name="T3" fmla="*/ 2147483646 h 257"/>
                <a:gd name="T4" fmla="*/ 2147483646 w 258"/>
                <a:gd name="T5" fmla="*/ 2147483646 h 257"/>
                <a:gd name="T6" fmla="*/ 2147483646 w 258"/>
                <a:gd name="T7" fmla="*/ 2147483646 h 257"/>
                <a:gd name="T8" fmla="*/ 2147483646 w 258"/>
                <a:gd name="T9" fmla="*/ 0 h 257"/>
                <a:gd name="T10" fmla="*/ 0 w 258"/>
                <a:gd name="T11" fmla="*/ 2147483646 h 257"/>
                <a:gd name="T12" fmla="*/ 0 60000 65536"/>
                <a:gd name="T13" fmla="*/ 0 60000 65536"/>
                <a:gd name="T14" fmla="*/ 0 60000 65536"/>
                <a:gd name="T15" fmla="*/ 0 60000 65536"/>
                <a:gd name="T16" fmla="*/ 0 60000 65536"/>
                <a:gd name="T17" fmla="*/ 0 60000 65536"/>
                <a:gd name="T18" fmla="*/ 0 w 258"/>
                <a:gd name="T19" fmla="*/ 0 h 257"/>
                <a:gd name="T20" fmla="*/ 258 w 258"/>
                <a:gd name="T21" fmla="*/ 257 h 257"/>
              </a:gdLst>
              <a:ahLst/>
              <a:cxnLst>
                <a:cxn ang="T12">
                  <a:pos x="T0" y="T1"/>
                </a:cxn>
                <a:cxn ang="T13">
                  <a:pos x="T2" y="T3"/>
                </a:cxn>
                <a:cxn ang="T14">
                  <a:pos x="T4" y="T5"/>
                </a:cxn>
                <a:cxn ang="T15">
                  <a:pos x="T6" y="T7"/>
                </a:cxn>
                <a:cxn ang="T16">
                  <a:pos x="T8" y="T9"/>
                </a:cxn>
                <a:cxn ang="T17">
                  <a:pos x="T10" y="T11"/>
                </a:cxn>
              </a:cxnLst>
              <a:rect l="T18" t="T19" r="T20" b="T21"/>
              <a:pathLst>
                <a:path w="258" h="257">
                  <a:moveTo>
                    <a:pt x="0" y="128"/>
                  </a:moveTo>
                  <a:lnTo>
                    <a:pt x="0" y="128"/>
                  </a:lnTo>
                  <a:cubicBezTo>
                    <a:pt x="0" y="199"/>
                    <a:pt x="58" y="257"/>
                    <a:pt x="129" y="257"/>
                  </a:cubicBezTo>
                  <a:cubicBezTo>
                    <a:pt x="200" y="257"/>
                    <a:pt x="258" y="199"/>
                    <a:pt x="258" y="128"/>
                  </a:cubicBezTo>
                  <a:cubicBezTo>
                    <a:pt x="258" y="57"/>
                    <a:pt x="200" y="0"/>
                    <a:pt x="129" y="0"/>
                  </a:cubicBezTo>
                  <a:cubicBezTo>
                    <a:pt x="58" y="0"/>
                    <a:pt x="0" y="57"/>
                    <a:pt x="0" y="128"/>
                  </a:cubicBezTo>
                  <a:close/>
                </a:path>
              </a:pathLst>
            </a:custGeom>
            <a:solidFill>
              <a:srgbClr val="1FA1A5"/>
            </a:solidFill>
            <a:ln w="0">
              <a:solidFill>
                <a:srgbClr val="FFFFFF"/>
              </a:solidFill>
              <a:round/>
              <a:headEnd/>
              <a:tailEnd/>
            </a:ln>
          </p:spPr>
          <p:txBody>
            <a:bodyPr/>
            <a:lstStyle/>
            <a:p>
              <a:endParaRPr lang="es-ES"/>
            </a:p>
          </p:txBody>
        </p:sp>
        <p:sp>
          <p:nvSpPr>
            <p:cNvPr id="32" name="Trapecio 31"/>
            <p:cNvSpPr/>
            <p:nvPr/>
          </p:nvSpPr>
          <p:spPr>
            <a:xfrm>
              <a:off x="894543" y="2960873"/>
              <a:ext cx="205473" cy="302493"/>
            </a:xfrm>
            <a:prstGeom prst="trapezoid">
              <a:avLst/>
            </a:prstGeom>
            <a:solidFill>
              <a:srgbClr val="1FA1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solidFill>
                  <a:prstClr val="white"/>
                </a:solidFill>
              </a:endParaRPr>
            </a:p>
          </p:txBody>
        </p:sp>
      </p:grpSp>
      <p:grpSp>
        <p:nvGrpSpPr>
          <p:cNvPr id="52228" name="Agrupar 31"/>
          <p:cNvGrpSpPr>
            <a:grpSpLocks/>
          </p:cNvGrpSpPr>
          <p:nvPr/>
        </p:nvGrpSpPr>
        <p:grpSpPr bwMode="auto">
          <a:xfrm>
            <a:off x="9625013" y="404813"/>
            <a:ext cx="944562" cy="2290762"/>
            <a:chOff x="6030096" y="4488959"/>
            <a:chExt cx="489572" cy="1186517"/>
          </a:xfrm>
        </p:grpSpPr>
        <p:sp>
          <p:nvSpPr>
            <p:cNvPr id="52233" name="Freeform 14"/>
            <p:cNvSpPr>
              <a:spLocks noEditPoints="1"/>
            </p:cNvSpPr>
            <p:nvPr/>
          </p:nvSpPr>
          <p:spPr bwMode="auto">
            <a:xfrm>
              <a:off x="6030096" y="4739037"/>
              <a:ext cx="489572" cy="936439"/>
            </a:xfrm>
            <a:custGeom>
              <a:avLst/>
              <a:gdLst>
                <a:gd name="T0" fmla="*/ 2147483646 w 616"/>
                <a:gd name="T1" fmla="*/ 2147483646 h 1136"/>
                <a:gd name="T2" fmla="*/ 2147483646 w 616"/>
                <a:gd name="T3" fmla="*/ 2147483646 h 1136"/>
                <a:gd name="T4" fmla="*/ 2147483646 w 616"/>
                <a:gd name="T5" fmla="*/ 2147483646 h 1136"/>
                <a:gd name="T6" fmla="*/ 2147483646 w 616"/>
                <a:gd name="T7" fmla="*/ 2147483646 h 1136"/>
                <a:gd name="T8" fmla="*/ 2147483646 w 616"/>
                <a:gd name="T9" fmla="*/ 2147483646 h 1136"/>
                <a:gd name="T10" fmla="*/ 2147483646 w 616"/>
                <a:gd name="T11" fmla="*/ 2147483646 h 1136"/>
                <a:gd name="T12" fmla="*/ 2147483646 w 616"/>
                <a:gd name="T13" fmla="*/ 2147483646 h 1136"/>
                <a:gd name="T14" fmla="*/ 2147483646 w 616"/>
                <a:gd name="T15" fmla="*/ 2147483646 h 1136"/>
                <a:gd name="T16" fmla="*/ 2147483646 w 616"/>
                <a:gd name="T17" fmla="*/ 2147483646 h 1136"/>
                <a:gd name="T18" fmla="*/ 2147483646 w 616"/>
                <a:gd name="T19" fmla="*/ 2147483646 h 1136"/>
                <a:gd name="T20" fmla="*/ 2147483646 w 616"/>
                <a:gd name="T21" fmla="*/ 2147483646 h 1136"/>
                <a:gd name="T22" fmla="*/ 2147483646 w 616"/>
                <a:gd name="T23" fmla="*/ 2147483646 h 1136"/>
                <a:gd name="T24" fmla="*/ 2147483646 w 616"/>
                <a:gd name="T25" fmla="*/ 2147483646 h 1136"/>
                <a:gd name="T26" fmla="*/ 2147483646 w 616"/>
                <a:gd name="T27" fmla="*/ 2147483646 h 1136"/>
                <a:gd name="T28" fmla="*/ 2147483646 w 616"/>
                <a:gd name="T29" fmla="*/ 2147483646 h 1136"/>
                <a:gd name="T30" fmla="*/ 2147483646 w 616"/>
                <a:gd name="T31" fmla="*/ 2147483646 h 1136"/>
                <a:gd name="T32" fmla="*/ 2147483646 w 616"/>
                <a:gd name="T33" fmla="*/ 2147483646 h 1136"/>
                <a:gd name="T34" fmla="*/ 2147483646 w 616"/>
                <a:gd name="T35" fmla="*/ 2147483646 h 1136"/>
                <a:gd name="T36" fmla="*/ 2147483646 w 616"/>
                <a:gd name="T37" fmla="*/ 2147483646 h 1136"/>
                <a:gd name="T38" fmla="*/ 2147483646 w 616"/>
                <a:gd name="T39" fmla="*/ 2147483646 h 1136"/>
                <a:gd name="T40" fmla="*/ 2147483646 w 616"/>
                <a:gd name="T41" fmla="*/ 2147483646 h 1136"/>
                <a:gd name="T42" fmla="*/ 2147483646 w 616"/>
                <a:gd name="T43" fmla="*/ 2147483646 h 1136"/>
                <a:gd name="T44" fmla="*/ 2147483646 w 616"/>
                <a:gd name="T45" fmla="*/ 2147483646 h 1136"/>
                <a:gd name="T46" fmla="*/ 2147483646 w 616"/>
                <a:gd name="T47" fmla="*/ 2147483646 h 1136"/>
                <a:gd name="T48" fmla="*/ 2147483646 w 616"/>
                <a:gd name="T49" fmla="*/ 2147483646 h 1136"/>
                <a:gd name="T50" fmla="*/ 2147483646 w 616"/>
                <a:gd name="T51" fmla="*/ 2147483646 h 1136"/>
                <a:gd name="T52" fmla="*/ 2147483646 w 616"/>
                <a:gd name="T53" fmla="*/ 2147483646 h 1136"/>
                <a:gd name="T54" fmla="*/ 2147483646 w 616"/>
                <a:gd name="T55" fmla="*/ 2147483646 h 1136"/>
                <a:gd name="T56" fmla="*/ 2147483646 w 616"/>
                <a:gd name="T57" fmla="*/ 2147483646 h 1136"/>
                <a:gd name="T58" fmla="*/ 2147483646 w 616"/>
                <a:gd name="T59" fmla="*/ 2147483646 h 1136"/>
                <a:gd name="T60" fmla="*/ 2147483646 w 616"/>
                <a:gd name="T61" fmla="*/ 2147483646 h 1136"/>
                <a:gd name="T62" fmla="*/ 2147483646 w 616"/>
                <a:gd name="T63" fmla="*/ 2147483646 h 1136"/>
                <a:gd name="T64" fmla="*/ 2147483646 w 616"/>
                <a:gd name="T65" fmla="*/ 2147483646 h 1136"/>
                <a:gd name="T66" fmla="*/ 2147483646 w 616"/>
                <a:gd name="T67" fmla="*/ 2147483646 h 1136"/>
                <a:gd name="T68" fmla="*/ 2147483646 w 616"/>
                <a:gd name="T69" fmla="*/ 2147483646 h 1136"/>
                <a:gd name="T70" fmla="*/ 2147483646 w 616"/>
                <a:gd name="T71" fmla="*/ 2147483646 h 1136"/>
                <a:gd name="T72" fmla="*/ 2147483646 w 616"/>
                <a:gd name="T73" fmla="*/ 2147483646 h 1136"/>
                <a:gd name="T74" fmla="*/ 2147483646 w 616"/>
                <a:gd name="T75" fmla="*/ 2147483646 h 1136"/>
                <a:gd name="T76" fmla="*/ 2147483646 w 616"/>
                <a:gd name="T77" fmla="*/ 2147483646 h 11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6"/>
                <a:gd name="T118" fmla="*/ 0 h 1136"/>
                <a:gd name="T119" fmla="*/ 616 w 616"/>
                <a:gd name="T120" fmla="*/ 1136 h 11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6" h="1136">
                  <a:moveTo>
                    <a:pt x="33" y="56"/>
                  </a:moveTo>
                  <a:lnTo>
                    <a:pt x="33" y="56"/>
                  </a:lnTo>
                  <a:cubicBezTo>
                    <a:pt x="36" y="24"/>
                    <a:pt x="63" y="0"/>
                    <a:pt x="94" y="1"/>
                  </a:cubicBezTo>
                  <a:cubicBezTo>
                    <a:pt x="94" y="1"/>
                    <a:pt x="477" y="1"/>
                    <a:pt x="518" y="1"/>
                  </a:cubicBezTo>
                  <a:cubicBezTo>
                    <a:pt x="550" y="1"/>
                    <a:pt x="579" y="23"/>
                    <a:pt x="581" y="56"/>
                  </a:cubicBezTo>
                  <a:lnTo>
                    <a:pt x="614" y="536"/>
                  </a:lnTo>
                  <a:cubicBezTo>
                    <a:pt x="616" y="569"/>
                    <a:pt x="592" y="597"/>
                    <a:pt x="559" y="599"/>
                  </a:cubicBezTo>
                  <a:cubicBezTo>
                    <a:pt x="558" y="599"/>
                    <a:pt x="556" y="599"/>
                    <a:pt x="555" y="599"/>
                  </a:cubicBezTo>
                  <a:cubicBezTo>
                    <a:pt x="524" y="599"/>
                    <a:pt x="498" y="575"/>
                    <a:pt x="496" y="544"/>
                  </a:cubicBezTo>
                  <a:lnTo>
                    <a:pt x="473" y="218"/>
                  </a:lnTo>
                  <a:lnTo>
                    <a:pt x="472" y="1061"/>
                  </a:lnTo>
                  <a:cubicBezTo>
                    <a:pt x="472" y="1099"/>
                    <a:pt x="443" y="1132"/>
                    <a:pt x="405" y="1134"/>
                  </a:cubicBezTo>
                  <a:cubicBezTo>
                    <a:pt x="364" y="1136"/>
                    <a:pt x="330" y="1103"/>
                    <a:pt x="330" y="1063"/>
                  </a:cubicBezTo>
                  <a:lnTo>
                    <a:pt x="330" y="611"/>
                  </a:lnTo>
                  <a:cubicBezTo>
                    <a:pt x="330" y="599"/>
                    <a:pt x="321" y="588"/>
                    <a:pt x="309" y="587"/>
                  </a:cubicBezTo>
                  <a:cubicBezTo>
                    <a:pt x="295" y="585"/>
                    <a:pt x="283" y="596"/>
                    <a:pt x="283" y="610"/>
                  </a:cubicBezTo>
                  <a:lnTo>
                    <a:pt x="283" y="1061"/>
                  </a:lnTo>
                  <a:cubicBezTo>
                    <a:pt x="283" y="1099"/>
                    <a:pt x="254" y="1132"/>
                    <a:pt x="215" y="1134"/>
                  </a:cubicBezTo>
                  <a:cubicBezTo>
                    <a:pt x="175" y="1136"/>
                    <a:pt x="141" y="1103"/>
                    <a:pt x="141" y="1063"/>
                  </a:cubicBezTo>
                  <a:lnTo>
                    <a:pt x="140" y="233"/>
                  </a:lnTo>
                  <a:lnTo>
                    <a:pt x="119" y="530"/>
                  </a:lnTo>
                  <a:cubicBezTo>
                    <a:pt x="113" y="622"/>
                    <a:pt x="0" y="624"/>
                    <a:pt x="4" y="524"/>
                  </a:cubicBezTo>
                  <a:lnTo>
                    <a:pt x="33" y="56"/>
                  </a:lnTo>
                  <a:close/>
                  <a:moveTo>
                    <a:pt x="259" y="282"/>
                  </a:moveTo>
                  <a:lnTo>
                    <a:pt x="259" y="282"/>
                  </a:lnTo>
                  <a:lnTo>
                    <a:pt x="292" y="335"/>
                  </a:lnTo>
                  <a:cubicBezTo>
                    <a:pt x="299" y="345"/>
                    <a:pt x="314" y="345"/>
                    <a:pt x="321" y="335"/>
                  </a:cubicBezTo>
                  <a:lnTo>
                    <a:pt x="354" y="282"/>
                  </a:lnTo>
                  <a:cubicBezTo>
                    <a:pt x="357" y="278"/>
                    <a:pt x="357" y="274"/>
                    <a:pt x="356" y="269"/>
                  </a:cubicBezTo>
                  <a:lnTo>
                    <a:pt x="326" y="111"/>
                  </a:lnTo>
                  <a:lnTo>
                    <a:pt x="345" y="93"/>
                  </a:lnTo>
                  <a:cubicBezTo>
                    <a:pt x="352" y="85"/>
                    <a:pt x="352" y="73"/>
                    <a:pt x="345" y="66"/>
                  </a:cubicBezTo>
                  <a:lnTo>
                    <a:pt x="320" y="41"/>
                  </a:lnTo>
                  <a:cubicBezTo>
                    <a:pt x="313" y="34"/>
                    <a:pt x="301" y="34"/>
                    <a:pt x="293" y="41"/>
                  </a:cubicBezTo>
                  <a:lnTo>
                    <a:pt x="269" y="66"/>
                  </a:lnTo>
                  <a:cubicBezTo>
                    <a:pt x="261" y="73"/>
                    <a:pt x="261" y="85"/>
                    <a:pt x="269" y="93"/>
                  </a:cubicBezTo>
                  <a:lnTo>
                    <a:pt x="287" y="111"/>
                  </a:lnTo>
                  <a:lnTo>
                    <a:pt x="257" y="269"/>
                  </a:lnTo>
                  <a:cubicBezTo>
                    <a:pt x="256" y="274"/>
                    <a:pt x="257" y="278"/>
                    <a:pt x="259" y="282"/>
                  </a:cubicBezTo>
                  <a:close/>
                </a:path>
              </a:pathLst>
            </a:custGeom>
            <a:solidFill>
              <a:srgbClr val="3CA5A3"/>
            </a:solidFill>
            <a:ln w="0">
              <a:solidFill>
                <a:srgbClr val="FFFFFF"/>
              </a:solidFill>
              <a:round/>
              <a:headEnd/>
              <a:tailEnd/>
            </a:ln>
          </p:spPr>
          <p:txBody>
            <a:bodyPr/>
            <a:lstStyle/>
            <a:p>
              <a:endParaRPr lang="es-ES"/>
            </a:p>
          </p:txBody>
        </p:sp>
        <p:sp>
          <p:nvSpPr>
            <p:cNvPr id="52234" name="Freeform 15"/>
            <p:cNvSpPr>
              <a:spLocks/>
            </p:cNvSpPr>
            <p:nvPr/>
          </p:nvSpPr>
          <p:spPr bwMode="auto">
            <a:xfrm>
              <a:off x="6170573" y="4488959"/>
              <a:ext cx="205474" cy="212187"/>
            </a:xfrm>
            <a:custGeom>
              <a:avLst/>
              <a:gdLst>
                <a:gd name="T0" fmla="*/ 0 w 258"/>
                <a:gd name="T1" fmla="*/ 2147483646 h 257"/>
                <a:gd name="T2" fmla="*/ 0 w 258"/>
                <a:gd name="T3" fmla="*/ 2147483646 h 257"/>
                <a:gd name="T4" fmla="*/ 2147483646 w 258"/>
                <a:gd name="T5" fmla="*/ 2147483646 h 257"/>
                <a:gd name="T6" fmla="*/ 2147483646 w 258"/>
                <a:gd name="T7" fmla="*/ 2147483646 h 257"/>
                <a:gd name="T8" fmla="*/ 2147483646 w 258"/>
                <a:gd name="T9" fmla="*/ 0 h 257"/>
                <a:gd name="T10" fmla="*/ 0 w 258"/>
                <a:gd name="T11" fmla="*/ 2147483646 h 257"/>
                <a:gd name="T12" fmla="*/ 0 60000 65536"/>
                <a:gd name="T13" fmla="*/ 0 60000 65536"/>
                <a:gd name="T14" fmla="*/ 0 60000 65536"/>
                <a:gd name="T15" fmla="*/ 0 60000 65536"/>
                <a:gd name="T16" fmla="*/ 0 60000 65536"/>
                <a:gd name="T17" fmla="*/ 0 60000 65536"/>
                <a:gd name="T18" fmla="*/ 0 w 258"/>
                <a:gd name="T19" fmla="*/ 0 h 257"/>
                <a:gd name="T20" fmla="*/ 258 w 258"/>
                <a:gd name="T21" fmla="*/ 257 h 257"/>
              </a:gdLst>
              <a:ahLst/>
              <a:cxnLst>
                <a:cxn ang="T12">
                  <a:pos x="T0" y="T1"/>
                </a:cxn>
                <a:cxn ang="T13">
                  <a:pos x="T2" y="T3"/>
                </a:cxn>
                <a:cxn ang="T14">
                  <a:pos x="T4" y="T5"/>
                </a:cxn>
                <a:cxn ang="T15">
                  <a:pos x="T6" y="T7"/>
                </a:cxn>
                <a:cxn ang="T16">
                  <a:pos x="T8" y="T9"/>
                </a:cxn>
                <a:cxn ang="T17">
                  <a:pos x="T10" y="T11"/>
                </a:cxn>
              </a:cxnLst>
              <a:rect l="T18" t="T19" r="T20" b="T21"/>
              <a:pathLst>
                <a:path w="258" h="257">
                  <a:moveTo>
                    <a:pt x="0" y="128"/>
                  </a:moveTo>
                  <a:lnTo>
                    <a:pt x="0" y="128"/>
                  </a:lnTo>
                  <a:cubicBezTo>
                    <a:pt x="0" y="199"/>
                    <a:pt x="58" y="257"/>
                    <a:pt x="129" y="257"/>
                  </a:cubicBezTo>
                  <a:cubicBezTo>
                    <a:pt x="200" y="257"/>
                    <a:pt x="258" y="199"/>
                    <a:pt x="258" y="128"/>
                  </a:cubicBezTo>
                  <a:cubicBezTo>
                    <a:pt x="258" y="57"/>
                    <a:pt x="200" y="0"/>
                    <a:pt x="129" y="0"/>
                  </a:cubicBezTo>
                  <a:cubicBezTo>
                    <a:pt x="58" y="0"/>
                    <a:pt x="0" y="57"/>
                    <a:pt x="0" y="128"/>
                  </a:cubicBezTo>
                  <a:close/>
                </a:path>
              </a:pathLst>
            </a:custGeom>
            <a:solidFill>
              <a:srgbClr val="3CA5A3"/>
            </a:solidFill>
            <a:ln w="0">
              <a:solidFill>
                <a:srgbClr val="FFFFFF"/>
              </a:solidFill>
              <a:round/>
              <a:headEnd/>
              <a:tailEnd/>
            </a:ln>
          </p:spPr>
          <p:txBody>
            <a:bodyPr/>
            <a:lstStyle/>
            <a:p>
              <a:endParaRPr lang="es-ES"/>
            </a:p>
          </p:txBody>
        </p:sp>
      </p:grpSp>
      <p:pic>
        <p:nvPicPr>
          <p:cNvPr id="52229" name="Imagen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82313" y="3530600"/>
            <a:ext cx="87630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CuadroTexto 36"/>
          <p:cNvSpPr txBox="1"/>
          <p:nvPr/>
        </p:nvSpPr>
        <p:spPr>
          <a:xfrm>
            <a:off x="0" y="3608388"/>
            <a:ext cx="2952750" cy="2678112"/>
          </a:xfrm>
          <a:prstGeom prst="rect">
            <a:avLst/>
          </a:prstGeom>
          <a:noFill/>
          <a:ln w="25400">
            <a:noFill/>
          </a:ln>
        </p:spPr>
        <p:txBody>
          <a:bodyPr>
            <a:spAutoFit/>
          </a:bodyPr>
          <a:lstStyle/>
          <a:p>
            <a:pPr marL="228600" indent="-228600">
              <a:buFontTx/>
              <a:buAutoNum type="arabicPeriod"/>
              <a:defRPr/>
            </a:pPr>
            <a:r>
              <a:rPr lang="es-ES" sz="1200" b="1" dirty="0">
                <a:solidFill>
                  <a:srgbClr val="808080"/>
                </a:solidFill>
                <a:latin typeface="+mj-lt"/>
              </a:rPr>
              <a:t>Redondo. I Rivero, D. Vargas,  E, et al. Vacunación frente a la Neumonía Adquirida en la Comunidad del adulto. Posicionamiento del Grupo Neumoexpertos en Prevención. </a:t>
            </a:r>
            <a:r>
              <a:rPr lang="es-ES" sz="1200" b="1" dirty="0" err="1">
                <a:solidFill>
                  <a:srgbClr val="808080"/>
                </a:solidFill>
                <a:latin typeface="+mj-lt"/>
              </a:rPr>
              <a:t>Semergen</a:t>
            </a:r>
            <a:r>
              <a:rPr lang="es-ES" sz="1200" b="1" dirty="0">
                <a:solidFill>
                  <a:srgbClr val="808080"/>
                </a:solidFill>
                <a:latin typeface="+mj-lt"/>
              </a:rPr>
              <a:t>. 2016; 42 (7); 464-75</a:t>
            </a:r>
            <a:r>
              <a:rPr lang="es-ES" sz="1200" b="1" dirty="0">
                <a:solidFill>
                  <a:srgbClr val="000000"/>
                </a:solidFill>
                <a:latin typeface="+mj-lt"/>
              </a:rPr>
              <a:t>. </a:t>
            </a:r>
          </a:p>
          <a:p>
            <a:pPr marL="228600" indent="-228600">
              <a:buFontTx/>
              <a:buAutoNum type="arabicPeriod"/>
              <a:defRPr/>
            </a:pPr>
            <a:r>
              <a:rPr lang="es-ES" sz="1200" b="1" dirty="0" err="1">
                <a:solidFill>
                  <a:srgbClr val="808080"/>
                </a:solidFill>
                <a:latin typeface="+mj-lt"/>
              </a:rPr>
              <a:t>Shea</a:t>
            </a:r>
            <a:r>
              <a:rPr lang="es-ES" sz="1200" b="1" dirty="0">
                <a:solidFill>
                  <a:srgbClr val="808080"/>
                </a:solidFill>
                <a:latin typeface="+mj-lt"/>
              </a:rPr>
              <a:t> KM, et al. Open </a:t>
            </a:r>
            <a:r>
              <a:rPr lang="es-ES" sz="1200" b="1" dirty="0" err="1">
                <a:solidFill>
                  <a:srgbClr val="808080"/>
                </a:solidFill>
                <a:latin typeface="+mj-lt"/>
              </a:rPr>
              <a:t>Forum</a:t>
            </a:r>
            <a:r>
              <a:rPr lang="es-ES" sz="1200" b="1" dirty="0">
                <a:solidFill>
                  <a:srgbClr val="808080"/>
                </a:solidFill>
                <a:latin typeface="+mj-lt"/>
              </a:rPr>
              <a:t> </a:t>
            </a:r>
            <a:r>
              <a:rPr lang="es-ES" sz="1200" b="1" dirty="0" err="1">
                <a:solidFill>
                  <a:srgbClr val="808080"/>
                </a:solidFill>
                <a:latin typeface="+mj-lt"/>
              </a:rPr>
              <a:t>Infect</a:t>
            </a:r>
            <a:r>
              <a:rPr lang="es-ES" sz="1200" b="1" dirty="0">
                <a:solidFill>
                  <a:srgbClr val="808080"/>
                </a:solidFill>
                <a:latin typeface="+mj-lt"/>
              </a:rPr>
              <a:t> </a:t>
            </a:r>
            <a:r>
              <a:rPr lang="es-ES" sz="1200" b="1" dirty="0" err="1">
                <a:solidFill>
                  <a:srgbClr val="808080"/>
                </a:solidFill>
                <a:latin typeface="+mj-lt"/>
              </a:rPr>
              <a:t>Dis</a:t>
            </a:r>
            <a:r>
              <a:rPr lang="es-ES" sz="1200" b="1" dirty="0">
                <a:solidFill>
                  <a:srgbClr val="808080"/>
                </a:solidFill>
                <a:latin typeface="+mj-lt"/>
              </a:rPr>
              <a:t>. 2014. </a:t>
            </a:r>
          </a:p>
          <a:p>
            <a:pPr marL="228600" indent="-228600">
              <a:buFontTx/>
              <a:buAutoNum type="arabicPeriod"/>
              <a:defRPr/>
            </a:pPr>
            <a:r>
              <a:rPr lang="es-ES" sz="1200" b="1" dirty="0" err="1">
                <a:solidFill>
                  <a:srgbClr val="808080"/>
                </a:solidFill>
                <a:latin typeface="+mj-lt"/>
              </a:rPr>
              <a:t>Sicras-Mainar</a:t>
            </a:r>
            <a:r>
              <a:rPr lang="es-ES" sz="1200" b="1" dirty="0">
                <a:solidFill>
                  <a:srgbClr val="808080"/>
                </a:solidFill>
                <a:latin typeface="+mj-lt"/>
              </a:rPr>
              <a:t> A, et al. BMC </a:t>
            </a:r>
            <a:r>
              <a:rPr lang="es-ES" sz="1200" b="1" dirty="0" err="1">
                <a:solidFill>
                  <a:srgbClr val="808080"/>
                </a:solidFill>
                <a:latin typeface="+mj-lt"/>
              </a:rPr>
              <a:t>Infect</a:t>
            </a:r>
            <a:r>
              <a:rPr lang="es-ES" sz="1200" b="1" dirty="0">
                <a:solidFill>
                  <a:srgbClr val="808080"/>
                </a:solidFill>
                <a:latin typeface="+mj-lt"/>
              </a:rPr>
              <a:t> </a:t>
            </a:r>
            <a:r>
              <a:rPr lang="es-ES" sz="1200" b="1" dirty="0" err="1">
                <a:solidFill>
                  <a:srgbClr val="808080"/>
                </a:solidFill>
                <a:latin typeface="+mj-lt"/>
              </a:rPr>
              <a:t>Dis</a:t>
            </a:r>
            <a:r>
              <a:rPr lang="es-ES" sz="1200" b="1" dirty="0">
                <a:solidFill>
                  <a:srgbClr val="808080"/>
                </a:solidFill>
                <a:latin typeface="+mj-lt"/>
              </a:rPr>
              <a:t>. 2012.</a:t>
            </a:r>
          </a:p>
          <a:p>
            <a:pPr marL="228600" indent="-228600">
              <a:buFontTx/>
              <a:buAutoNum type="arabicPeriod"/>
              <a:defRPr/>
            </a:pPr>
            <a:r>
              <a:rPr lang="es-ES" sz="1200" b="1" dirty="0" err="1">
                <a:solidFill>
                  <a:srgbClr val="808080"/>
                </a:solidFill>
                <a:latin typeface="+mj-lt"/>
              </a:rPr>
              <a:t>Almirall</a:t>
            </a:r>
            <a:r>
              <a:rPr lang="es-ES" sz="1200" b="1" dirty="0">
                <a:solidFill>
                  <a:srgbClr val="808080"/>
                </a:solidFill>
                <a:latin typeface="+mj-lt"/>
              </a:rPr>
              <a:t> J, et al. </a:t>
            </a:r>
            <a:r>
              <a:rPr lang="es-ES" sz="1200" b="1" dirty="0" err="1">
                <a:solidFill>
                  <a:srgbClr val="808080"/>
                </a:solidFill>
                <a:latin typeface="+mj-lt"/>
              </a:rPr>
              <a:t>Eur</a:t>
            </a:r>
            <a:r>
              <a:rPr lang="es-ES" sz="1200" b="1" dirty="0">
                <a:solidFill>
                  <a:srgbClr val="808080"/>
                </a:solidFill>
                <a:latin typeface="+mj-lt"/>
              </a:rPr>
              <a:t> </a:t>
            </a:r>
            <a:r>
              <a:rPr lang="es-ES" sz="1200" b="1" dirty="0" err="1">
                <a:solidFill>
                  <a:srgbClr val="808080"/>
                </a:solidFill>
                <a:latin typeface="+mj-lt"/>
              </a:rPr>
              <a:t>Respir</a:t>
            </a:r>
            <a:r>
              <a:rPr lang="es-ES" sz="1200" b="1" dirty="0">
                <a:solidFill>
                  <a:srgbClr val="808080"/>
                </a:solidFill>
                <a:latin typeface="+mj-lt"/>
              </a:rPr>
              <a:t> J. 2008.</a:t>
            </a:r>
          </a:p>
          <a:p>
            <a:pPr marL="228600" indent="-228600">
              <a:buFontTx/>
              <a:buAutoNum type="arabicPeriod"/>
              <a:defRPr/>
            </a:pPr>
            <a:r>
              <a:rPr lang="es-ES" sz="1200" b="1" dirty="0">
                <a:solidFill>
                  <a:srgbClr val="808080"/>
                </a:solidFill>
                <a:latin typeface="+mj-lt"/>
              </a:rPr>
              <a:t>Gil-Prieto R, et al. </a:t>
            </a:r>
            <a:r>
              <a:rPr lang="es-ES" sz="1200" b="1" dirty="0" err="1">
                <a:solidFill>
                  <a:srgbClr val="808080"/>
                </a:solidFill>
                <a:latin typeface="+mj-lt"/>
              </a:rPr>
              <a:t>Hum</a:t>
            </a:r>
            <a:r>
              <a:rPr lang="es-ES" sz="1200" b="1" dirty="0">
                <a:solidFill>
                  <a:srgbClr val="808080"/>
                </a:solidFill>
                <a:latin typeface="+mj-lt"/>
              </a:rPr>
              <a:t> </a:t>
            </a:r>
            <a:r>
              <a:rPr lang="es-ES" sz="1200" b="1" dirty="0" err="1">
                <a:solidFill>
                  <a:srgbClr val="808080"/>
                </a:solidFill>
                <a:latin typeface="+mj-lt"/>
              </a:rPr>
              <a:t>Vaccin</a:t>
            </a:r>
            <a:r>
              <a:rPr lang="es-ES" sz="1200" b="1" dirty="0">
                <a:solidFill>
                  <a:srgbClr val="808080"/>
                </a:solidFill>
                <a:latin typeface="+mj-lt"/>
              </a:rPr>
              <a:t> </a:t>
            </a:r>
            <a:r>
              <a:rPr lang="es-ES" sz="1200" b="1" dirty="0" err="1">
                <a:solidFill>
                  <a:srgbClr val="808080"/>
                </a:solidFill>
                <a:latin typeface="+mj-lt"/>
              </a:rPr>
              <a:t>Immunother</a:t>
            </a:r>
            <a:r>
              <a:rPr lang="es-ES" sz="1200" b="1" dirty="0">
                <a:solidFill>
                  <a:srgbClr val="808080"/>
                </a:solidFill>
                <a:latin typeface="+mj-lt"/>
              </a:rPr>
              <a:t>. 2016.</a:t>
            </a:r>
          </a:p>
          <a:p>
            <a:pPr marL="228600" indent="-228600">
              <a:buFontTx/>
              <a:buAutoNum type="arabicPeriod"/>
              <a:defRPr/>
            </a:pPr>
            <a:endParaRPr lang="es-ES" sz="1200" b="1" dirty="0">
              <a:solidFill>
                <a:srgbClr val="000000"/>
              </a:solidFill>
              <a:latin typeface="+mj-lt"/>
            </a:endParaRPr>
          </a:p>
        </p:txBody>
      </p:sp>
      <p:sp>
        <p:nvSpPr>
          <p:cNvPr id="39" name="CuadroTexto 38"/>
          <p:cNvSpPr txBox="1"/>
          <p:nvPr/>
        </p:nvSpPr>
        <p:spPr>
          <a:xfrm>
            <a:off x="6096000" y="3500438"/>
            <a:ext cx="4651375" cy="2503487"/>
          </a:xfrm>
          <a:prstGeom prst="rect">
            <a:avLst/>
          </a:prstGeom>
          <a:noFill/>
          <a:ln w="41275">
            <a:solidFill>
              <a:schemeClr val="accent1">
                <a:lumMod val="75000"/>
              </a:schemeClr>
            </a:solidFill>
          </a:ln>
        </p:spPr>
        <p:txBody>
          <a:bodyPr>
            <a:spAutoFit/>
          </a:bodyPr>
          <a:lstStyle/>
          <a:p>
            <a:pPr marL="108000" indent="-108000">
              <a:spcBef>
                <a:spcPts val="400"/>
              </a:spcBef>
              <a:buClr>
                <a:srgbClr val="C00000"/>
              </a:buClr>
              <a:buFont typeface="Wingdings" pitchFamily="2" charset="2"/>
              <a:buChar char="v"/>
              <a:defRPr/>
            </a:pPr>
            <a:r>
              <a:rPr lang="es-ES" sz="2000" dirty="0">
                <a:solidFill>
                  <a:srgbClr val="004586"/>
                </a:solidFill>
                <a:latin typeface="+mj-lt"/>
                <a:cs typeface="Calibri"/>
              </a:rPr>
              <a:t>Enfermedad respiratoria crónica </a:t>
            </a:r>
            <a:br>
              <a:rPr lang="es-ES" sz="2000" dirty="0">
                <a:solidFill>
                  <a:srgbClr val="004586"/>
                </a:solidFill>
                <a:latin typeface="+mj-lt"/>
                <a:cs typeface="Calibri"/>
              </a:rPr>
            </a:br>
            <a:r>
              <a:rPr lang="es-ES" sz="2000" dirty="0">
                <a:solidFill>
                  <a:srgbClr val="004586"/>
                </a:solidFill>
                <a:latin typeface="+mj-lt"/>
                <a:cs typeface="Calibri"/>
              </a:rPr>
              <a:t>(EPOC y asma)</a:t>
            </a:r>
            <a:r>
              <a:rPr lang="es-ES" sz="2000" baseline="30000" dirty="0">
                <a:solidFill>
                  <a:srgbClr val="004586"/>
                </a:solidFill>
                <a:latin typeface="+mj-lt"/>
                <a:cs typeface="Calibri"/>
              </a:rPr>
              <a:t>(1)</a:t>
            </a:r>
          </a:p>
          <a:p>
            <a:pPr marL="108000" indent="-108000">
              <a:spcBef>
                <a:spcPts val="400"/>
              </a:spcBef>
              <a:buClr>
                <a:srgbClr val="C00000"/>
              </a:buClr>
              <a:buFont typeface="Wingdings" pitchFamily="2" charset="2"/>
              <a:buChar char="v"/>
              <a:defRPr/>
            </a:pPr>
            <a:r>
              <a:rPr lang="es-ES" sz="2000" dirty="0">
                <a:solidFill>
                  <a:srgbClr val="004586"/>
                </a:solidFill>
                <a:latin typeface="+mj-lt"/>
                <a:cs typeface="Calibri"/>
              </a:rPr>
              <a:t>Enfermedad cardiovascular crónica</a:t>
            </a:r>
            <a:r>
              <a:rPr lang="es-ES" sz="2000" baseline="30000" dirty="0">
                <a:solidFill>
                  <a:srgbClr val="004586"/>
                </a:solidFill>
                <a:cs typeface="Calibri"/>
              </a:rPr>
              <a:t>(1)</a:t>
            </a:r>
            <a:endParaRPr lang="es-ES" sz="2000" baseline="30000" dirty="0">
              <a:solidFill>
                <a:srgbClr val="004586"/>
              </a:solidFill>
              <a:latin typeface="+mj-lt"/>
              <a:cs typeface="Calibri"/>
            </a:endParaRPr>
          </a:p>
          <a:p>
            <a:pPr marL="108000" indent="-108000">
              <a:spcBef>
                <a:spcPts val="400"/>
              </a:spcBef>
              <a:buClr>
                <a:srgbClr val="C00000"/>
              </a:buClr>
              <a:buFont typeface="Wingdings" pitchFamily="2" charset="2"/>
              <a:buChar char="v"/>
              <a:defRPr/>
            </a:pPr>
            <a:r>
              <a:rPr lang="es-ES" sz="2000" dirty="0">
                <a:solidFill>
                  <a:srgbClr val="004586"/>
                </a:solidFill>
                <a:latin typeface="+mj-lt"/>
                <a:cs typeface="Calibri"/>
              </a:rPr>
              <a:t>Diabetes</a:t>
            </a:r>
            <a:r>
              <a:rPr lang="es-ES" sz="2000" baseline="30000" dirty="0">
                <a:solidFill>
                  <a:srgbClr val="004586"/>
                </a:solidFill>
                <a:cs typeface="Calibri"/>
              </a:rPr>
              <a:t>(2)</a:t>
            </a:r>
            <a:endParaRPr lang="es-ES" sz="2000" baseline="30000" dirty="0">
              <a:solidFill>
                <a:srgbClr val="004586"/>
              </a:solidFill>
              <a:latin typeface="+mj-lt"/>
              <a:cs typeface="Calibri"/>
            </a:endParaRPr>
          </a:p>
          <a:p>
            <a:pPr marL="108000" indent="-108000">
              <a:spcBef>
                <a:spcPts val="400"/>
              </a:spcBef>
              <a:buClr>
                <a:srgbClr val="C00000"/>
              </a:buClr>
              <a:buFont typeface="Wingdings" pitchFamily="2" charset="2"/>
              <a:buChar char="v"/>
              <a:defRPr/>
            </a:pPr>
            <a:r>
              <a:rPr lang="es-ES" sz="2000" dirty="0">
                <a:solidFill>
                  <a:srgbClr val="004586"/>
                </a:solidFill>
                <a:latin typeface="+mj-lt"/>
                <a:cs typeface="Calibri"/>
              </a:rPr>
              <a:t>Enfermedad hepática crónica</a:t>
            </a:r>
            <a:r>
              <a:rPr lang="es-ES" sz="2000" baseline="30000" dirty="0">
                <a:solidFill>
                  <a:srgbClr val="004586"/>
                </a:solidFill>
                <a:cs typeface="Calibri"/>
              </a:rPr>
              <a:t>(1)</a:t>
            </a:r>
            <a:endParaRPr lang="es-ES" sz="2000" baseline="30000" dirty="0">
              <a:solidFill>
                <a:srgbClr val="004586"/>
              </a:solidFill>
              <a:latin typeface="+mj-lt"/>
              <a:cs typeface="Calibri"/>
            </a:endParaRPr>
          </a:p>
          <a:p>
            <a:pPr marL="108000" indent="-108000">
              <a:spcBef>
                <a:spcPts val="400"/>
              </a:spcBef>
              <a:buClr>
                <a:srgbClr val="C00000"/>
              </a:buClr>
              <a:buFont typeface="Wingdings" pitchFamily="2" charset="2"/>
              <a:buChar char="v"/>
              <a:defRPr/>
            </a:pPr>
            <a:r>
              <a:rPr lang="es-ES" sz="2000" dirty="0">
                <a:solidFill>
                  <a:srgbClr val="004586"/>
                </a:solidFill>
                <a:latin typeface="+mj-lt"/>
                <a:cs typeface="Calibri"/>
              </a:rPr>
              <a:t>Tabaquismo</a:t>
            </a:r>
            <a:r>
              <a:rPr lang="es-ES" sz="2000" baseline="30000" dirty="0">
                <a:solidFill>
                  <a:srgbClr val="004586"/>
                </a:solidFill>
                <a:cs typeface="Calibri"/>
              </a:rPr>
              <a:t>(1)</a:t>
            </a:r>
            <a:endParaRPr lang="es-ES" sz="2000" baseline="30000" dirty="0">
              <a:solidFill>
                <a:srgbClr val="004586"/>
              </a:solidFill>
              <a:latin typeface="+mj-lt"/>
              <a:cs typeface="Calibri"/>
            </a:endParaRPr>
          </a:p>
          <a:p>
            <a:pPr marL="108000" indent="-108000">
              <a:spcBef>
                <a:spcPts val="400"/>
              </a:spcBef>
              <a:buClr>
                <a:srgbClr val="C00000"/>
              </a:buClr>
              <a:buFont typeface="Wingdings" pitchFamily="2" charset="2"/>
              <a:buChar char="v"/>
              <a:defRPr/>
            </a:pPr>
            <a:r>
              <a:rPr lang="es-ES" sz="2000" dirty="0">
                <a:solidFill>
                  <a:srgbClr val="004586"/>
                </a:solidFill>
                <a:latin typeface="+mj-lt"/>
                <a:cs typeface="Calibri"/>
              </a:rPr>
              <a:t>Antecedentes de neumonía previa</a:t>
            </a:r>
            <a:r>
              <a:rPr lang="es-ES" sz="2000" baseline="30000" dirty="0">
                <a:solidFill>
                  <a:srgbClr val="004586"/>
                </a:solidFill>
                <a:cs typeface="Calibri"/>
              </a:rPr>
              <a:t>(3)</a:t>
            </a:r>
            <a:endParaRPr lang="es-ES" sz="2000" baseline="30000" dirty="0">
              <a:solidFill>
                <a:srgbClr val="004586"/>
              </a:solidFill>
              <a:latin typeface="+mj-lt"/>
              <a:cs typeface="Calibri"/>
            </a:endParaRPr>
          </a:p>
        </p:txBody>
      </p:sp>
      <p:sp>
        <p:nvSpPr>
          <p:cNvPr id="40" name="Marcador de contenido 2"/>
          <p:cNvSpPr txBox="1">
            <a:spLocks/>
          </p:cNvSpPr>
          <p:nvPr/>
        </p:nvSpPr>
        <p:spPr>
          <a:xfrm>
            <a:off x="2881313" y="3500438"/>
            <a:ext cx="3000375" cy="2027237"/>
          </a:xfrm>
          <a:prstGeom prst="rect">
            <a:avLst/>
          </a:prstGeom>
          <a:ln w="50800">
            <a:solidFill>
              <a:schemeClr val="tx2">
                <a:lumMod val="75000"/>
              </a:schemeClr>
            </a:solid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Font typeface="Arial"/>
              <a:buNone/>
              <a:defRPr/>
            </a:pPr>
            <a:r>
              <a:rPr lang="es-ES" sz="1600" b="1" dirty="0">
                <a:solidFill>
                  <a:srgbClr val="004586"/>
                </a:solidFill>
                <a:cs typeface="Calibri"/>
              </a:rPr>
              <a:t>Incidencia de hospitalización por neumonía neumocócica </a:t>
            </a:r>
            <a:r>
              <a:rPr lang="es-ES" sz="6000" b="1" dirty="0">
                <a:solidFill>
                  <a:srgbClr val="C00000"/>
                </a:solidFill>
                <a:cs typeface="Calibri"/>
              </a:rPr>
              <a:t>x73</a:t>
            </a:r>
            <a:r>
              <a:rPr lang="es-ES" sz="6000" b="1" dirty="0">
                <a:solidFill>
                  <a:srgbClr val="1871B0"/>
                </a:solidFill>
                <a:cs typeface="Calibri"/>
              </a:rPr>
              <a:t> </a:t>
            </a:r>
            <a:r>
              <a:rPr lang="es-ES" sz="3000" b="1" dirty="0">
                <a:solidFill>
                  <a:srgbClr val="004586"/>
                </a:solidFill>
                <a:cs typeface="Calibri"/>
              </a:rPr>
              <a:t>con </a:t>
            </a:r>
            <a:r>
              <a:rPr lang="es-ES" sz="3000" b="1" dirty="0" err="1" smtClean="0">
                <a:solidFill>
                  <a:srgbClr val="004586"/>
                </a:solidFill>
                <a:cs typeface="Calibri"/>
              </a:rPr>
              <a:t>comorbilidades</a:t>
            </a:r>
            <a:r>
              <a:rPr lang="es-ES" sz="3000" b="1" baseline="30000" dirty="0" smtClean="0">
                <a:solidFill>
                  <a:srgbClr val="004586"/>
                </a:solidFill>
                <a:cs typeface="Calibri"/>
              </a:rPr>
              <a:t>(4</a:t>
            </a:r>
            <a:r>
              <a:rPr lang="es-ES" sz="3000" b="1" baseline="30000" dirty="0" smtClean="0">
                <a:solidFill>
                  <a:srgbClr val="1871B0"/>
                </a:solidFill>
                <a:cs typeface="Calibri"/>
              </a:rPr>
              <a:t>)</a:t>
            </a:r>
            <a:endParaRPr lang="es-ES" sz="1500" b="1" baseline="30000" dirty="0">
              <a:solidFill>
                <a:srgbClr val="1FA1A5"/>
              </a:solidFill>
              <a:cs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8"/>
          <p:cNvSpPr/>
          <p:nvPr/>
        </p:nvSpPr>
        <p:spPr>
          <a:xfrm>
            <a:off x="738188" y="1374775"/>
            <a:ext cx="1335087" cy="771525"/>
          </a:xfrm>
          <a:prstGeom prst="roundRect">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ectángulo redondeado 9"/>
          <p:cNvSpPr/>
          <p:nvPr/>
        </p:nvSpPr>
        <p:spPr>
          <a:xfrm>
            <a:off x="722313" y="2457450"/>
            <a:ext cx="1281112" cy="731838"/>
          </a:xfrm>
          <a:prstGeom prst="roundRect">
            <a:avLst/>
          </a:prstGeom>
          <a:blipFill rotWithShape="0">
            <a:blip r:embed="rId4"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ectángulo redondeado 10"/>
          <p:cNvSpPr/>
          <p:nvPr/>
        </p:nvSpPr>
        <p:spPr>
          <a:xfrm>
            <a:off x="666750" y="3589338"/>
            <a:ext cx="1335088" cy="847725"/>
          </a:xfrm>
          <a:prstGeom prst="roundRect">
            <a:avLst/>
          </a:prstGeom>
          <a:blipFill rotWithShape="0">
            <a:blip r:embed="rId5"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ángulo redondeado 11"/>
          <p:cNvSpPr/>
          <p:nvPr/>
        </p:nvSpPr>
        <p:spPr>
          <a:xfrm>
            <a:off x="666750" y="4803775"/>
            <a:ext cx="1336675" cy="955675"/>
          </a:xfrm>
          <a:prstGeom prst="roundRect">
            <a:avLst/>
          </a:prstGeom>
          <a:blipFill rotWithShape="0">
            <a:blip r:embed="rId6"/>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53254" name="Grupo 12"/>
          <p:cNvGrpSpPr>
            <a:grpSpLocks/>
          </p:cNvGrpSpPr>
          <p:nvPr/>
        </p:nvGrpSpPr>
        <p:grpSpPr bwMode="auto">
          <a:xfrm>
            <a:off x="2238375" y="1374775"/>
            <a:ext cx="2270125" cy="585788"/>
            <a:chOff x="285871" y="1654693"/>
            <a:chExt cx="5691130" cy="1095922"/>
          </a:xfrm>
        </p:grpSpPr>
        <p:sp>
          <p:nvSpPr>
            <p:cNvPr id="14" name="Rectángulo 13"/>
            <p:cNvSpPr/>
            <p:nvPr/>
          </p:nvSpPr>
          <p:spPr>
            <a:xfrm>
              <a:off x="644054" y="1788343"/>
              <a:ext cx="3351001" cy="96227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Rectángulo 14"/>
            <p:cNvSpPr/>
            <p:nvPr/>
          </p:nvSpPr>
          <p:spPr>
            <a:xfrm>
              <a:off x="285871" y="1654693"/>
              <a:ext cx="5691130" cy="96227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8016" tIns="128016" rIns="128016" bIns="0" spcCol="1270"/>
            <a:lstStyle/>
            <a:p>
              <a:pPr algn="ctr" defTabSz="800100">
                <a:lnSpc>
                  <a:spcPct val="90000"/>
                </a:lnSpc>
                <a:spcAft>
                  <a:spcPct val="35000"/>
                </a:spcAft>
                <a:defRPr/>
              </a:pPr>
              <a:r>
                <a:rPr lang="es-ES_tradnl" sz="1600" b="1" dirty="0">
                  <a:solidFill>
                    <a:schemeClr val="accent1">
                      <a:lumMod val="50000"/>
                    </a:schemeClr>
                  </a:solidFill>
                </a:rPr>
                <a:t>Niveles de anticuerpos disminuyen progresivamente</a:t>
              </a:r>
            </a:p>
          </p:txBody>
        </p:sp>
      </p:grpSp>
      <p:grpSp>
        <p:nvGrpSpPr>
          <p:cNvPr id="53255" name="Grupo 15"/>
          <p:cNvGrpSpPr>
            <a:grpSpLocks/>
          </p:cNvGrpSpPr>
          <p:nvPr/>
        </p:nvGrpSpPr>
        <p:grpSpPr bwMode="auto">
          <a:xfrm>
            <a:off x="2309813" y="2319338"/>
            <a:ext cx="2220912" cy="869950"/>
            <a:chOff x="3058914" y="1471662"/>
            <a:chExt cx="6510924" cy="1278953"/>
          </a:xfrm>
        </p:grpSpPr>
        <p:sp>
          <p:nvSpPr>
            <p:cNvPr id="17" name="Rectángulo 16"/>
            <p:cNvSpPr/>
            <p:nvPr/>
          </p:nvSpPr>
          <p:spPr>
            <a:xfrm>
              <a:off x="4254987" y="1789068"/>
              <a:ext cx="3811615" cy="96154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Rectángulo 17"/>
            <p:cNvSpPr/>
            <p:nvPr/>
          </p:nvSpPr>
          <p:spPr>
            <a:xfrm>
              <a:off x="3058914" y="1471662"/>
              <a:ext cx="6510924" cy="9615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8016" tIns="128016" rIns="128016" bIns="0" spcCol="1270"/>
            <a:lstStyle/>
            <a:p>
              <a:pPr algn="ctr" defTabSz="800100">
                <a:lnSpc>
                  <a:spcPct val="90000"/>
                </a:lnSpc>
                <a:spcAft>
                  <a:spcPct val="35000"/>
                </a:spcAft>
                <a:defRPr/>
              </a:pPr>
              <a:r>
                <a:rPr lang="es-ES_tradnl" sz="1600" b="1" dirty="0">
                  <a:solidFill>
                    <a:schemeClr val="accent1">
                      <a:lumMod val="50000"/>
                    </a:schemeClr>
                  </a:solidFill>
                </a:rPr>
                <a:t>Ausencia memoria inmune</a:t>
              </a:r>
            </a:p>
            <a:p>
              <a:pPr algn="ctr" defTabSz="800100">
                <a:lnSpc>
                  <a:spcPct val="90000"/>
                </a:lnSpc>
                <a:spcAft>
                  <a:spcPct val="35000"/>
                </a:spcAft>
                <a:defRPr/>
              </a:pPr>
              <a:r>
                <a:rPr lang="es-ES_tradnl" sz="1600" b="1" dirty="0">
                  <a:solidFill>
                    <a:schemeClr val="accent1">
                      <a:lumMod val="50000"/>
                    </a:schemeClr>
                  </a:solidFill>
                </a:rPr>
                <a:t>(Respuesta T independiente)</a:t>
              </a:r>
            </a:p>
          </p:txBody>
        </p:sp>
      </p:grpSp>
      <p:grpSp>
        <p:nvGrpSpPr>
          <p:cNvPr id="53256" name="Grupo 18"/>
          <p:cNvGrpSpPr>
            <a:grpSpLocks/>
          </p:cNvGrpSpPr>
          <p:nvPr/>
        </p:nvGrpSpPr>
        <p:grpSpPr bwMode="auto">
          <a:xfrm>
            <a:off x="2381250" y="3701548"/>
            <a:ext cx="1851025" cy="784726"/>
            <a:chOff x="540689" y="4035714"/>
            <a:chExt cx="4534249" cy="1724035"/>
          </a:xfrm>
        </p:grpSpPr>
        <p:sp>
          <p:nvSpPr>
            <p:cNvPr id="20" name="Rectángulo 19"/>
            <p:cNvSpPr/>
            <p:nvPr/>
          </p:nvSpPr>
          <p:spPr>
            <a:xfrm>
              <a:off x="731238" y="4797138"/>
              <a:ext cx="3188751" cy="96261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ángulo 20"/>
            <p:cNvSpPr/>
            <p:nvPr/>
          </p:nvSpPr>
          <p:spPr>
            <a:xfrm>
              <a:off x="540689" y="4035714"/>
              <a:ext cx="4534249" cy="13240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8016" tIns="128016" rIns="128016" bIns="0" spcCol="1270"/>
            <a:lstStyle/>
            <a:p>
              <a:pPr algn="ctr" defTabSz="800100">
                <a:lnSpc>
                  <a:spcPct val="90000"/>
                </a:lnSpc>
                <a:spcAft>
                  <a:spcPct val="35000"/>
                </a:spcAft>
                <a:defRPr/>
              </a:pPr>
              <a:r>
                <a:rPr lang="es-ES_tradnl" sz="1600" b="1" dirty="0">
                  <a:solidFill>
                    <a:schemeClr val="accent1">
                      <a:lumMod val="50000"/>
                    </a:schemeClr>
                  </a:solidFill>
                </a:rPr>
                <a:t>Fenómeno de hiporrespuesta</a:t>
              </a:r>
            </a:p>
          </p:txBody>
        </p:sp>
      </p:grpSp>
      <p:grpSp>
        <p:nvGrpSpPr>
          <p:cNvPr id="53257" name="Grupo 21"/>
          <p:cNvGrpSpPr>
            <a:grpSpLocks/>
          </p:cNvGrpSpPr>
          <p:nvPr/>
        </p:nvGrpSpPr>
        <p:grpSpPr bwMode="auto">
          <a:xfrm>
            <a:off x="2381250" y="4821206"/>
            <a:ext cx="1928813" cy="1536732"/>
            <a:chOff x="3199992" y="2886524"/>
            <a:chExt cx="6084308" cy="2873225"/>
          </a:xfrm>
        </p:grpSpPr>
        <p:sp>
          <p:nvSpPr>
            <p:cNvPr id="23" name="Rectángulo 22"/>
            <p:cNvSpPr/>
            <p:nvPr/>
          </p:nvSpPr>
          <p:spPr>
            <a:xfrm>
              <a:off x="4336732" y="4798070"/>
              <a:ext cx="3490337" cy="9616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Rectángulo 23"/>
            <p:cNvSpPr/>
            <p:nvPr/>
          </p:nvSpPr>
          <p:spPr>
            <a:xfrm>
              <a:off x="3199992" y="2886524"/>
              <a:ext cx="6084308" cy="11636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8016" tIns="128016" rIns="128016" bIns="0" spcCol="1270"/>
            <a:lstStyle/>
            <a:p>
              <a:pPr algn="ctr" defTabSz="800100">
                <a:lnSpc>
                  <a:spcPct val="90000"/>
                </a:lnSpc>
                <a:spcAft>
                  <a:spcPct val="35000"/>
                </a:spcAft>
                <a:defRPr/>
              </a:pPr>
              <a:r>
                <a:rPr lang="es-ES_tradnl" sz="1600" b="1" dirty="0">
                  <a:solidFill>
                    <a:schemeClr val="accent1">
                      <a:lumMod val="50000"/>
                    </a:schemeClr>
                  </a:solidFill>
                </a:rPr>
                <a:t>No actúa sobre colonización nasofaríngea</a:t>
              </a:r>
            </a:p>
          </p:txBody>
        </p:sp>
      </p:grpSp>
      <p:pic>
        <p:nvPicPr>
          <p:cNvPr id="5325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913" y="1214438"/>
            <a:ext cx="5164137" cy="44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Conector recto 3"/>
          <p:cNvCxnSpPr/>
          <p:nvPr/>
        </p:nvCxnSpPr>
        <p:spPr>
          <a:xfrm rot="5400000">
            <a:off x="2665413" y="3500438"/>
            <a:ext cx="5145087" cy="1587"/>
          </a:xfrm>
          <a:prstGeom prst="line">
            <a:avLst/>
          </a:prstGeom>
          <a:ln w="69850"/>
        </p:spPr>
        <p:style>
          <a:lnRef idx="1">
            <a:schemeClr val="accent1"/>
          </a:lnRef>
          <a:fillRef idx="0">
            <a:schemeClr val="accent1"/>
          </a:fillRef>
          <a:effectRef idx="0">
            <a:schemeClr val="accent1"/>
          </a:effectRef>
          <a:fontRef idx="minor">
            <a:schemeClr val="tx1"/>
          </a:fontRef>
        </p:style>
      </p:cxnSp>
      <p:sp>
        <p:nvSpPr>
          <p:cNvPr id="53260" name="Title 1"/>
          <p:cNvSpPr>
            <a:spLocks noGrp="1"/>
          </p:cNvSpPr>
          <p:nvPr>
            <p:ph type="title"/>
          </p:nvPr>
        </p:nvSpPr>
        <p:spPr>
          <a:xfrm>
            <a:off x="609600" y="160338"/>
            <a:ext cx="10972800" cy="604837"/>
          </a:xfrm>
          <a:extLst>
            <a:ext uri="{91240B29-F687-4F45-9708-019B960494DF}">
              <a14:hiddenLine xmlns:a14="http://schemas.microsoft.com/office/drawing/2010/main" w="47625">
                <a:solidFill>
                  <a:srgbClr val="000000"/>
                </a:solidFill>
                <a:miter lim="800000"/>
                <a:headEnd/>
                <a:tailEnd/>
              </a14:hiddenLine>
            </a:ext>
          </a:extLst>
        </p:spPr>
        <p:txBody>
          <a:bodyPr/>
          <a:lstStyle/>
          <a:p>
            <a:r>
              <a:rPr lang="es-ES_tradnl" altLang="es-ES" sz="2800" smtClean="0"/>
              <a:t>Vacuna polisacárida: sin evidencia de protección frente a neumonía</a:t>
            </a:r>
            <a:endParaRPr lang="en-US" altLang="es-ES" sz="2800" smtClean="0"/>
          </a:p>
        </p:txBody>
      </p:sp>
      <p:sp>
        <p:nvSpPr>
          <p:cNvPr id="29" name="Rectangle 18"/>
          <p:cNvSpPr>
            <a:spLocks noChangeArrowheads="1"/>
          </p:cNvSpPr>
          <p:nvPr/>
        </p:nvSpPr>
        <p:spPr bwMode="auto">
          <a:xfrm>
            <a:off x="6238875" y="5715000"/>
            <a:ext cx="5576888" cy="601663"/>
          </a:xfrm>
          <a:prstGeom prst="rect">
            <a:avLst/>
          </a:prstGeom>
          <a:noFill/>
          <a:ln w="41275">
            <a:noFill/>
            <a:miter lim="800000"/>
            <a:headEnd/>
            <a:tailEnd/>
          </a:ln>
        </p:spPr>
        <p:txBody>
          <a:bodyPr lIns="91435" tIns="45718" rIns="91435" bIns="45718">
            <a:spAutoFit/>
          </a:bodyPr>
          <a:lstStyle/>
          <a:p>
            <a:pPr marL="176204" indent="-176204" algn="r" defTabSz="914353">
              <a:buFont typeface="Arial" pitchFamily="34" charset="0"/>
              <a:buAutoNum type="arabicPeriod"/>
              <a:defRPr/>
            </a:pPr>
            <a:r>
              <a:rPr lang="nl-NL" sz="1100" dirty="0">
                <a:solidFill>
                  <a:srgbClr val="808080"/>
                </a:solidFill>
                <a:latin typeface="+mj-lt"/>
              </a:rPr>
              <a:t>Conaty S, Watson L, Dinnes J, et al. </a:t>
            </a:r>
            <a:r>
              <a:rPr lang="en-US" sz="1100" i="1" dirty="0">
                <a:solidFill>
                  <a:srgbClr val="808080"/>
                </a:solidFill>
                <a:latin typeface="+mj-lt"/>
              </a:rPr>
              <a:t>Vaccine</a:t>
            </a:r>
            <a:r>
              <a:rPr lang="en-US" sz="1100" dirty="0">
                <a:solidFill>
                  <a:srgbClr val="808080"/>
                </a:solidFill>
                <a:latin typeface="+mj-lt"/>
              </a:rPr>
              <a:t>. 2004.</a:t>
            </a:r>
          </a:p>
          <a:p>
            <a:pPr marL="176204" indent="-176204" algn="r" defTabSz="914353">
              <a:buFont typeface="Arial" pitchFamily="34" charset="0"/>
              <a:buAutoNum type="arabicPeriod"/>
              <a:defRPr/>
            </a:pPr>
            <a:r>
              <a:rPr lang="en-US" sz="1100" dirty="0">
                <a:solidFill>
                  <a:srgbClr val="808080"/>
                </a:solidFill>
                <a:latin typeface="+mj-lt"/>
              </a:rPr>
              <a:t>Huss A, Scott P, et al. </a:t>
            </a:r>
            <a:r>
              <a:rPr lang="en-US" sz="1100" i="1" dirty="0">
                <a:solidFill>
                  <a:srgbClr val="808080"/>
                </a:solidFill>
                <a:latin typeface="+mj-lt"/>
              </a:rPr>
              <a:t>Can Med Assoc J</a:t>
            </a:r>
            <a:r>
              <a:rPr lang="en-US" sz="1100" dirty="0">
                <a:solidFill>
                  <a:srgbClr val="808080"/>
                </a:solidFill>
                <a:latin typeface="+mj-lt"/>
              </a:rPr>
              <a:t>. 2009.</a:t>
            </a:r>
          </a:p>
          <a:p>
            <a:pPr marL="176204" indent="-176204" algn="r" defTabSz="914353">
              <a:buFont typeface="Arial" pitchFamily="34" charset="0"/>
              <a:buAutoNum type="arabicPeriod"/>
              <a:defRPr/>
            </a:pPr>
            <a:r>
              <a:rPr lang="nb-NO" sz="1100" dirty="0">
                <a:solidFill>
                  <a:srgbClr val="808080"/>
                </a:solidFill>
                <a:latin typeface="+mj-lt"/>
              </a:rPr>
              <a:t>Moberley SA, Holden J, et al. </a:t>
            </a:r>
            <a:r>
              <a:rPr lang="en-US" sz="1100" i="1" dirty="0">
                <a:solidFill>
                  <a:srgbClr val="808080"/>
                </a:solidFill>
                <a:latin typeface="+mj-lt"/>
              </a:rPr>
              <a:t>Cochrane Database </a:t>
            </a:r>
            <a:r>
              <a:rPr lang="en-US" sz="1100" i="1" dirty="0" err="1">
                <a:solidFill>
                  <a:srgbClr val="808080"/>
                </a:solidFill>
                <a:latin typeface="+mj-lt"/>
              </a:rPr>
              <a:t>Syst</a:t>
            </a:r>
            <a:r>
              <a:rPr lang="en-US" sz="1100" i="1" dirty="0">
                <a:solidFill>
                  <a:srgbClr val="808080"/>
                </a:solidFill>
                <a:latin typeface="+mj-lt"/>
              </a:rPr>
              <a:t> Rev</a:t>
            </a:r>
            <a:r>
              <a:rPr lang="en-US" sz="1100" dirty="0">
                <a:solidFill>
                  <a:srgbClr val="808080"/>
                </a:solidFill>
                <a:latin typeface="+mj-lt"/>
              </a:rPr>
              <a:t>. 2013</a:t>
            </a:r>
          </a:p>
        </p:txBody>
      </p:sp>
    </p:spTree>
  </p:cSld>
  <p:clrMapOvr>
    <a:masterClrMapping/>
  </p:clrMapOvr>
  <p:transition spd="med">
    <p:zoom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ángulo redondeado 37"/>
          <p:cNvSpPr/>
          <p:nvPr/>
        </p:nvSpPr>
        <p:spPr>
          <a:xfrm>
            <a:off x="539750" y="1379538"/>
            <a:ext cx="2519363" cy="2265362"/>
          </a:xfrm>
          <a:prstGeom prst="roundRect">
            <a:avLst>
              <a:gd name="adj" fmla="val 8299"/>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39" name="Rectángulo 38"/>
          <p:cNvSpPr/>
          <p:nvPr/>
        </p:nvSpPr>
        <p:spPr>
          <a:xfrm>
            <a:off x="539750" y="1628775"/>
            <a:ext cx="2519363" cy="1754188"/>
          </a:xfrm>
          <a:prstGeom prst="rect">
            <a:avLst/>
          </a:prstGeom>
        </p:spPr>
        <p:txBody>
          <a:bodyPr>
            <a:spAutoFit/>
          </a:bodyPr>
          <a:lstStyle/>
          <a:p>
            <a:pPr algn="ctr">
              <a:defRPr/>
            </a:pPr>
            <a:r>
              <a:rPr lang="es-ES" b="1" dirty="0">
                <a:solidFill>
                  <a:schemeClr val="accent1">
                    <a:lumMod val="50000"/>
                  </a:schemeClr>
                </a:solidFill>
                <a:latin typeface="+mj-lt"/>
                <a:cs typeface="Calibri"/>
              </a:rPr>
              <a:t>Prevención del primer episodio de NAC neumocócica</a:t>
            </a:r>
            <a:r>
              <a:rPr lang="es-ES" dirty="0">
                <a:solidFill>
                  <a:schemeClr val="accent1">
                    <a:lumMod val="50000"/>
                  </a:schemeClr>
                </a:solidFill>
                <a:latin typeface="+mj-lt"/>
                <a:cs typeface="Calibri"/>
              </a:rPr>
              <a:t> </a:t>
            </a:r>
            <a:br>
              <a:rPr lang="es-ES" dirty="0">
                <a:solidFill>
                  <a:schemeClr val="accent1">
                    <a:lumMod val="50000"/>
                  </a:schemeClr>
                </a:solidFill>
                <a:latin typeface="+mj-lt"/>
                <a:cs typeface="Calibri"/>
              </a:rPr>
            </a:br>
            <a:r>
              <a:rPr lang="es-ES" dirty="0">
                <a:solidFill>
                  <a:schemeClr val="accent1">
                    <a:lumMod val="50000"/>
                  </a:schemeClr>
                </a:solidFill>
                <a:latin typeface="+mj-lt"/>
                <a:cs typeface="Calibri"/>
              </a:rPr>
              <a:t>producido por los serotipos incluidos </a:t>
            </a:r>
            <a:br>
              <a:rPr lang="es-ES" dirty="0">
                <a:solidFill>
                  <a:schemeClr val="accent1">
                    <a:lumMod val="50000"/>
                  </a:schemeClr>
                </a:solidFill>
                <a:latin typeface="+mj-lt"/>
                <a:cs typeface="Calibri"/>
              </a:rPr>
            </a:br>
            <a:r>
              <a:rPr lang="es-ES" dirty="0">
                <a:solidFill>
                  <a:schemeClr val="accent1">
                    <a:lumMod val="50000"/>
                  </a:schemeClr>
                </a:solidFill>
                <a:latin typeface="+mj-lt"/>
                <a:cs typeface="Calibri"/>
              </a:rPr>
              <a:t>en la vacuna</a:t>
            </a:r>
            <a:r>
              <a:rPr lang="es-ES" baseline="30000" dirty="0">
                <a:solidFill>
                  <a:schemeClr val="accent1">
                    <a:lumMod val="50000"/>
                  </a:schemeClr>
                </a:solidFill>
                <a:latin typeface="+mj-lt"/>
                <a:cs typeface="Calibri"/>
              </a:rPr>
              <a:t>1</a:t>
            </a:r>
            <a:endParaRPr lang="es-ES" baseline="30000" dirty="0">
              <a:solidFill>
                <a:schemeClr val="accent1">
                  <a:lumMod val="50000"/>
                </a:schemeClr>
              </a:solidFill>
              <a:latin typeface="+mj-lt"/>
            </a:endParaRPr>
          </a:p>
        </p:txBody>
      </p:sp>
      <p:sp>
        <p:nvSpPr>
          <p:cNvPr id="40" name="Rectángulo redondeado 39"/>
          <p:cNvSpPr/>
          <p:nvPr/>
        </p:nvSpPr>
        <p:spPr>
          <a:xfrm>
            <a:off x="4872038" y="1419225"/>
            <a:ext cx="2519362" cy="2295525"/>
          </a:xfrm>
          <a:prstGeom prst="roundRect">
            <a:avLst>
              <a:gd name="adj" fmla="val 8299"/>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55301" name="Rectángulo 20"/>
          <p:cNvSpPr>
            <a:spLocks noChangeArrowheads="1"/>
          </p:cNvSpPr>
          <p:nvPr/>
        </p:nvSpPr>
        <p:spPr bwMode="auto">
          <a:xfrm>
            <a:off x="4872038" y="1612900"/>
            <a:ext cx="251936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ES" sz="1800">
                <a:solidFill>
                  <a:srgbClr val="254061"/>
                </a:solidFill>
                <a:cs typeface="Calibri" panose="020F0502020204030204" pitchFamily="34" charset="0"/>
              </a:rPr>
              <a:t>Prevención del primer episodio de </a:t>
            </a:r>
            <a:r>
              <a:rPr lang="es-ES" altLang="es-ES" sz="1800" b="1">
                <a:solidFill>
                  <a:srgbClr val="254061"/>
                </a:solidFill>
                <a:cs typeface="Calibri" panose="020F0502020204030204" pitchFamily="34" charset="0"/>
              </a:rPr>
              <a:t>NAC neumocócica </a:t>
            </a:r>
            <a:br>
              <a:rPr lang="es-ES" altLang="es-ES" sz="1800" b="1">
                <a:solidFill>
                  <a:srgbClr val="254061"/>
                </a:solidFill>
                <a:cs typeface="Calibri" panose="020F0502020204030204" pitchFamily="34" charset="0"/>
              </a:rPr>
            </a:br>
            <a:r>
              <a:rPr lang="es-ES" altLang="es-ES" sz="1800" b="1">
                <a:solidFill>
                  <a:srgbClr val="254061"/>
                </a:solidFill>
                <a:cs typeface="Calibri" panose="020F0502020204030204" pitchFamily="34" charset="0"/>
              </a:rPr>
              <a:t>no-bacteriémica/no-invasiva</a:t>
            </a:r>
            <a:r>
              <a:rPr lang="es-ES" altLang="es-ES" sz="1800">
                <a:solidFill>
                  <a:srgbClr val="254061"/>
                </a:solidFill>
                <a:cs typeface="Calibri" panose="020F0502020204030204" pitchFamily="34" charset="0"/>
              </a:rPr>
              <a:t> producido por los serotipos incluidos </a:t>
            </a:r>
            <a:br>
              <a:rPr lang="es-ES" altLang="es-ES" sz="1800">
                <a:solidFill>
                  <a:srgbClr val="254061"/>
                </a:solidFill>
                <a:cs typeface="Calibri" panose="020F0502020204030204" pitchFamily="34" charset="0"/>
              </a:rPr>
            </a:br>
            <a:r>
              <a:rPr lang="es-ES" altLang="es-ES" sz="1800">
                <a:solidFill>
                  <a:srgbClr val="254061"/>
                </a:solidFill>
                <a:cs typeface="Calibri" panose="020F0502020204030204" pitchFamily="34" charset="0"/>
              </a:rPr>
              <a:t>en la vacuna</a:t>
            </a:r>
            <a:r>
              <a:rPr lang="es-ES" altLang="es-ES" sz="1800" baseline="30000">
                <a:solidFill>
                  <a:srgbClr val="254061"/>
                </a:solidFill>
                <a:cs typeface="Calibri" panose="020F0502020204030204" pitchFamily="34" charset="0"/>
              </a:rPr>
              <a:t>1</a:t>
            </a:r>
            <a:endParaRPr lang="es-ES" altLang="es-ES" sz="1800" baseline="30000">
              <a:solidFill>
                <a:srgbClr val="254061"/>
              </a:solidFill>
            </a:endParaRPr>
          </a:p>
        </p:txBody>
      </p:sp>
      <p:sp>
        <p:nvSpPr>
          <p:cNvPr id="42" name="Rectángulo redondeado 41"/>
          <p:cNvSpPr/>
          <p:nvPr/>
        </p:nvSpPr>
        <p:spPr>
          <a:xfrm>
            <a:off x="9120188" y="1357313"/>
            <a:ext cx="2520950" cy="2262187"/>
          </a:xfrm>
          <a:prstGeom prst="roundRect">
            <a:avLst>
              <a:gd name="adj" fmla="val 8299"/>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55303" name="Rectángulo 21"/>
          <p:cNvSpPr>
            <a:spLocks noChangeArrowheads="1"/>
          </p:cNvSpPr>
          <p:nvPr/>
        </p:nvSpPr>
        <p:spPr bwMode="auto">
          <a:xfrm>
            <a:off x="9120188" y="1773238"/>
            <a:ext cx="25209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ES" sz="1800">
                <a:solidFill>
                  <a:srgbClr val="254061"/>
                </a:solidFill>
                <a:cs typeface="Calibri" panose="020F0502020204030204" pitchFamily="34" charset="0"/>
              </a:rPr>
              <a:t>Prevención del </a:t>
            </a:r>
            <a:r>
              <a:rPr lang="es-ES" altLang="es-ES" sz="1800" b="1">
                <a:solidFill>
                  <a:srgbClr val="254061"/>
                </a:solidFill>
                <a:cs typeface="Calibri" panose="020F0502020204030204" pitchFamily="34" charset="0"/>
              </a:rPr>
              <a:t>primer episodio de ENI </a:t>
            </a:r>
            <a:r>
              <a:rPr lang="es-ES" altLang="es-ES" sz="1800">
                <a:solidFill>
                  <a:srgbClr val="254061"/>
                </a:solidFill>
                <a:cs typeface="Calibri" panose="020F0502020204030204" pitchFamily="34" charset="0"/>
              </a:rPr>
              <a:t>producido por los serotipos incluidos </a:t>
            </a:r>
          </a:p>
          <a:p>
            <a:pPr algn="ctr">
              <a:spcBef>
                <a:spcPct val="0"/>
              </a:spcBef>
              <a:buFontTx/>
              <a:buNone/>
            </a:pPr>
            <a:r>
              <a:rPr lang="es-ES" altLang="es-ES" sz="1800">
                <a:solidFill>
                  <a:srgbClr val="254061"/>
                </a:solidFill>
                <a:cs typeface="Calibri" panose="020F0502020204030204" pitchFamily="34" charset="0"/>
              </a:rPr>
              <a:t>en la vacuna</a:t>
            </a:r>
            <a:r>
              <a:rPr lang="es-ES" altLang="es-ES" sz="1800" baseline="30000">
                <a:solidFill>
                  <a:srgbClr val="254061"/>
                </a:solidFill>
                <a:cs typeface="Calibri" panose="020F0502020204030204" pitchFamily="34" charset="0"/>
              </a:rPr>
              <a:t>1</a:t>
            </a:r>
            <a:r>
              <a:rPr lang="es-ES" altLang="es-ES" sz="1800">
                <a:solidFill>
                  <a:srgbClr val="254061"/>
                </a:solidFill>
                <a:cs typeface="Calibri" panose="020F0502020204030204" pitchFamily="34" charset="0"/>
              </a:rPr>
              <a:t> </a:t>
            </a:r>
            <a:endParaRPr lang="es-ES" altLang="es-ES" sz="1800" baseline="30000">
              <a:solidFill>
                <a:srgbClr val="254061"/>
              </a:solidFill>
            </a:endParaRPr>
          </a:p>
        </p:txBody>
      </p:sp>
      <p:grpSp>
        <p:nvGrpSpPr>
          <p:cNvPr id="55304" name="Agrupar 44"/>
          <p:cNvGrpSpPr>
            <a:grpSpLocks/>
          </p:cNvGrpSpPr>
          <p:nvPr/>
        </p:nvGrpSpPr>
        <p:grpSpPr bwMode="auto">
          <a:xfrm>
            <a:off x="477838" y="4005263"/>
            <a:ext cx="3189287" cy="1479550"/>
            <a:chOff x="611560" y="3748970"/>
            <a:chExt cx="2877709" cy="1480230"/>
          </a:xfrm>
        </p:grpSpPr>
        <p:sp>
          <p:nvSpPr>
            <p:cNvPr id="45" name="Rectángulo 44"/>
            <p:cNvSpPr/>
            <p:nvPr/>
          </p:nvSpPr>
          <p:spPr>
            <a:xfrm>
              <a:off x="1545491" y="3748970"/>
              <a:ext cx="1943778" cy="1014878"/>
            </a:xfrm>
            <a:prstGeom prst="rect">
              <a:avLst/>
            </a:prstGeom>
          </p:spPr>
          <p:txBody>
            <a:bodyPr>
              <a:spAutoFit/>
            </a:bodyPr>
            <a:lstStyle/>
            <a:p>
              <a:pPr>
                <a:defRPr/>
              </a:pPr>
              <a:r>
                <a:rPr lang="es-ES" sz="6000" b="1" dirty="0">
                  <a:solidFill>
                    <a:schemeClr val="tx1">
                      <a:lumMod val="95000"/>
                      <a:lumOff val="5000"/>
                    </a:schemeClr>
                  </a:solidFill>
                  <a:latin typeface="+mj-lt"/>
                  <a:cs typeface="Calibri"/>
                </a:rPr>
                <a:t>45,6</a:t>
              </a:r>
              <a:r>
                <a:rPr lang="es-ES" sz="4000" b="1" dirty="0">
                  <a:solidFill>
                    <a:schemeClr val="tx1">
                      <a:lumMod val="95000"/>
                      <a:lumOff val="5000"/>
                    </a:schemeClr>
                  </a:solidFill>
                  <a:latin typeface="+mj-lt"/>
                  <a:cs typeface="Calibri"/>
                </a:rPr>
                <a:t>%</a:t>
              </a:r>
              <a:endParaRPr lang="es-ES" sz="4000" b="1" dirty="0">
                <a:solidFill>
                  <a:schemeClr val="tx1">
                    <a:lumMod val="95000"/>
                    <a:lumOff val="5000"/>
                  </a:schemeClr>
                </a:solidFill>
                <a:latin typeface="+mj-lt"/>
              </a:endParaRPr>
            </a:p>
          </p:txBody>
        </p:sp>
        <p:sp>
          <p:nvSpPr>
            <p:cNvPr id="46" name="Rectángulo 45"/>
            <p:cNvSpPr/>
            <p:nvPr/>
          </p:nvSpPr>
          <p:spPr>
            <a:xfrm>
              <a:off x="1403682" y="4612967"/>
              <a:ext cx="1727485" cy="400234"/>
            </a:xfrm>
            <a:prstGeom prst="rect">
              <a:avLst/>
            </a:prstGeom>
          </p:spPr>
          <p:txBody>
            <a:bodyPr>
              <a:spAutoFit/>
            </a:bodyPr>
            <a:lstStyle/>
            <a:p>
              <a:pPr algn="ctr">
                <a:defRPr/>
              </a:pPr>
              <a:r>
                <a:rPr lang="es-ES" sz="2000" b="1" i="1" dirty="0">
                  <a:solidFill>
                    <a:srgbClr val="004586"/>
                  </a:solidFill>
                  <a:latin typeface="+mj-lt"/>
                  <a:cs typeface="Calibri"/>
                </a:rPr>
                <a:t>p</a:t>
              </a:r>
              <a:r>
                <a:rPr lang="es-ES" sz="2000" b="1" dirty="0">
                  <a:solidFill>
                    <a:srgbClr val="004586"/>
                  </a:solidFill>
                  <a:latin typeface="+mj-lt"/>
                  <a:cs typeface="Calibri"/>
                </a:rPr>
                <a:t>&lt;0,001</a:t>
              </a:r>
              <a:endParaRPr lang="es-ES" sz="2000" dirty="0">
                <a:solidFill>
                  <a:srgbClr val="004586"/>
                </a:solidFill>
                <a:latin typeface="+mj-lt"/>
              </a:endParaRPr>
            </a:p>
          </p:txBody>
        </p:sp>
        <p:sp>
          <p:nvSpPr>
            <p:cNvPr id="47" name="Flecha a la derecha con bandas 46"/>
            <p:cNvSpPr/>
            <p:nvPr/>
          </p:nvSpPr>
          <p:spPr>
            <a:xfrm rot="5400000">
              <a:off x="359532" y="4041068"/>
              <a:ext cx="1440160" cy="936104"/>
            </a:xfrm>
            <a:prstGeom prst="striped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S"/>
            </a:p>
          </p:txBody>
        </p:sp>
      </p:grpSp>
      <p:grpSp>
        <p:nvGrpSpPr>
          <p:cNvPr id="55305" name="Agrupar 45"/>
          <p:cNvGrpSpPr>
            <a:grpSpLocks/>
          </p:cNvGrpSpPr>
          <p:nvPr/>
        </p:nvGrpSpPr>
        <p:grpSpPr bwMode="auto">
          <a:xfrm>
            <a:off x="4870450" y="3848100"/>
            <a:ext cx="2520950" cy="1597025"/>
            <a:chOff x="3347864" y="3632537"/>
            <a:chExt cx="2520280" cy="1596663"/>
          </a:xfrm>
        </p:grpSpPr>
        <p:sp>
          <p:nvSpPr>
            <p:cNvPr id="49" name="Rectángulo 48"/>
            <p:cNvSpPr/>
            <p:nvPr/>
          </p:nvSpPr>
          <p:spPr>
            <a:xfrm>
              <a:off x="3923974" y="3632537"/>
              <a:ext cx="1944170" cy="1091952"/>
            </a:xfrm>
            <a:prstGeom prst="rect">
              <a:avLst/>
            </a:prstGeom>
          </p:spPr>
          <p:txBody>
            <a:bodyPr>
              <a:spAutoFit/>
            </a:bodyPr>
            <a:lstStyle/>
            <a:p>
              <a:pPr algn="ctr">
                <a:defRPr/>
              </a:pPr>
              <a:r>
                <a:rPr lang="es-ES" sz="6500" b="1" dirty="0">
                  <a:solidFill>
                    <a:schemeClr val="tx1">
                      <a:lumMod val="95000"/>
                      <a:lumOff val="5000"/>
                    </a:schemeClr>
                  </a:solidFill>
                  <a:latin typeface="+mj-lt"/>
                  <a:cs typeface="Calibri"/>
                </a:rPr>
                <a:t>45</a:t>
              </a:r>
              <a:r>
                <a:rPr lang="es-ES" sz="4000" b="1" dirty="0">
                  <a:solidFill>
                    <a:schemeClr val="tx1">
                      <a:lumMod val="95000"/>
                      <a:lumOff val="5000"/>
                    </a:schemeClr>
                  </a:solidFill>
                  <a:latin typeface="+mj-lt"/>
                  <a:cs typeface="Calibri"/>
                </a:rPr>
                <a:t>%</a:t>
              </a:r>
              <a:endParaRPr lang="es-ES" sz="4000" b="1" dirty="0">
                <a:solidFill>
                  <a:schemeClr val="tx1">
                    <a:lumMod val="95000"/>
                    <a:lumOff val="5000"/>
                  </a:schemeClr>
                </a:solidFill>
                <a:latin typeface="+mj-lt"/>
              </a:endParaRPr>
            </a:p>
          </p:txBody>
        </p:sp>
        <p:sp>
          <p:nvSpPr>
            <p:cNvPr id="50" name="Rectángulo 49"/>
            <p:cNvSpPr/>
            <p:nvPr/>
          </p:nvSpPr>
          <p:spPr>
            <a:xfrm>
              <a:off x="4284240" y="4653069"/>
              <a:ext cx="1223638" cy="399959"/>
            </a:xfrm>
            <a:prstGeom prst="rect">
              <a:avLst/>
            </a:prstGeom>
          </p:spPr>
          <p:txBody>
            <a:bodyPr>
              <a:spAutoFit/>
            </a:bodyPr>
            <a:lstStyle/>
            <a:p>
              <a:pPr algn="ctr">
                <a:defRPr/>
              </a:pPr>
              <a:r>
                <a:rPr lang="es-ES" sz="2000" b="1" i="1" dirty="0">
                  <a:solidFill>
                    <a:srgbClr val="004586"/>
                  </a:solidFill>
                  <a:latin typeface="+mj-lt"/>
                  <a:cs typeface="Calibri"/>
                </a:rPr>
                <a:t>p</a:t>
              </a:r>
              <a:r>
                <a:rPr lang="es-ES" sz="2000" b="1" dirty="0">
                  <a:solidFill>
                    <a:srgbClr val="004586"/>
                  </a:solidFill>
                  <a:latin typeface="+mj-lt"/>
                  <a:cs typeface="Calibri"/>
                </a:rPr>
                <a:t>=0,007</a:t>
              </a:r>
              <a:endParaRPr lang="es-ES" sz="2000" dirty="0">
                <a:solidFill>
                  <a:srgbClr val="004586"/>
                </a:solidFill>
                <a:latin typeface="+mj-lt"/>
              </a:endParaRPr>
            </a:p>
          </p:txBody>
        </p:sp>
        <p:sp>
          <p:nvSpPr>
            <p:cNvPr id="51" name="Flecha a la derecha con bandas 50"/>
            <p:cNvSpPr/>
            <p:nvPr/>
          </p:nvSpPr>
          <p:spPr>
            <a:xfrm rot="5400000">
              <a:off x="3095836" y="4041068"/>
              <a:ext cx="1440160" cy="936104"/>
            </a:xfrm>
            <a:prstGeom prst="stripedRightArrow">
              <a:avLst/>
            </a:prstGeom>
            <a:solidFill>
              <a:schemeClr val="tx2">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S">
                <a:solidFill>
                  <a:schemeClr val="tx2">
                    <a:lumMod val="20000"/>
                    <a:lumOff val="80000"/>
                  </a:schemeClr>
                </a:solidFill>
              </a:endParaRPr>
            </a:p>
          </p:txBody>
        </p:sp>
      </p:grpSp>
      <p:grpSp>
        <p:nvGrpSpPr>
          <p:cNvPr id="55306" name="Agrupar 47"/>
          <p:cNvGrpSpPr>
            <a:grpSpLocks/>
          </p:cNvGrpSpPr>
          <p:nvPr/>
        </p:nvGrpSpPr>
        <p:grpSpPr bwMode="auto">
          <a:xfrm>
            <a:off x="9191625" y="3929063"/>
            <a:ext cx="2449513" cy="1444625"/>
            <a:chOff x="5868144" y="3784937"/>
            <a:chExt cx="2448272" cy="1444263"/>
          </a:xfrm>
        </p:grpSpPr>
        <p:sp>
          <p:nvSpPr>
            <p:cNvPr id="53" name="Rectángulo 52"/>
            <p:cNvSpPr/>
            <p:nvPr/>
          </p:nvSpPr>
          <p:spPr>
            <a:xfrm>
              <a:off x="6372713" y="3784937"/>
              <a:ext cx="1943703" cy="1091926"/>
            </a:xfrm>
            <a:prstGeom prst="rect">
              <a:avLst/>
            </a:prstGeom>
          </p:spPr>
          <p:txBody>
            <a:bodyPr>
              <a:spAutoFit/>
            </a:bodyPr>
            <a:lstStyle/>
            <a:p>
              <a:pPr algn="ctr">
                <a:defRPr/>
              </a:pPr>
              <a:r>
                <a:rPr lang="es-ES" sz="6500" b="1" dirty="0">
                  <a:solidFill>
                    <a:schemeClr val="tx1">
                      <a:lumMod val="95000"/>
                      <a:lumOff val="5000"/>
                    </a:schemeClr>
                  </a:solidFill>
                  <a:latin typeface="+mj-lt"/>
                  <a:cs typeface="Calibri"/>
                </a:rPr>
                <a:t>75</a:t>
              </a:r>
              <a:r>
                <a:rPr lang="es-ES" sz="4000" b="1" dirty="0">
                  <a:solidFill>
                    <a:schemeClr val="tx1">
                      <a:lumMod val="95000"/>
                      <a:lumOff val="5000"/>
                    </a:schemeClr>
                  </a:solidFill>
                  <a:latin typeface="+mj-lt"/>
                  <a:cs typeface="Calibri"/>
                </a:rPr>
                <a:t>%</a:t>
              </a:r>
              <a:endParaRPr lang="es-ES" sz="4000" b="1" dirty="0">
                <a:solidFill>
                  <a:schemeClr val="tx1">
                    <a:lumMod val="95000"/>
                    <a:lumOff val="5000"/>
                  </a:schemeClr>
                </a:solidFill>
                <a:latin typeface="+mj-lt"/>
              </a:endParaRPr>
            </a:p>
          </p:txBody>
        </p:sp>
        <p:sp>
          <p:nvSpPr>
            <p:cNvPr id="54" name="Flecha a la derecha con bandas 53"/>
            <p:cNvSpPr/>
            <p:nvPr/>
          </p:nvSpPr>
          <p:spPr>
            <a:xfrm rot="5400000">
              <a:off x="5616116" y="4041068"/>
              <a:ext cx="1440160" cy="936104"/>
            </a:xfrm>
            <a:prstGeom prst="stripedRightArrow">
              <a:avLst/>
            </a:prstGeom>
            <a:solidFill>
              <a:schemeClr val="tx2">
                <a:lumMod val="75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S">
                <a:solidFill>
                  <a:schemeClr val="tx2">
                    <a:lumMod val="20000"/>
                    <a:lumOff val="80000"/>
                  </a:schemeClr>
                </a:solidFill>
              </a:endParaRPr>
            </a:p>
          </p:txBody>
        </p:sp>
        <p:sp>
          <p:nvSpPr>
            <p:cNvPr id="55" name="Rectángulo 54"/>
            <p:cNvSpPr/>
            <p:nvPr/>
          </p:nvSpPr>
          <p:spPr>
            <a:xfrm>
              <a:off x="6732894" y="4653081"/>
              <a:ext cx="1223342" cy="399950"/>
            </a:xfrm>
            <a:prstGeom prst="rect">
              <a:avLst/>
            </a:prstGeom>
          </p:spPr>
          <p:txBody>
            <a:bodyPr>
              <a:spAutoFit/>
            </a:bodyPr>
            <a:lstStyle/>
            <a:p>
              <a:pPr algn="ctr">
                <a:defRPr/>
              </a:pPr>
              <a:r>
                <a:rPr lang="es-ES" sz="2000" b="1" i="1" dirty="0">
                  <a:solidFill>
                    <a:srgbClr val="004586"/>
                  </a:solidFill>
                  <a:latin typeface="+mj-lt"/>
                  <a:cs typeface="Calibri"/>
                </a:rPr>
                <a:t>p</a:t>
              </a:r>
              <a:r>
                <a:rPr lang="es-ES" sz="2000" b="1" dirty="0">
                  <a:solidFill>
                    <a:srgbClr val="004586"/>
                  </a:solidFill>
                  <a:latin typeface="+mj-lt"/>
                  <a:cs typeface="Calibri"/>
                </a:rPr>
                <a:t>&lt;0,001</a:t>
              </a:r>
              <a:endParaRPr lang="es-ES" sz="2000" dirty="0">
                <a:solidFill>
                  <a:srgbClr val="004586"/>
                </a:solidFill>
                <a:latin typeface="+mj-lt"/>
              </a:endParaRPr>
            </a:p>
          </p:txBody>
        </p:sp>
      </p:grpSp>
      <p:sp>
        <p:nvSpPr>
          <p:cNvPr id="55307" name="Rectángulo 1"/>
          <p:cNvSpPr>
            <a:spLocks noChangeArrowheads="1"/>
          </p:cNvSpPr>
          <p:nvPr/>
        </p:nvSpPr>
        <p:spPr bwMode="auto">
          <a:xfrm>
            <a:off x="1023938" y="190500"/>
            <a:ext cx="10215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ES" b="1">
                <a:solidFill>
                  <a:srgbClr val="004586"/>
                </a:solidFill>
              </a:rPr>
              <a:t>Eficacia clínica de la vacuna antineumocócica conjugada 13</a:t>
            </a:r>
            <a:r>
              <a:rPr lang="es-ES" altLang="es-ES" baseline="30000">
                <a:solidFill>
                  <a:srgbClr val="004586"/>
                </a:solidFill>
              </a:rPr>
              <a:t> </a:t>
            </a:r>
          </a:p>
        </p:txBody>
      </p:sp>
      <p:sp>
        <p:nvSpPr>
          <p:cNvPr id="57" name="4 Rectángulo"/>
          <p:cNvSpPr/>
          <p:nvPr/>
        </p:nvSpPr>
        <p:spPr>
          <a:xfrm>
            <a:off x="5167313" y="5618163"/>
            <a:ext cx="6696075" cy="739775"/>
          </a:xfrm>
          <a:prstGeom prst="rect">
            <a:avLst/>
          </a:prstGeom>
          <a:ln w="63500">
            <a:noFill/>
          </a:ln>
        </p:spPr>
        <p:txBody>
          <a:bodyPr>
            <a:spAutoFit/>
          </a:bodyPr>
          <a:lstStyle/>
          <a:p>
            <a:pPr marL="285750" indent="-285750" algn="r">
              <a:spcBef>
                <a:spcPct val="25000"/>
              </a:spcBef>
              <a:defRPr/>
            </a:pPr>
            <a:r>
              <a:rPr lang="en-AU" sz="1200" dirty="0" err="1">
                <a:solidFill>
                  <a:srgbClr val="808080"/>
                </a:solidFill>
                <a:latin typeface="+mj-lt"/>
              </a:rPr>
              <a:t>Hak</a:t>
            </a:r>
            <a:r>
              <a:rPr lang="en-AU" sz="1200" dirty="0">
                <a:solidFill>
                  <a:srgbClr val="808080"/>
                </a:solidFill>
                <a:latin typeface="+mj-lt"/>
              </a:rPr>
              <a:t> E, </a:t>
            </a:r>
            <a:r>
              <a:rPr lang="en-AU" sz="1200" dirty="0" err="1">
                <a:solidFill>
                  <a:srgbClr val="808080"/>
                </a:solidFill>
                <a:latin typeface="+mj-lt"/>
              </a:rPr>
              <a:t>Grobbee</a:t>
            </a:r>
            <a:r>
              <a:rPr lang="en-AU" sz="1200" dirty="0">
                <a:solidFill>
                  <a:srgbClr val="808080"/>
                </a:solidFill>
                <a:latin typeface="+mj-lt"/>
              </a:rPr>
              <a:t> DE, Sanders EAM, et al, Netherlands J Med,  2008;66:378-383.</a:t>
            </a:r>
          </a:p>
          <a:p>
            <a:pPr marL="285750" indent="-285750" algn="r">
              <a:spcBef>
                <a:spcPct val="25000"/>
              </a:spcBef>
              <a:defRPr/>
            </a:pPr>
            <a:r>
              <a:rPr lang="es-ES_tradnl" sz="1200" dirty="0" err="1">
                <a:solidFill>
                  <a:srgbClr val="808080"/>
                </a:solidFill>
                <a:latin typeface="+mj-lt"/>
              </a:rPr>
              <a:t>Bonten</a:t>
            </a:r>
            <a:r>
              <a:rPr lang="es-ES_tradnl" sz="1200" dirty="0">
                <a:solidFill>
                  <a:srgbClr val="808080"/>
                </a:solidFill>
                <a:latin typeface="+mj-lt"/>
              </a:rPr>
              <a:t> MJM, et al. </a:t>
            </a:r>
            <a:r>
              <a:rPr lang="es-ES_tradnl" sz="1200" b="1" dirty="0">
                <a:solidFill>
                  <a:srgbClr val="808080"/>
                </a:solidFill>
                <a:latin typeface="+mj-lt"/>
              </a:rPr>
              <a:t>N </a:t>
            </a:r>
            <a:r>
              <a:rPr lang="es-ES_tradnl" sz="1200" b="1" dirty="0" err="1">
                <a:solidFill>
                  <a:srgbClr val="808080"/>
                </a:solidFill>
                <a:latin typeface="+mj-lt"/>
              </a:rPr>
              <a:t>Eng</a:t>
            </a:r>
            <a:r>
              <a:rPr lang="es-ES_tradnl" sz="1200" b="1" dirty="0">
                <a:solidFill>
                  <a:srgbClr val="808080"/>
                </a:solidFill>
                <a:latin typeface="+mj-lt"/>
              </a:rPr>
              <a:t> J </a:t>
            </a:r>
            <a:r>
              <a:rPr lang="es-ES_tradnl" sz="1200" b="1" dirty="0" err="1">
                <a:solidFill>
                  <a:srgbClr val="808080"/>
                </a:solidFill>
                <a:latin typeface="+mj-lt"/>
              </a:rPr>
              <a:t>Med</a:t>
            </a:r>
            <a:r>
              <a:rPr lang="es-ES_tradnl" sz="1200" b="1" dirty="0">
                <a:solidFill>
                  <a:srgbClr val="808080"/>
                </a:solidFill>
                <a:latin typeface="+mj-lt"/>
              </a:rPr>
              <a:t> 2015;372:1114-25</a:t>
            </a:r>
            <a:endParaRPr lang="en-AU" sz="1200" b="1" dirty="0">
              <a:solidFill>
                <a:srgbClr val="808080"/>
              </a:solidFill>
              <a:latin typeface="+mj-lt"/>
            </a:endParaRPr>
          </a:p>
          <a:p>
            <a:pPr marL="285750" indent="-285750">
              <a:spcBef>
                <a:spcPct val="25000"/>
              </a:spcBef>
              <a:defRPr/>
            </a:pPr>
            <a:endParaRPr lang="en-AU" sz="1200" dirty="0">
              <a:solidFill>
                <a:prstClr val="black"/>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3 Marcador de texto"/>
          <p:cNvSpPr>
            <a:spLocks noGrp="1"/>
          </p:cNvSpPr>
          <p:nvPr>
            <p:ph type="body" sz="quarter" idx="10"/>
          </p:nvPr>
        </p:nvSpPr>
        <p:spPr>
          <a:xfrm>
            <a:off x="0" y="5661025"/>
            <a:ext cx="11582400" cy="295275"/>
          </a:xfrm>
        </p:spPr>
        <p:txBody>
          <a:bodyPr/>
          <a:lstStyle/>
          <a:p>
            <a:pPr eaLnBrk="1" hangingPunct="1"/>
            <a:endParaRPr lang="es-ES" altLang="es-ES" smtClean="0"/>
          </a:p>
        </p:txBody>
      </p:sp>
      <p:sp>
        <p:nvSpPr>
          <p:cNvPr id="5" name="2 Marcador de texto"/>
          <p:cNvSpPr txBox="1">
            <a:spLocks/>
          </p:cNvSpPr>
          <p:nvPr/>
        </p:nvSpPr>
        <p:spPr bwMode="auto">
          <a:xfrm>
            <a:off x="1116013" y="2492375"/>
            <a:ext cx="10363200" cy="3330575"/>
          </a:xfrm>
          <a:prstGeom prst="rect">
            <a:avLst/>
          </a:prstGeom>
          <a:noFill/>
          <a:ln w="9525">
            <a:noFill/>
            <a:miter lim="800000"/>
            <a:headEnd/>
            <a:tailEnd/>
          </a:ln>
        </p:spPr>
        <p:txBody>
          <a:bodyPr>
            <a:normAutofit/>
          </a:bodyPr>
          <a:lstStyle>
            <a:lvl1pPr marL="457200" indent="-457200">
              <a:spcBef>
                <a:spcPts val="600"/>
              </a:spcBef>
              <a:buClr>
                <a:schemeClr val="tx2"/>
              </a:buClr>
              <a:buFont typeface="+mj-lt"/>
              <a:buAutoNum type="arabicPeriod"/>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eaLnBrk="1" hangingPunct="1">
              <a:defRPr/>
            </a:pPr>
            <a:r>
              <a:rPr lang="en-US" altLang="es-ES_tradnl" dirty="0" smtClean="0">
                <a:latin typeface="+mn-lt"/>
                <a:cs typeface="Arial"/>
              </a:rPr>
              <a:t>Vacunación con </a:t>
            </a:r>
            <a:r>
              <a:rPr lang="en-US" altLang="es-ES_tradnl" dirty="0" err="1" smtClean="0">
                <a:latin typeface="+mn-lt"/>
                <a:cs typeface="Arial"/>
              </a:rPr>
              <a:t>vacuna</a:t>
            </a:r>
            <a:r>
              <a:rPr lang="en-US" altLang="es-ES_tradnl" dirty="0" smtClean="0">
                <a:latin typeface="+mn-lt"/>
                <a:cs typeface="Arial"/>
              </a:rPr>
              <a:t> antineumocócica con conjugada 13.</a:t>
            </a:r>
            <a:endParaRPr lang="es-ES" dirty="0" smtClean="0">
              <a:latin typeface="+mn-lt"/>
              <a:cs typeface="+mn-cs"/>
            </a:endParaRPr>
          </a:p>
          <a:p>
            <a:pPr eaLnBrk="1" hangingPunct="1">
              <a:defRPr/>
            </a:pPr>
            <a:r>
              <a:rPr lang="es-ES" dirty="0" smtClean="0">
                <a:latin typeface="+mn-lt"/>
                <a:cs typeface="+mn-cs"/>
              </a:rPr>
              <a:t>Solo vacunación antigripal.</a:t>
            </a:r>
          </a:p>
          <a:p>
            <a:pPr eaLnBrk="1" hangingPunct="1">
              <a:defRPr/>
            </a:pPr>
            <a:r>
              <a:rPr lang="es-ES" dirty="0" smtClean="0">
                <a:latin typeface="+mn-lt"/>
                <a:cs typeface="+mn-cs"/>
              </a:rPr>
              <a:t>Vacunación antigripal más antineumocócica con conjugada 13 y 23 valente.</a:t>
            </a:r>
          </a:p>
          <a:p>
            <a:pPr eaLnBrk="1" hangingPunct="1">
              <a:defRPr/>
            </a:pPr>
            <a:r>
              <a:rPr lang="es-ES" dirty="0" smtClean="0">
                <a:latin typeface="+mn-lt"/>
                <a:cs typeface="+mn-cs"/>
              </a:rPr>
              <a:t>Vacunación antigripal y antineumocócica con conjugada 13.</a:t>
            </a:r>
          </a:p>
        </p:txBody>
      </p:sp>
      <p:sp>
        <p:nvSpPr>
          <p:cNvPr id="6" name="2 Marcador de texto"/>
          <p:cNvSpPr txBox="1">
            <a:spLocks/>
          </p:cNvSpPr>
          <p:nvPr/>
        </p:nvSpPr>
        <p:spPr bwMode="auto">
          <a:xfrm>
            <a:off x="952500" y="1060450"/>
            <a:ext cx="10363200" cy="1036638"/>
          </a:xfrm>
          <a:prstGeom prst="rect">
            <a:avLst/>
          </a:prstGeom>
          <a:noFill/>
          <a:ln w="9525">
            <a:noFill/>
            <a:miter lim="800000"/>
            <a:headEnd/>
            <a:tailEnd/>
          </a:ln>
        </p:spPr>
        <p:txBody>
          <a:bodyPr anchor="b">
            <a:normAutofit/>
          </a:bodyPr>
          <a:lstStyle>
            <a:lvl1pPr marL="0" indent="0" algn="ctr">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eaLnBrk="1" hangingPunct="1">
              <a:spcBef>
                <a:spcPct val="20000"/>
              </a:spcBef>
              <a:defRPr/>
            </a:pPr>
            <a:r>
              <a:rPr lang="es-ES" dirty="0" smtClean="0">
                <a:latin typeface="+mj-lt"/>
              </a:rPr>
              <a:t>¿Cuál sería la pauta de vacunación para prevenir la neumonía en nuestro paciente?</a:t>
            </a:r>
            <a:endParaRPr lang="es-ES" i="1" dirty="0" smtClean="0">
              <a:latin typeface="+mj-lt"/>
              <a:cs typeface="+mn-cs"/>
            </a:endParaRPr>
          </a:p>
        </p:txBody>
      </p:sp>
      <p:sp>
        <p:nvSpPr>
          <p:cNvPr id="7" name="1 Título"/>
          <p:cNvSpPr txBox="1">
            <a:spLocks/>
          </p:cNvSpPr>
          <p:nvPr/>
        </p:nvSpPr>
        <p:spPr bwMode="auto">
          <a:xfrm>
            <a:off x="762000" y="312738"/>
            <a:ext cx="10972800" cy="604837"/>
          </a:xfrm>
          <a:prstGeom prst="rect">
            <a:avLst/>
          </a:prstGeom>
          <a:noFill/>
          <a:ln w="9525">
            <a:noFill/>
            <a:miter lim="800000"/>
            <a:headEnd/>
            <a:tailEnd/>
          </a:ln>
        </p:spPr>
        <p:txBody>
          <a:bodyPr anchor="ctr"/>
          <a:lstStyle>
            <a:lvl1pPr algn="ctr">
              <a:defRPr sz="3200" b="1">
                <a:solidFill>
                  <a:schemeClr val="accent1"/>
                </a:solidFill>
              </a:defRPr>
            </a:lvl1pPr>
          </a:lstStyle>
          <a:p>
            <a:pPr eaLnBrk="1" hangingPunct="1">
              <a:defRPr/>
            </a:pPr>
            <a:r>
              <a:rPr lang="es-ES" dirty="0" smtClean="0">
                <a:latin typeface="+mj-lt"/>
                <a:ea typeface="+mj-ea"/>
                <a:cs typeface="+mj-cs"/>
              </a:rPr>
              <a:t>Pregunta 6</a:t>
            </a:r>
            <a:endParaRPr lang="es-ES" dirty="0">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Título"/>
          <p:cNvSpPr>
            <a:spLocks noGrp="1"/>
          </p:cNvSpPr>
          <p:nvPr>
            <p:ph type="title"/>
          </p:nvPr>
        </p:nvSpPr>
        <p:spPr>
          <a:xfrm>
            <a:off x="609600" y="466725"/>
            <a:ext cx="10972800" cy="604838"/>
          </a:xfrm>
        </p:spPr>
        <p:txBody>
          <a:bodyPr/>
          <a:lstStyle/>
          <a:p>
            <a:r>
              <a:rPr lang="es-ES" altLang="es-ES" dirty="0" smtClean="0">
                <a:solidFill>
                  <a:srgbClr val="004586"/>
                </a:solidFill>
                <a:cs typeface="Calibri" panose="020F0502020204030204" pitchFamily="34" charset="0"/>
              </a:rPr>
              <a:t>Guía de vacunación frente a la neumonía adquirida en la comunidad en el adulto</a:t>
            </a:r>
            <a:r>
              <a:rPr lang="es-ES" altLang="es-ES" baseline="30000" dirty="0" smtClean="0">
                <a:solidFill>
                  <a:srgbClr val="004586"/>
                </a:solidFill>
                <a:cs typeface="Calibri" panose="020F0502020204030204" pitchFamily="34" charset="0"/>
              </a:rPr>
              <a:t>(1)</a:t>
            </a:r>
            <a:r>
              <a:rPr lang="es-ES" altLang="es-ES" baseline="30000" dirty="0" smtClean="0">
                <a:solidFill>
                  <a:srgbClr val="1871B0"/>
                </a:solidFill>
                <a:cs typeface="Calibri" panose="020F0502020204030204" pitchFamily="34" charset="0"/>
              </a:rPr>
              <a:t/>
            </a:r>
            <a:br>
              <a:rPr lang="es-ES" altLang="es-ES" baseline="30000" dirty="0" smtClean="0">
                <a:solidFill>
                  <a:srgbClr val="1871B0"/>
                </a:solidFill>
                <a:cs typeface="Calibri" panose="020F0502020204030204" pitchFamily="34" charset="0"/>
              </a:rPr>
            </a:br>
            <a:endParaRPr lang="es-ES" altLang="es-ES" dirty="0" smtClean="0"/>
          </a:p>
        </p:txBody>
      </p:sp>
      <p:pic>
        <p:nvPicPr>
          <p:cNvPr id="57347" name="Imagen 1"/>
          <p:cNvPicPr>
            <a:picLocks noChangeAspect="1"/>
          </p:cNvPicPr>
          <p:nvPr/>
        </p:nvPicPr>
        <p:blipFill>
          <a:blip r:embed="rId2" cstate="print">
            <a:extLst>
              <a:ext uri="{28A0092B-C50C-407E-A947-70E740481C1C}">
                <a14:useLocalDpi xmlns:a14="http://schemas.microsoft.com/office/drawing/2010/main" val="0"/>
              </a:ext>
            </a:extLst>
          </a:blip>
          <a:srcRect t="19009" b="4849"/>
          <a:stretch>
            <a:fillRect/>
          </a:stretch>
        </p:blipFill>
        <p:spPr bwMode="auto">
          <a:xfrm>
            <a:off x="809625" y="1000125"/>
            <a:ext cx="9501188"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10025063" y="4573588"/>
            <a:ext cx="2166937" cy="1570037"/>
          </a:xfrm>
          <a:prstGeom prst="rect">
            <a:avLst/>
          </a:prstGeom>
        </p:spPr>
        <p:txBody>
          <a:bodyPr>
            <a:spAutoFit/>
          </a:bodyPr>
          <a:lstStyle/>
          <a:p>
            <a:pPr>
              <a:defRPr/>
            </a:pPr>
            <a:r>
              <a:rPr lang="es-ES" sz="1200" b="1" dirty="0">
                <a:solidFill>
                  <a:srgbClr val="808080"/>
                </a:solidFill>
                <a:latin typeface="+mj-lt"/>
              </a:rPr>
              <a:t>1. Redondo. I Rivero, D. Vargas,  E, et al. Vacunación frente a la Neumonía Adquirida en la Comunidad del adulto. Posicionamiento del Grupo </a:t>
            </a:r>
            <a:r>
              <a:rPr lang="es-ES" sz="1200" b="1" dirty="0" err="1">
                <a:solidFill>
                  <a:srgbClr val="808080"/>
                </a:solidFill>
                <a:latin typeface="+mj-lt"/>
              </a:rPr>
              <a:t>Neumoexpertos</a:t>
            </a:r>
            <a:r>
              <a:rPr lang="es-ES" sz="1200" b="1" dirty="0">
                <a:solidFill>
                  <a:srgbClr val="808080"/>
                </a:solidFill>
                <a:latin typeface="+mj-lt"/>
              </a:rPr>
              <a:t> en Prevención. </a:t>
            </a:r>
            <a:r>
              <a:rPr lang="es-ES" sz="1200" b="1" dirty="0" err="1">
                <a:solidFill>
                  <a:srgbClr val="808080"/>
                </a:solidFill>
                <a:latin typeface="+mj-lt"/>
              </a:rPr>
              <a:t>Semergen</a:t>
            </a:r>
            <a:r>
              <a:rPr lang="es-ES" sz="1200" b="1" dirty="0">
                <a:solidFill>
                  <a:srgbClr val="808080"/>
                </a:solidFill>
                <a:latin typeface="+mj-lt"/>
              </a:rPr>
              <a:t>. 2016; 42 (7); 464-75</a:t>
            </a:r>
            <a:endParaRPr lang="es-ES" sz="1200" dirty="0">
              <a:solidFill>
                <a:srgbClr val="808080"/>
              </a:solidFill>
              <a:latin typeface="+mj-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Título"/>
          <p:cNvSpPr>
            <a:spLocks noGrp="1"/>
          </p:cNvSpPr>
          <p:nvPr>
            <p:ph type="title"/>
          </p:nvPr>
        </p:nvSpPr>
        <p:spPr>
          <a:xfrm>
            <a:off x="609600" y="538163"/>
            <a:ext cx="10972800" cy="604837"/>
          </a:xfrm>
        </p:spPr>
        <p:txBody>
          <a:bodyPr/>
          <a:lstStyle/>
          <a:p>
            <a:r>
              <a:rPr lang="es-ES" altLang="es-ES" dirty="0" smtClean="0">
                <a:solidFill>
                  <a:srgbClr val="004586"/>
                </a:solidFill>
                <a:cs typeface="Calibri" panose="020F0502020204030204" pitchFamily="34" charset="0"/>
              </a:rPr>
              <a:t>Guía de vacunación frente a la neumonía adquirida en la comunidad en el adulto</a:t>
            </a:r>
            <a:r>
              <a:rPr lang="es-ES" altLang="es-ES" baseline="30000" dirty="0" smtClean="0">
                <a:solidFill>
                  <a:srgbClr val="004586"/>
                </a:solidFill>
                <a:cs typeface="Calibri" panose="020F0502020204030204" pitchFamily="34" charset="0"/>
              </a:rPr>
              <a:t>(1)</a:t>
            </a:r>
            <a:r>
              <a:rPr lang="es-ES" altLang="es-ES" baseline="30000" dirty="0" smtClean="0">
                <a:solidFill>
                  <a:srgbClr val="1871B0"/>
                </a:solidFill>
                <a:cs typeface="Calibri" panose="020F0502020204030204" pitchFamily="34" charset="0"/>
              </a:rPr>
              <a:t/>
            </a:r>
            <a:br>
              <a:rPr lang="es-ES" altLang="es-ES" baseline="30000" dirty="0" smtClean="0">
                <a:solidFill>
                  <a:srgbClr val="1871B0"/>
                </a:solidFill>
                <a:cs typeface="Calibri" panose="020F0502020204030204" pitchFamily="34" charset="0"/>
              </a:rPr>
            </a:br>
            <a:endParaRPr lang="es-ES" altLang="es-ES" dirty="0" smtClean="0"/>
          </a:p>
        </p:txBody>
      </p:sp>
      <p:sp>
        <p:nvSpPr>
          <p:cNvPr id="58371" name="6 Marcador de contenido"/>
          <p:cNvSpPr>
            <a:spLocks noGrp="1"/>
          </p:cNvSpPr>
          <p:nvPr>
            <p:ph idx="1"/>
          </p:nvPr>
        </p:nvSpPr>
        <p:spPr>
          <a:xfrm>
            <a:off x="0" y="1352550"/>
            <a:ext cx="11582400" cy="4592638"/>
          </a:xfrm>
        </p:spPr>
        <p:txBody>
          <a:bodyPr/>
          <a:lstStyle/>
          <a:p>
            <a:r>
              <a:rPr lang="es-ES" altLang="es-ES" dirty="0" smtClean="0">
                <a:solidFill>
                  <a:srgbClr val="004586"/>
                </a:solidFill>
                <a:cs typeface="Calibri" panose="020F0502020204030204" pitchFamily="34" charset="0"/>
              </a:rPr>
              <a:t>Cuando la </a:t>
            </a:r>
            <a:r>
              <a:rPr lang="es-ES" altLang="es-ES" dirty="0" smtClean="0">
                <a:solidFill>
                  <a:srgbClr val="C00000"/>
                </a:solidFill>
                <a:cs typeface="Calibri" panose="020F0502020204030204" pitchFamily="34" charset="0"/>
              </a:rPr>
              <a:t>coincidencia entre los virus </a:t>
            </a:r>
            <a:r>
              <a:rPr lang="es-ES" altLang="es-ES" dirty="0" smtClean="0">
                <a:solidFill>
                  <a:srgbClr val="004586"/>
                </a:solidFill>
                <a:cs typeface="Calibri" panose="020F0502020204030204" pitchFamily="34" charset="0"/>
              </a:rPr>
              <a:t>circulantes y los </a:t>
            </a:r>
            <a:r>
              <a:rPr lang="es-ES" altLang="es-ES" dirty="0" err="1" smtClean="0">
                <a:solidFill>
                  <a:srgbClr val="004586"/>
                </a:solidFill>
                <a:cs typeface="Calibri" panose="020F0502020204030204" pitchFamily="34" charset="0"/>
              </a:rPr>
              <a:t>vacunales</a:t>
            </a:r>
            <a:r>
              <a:rPr lang="es-ES" altLang="es-ES" dirty="0" smtClean="0">
                <a:solidFill>
                  <a:srgbClr val="004586"/>
                </a:solidFill>
                <a:cs typeface="Calibri" panose="020F0502020204030204" pitchFamily="34" charset="0"/>
              </a:rPr>
              <a:t> es </a:t>
            </a:r>
            <a:r>
              <a:rPr lang="es-ES" altLang="es-ES" dirty="0" smtClean="0">
                <a:solidFill>
                  <a:srgbClr val="C00000"/>
                </a:solidFill>
                <a:cs typeface="Calibri" panose="020F0502020204030204" pitchFamily="34" charset="0"/>
              </a:rPr>
              <a:t>alta, la vacuna previene entre el 70 y el 90 % de la </a:t>
            </a:r>
            <a:r>
              <a:rPr lang="es-ES" altLang="es-ES" dirty="0" smtClean="0">
                <a:solidFill>
                  <a:srgbClr val="004586"/>
                </a:solidFill>
                <a:cs typeface="Calibri" panose="020F0502020204030204" pitchFamily="34" charset="0"/>
              </a:rPr>
              <a:t>gripe en sujetos sanos menores de 65 años.</a:t>
            </a:r>
            <a:r>
              <a:rPr lang="es-ES" altLang="es-ES" baseline="30000" dirty="0" smtClean="0">
                <a:solidFill>
                  <a:srgbClr val="004586"/>
                </a:solidFill>
                <a:cs typeface="Calibri" panose="020F0502020204030204" pitchFamily="34" charset="0"/>
              </a:rPr>
              <a:t>(</a:t>
            </a:r>
            <a:r>
              <a:rPr lang="es-ES" altLang="es-ES" b="1" baseline="30000" dirty="0" smtClean="0">
                <a:solidFill>
                  <a:srgbClr val="004586"/>
                </a:solidFill>
                <a:cs typeface="Calibri" panose="020F0502020204030204" pitchFamily="34" charset="0"/>
              </a:rPr>
              <a:t>1)</a:t>
            </a:r>
          </a:p>
          <a:p>
            <a:r>
              <a:rPr lang="es-ES" altLang="es-ES" dirty="0" smtClean="0">
                <a:solidFill>
                  <a:srgbClr val="004586"/>
                </a:solidFill>
                <a:cs typeface="Calibri" panose="020F0502020204030204" pitchFamily="34" charset="0"/>
              </a:rPr>
              <a:t>En personas </a:t>
            </a:r>
            <a:r>
              <a:rPr lang="es-ES" altLang="es-ES" dirty="0" smtClean="0">
                <a:solidFill>
                  <a:srgbClr val="C00000"/>
                </a:solidFill>
                <a:cs typeface="Calibri" panose="020F0502020204030204" pitchFamily="34" charset="0"/>
              </a:rPr>
              <a:t>mayores de 65 años </a:t>
            </a:r>
            <a:r>
              <a:rPr lang="es-ES" altLang="es-ES" dirty="0" smtClean="0">
                <a:solidFill>
                  <a:srgbClr val="004586"/>
                </a:solidFill>
                <a:cs typeface="Calibri" panose="020F0502020204030204" pitchFamily="34" charset="0"/>
              </a:rPr>
              <a:t>y personas </a:t>
            </a:r>
            <a:r>
              <a:rPr lang="es-ES" altLang="es-ES" dirty="0" smtClean="0">
                <a:solidFill>
                  <a:srgbClr val="C00000"/>
                </a:solidFill>
                <a:cs typeface="Calibri" panose="020F0502020204030204" pitchFamily="34" charset="0"/>
              </a:rPr>
              <a:t>con enfermedades crónicas </a:t>
            </a:r>
            <a:r>
              <a:rPr lang="es-ES" altLang="es-ES" dirty="0" smtClean="0">
                <a:solidFill>
                  <a:srgbClr val="004586"/>
                </a:solidFill>
                <a:cs typeface="Calibri" panose="020F0502020204030204" pitchFamily="34" charset="0"/>
              </a:rPr>
              <a:t>es </a:t>
            </a:r>
            <a:br>
              <a:rPr lang="es-ES" altLang="es-ES" dirty="0" smtClean="0">
                <a:solidFill>
                  <a:srgbClr val="004586"/>
                </a:solidFill>
                <a:cs typeface="Calibri" panose="020F0502020204030204" pitchFamily="34" charset="0"/>
              </a:rPr>
            </a:br>
            <a:r>
              <a:rPr lang="es-ES" altLang="es-ES" dirty="0" smtClean="0">
                <a:solidFill>
                  <a:srgbClr val="004586"/>
                </a:solidFill>
                <a:cs typeface="Calibri" panose="020F0502020204030204" pitchFamily="34" charset="0"/>
              </a:rPr>
              <a:t> efectiva en la </a:t>
            </a:r>
            <a:r>
              <a:rPr lang="es-ES" altLang="es-ES" dirty="0" smtClean="0">
                <a:solidFill>
                  <a:srgbClr val="C00000"/>
                </a:solidFill>
                <a:cs typeface="Calibri" panose="020F0502020204030204" pitchFamily="34" charset="0"/>
              </a:rPr>
              <a:t>prevención de complicaciones </a:t>
            </a:r>
            <a:r>
              <a:rPr lang="es-ES" altLang="es-ES" dirty="0" smtClean="0">
                <a:solidFill>
                  <a:srgbClr val="004586"/>
                </a:solidFill>
                <a:cs typeface="Calibri" panose="020F0502020204030204" pitchFamily="34" charset="0"/>
              </a:rPr>
              <a:t>derivadas de la </a:t>
            </a:r>
            <a:r>
              <a:rPr lang="es-ES" altLang="es-ES" dirty="0" smtClean="0">
                <a:solidFill>
                  <a:srgbClr val="C00000"/>
                </a:solidFill>
                <a:cs typeface="Calibri" panose="020F0502020204030204" pitchFamily="34" charset="0"/>
              </a:rPr>
              <a:t>gripe.</a:t>
            </a:r>
            <a:r>
              <a:rPr lang="es-ES" altLang="es-ES" baseline="30000" dirty="0" smtClean="0">
                <a:solidFill>
                  <a:srgbClr val="004586"/>
                </a:solidFill>
                <a:cs typeface="Calibri" panose="020F0502020204030204" pitchFamily="34" charset="0"/>
              </a:rPr>
              <a:t>(</a:t>
            </a:r>
            <a:r>
              <a:rPr lang="es-ES" altLang="es-ES" b="1" baseline="30000" dirty="0" smtClean="0">
                <a:solidFill>
                  <a:srgbClr val="004586"/>
                </a:solidFill>
                <a:cs typeface="Calibri" panose="020F0502020204030204" pitchFamily="34" charset="0"/>
              </a:rPr>
              <a:t>1)</a:t>
            </a:r>
            <a:endParaRPr lang="es-ES" altLang="es-ES" dirty="0" smtClean="0">
              <a:solidFill>
                <a:srgbClr val="C00000"/>
              </a:solidFill>
              <a:cs typeface="Calibri" panose="020F0502020204030204" pitchFamily="34" charset="0"/>
            </a:endParaRPr>
          </a:p>
          <a:p>
            <a:r>
              <a:rPr lang="es-ES" altLang="es-ES" dirty="0" smtClean="0">
                <a:solidFill>
                  <a:srgbClr val="C00000"/>
                </a:solidFill>
                <a:cs typeface="Calibri" panose="020F0502020204030204" pitchFamily="34" charset="0"/>
              </a:rPr>
              <a:t>Se pueden evitar un 50 a 60% de hospitalizaciones y el 80% de  fallecimientos derivados de estas complicaciones.</a:t>
            </a:r>
            <a:r>
              <a:rPr lang="es-ES" altLang="es-ES" baseline="30000" dirty="0" smtClean="0">
                <a:solidFill>
                  <a:srgbClr val="004586"/>
                </a:solidFill>
                <a:cs typeface="Calibri" panose="020F0502020204030204" pitchFamily="34" charset="0"/>
              </a:rPr>
              <a:t> (</a:t>
            </a:r>
            <a:r>
              <a:rPr lang="es-ES" altLang="es-ES" b="1" baseline="30000" dirty="0" smtClean="0">
                <a:solidFill>
                  <a:srgbClr val="004586"/>
                </a:solidFill>
                <a:cs typeface="Calibri" panose="020F0502020204030204" pitchFamily="34" charset="0"/>
              </a:rPr>
              <a:t>1)</a:t>
            </a:r>
          </a:p>
          <a:p>
            <a:r>
              <a:rPr lang="es-ES" altLang="es-ES" dirty="0" smtClean="0">
                <a:solidFill>
                  <a:srgbClr val="004586"/>
                </a:solidFill>
                <a:cs typeface="Calibri" panose="020F0502020204030204" pitchFamily="34" charset="0"/>
              </a:rPr>
              <a:t>En estos grupos, la</a:t>
            </a:r>
            <a:r>
              <a:rPr lang="es-ES" altLang="es-ES" b="1" dirty="0" smtClean="0">
                <a:solidFill>
                  <a:srgbClr val="004586"/>
                </a:solidFill>
                <a:cs typeface="Calibri" panose="020F0502020204030204" pitchFamily="34" charset="0"/>
              </a:rPr>
              <a:t> </a:t>
            </a:r>
            <a:r>
              <a:rPr lang="es-ES" altLang="es-ES" dirty="0" smtClean="0">
                <a:solidFill>
                  <a:srgbClr val="C00000"/>
                </a:solidFill>
                <a:cs typeface="Calibri" panose="020F0502020204030204" pitchFamily="34" charset="0"/>
              </a:rPr>
              <a:t>eficacia</a:t>
            </a:r>
            <a:r>
              <a:rPr lang="es-ES" altLang="es-ES" b="1" dirty="0" smtClean="0">
                <a:solidFill>
                  <a:srgbClr val="004586"/>
                </a:solidFill>
                <a:cs typeface="Calibri" panose="020F0502020204030204" pitchFamily="34" charset="0"/>
              </a:rPr>
              <a:t> </a:t>
            </a:r>
            <a:r>
              <a:rPr lang="es-ES" altLang="es-ES" dirty="0" smtClean="0">
                <a:solidFill>
                  <a:srgbClr val="004586"/>
                </a:solidFill>
                <a:cs typeface="Calibri" panose="020F0502020204030204" pitchFamily="34" charset="0"/>
              </a:rPr>
              <a:t>para prevenir la enfermedad es de un </a:t>
            </a:r>
            <a:r>
              <a:rPr lang="es-ES" altLang="es-ES" dirty="0" smtClean="0">
                <a:solidFill>
                  <a:srgbClr val="C00000"/>
                </a:solidFill>
                <a:cs typeface="Calibri" panose="020F0502020204030204" pitchFamily="34" charset="0"/>
              </a:rPr>
              <a:t>30 a un 40%, </a:t>
            </a:r>
            <a:r>
              <a:rPr lang="es-ES" altLang="es-ES" dirty="0" smtClean="0">
                <a:solidFill>
                  <a:srgbClr val="004586"/>
                </a:solidFill>
                <a:cs typeface="Calibri" panose="020F0502020204030204" pitchFamily="34" charset="0"/>
              </a:rPr>
              <a:t>pero es importante tener en cuenta que, aunque se pueda adquirir la infección</a:t>
            </a:r>
            <a:r>
              <a:rPr lang="es-ES" altLang="es-ES" b="1" dirty="0" smtClean="0">
                <a:solidFill>
                  <a:srgbClr val="C00000"/>
                </a:solidFill>
                <a:cs typeface="Calibri" panose="020F0502020204030204" pitchFamily="34" charset="0"/>
              </a:rPr>
              <a:t>,</a:t>
            </a:r>
            <a:r>
              <a:rPr lang="es-ES" altLang="es-ES" dirty="0" smtClean="0">
                <a:solidFill>
                  <a:srgbClr val="C00000"/>
                </a:solidFill>
                <a:cs typeface="Calibri" panose="020F0502020204030204" pitchFamily="34" charset="0"/>
              </a:rPr>
              <a:t> la enfermedad será con mucha probabilidad menos grave si ha habido vacunación anterior.</a:t>
            </a:r>
            <a:r>
              <a:rPr lang="es-ES" altLang="es-ES" baseline="30000" dirty="0" smtClean="0">
                <a:solidFill>
                  <a:srgbClr val="004586"/>
                </a:solidFill>
                <a:cs typeface="Calibri" panose="020F0502020204030204" pitchFamily="34" charset="0"/>
              </a:rPr>
              <a:t> (</a:t>
            </a:r>
            <a:r>
              <a:rPr lang="es-ES" altLang="es-ES" b="1" baseline="30000" dirty="0" smtClean="0">
                <a:solidFill>
                  <a:srgbClr val="004586"/>
                </a:solidFill>
                <a:cs typeface="Calibri" panose="020F0502020204030204" pitchFamily="34" charset="0"/>
              </a:rPr>
              <a:t>1)</a:t>
            </a:r>
            <a:endParaRPr lang="es-ES" altLang="es-ES" baseline="30000" dirty="0" smtClean="0">
              <a:solidFill>
                <a:srgbClr val="004586"/>
              </a:solidFill>
              <a:cs typeface="Calibri" panose="020F0502020204030204" pitchFamily="34" charset="0"/>
            </a:endParaRPr>
          </a:p>
          <a:p>
            <a:endParaRPr lang="es-ES" altLang="es-ES" dirty="0" smtClean="0">
              <a:solidFill>
                <a:srgbClr val="004586"/>
              </a:solidFill>
            </a:endParaRPr>
          </a:p>
        </p:txBody>
      </p:sp>
      <p:sp>
        <p:nvSpPr>
          <p:cNvPr id="58372" name="7 Marcador de texto"/>
          <p:cNvSpPr>
            <a:spLocks noGrp="1"/>
          </p:cNvSpPr>
          <p:nvPr>
            <p:ph type="body" sz="quarter" idx="10"/>
          </p:nvPr>
        </p:nvSpPr>
        <p:spPr>
          <a:xfrm>
            <a:off x="228600" y="5661025"/>
            <a:ext cx="11582400" cy="295275"/>
          </a:xfrm>
        </p:spPr>
        <p:txBody>
          <a:bodyPr/>
          <a:lstStyle/>
          <a:p>
            <a:r>
              <a:rPr lang="es-ES" altLang="es-ES" sz="1200" smtClean="0">
                <a:solidFill>
                  <a:srgbClr val="808080"/>
                </a:solidFill>
              </a:rPr>
              <a:t>1. Redondo. I Rivero, D. Vargas,  E, et al. Vacunación frente a la Neumonía Adquirida en la Comunidad del adulto. Posicionamiento del Grupo Neumoexpertos en Prevención. Semergen. 2016; 42 (7); 464-75. </a:t>
            </a:r>
          </a:p>
          <a:p>
            <a:endParaRPr lang="es-ES" altLang="es-ES"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4381500" y="5715000"/>
            <a:ext cx="7621588" cy="461963"/>
          </a:xfrm>
          <a:prstGeom prst="rect">
            <a:avLst/>
          </a:prstGeom>
          <a:noFill/>
          <a:ln w="25400">
            <a:noFill/>
          </a:ln>
        </p:spPr>
        <p:txBody>
          <a:bodyPr>
            <a:spAutoFit/>
          </a:bodyPr>
          <a:lstStyle/>
          <a:p>
            <a:pPr algn="r">
              <a:defRPr/>
            </a:pPr>
            <a:r>
              <a:rPr lang="es-ES" sz="1200" b="1" dirty="0">
                <a:solidFill>
                  <a:srgbClr val="808080"/>
                </a:solidFill>
                <a:latin typeface="+mj-lt"/>
              </a:rPr>
              <a:t>1. Redondo. I Rivero, D. Vargas,  E, et al. Vacunación frente a la Neumonía Adquirida en la Comunidad del adulto. Posicionamiento del Grupo Neumoexpertos en Prevención. </a:t>
            </a:r>
            <a:r>
              <a:rPr lang="es-ES" sz="1200" b="1" dirty="0" err="1">
                <a:solidFill>
                  <a:srgbClr val="808080"/>
                </a:solidFill>
                <a:latin typeface="+mj-lt"/>
              </a:rPr>
              <a:t>Semergen</a:t>
            </a:r>
            <a:r>
              <a:rPr lang="es-ES" sz="1200" b="1" dirty="0">
                <a:solidFill>
                  <a:srgbClr val="808080"/>
                </a:solidFill>
                <a:latin typeface="+mj-lt"/>
              </a:rPr>
              <a:t>. 2016; 42 (7); 464-75. </a:t>
            </a:r>
          </a:p>
        </p:txBody>
      </p:sp>
      <p:sp>
        <p:nvSpPr>
          <p:cNvPr id="59395" name="1 Título"/>
          <p:cNvSpPr>
            <a:spLocks noGrp="1"/>
          </p:cNvSpPr>
          <p:nvPr>
            <p:ph type="title"/>
          </p:nvPr>
        </p:nvSpPr>
        <p:spPr>
          <a:xfrm>
            <a:off x="609600" y="538163"/>
            <a:ext cx="10972800" cy="604837"/>
          </a:xfrm>
        </p:spPr>
        <p:txBody>
          <a:bodyPr/>
          <a:lstStyle/>
          <a:p>
            <a:r>
              <a:rPr lang="es-ES" altLang="es-ES" dirty="0" smtClean="0">
                <a:solidFill>
                  <a:srgbClr val="004586"/>
                </a:solidFill>
                <a:cs typeface="Calibri" panose="020F0502020204030204" pitchFamily="34" charset="0"/>
              </a:rPr>
              <a:t>Guía de vacunación frente a la neumonía adquirida en la comunidad en el adulto</a:t>
            </a:r>
            <a:r>
              <a:rPr lang="es-ES" altLang="es-ES" baseline="30000" dirty="0" smtClean="0">
                <a:solidFill>
                  <a:srgbClr val="004586"/>
                </a:solidFill>
                <a:cs typeface="Calibri" panose="020F0502020204030204" pitchFamily="34" charset="0"/>
              </a:rPr>
              <a:t>(1)</a:t>
            </a:r>
            <a:r>
              <a:rPr lang="es-ES" altLang="es-ES" baseline="30000" dirty="0" smtClean="0">
                <a:solidFill>
                  <a:srgbClr val="1871B0"/>
                </a:solidFill>
                <a:cs typeface="Calibri" panose="020F0502020204030204" pitchFamily="34" charset="0"/>
              </a:rPr>
              <a:t/>
            </a:r>
            <a:br>
              <a:rPr lang="es-ES" altLang="es-ES" baseline="30000" dirty="0" smtClean="0">
                <a:solidFill>
                  <a:srgbClr val="1871B0"/>
                </a:solidFill>
                <a:cs typeface="Calibri" panose="020F0502020204030204" pitchFamily="34" charset="0"/>
              </a:rPr>
            </a:br>
            <a:endParaRPr lang="es-ES" altLang="es-ES" dirty="0" smtClean="0"/>
          </a:p>
        </p:txBody>
      </p:sp>
      <p:sp>
        <p:nvSpPr>
          <p:cNvPr id="23" name="Rectángulo redondeado 10"/>
          <p:cNvSpPr/>
          <p:nvPr/>
        </p:nvSpPr>
        <p:spPr>
          <a:xfrm>
            <a:off x="1375096" y="2675313"/>
            <a:ext cx="4754238" cy="1038449"/>
          </a:xfrm>
          <a:prstGeom prst="roundRect">
            <a:avLst/>
          </a:prstGeom>
          <a:solidFill>
            <a:schemeClr val="bg1">
              <a:lumMod val="85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ES" sz="2400">
              <a:solidFill>
                <a:prstClr val="white"/>
              </a:solidFill>
            </a:endParaRPr>
          </a:p>
        </p:txBody>
      </p:sp>
      <p:sp>
        <p:nvSpPr>
          <p:cNvPr id="24" name="CuadroTexto 11"/>
          <p:cNvSpPr txBox="1"/>
          <p:nvPr/>
        </p:nvSpPr>
        <p:spPr>
          <a:xfrm>
            <a:off x="1374775" y="2967038"/>
            <a:ext cx="4754563" cy="481012"/>
          </a:xfrm>
          <a:prstGeom prst="rect">
            <a:avLst/>
          </a:prstGeom>
          <a:noFill/>
          <a:ln>
            <a:noFill/>
          </a:ln>
        </p:spPr>
        <p:txBody>
          <a:bodyPr>
            <a:spAutoFit/>
          </a:bodyPr>
          <a:lstStyle/>
          <a:p>
            <a:pPr algn="ctr">
              <a:lnSpc>
                <a:spcPct val="90000"/>
              </a:lnSpc>
              <a:defRPr/>
            </a:pPr>
            <a:r>
              <a:rPr lang="es-ES" sz="2800" dirty="0">
                <a:solidFill>
                  <a:srgbClr val="004586"/>
                </a:solidFill>
                <a:latin typeface="+mj-lt"/>
                <a:cs typeface="Calibri"/>
              </a:rPr>
              <a:t>Vacunación</a:t>
            </a:r>
            <a:r>
              <a:rPr lang="es-ES" sz="2800" b="1" dirty="0">
                <a:solidFill>
                  <a:srgbClr val="004586"/>
                </a:solidFill>
                <a:latin typeface="+mj-lt"/>
                <a:cs typeface="Calibri"/>
              </a:rPr>
              <a:t>  </a:t>
            </a:r>
            <a:r>
              <a:rPr lang="es-ES" sz="2800" dirty="0">
                <a:solidFill>
                  <a:srgbClr val="C00000"/>
                </a:solidFill>
                <a:latin typeface="+mj-lt"/>
                <a:cs typeface="Calibri"/>
              </a:rPr>
              <a:t>prioritaria</a:t>
            </a:r>
            <a:r>
              <a:rPr lang="es-ES" sz="2800" baseline="30000" dirty="0">
                <a:solidFill>
                  <a:srgbClr val="004586"/>
                </a:solidFill>
                <a:latin typeface="+mj-lt"/>
                <a:cs typeface="Calibri"/>
              </a:rPr>
              <a:t>(1)</a:t>
            </a:r>
            <a:endParaRPr lang="es-ES" sz="2800" b="1" baseline="30000" dirty="0">
              <a:solidFill>
                <a:srgbClr val="004586"/>
              </a:solidFill>
              <a:latin typeface="+mj-lt"/>
              <a:cs typeface="Calibri"/>
            </a:endParaRPr>
          </a:p>
        </p:txBody>
      </p:sp>
      <p:sp>
        <p:nvSpPr>
          <p:cNvPr id="25" name="Rectángulo redondeado 12"/>
          <p:cNvSpPr/>
          <p:nvPr/>
        </p:nvSpPr>
        <p:spPr>
          <a:xfrm>
            <a:off x="6324600" y="2675313"/>
            <a:ext cx="5272088" cy="1038450"/>
          </a:xfrm>
          <a:prstGeom prst="roundRect">
            <a:avLst/>
          </a:prstGeom>
          <a:solidFill>
            <a:schemeClr val="bg1">
              <a:lumMod val="85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ES" sz="2400">
              <a:solidFill>
                <a:prstClr val="white"/>
              </a:solidFill>
            </a:endParaRPr>
          </a:p>
        </p:txBody>
      </p:sp>
      <p:sp>
        <p:nvSpPr>
          <p:cNvPr id="26" name="CuadroTexto 13"/>
          <p:cNvSpPr txBox="1"/>
          <p:nvPr/>
        </p:nvSpPr>
        <p:spPr>
          <a:xfrm>
            <a:off x="6132513" y="2967038"/>
            <a:ext cx="5524500" cy="481012"/>
          </a:xfrm>
          <a:prstGeom prst="rect">
            <a:avLst/>
          </a:prstGeom>
          <a:noFill/>
          <a:ln>
            <a:noFill/>
          </a:ln>
        </p:spPr>
        <p:txBody>
          <a:bodyPr>
            <a:spAutoFit/>
          </a:bodyPr>
          <a:lstStyle/>
          <a:p>
            <a:pPr algn="ctr">
              <a:lnSpc>
                <a:spcPct val="90000"/>
              </a:lnSpc>
              <a:defRPr/>
            </a:pPr>
            <a:r>
              <a:rPr lang="es-ES" sz="2800" dirty="0">
                <a:solidFill>
                  <a:srgbClr val="004586"/>
                </a:solidFill>
                <a:latin typeface="+mj-lt"/>
                <a:cs typeface="Calibri"/>
              </a:rPr>
              <a:t>Vacunación</a:t>
            </a:r>
            <a:r>
              <a:rPr lang="es-ES" sz="2800" b="1" dirty="0">
                <a:solidFill>
                  <a:srgbClr val="004586"/>
                </a:solidFill>
                <a:latin typeface="+mj-lt"/>
                <a:cs typeface="Calibri"/>
              </a:rPr>
              <a:t> </a:t>
            </a:r>
            <a:r>
              <a:rPr lang="es-ES" sz="2800" dirty="0">
                <a:solidFill>
                  <a:srgbClr val="C00000"/>
                </a:solidFill>
                <a:latin typeface="+mj-lt"/>
                <a:cs typeface="Calibri"/>
              </a:rPr>
              <a:t>recomendable</a:t>
            </a:r>
            <a:r>
              <a:rPr lang="es-ES" sz="2800" baseline="30000" dirty="0">
                <a:solidFill>
                  <a:srgbClr val="004586"/>
                </a:solidFill>
                <a:latin typeface="+mj-lt"/>
                <a:cs typeface="Calibri"/>
              </a:rPr>
              <a:t>(1)</a:t>
            </a:r>
            <a:endParaRPr lang="es-ES" sz="2800" b="1" baseline="30000" dirty="0">
              <a:solidFill>
                <a:srgbClr val="004586"/>
              </a:solidFill>
              <a:latin typeface="+mj-lt"/>
              <a:cs typeface="Calibri"/>
            </a:endParaRPr>
          </a:p>
        </p:txBody>
      </p:sp>
      <p:cxnSp>
        <p:nvCxnSpPr>
          <p:cNvPr id="27" name="Conector angular 14"/>
          <p:cNvCxnSpPr/>
          <p:nvPr/>
        </p:nvCxnSpPr>
        <p:spPr>
          <a:xfrm rot="5400000">
            <a:off x="3192463" y="1666875"/>
            <a:ext cx="1208088" cy="808037"/>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Conector angular 15"/>
          <p:cNvCxnSpPr/>
          <p:nvPr/>
        </p:nvCxnSpPr>
        <p:spPr>
          <a:xfrm rot="16200000" flipH="1">
            <a:off x="7603332" y="1774031"/>
            <a:ext cx="1079500" cy="865187"/>
          </a:xfrm>
          <a:prstGeom prst="bentConnector3">
            <a:avLst>
              <a:gd name="adj1" fmla="val 30259"/>
            </a:avLst>
          </a:prstGeom>
          <a:ln>
            <a:tailEnd type="arrow"/>
          </a:ln>
        </p:spPr>
        <p:style>
          <a:lnRef idx="2">
            <a:schemeClr val="accent1"/>
          </a:lnRef>
          <a:fillRef idx="0">
            <a:schemeClr val="accent1"/>
          </a:fillRef>
          <a:effectRef idx="1">
            <a:schemeClr val="accent1"/>
          </a:effectRef>
          <a:fontRef idx="minor">
            <a:schemeClr val="tx1"/>
          </a:fontRef>
        </p:style>
      </p:cxnSp>
      <p:sp>
        <p:nvSpPr>
          <p:cNvPr id="59406" name="Rectángulo 16"/>
          <p:cNvSpPr>
            <a:spLocks noChangeArrowheads="1"/>
          </p:cNvSpPr>
          <p:nvPr/>
        </p:nvSpPr>
        <p:spPr bwMode="auto">
          <a:xfrm>
            <a:off x="1349375" y="4043363"/>
            <a:ext cx="47545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
                <a:srgbClr val="C00000"/>
              </a:buClr>
              <a:buFont typeface="Wingdings" panose="05000000000000000000" pitchFamily="2" charset="2"/>
              <a:buChar char="v"/>
            </a:pPr>
            <a:r>
              <a:rPr lang="es-ES_tradnl" altLang="es-ES" sz="2400" dirty="0">
                <a:solidFill>
                  <a:srgbClr val="004586"/>
                </a:solidFill>
                <a:cs typeface="Calibri" panose="020F0502020204030204" pitchFamily="34" charset="0"/>
              </a:rPr>
              <a:t>Beneficio individual del sujeto.</a:t>
            </a:r>
          </a:p>
          <a:p>
            <a:pPr>
              <a:spcBef>
                <a:spcPct val="0"/>
              </a:spcBef>
              <a:buClr>
                <a:srgbClr val="C00000"/>
              </a:buClr>
              <a:buFont typeface="Wingdings" panose="05000000000000000000" pitchFamily="2" charset="2"/>
              <a:buChar char="v"/>
            </a:pPr>
            <a:r>
              <a:rPr lang="es-ES_tradnl" altLang="es-ES" sz="2400" dirty="0">
                <a:solidFill>
                  <a:srgbClr val="004586"/>
                </a:solidFill>
                <a:cs typeface="Calibri" panose="020F0502020204030204" pitchFamily="34" charset="0"/>
              </a:rPr>
              <a:t>Beneficio de salud pública.</a:t>
            </a:r>
          </a:p>
        </p:txBody>
      </p:sp>
      <p:sp>
        <p:nvSpPr>
          <p:cNvPr id="59407" name="Rectángulo 6"/>
          <p:cNvSpPr>
            <a:spLocks noChangeArrowheads="1"/>
          </p:cNvSpPr>
          <p:nvPr/>
        </p:nvSpPr>
        <p:spPr bwMode="auto">
          <a:xfrm>
            <a:off x="6357938" y="4056063"/>
            <a:ext cx="57070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
                <a:srgbClr val="C00000"/>
              </a:buClr>
              <a:buFont typeface="Wingdings" panose="05000000000000000000" pitchFamily="2" charset="2"/>
              <a:buChar char="v"/>
            </a:pPr>
            <a:r>
              <a:rPr lang="es-ES_tradnl" altLang="es-ES" sz="2400" dirty="0">
                <a:solidFill>
                  <a:srgbClr val="004586"/>
                </a:solidFill>
                <a:cs typeface="Calibri" panose="020F0502020204030204" pitchFamily="34" charset="0"/>
              </a:rPr>
              <a:t>Beneficio teórico de la vacunación con la indicación de vacunación individualizada.</a:t>
            </a:r>
          </a:p>
        </p:txBody>
      </p:sp>
      <p:sp>
        <p:nvSpPr>
          <p:cNvPr id="31" name="Rectángulo redondeado 4"/>
          <p:cNvSpPr/>
          <p:nvPr/>
        </p:nvSpPr>
        <p:spPr>
          <a:xfrm>
            <a:off x="4129070" y="1181385"/>
            <a:ext cx="3714776" cy="1038449"/>
          </a:xfrm>
          <a:prstGeom prst="round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ES" sz="2400">
              <a:solidFill>
                <a:prstClr val="white"/>
              </a:solidFill>
            </a:endParaRPr>
          </a:p>
        </p:txBody>
      </p:sp>
      <p:sp>
        <p:nvSpPr>
          <p:cNvPr id="59411" name="CuadroTexto 14"/>
          <p:cNvSpPr txBox="1">
            <a:spLocks noChangeArrowheads="1"/>
          </p:cNvSpPr>
          <p:nvPr/>
        </p:nvSpPr>
        <p:spPr bwMode="auto">
          <a:xfrm>
            <a:off x="4244975" y="1412875"/>
            <a:ext cx="34559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ES" sz="3000">
                <a:solidFill>
                  <a:schemeClr val="bg1"/>
                </a:solidFill>
                <a:cs typeface="Calibri" panose="020F0502020204030204" pitchFamily="34" charset="0"/>
              </a:rPr>
              <a:t>CONSENSO </a:t>
            </a:r>
            <a:r>
              <a:rPr lang="es-ES" altLang="es-ES" sz="3000" b="1">
                <a:solidFill>
                  <a:schemeClr val="bg1"/>
                </a:solidFill>
                <a:cs typeface="Calibri" panose="020F0502020204030204" pitchFamily="34" charset="0"/>
              </a:rPr>
              <a:t>NEP</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Título"/>
          <p:cNvSpPr>
            <a:spLocks noGrp="1"/>
          </p:cNvSpPr>
          <p:nvPr>
            <p:ph type="title"/>
          </p:nvPr>
        </p:nvSpPr>
        <p:spPr>
          <a:xfrm>
            <a:off x="609600" y="160338"/>
            <a:ext cx="10972800" cy="604837"/>
          </a:xfrm>
        </p:spPr>
        <p:txBody>
          <a:bodyPr/>
          <a:lstStyle/>
          <a:p>
            <a:r>
              <a:rPr lang="es-ES" altLang="es-ES" smtClean="0"/>
              <a:t>Resumen</a:t>
            </a:r>
          </a:p>
        </p:txBody>
      </p:sp>
      <p:sp>
        <p:nvSpPr>
          <p:cNvPr id="3" name="2 Marcador de contenido"/>
          <p:cNvSpPr>
            <a:spLocks noGrp="1"/>
          </p:cNvSpPr>
          <p:nvPr>
            <p:ph idx="1"/>
          </p:nvPr>
        </p:nvSpPr>
        <p:spPr>
          <a:xfrm>
            <a:off x="0" y="1016000"/>
            <a:ext cx="11582400" cy="4591050"/>
          </a:xfrm>
        </p:spPr>
        <p:txBody>
          <a:bodyPr>
            <a:normAutofit lnSpcReduction="10000"/>
          </a:bodyPr>
          <a:lstStyle/>
          <a:p>
            <a:pPr>
              <a:defRPr/>
            </a:pPr>
            <a:r>
              <a:rPr lang="es-ES" dirty="0" smtClean="0"/>
              <a:t>La NAC es una de las principales causas de muerte en el mundo (11ª en España).</a:t>
            </a:r>
          </a:p>
          <a:p>
            <a:pPr>
              <a:defRPr/>
            </a:pPr>
            <a:r>
              <a:rPr lang="es-ES" dirty="0" smtClean="0"/>
              <a:t>Con una incidencia de 4,63 por 1.000, que aumenta con la edad.</a:t>
            </a:r>
          </a:p>
          <a:p>
            <a:pPr>
              <a:defRPr/>
            </a:pPr>
            <a:r>
              <a:rPr lang="es-ES" dirty="0" smtClean="0"/>
              <a:t>El Streptococcus pneumoniae es el principal agente causal en NAC del adulto.</a:t>
            </a:r>
          </a:p>
          <a:p>
            <a:pPr>
              <a:defRPr/>
            </a:pPr>
            <a:r>
              <a:rPr lang="es-ES" dirty="0" smtClean="0"/>
              <a:t>La presencia de </a:t>
            </a:r>
            <a:r>
              <a:rPr lang="es-ES" dirty="0" err="1" smtClean="0"/>
              <a:t>comorbilidad</a:t>
            </a:r>
            <a:r>
              <a:rPr lang="es-ES" dirty="0" smtClean="0"/>
              <a:t> aumenta el riesgo de ENI.</a:t>
            </a:r>
          </a:p>
          <a:p>
            <a:pPr>
              <a:defRPr/>
            </a:pPr>
            <a:r>
              <a:rPr lang="es-ES" dirty="0" smtClean="0"/>
              <a:t>Medidas preventivas mediante inmunización activa:</a:t>
            </a:r>
          </a:p>
          <a:p>
            <a:pPr lvl="1">
              <a:defRPr/>
            </a:pPr>
            <a:r>
              <a:rPr lang="es-ES" sz="2400" dirty="0" smtClean="0"/>
              <a:t>Vacuna antigripal.</a:t>
            </a:r>
          </a:p>
          <a:p>
            <a:pPr lvl="1">
              <a:defRPr/>
            </a:pPr>
            <a:r>
              <a:rPr lang="es-ES" sz="2400" dirty="0" smtClean="0"/>
              <a:t>Vacuna </a:t>
            </a:r>
            <a:r>
              <a:rPr lang="es-ES" sz="2400" dirty="0" err="1" smtClean="0"/>
              <a:t>antineumocócica</a:t>
            </a:r>
            <a:r>
              <a:rPr lang="es-ES" sz="2400" dirty="0" smtClean="0"/>
              <a:t>.</a:t>
            </a:r>
          </a:p>
          <a:p>
            <a:pPr>
              <a:defRPr/>
            </a:pPr>
            <a:r>
              <a:rPr lang="es-ES" dirty="0" smtClean="0"/>
              <a:t>Pauta:</a:t>
            </a:r>
          </a:p>
          <a:p>
            <a:pPr lvl="1">
              <a:defRPr/>
            </a:pPr>
            <a:r>
              <a:rPr lang="es-ES" sz="2400" dirty="0" smtClean="0"/>
              <a:t>Antigripal estacional.</a:t>
            </a:r>
          </a:p>
          <a:p>
            <a:pPr lvl="1">
              <a:defRPr/>
            </a:pPr>
            <a:r>
              <a:rPr lang="es-ES" sz="2400" dirty="0" smtClean="0"/>
              <a:t>VC13.</a:t>
            </a:r>
          </a:p>
          <a:p>
            <a:pPr lvl="1">
              <a:defRPr/>
            </a:pPr>
            <a:r>
              <a:rPr lang="es-ES" sz="2400" dirty="0" smtClean="0"/>
              <a:t>VC13 seguida VP23 (</a:t>
            </a:r>
            <a:r>
              <a:rPr lang="es-ES" sz="2400" dirty="0" err="1" smtClean="0"/>
              <a:t>inmunodeprimidos</a:t>
            </a:r>
            <a:r>
              <a:rPr lang="es-ES" sz="2400" dirty="0" smtClean="0"/>
              <a:t>).</a:t>
            </a:r>
          </a:p>
        </p:txBody>
      </p:sp>
      <p:sp>
        <p:nvSpPr>
          <p:cNvPr id="60420" name="3 Marcador de texto"/>
          <p:cNvSpPr>
            <a:spLocks noGrp="1"/>
          </p:cNvSpPr>
          <p:nvPr>
            <p:ph type="body" sz="quarter" idx="10"/>
          </p:nvPr>
        </p:nvSpPr>
        <p:spPr>
          <a:xfrm>
            <a:off x="0" y="5661025"/>
            <a:ext cx="11582400" cy="295275"/>
          </a:xfrm>
        </p:spPr>
        <p:txBody>
          <a:bodyPr/>
          <a:lstStyle/>
          <a:p>
            <a:endParaRPr lang="es-ES" altLang="es-E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5" name="Marcador de contenido 4"/>
          <p:cNvPicPr>
            <a:picLocks noGrp="1" noChangeAspect="1"/>
          </p:cNvPicPr>
          <p:nvPr>
            <p:ph idx="1"/>
          </p:nvPr>
        </p:nvPicPr>
        <p:blipFill>
          <a:blip r:embed="rId2"/>
          <a:stretch>
            <a:fillRect/>
          </a:stretch>
        </p:blipFill>
        <p:spPr>
          <a:xfrm>
            <a:off x="0" y="1"/>
            <a:ext cx="12192000" cy="6857999"/>
          </a:xfrm>
          <a:prstGeom prst="rect">
            <a:avLst/>
          </a:prstGeom>
        </p:spPr>
      </p:pic>
      <p:sp>
        <p:nvSpPr>
          <p:cNvPr id="4" name="Marcador de texto 3"/>
          <p:cNvSpPr>
            <a:spLocks noGrp="1"/>
          </p:cNvSpPr>
          <p:nvPr>
            <p:ph type="body" sz="quarter" idx="10"/>
          </p:nvPr>
        </p:nvSpPr>
        <p:spPr/>
        <p:txBody>
          <a:bodyPr/>
          <a:lstStyle/>
          <a:p>
            <a:endParaRPr lang="es-ES"/>
          </a:p>
        </p:txBody>
      </p:sp>
    </p:spTree>
    <p:extLst>
      <p:ext uri="{BB962C8B-B14F-4D97-AF65-F5344CB8AC3E}">
        <p14:creationId xmlns:p14="http://schemas.microsoft.com/office/powerpoint/2010/main" val="896447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ítulo 3"/>
          <p:cNvSpPr>
            <a:spLocks noGrp="1"/>
          </p:cNvSpPr>
          <p:nvPr>
            <p:ph type="title"/>
          </p:nvPr>
        </p:nvSpPr>
        <p:spPr>
          <a:xfrm>
            <a:off x="609600" y="323850"/>
            <a:ext cx="10972800" cy="604838"/>
          </a:xfrm>
        </p:spPr>
        <p:txBody>
          <a:bodyPr/>
          <a:lstStyle/>
          <a:p>
            <a:r>
              <a:rPr lang="es-ES" altLang="es-ES" smtClean="0">
                <a:solidFill>
                  <a:srgbClr val="004586"/>
                </a:solidFill>
                <a:cs typeface="Calibri" panose="020F0502020204030204" pitchFamily="34" charset="0"/>
              </a:rPr>
              <a:t>La neumonía es la undécima causa de muerte en España</a:t>
            </a:r>
            <a:r>
              <a:rPr lang="es-ES" altLang="es-ES" baseline="30000" smtClean="0">
                <a:solidFill>
                  <a:srgbClr val="004586"/>
                </a:solidFill>
                <a:cs typeface="Calibri" panose="020F0502020204030204" pitchFamily="34" charset="0"/>
              </a:rPr>
              <a:t>1</a:t>
            </a:r>
            <a:r>
              <a:rPr lang="es-ES" altLang="es-ES" smtClean="0">
                <a:solidFill>
                  <a:srgbClr val="004586"/>
                </a:solidFill>
                <a:cs typeface="Calibri" panose="020F0502020204030204" pitchFamily="34" charset="0"/>
              </a:rPr>
              <a:t> </a:t>
            </a:r>
            <a:br>
              <a:rPr lang="es-ES" altLang="es-ES" smtClean="0">
                <a:solidFill>
                  <a:srgbClr val="004586"/>
                </a:solidFill>
                <a:cs typeface="Calibri" panose="020F0502020204030204" pitchFamily="34" charset="0"/>
              </a:rPr>
            </a:br>
            <a:endParaRPr lang="es-ES" altLang="es-ES" smtClean="0">
              <a:solidFill>
                <a:srgbClr val="004586"/>
              </a:solidFill>
            </a:endParaRPr>
          </a:p>
        </p:txBody>
      </p:sp>
      <p:sp>
        <p:nvSpPr>
          <p:cNvPr id="29699" name="7 Marcador de contenido"/>
          <p:cNvSpPr>
            <a:spLocks noGrp="1"/>
          </p:cNvSpPr>
          <p:nvPr>
            <p:ph idx="1"/>
          </p:nvPr>
        </p:nvSpPr>
        <p:spPr>
          <a:xfrm>
            <a:off x="0" y="1016000"/>
            <a:ext cx="11582400" cy="4591050"/>
          </a:xfrm>
        </p:spPr>
        <p:txBody>
          <a:bodyPr/>
          <a:lstStyle/>
          <a:p>
            <a:endParaRPr lang="es-ES" altLang="es-ES" smtClean="0"/>
          </a:p>
        </p:txBody>
      </p:sp>
      <p:sp>
        <p:nvSpPr>
          <p:cNvPr id="29700" name="8 Marcador de texto"/>
          <p:cNvSpPr>
            <a:spLocks noGrp="1"/>
          </p:cNvSpPr>
          <p:nvPr>
            <p:ph type="body" sz="quarter" idx="10"/>
          </p:nvPr>
        </p:nvSpPr>
        <p:spPr>
          <a:xfrm>
            <a:off x="0" y="5661025"/>
            <a:ext cx="11582400" cy="295275"/>
          </a:xfrm>
        </p:spPr>
        <p:txBody>
          <a:bodyPr/>
          <a:lstStyle/>
          <a:p>
            <a:endParaRPr lang="es-ES" altLang="es-ES" smtClean="0"/>
          </a:p>
        </p:txBody>
      </p:sp>
      <p:pic>
        <p:nvPicPr>
          <p:cNvPr id="6" name="Picture 2"/>
          <p:cNvPicPr>
            <a:picLocks noChangeAspect="1" noChangeArrowheads="1"/>
          </p:cNvPicPr>
          <p:nvPr/>
        </p:nvPicPr>
        <p:blipFill>
          <a:blip r:embed="rId2"/>
          <a:srcRect/>
          <a:stretch>
            <a:fillRect/>
          </a:stretch>
        </p:blipFill>
        <p:spPr bwMode="auto">
          <a:xfrm>
            <a:off x="371475" y="1052513"/>
            <a:ext cx="5653088" cy="4714875"/>
          </a:xfrm>
          <a:prstGeom prst="rect">
            <a:avLst/>
          </a:prstGeom>
          <a:noFill/>
          <a:ln w="38100">
            <a:solidFill>
              <a:schemeClr val="tx2">
                <a:lumMod val="50000"/>
              </a:schemeClr>
            </a:solidFill>
            <a:miter lim="800000"/>
            <a:headEnd/>
            <a:tailEnd/>
          </a:ln>
          <a:extLst/>
        </p:spPr>
      </p:pic>
      <p:pic>
        <p:nvPicPr>
          <p:cNvPr id="2970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263" y="1052513"/>
            <a:ext cx="5256212" cy="4714875"/>
          </a:xfrm>
          <a:prstGeom prst="rect">
            <a:avLst/>
          </a:prstGeom>
          <a:noFill/>
          <a:ln w="539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334963" y="4437063"/>
            <a:ext cx="5473700" cy="215900"/>
          </a:xfrm>
          <a:prstGeom prst="rect">
            <a:avLst/>
          </a:prstGeom>
          <a:noFill/>
          <a:ln w="444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12" name="Rectángulo 11"/>
          <p:cNvSpPr/>
          <p:nvPr/>
        </p:nvSpPr>
        <p:spPr>
          <a:xfrm>
            <a:off x="6672263" y="4221163"/>
            <a:ext cx="5256212" cy="287337"/>
          </a:xfrm>
          <a:prstGeom prst="rect">
            <a:avLst/>
          </a:prstGeom>
          <a:noFill/>
          <a:ln w="444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13" name="11 Rectángulo"/>
          <p:cNvSpPr/>
          <p:nvPr/>
        </p:nvSpPr>
        <p:spPr>
          <a:xfrm>
            <a:off x="8167688" y="5889625"/>
            <a:ext cx="3649662" cy="276225"/>
          </a:xfrm>
          <a:prstGeom prst="rect">
            <a:avLst/>
          </a:prstGeom>
          <a:ln w="31750">
            <a:noFill/>
          </a:ln>
        </p:spPr>
        <p:txBody>
          <a:bodyPr>
            <a:spAutoFit/>
          </a:bodyPr>
          <a:lstStyle/>
          <a:p>
            <a:pPr defTabSz="914411">
              <a:defRPr/>
            </a:pPr>
            <a:r>
              <a:rPr lang="es-ES" sz="1200" dirty="0">
                <a:solidFill>
                  <a:srgbClr val="808080"/>
                </a:solidFill>
                <a:latin typeface="+mn-lt"/>
              </a:rPr>
              <a:t>1. Instituto Nacional de Estadística (INE) </a:t>
            </a:r>
            <a:r>
              <a:rPr lang="es-ES" sz="1200" dirty="0">
                <a:solidFill>
                  <a:srgbClr val="808080"/>
                </a:solidFill>
                <a:latin typeface="+mn-lt"/>
                <a:hlinkClick r:id="rId4"/>
              </a:rPr>
              <a:t>www.ine.es</a:t>
            </a:r>
            <a:r>
              <a:rPr lang="es-ES" sz="1200" dirty="0">
                <a:solidFill>
                  <a:srgbClr val="808080"/>
                </a:solidFill>
                <a:latin typeface="+mn-lt"/>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a:spLocks noGrp="1"/>
          </p:cNvSpPr>
          <p:nvPr>
            <p:ph type="title"/>
          </p:nvPr>
        </p:nvSpPr>
        <p:spPr>
          <a:xfrm>
            <a:off x="609600" y="160338"/>
            <a:ext cx="10972800" cy="604837"/>
          </a:xfrm>
        </p:spPr>
        <p:txBody>
          <a:bodyPr/>
          <a:lstStyle/>
          <a:p>
            <a:pPr eaLnBrk="1" hangingPunct="1"/>
            <a:r>
              <a:rPr lang="es-ES" altLang="es-ES" dirty="0" smtClean="0"/>
              <a:t>Caso clínico 1 (I)</a:t>
            </a:r>
          </a:p>
        </p:txBody>
      </p:sp>
      <p:sp>
        <p:nvSpPr>
          <p:cNvPr id="30723" name="2 Marcador de contenido"/>
          <p:cNvSpPr>
            <a:spLocks noGrp="1"/>
          </p:cNvSpPr>
          <p:nvPr>
            <p:ph idx="1"/>
          </p:nvPr>
        </p:nvSpPr>
        <p:spPr>
          <a:xfrm>
            <a:off x="274638" y="1052513"/>
            <a:ext cx="11307762" cy="4591050"/>
          </a:xfrm>
        </p:spPr>
        <p:txBody>
          <a:bodyPr/>
          <a:lstStyle/>
          <a:p>
            <a:pPr eaLnBrk="1" hangingPunct="1"/>
            <a:r>
              <a:rPr lang="es-ES" altLang="es-ES" dirty="0" smtClean="0"/>
              <a:t>Alfredo es un varón de 66 años, pertenece a mi cupo desde el principio de los tiempos, suele venir a consulta unas catorce veces al año ya es que es un paciente con comorbilidad y cuidador de su mujer que está sufriendo un proceso acelerado de alzhéimer.</a:t>
            </a:r>
          </a:p>
          <a:p>
            <a:pPr eaLnBrk="1" hangingPunct="1"/>
            <a:r>
              <a:rPr lang="es-ES" altLang="es-ES" dirty="0" smtClean="0"/>
              <a:t>Alfredo es EPOC-</a:t>
            </a:r>
            <a:r>
              <a:rPr lang="es-ES" altLang="es-ES" dirty="0" err="1" smtClean="0"/>
              <a:t>exacerbador</a:t>
            </a:r>
            <a:r>
              <a:rPr lang="es-ES" altLang="es-ES" dirty="0" smtClean="0"/>
              <a:t> desde hace 5 años, es diabético no </a:t>
            </a:r>
            <a:r>
              <a:rPr lang="es-ES" altLang="es-ES" dirty="0" err="1" smtClean="0"/>
              <a:t>insulinodepen</a:t>
            </a:r>
            <a:r>
              <a:rPr lang="es-ES" altLang="es-ES" dirty="0" smtClean="0"/>
              <a:t>-diente, tiene una insuficiencia cardiaca crónica tras un infarto hace 3 años que le dejó con una fracción de eyección ventricular muy pobre, y sufrió un episodio de neumonía neumocócica el año pasado que le supuso 10 días de ingreso hospital-</a:t>
            </a:r>
            <a:r>
              <a:rPr lang="es-ES" altLang="es-ES" dirty="0" err="1" smtClean="0"/>
              <a:t>lario</a:t>
            </a:r>
            <a:r>
              <a:rPr lang="es-ES" altLang="es-ES" dirty="0" smtClean="0"/>
              <a:t> en su hospital de referencia.</a:t>
            </a:r>
          </a:p>
          <a:p>
            <a:pPr eaLnBrk="1" hangingPunct="1"/>
            <a:r>
              <a:rPr lang="es-ES" altLang="es-ES" dirty="0" smtClean="0"/>
              <a:t>Alfredo se vacuna todos los años con la vacunación antigripal y hace 4 años se puso la vacuna polisacárida 23 para el neumococo.</a:t>
            </a:r>
          </a:p>
          <a:p>
            <a:pPr eaLnBrk="1" hangingPunct="1"/>
            <a:endParaRPr lang="es-ES" altLang="es-ES" dirty="0" smtClean="0"/>
          </a:p>
        </p:txBody>
      </p:sp>
      <p:sp>
        <p:nvSpPr>
          <p:cNvPr id="30724" name="3 Marcador de texto"/>
          <p:cNvSpPr>
            <a:spLocks noGrp="1"/>
          </p:cNvSpPr>
          <p:nvPr>
            <p:ph type="body" sz="quarter" idx="10"/>
          </p:nvPr>
        </p:nvSpPr>
        <p:spPr>
          <a:xfrm>
            <a:off x="0" y="5661025"/>
            <a:ext cx="11582400" cy="295275"/>
          </a:xfrm>
        </p:spPr>
        <p:txBody>
          <a:bodyPr/>
          <a:lstStyle/>
          <a:p>
            <a:pPr eaLnBrk="1" hangingPunct="1"/>
            <a:endParaRPr lang="es-ES" altLang="es-E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3 Marcador de texto"/>
          <p:cNvSpPr>
            <a:spLocks noGrp="1"/>
          </p:cNvSpPr>
          <p:nvPr>
            <p:ph type="body" sz="quarter" idx="10"/>
          </p:nvPr>
        </p:nvSpPr>
        <p:spPr>
          <a:xfrm>
            <a:off x="0" y="5661025"/>
            <a:ext cx="11582400" cy="295275"/>
          </a:xfrm>
        </p:spPr>
        <p:txBody>
          <a:bodyPr/>
          <a:lstStyle/>
          <a:p>
            <a:pPr eaLnBrk="1" hangingPunct="1"/>
            <a:endParaRPr lang="es-ES" altLang="es-ES" smtClean="0"/>
          </a:p>
        </p:txBody>
      </p:sp>
      <p:sp>
        <p:nvSpPr>
          <p:cNvPr id="5" name="2 Marcador de texto"/>
          <p:cNvSpPr txBox="1">
            <a:spLocks/>
          </p:cNvSpPr>
          <p:nvPr/>
        </p:nvSpPr>
        <p:spPr bwMode="auto">
          <a:xfrm>
            <a:off x="1116013" y="2492375"/>
            <a:ext cx="10363200" cy="3330575"/>
          </a:xfrm>
          <a:prstGeom prst="rect">
            <a:avLst/>
          </a:prstGeom>
          <a:noFill/>
          <a:ln w="9525">
            <a:noFill/>
            <a:miter lim="800000"/>
            <a:headEnd/>
            <a:tailEnd/>
          </a:ln>
        </p:spPr>
        <p:txBody>
          <a:bodyPr>
            <a:normAutofit/>
          </a:bodyPr>
          <a:lstStyle>
            <a:lvl1pPr marL="457200" indent="-457200">
              <a:spcBef>
                <a:spcPts val="600"/>
              </a:spcBef>
              <a:buClr>
                <a:schemeClr val="tx2"/>
              </a:buClr>
              <a:buFont typeface="+mj-lt"/>
              <a:buAutoNum type="arabicPeriod"/>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eaLnBrk="1" hangingPunct="1">
              <a:defRPr/>
            </a:pPr>
            <a:r>
              <a:rPr lang="es-ES" dirty="0" smtClean="0">
                <a:latin typeface="+mn-lt"/>
                <a:cs typeface="+mn-cs"/>
              </a:rPr>
              <a:t>0-2 casos por mil personas año.</a:t>
            </a:r>
          </a:p>
          <a:p>
            <a:pPr eaLnBrk="1" hangingPunct="1">
              <a:defRPr/>
            </a:pPr>
            <a:r>
              <a:rPr lang="es-ES" dirty="0" smtClean="0">
                <a:latin typeface="+mn-lt"/>
                <a:cs typeface="+mn-cs"/>
              </a:rPr>
              <a:t>1-3,5 casos por mil personas año.</a:t>
            </a:r>
          </a:p>
          <a:p>
            <a:pPr eaLnBrk="1" hangingPunct="1">
              <a:defRPr/>
            </a:pPr>
            <a:r>
              <a:rPr lang="es-ES" dirty="0" smtClean="0">
                <a:latin typeface="+mn-lt"/>
                <a:cs typeface="+mn-cs"/>
              </a:rPr>
              <a:t>11 casos por mil personas año.</a:t>
            </a:r>
          </a:p>
          <a:p>
            <a:pPr eaLnBrk="1" hangingPunct="1">
              <a:defRPr/>
            </a:pPr>
            <a:r>
              <a:rPr lang="es-ES" dirty="0" smtClean="0">
                <a:latin typeface="+mn-lt"/>
                <a:cs typeface="+mn-cs"/>
              </a:rPr>
              <a:t>4,63 casos por mil personas año.</a:t>
            </a:r>
          </a:p>
        </p:txBody>
      </p:sp>
      <p:sp>
        <p:nvSpPr>
          <p:cNvPr id="6" name="2 Marcador de texto"/>
          <p:cNvSpPr txBox="1">
            <a:spLocks/>
          </p:cNvSpPr>
          <p:nvPr/>
        </p:nvSpPr>
        <p:spPr bwMode="auto">
          <a:xfrm>
            <a:off x="1116013" y="1060450"/>
            <a:ext cx="10363200" cy="1036638"/>
          </a:xfrm>
          <a:prstGeom prst="rect">
            <a:avLst/>
          </a:prstGeom>
          <a:noFill/>
          <a:ln w="9525">
            <a:noFill/>
            <a:miter lim="800000"/>
            <a:headEnd/>
            <a:tailEnd/>
          </a:ln>
        </p:spPr>
        <p:txBody>
          <a:bodyPr anchor="b">
            <a:normAutofit/>
          </a:bodyPr>
          <a:lstStyle>
            <a:lvl1pPr marL="0" indent="0" algn="ctr">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eaLnBrk="1" hangingPunct="1">
              <a:spcBef>
                <a:spcPct val="20000"/>
              </a:spcBef>
              <a:defRPr/>
            </a:pPr>
            <a:r>
              <a:rPr lang="es-ES" dirty="0" smtClean="0">
                <a:latin typeface="+mj-lt"/>
              </a:rPr>
              <a:t>¿Cuál es la incidencia de neumonía adquirida en la comunidad en nuestro ámbito?</a:t>
            </a:r>
            <a:endParaRPr lang="es-ES" i="1" dirty="0" smtClean="0">
              <a:latin typeface="+mj-lt"/>
              <a:cs typeface="+mn-cs"/>
            </a:endParaRPr>
          </a:p>
        </p:txBody>
      </p:sp>
      <p:sp>
        <p:nvSpPr>
          <p:cNvPr id="7" name="1 Título"/>
          <p:cNvSpPr txBox="1">
            <a:spLocks/>
          </p:cNvSpPr>
          <p:nvPr/>
        </p:nvSpPr>
        <p:spPr bwMode="auto">
          <a:xfrm>
            <a:off x="762000" y="312738"/>
            <a:ext cx="10972800" cy="604837"/>
          </a:xfrm>
          <a:prstGeom prst="rect">
            <a:avLst/>
          </a:prstGeom>
          <a:noFill/>
          <a:ln w="9525">
            <a:noFill/>
            <a:miter lim="800000"/>
            <a:headEnd/>
            <a:tailEnd/>
          </a:ln>
        </p:spPr>
        <p:txBody>
          <a:bodyPr anchor="ctr"/>
          <a:lstStyle>
            <a:lvl1pPr algn="ctr">
              <a:defRPr sz="3200" b="1">
                <a:solidFill>
                  <a:schemeClr val="accent1"/>
                </a:solidFill>
              </a:defRPr>
            </a:lvl1pPr>
          </a:lstStyle>
          <a:p>
            <a:pPr eaLnBrk="1" hangingPunct="1">
              <a:defRPr/>
            </a:pPr>
            <a:r>
              <a:rPr lang="es-ES" dirty="0" smtClean="0">
                <a:latin typeface="+mj-lt"/>
                <a:ea typeface="+mj-ea"/>
                <a:cs typeface="+mj-cs"/>
              </a:rPr>
              <a:t>Pregunta 1</a:t>
            </a:r>
            <a:endParaRPr lang="es-ES" dirty="0">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a:xfrm>
            <a:off x="609600" y="323850"/>
            <a:ext cx="10972800" cy="604838"/>
          </a:xfrm>
          <a:extLs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r>
              <a:rPr lang="es-ES" altLang="es-ES" smtClean="0">
                <a:solidFill>
                  <a:srgbClr val="004586"/>
                </a:solidFill>
                <a:cs typeface="Calibri" panose="020F0502020204030204" pitchFamily="34" charset="0"/>
              </a:rPr>
              <a:t>Incidencia de la neumonía adquirida en la comunidad </a:t>
            </a:r>
            <a:br>
              <a:rPr lang="es-ES" altLang="es-ES" smtClean="0">
                <a:solidFill>
                  <a:srgbClr val="004586"/>
                </a:solidFill>
                <a:cs typeface="Calibri" panose="020F0502020204030204" pitchFamily="34" charset="0"/>
              </a:rPr>
            </a:br>
            <a:r>
              <a:rPr lang="es-ES" altLang="es-ES" smtClean="0">
                <a:solidFill>
                  <a:srgbClr val="004586"/>
                </a:solidFill>
                <a:cs typeface="Calibri" panose="020F0502020204030204" pitchFamily="34" charset="0"/>
              </a:rPr>
              <a:t>en Atención Primaria en España</a:t>
            </a:r>
            <a:r>
              <a:rPr lang="es-ES" altLang="es-ES" baseline="30000" smtClean="0">
                <a:solidFill>
                  <a:srgbClr val="004586"/>
                </a:solidFill>
                <a:cs typeface="Calibri" panose="020F0502020204030204" pitchFamily="34" charset="0"/>
              </a:rPr>
              <a:t>(1)</a:t>
            </a:r>
            <a:endParaRPr lang="es-ES" altLang="es-ES" smtClean="0">
              <a:solidFill>
                <a:srgbClr val="004586"/>
              </a:solidFill>
            </a:endParaRPr>
          </a:p>
        </p:txBody>
      </p:sp>
      <p:grpSp>
        <p:nvGrpSpPr>
          <p:cNvPr id="32771" name="Agrupar 6"/>
          <p:cNvGrpSpPr>
            <a:grpSpLocks/>
          </p:cNvGrpSpPr>
          <p:nvPr/>
        </p:nvGrpSpPr>
        <p:grpSpPr bwMode="auto">
          <a:xfrm>
            <a:off x="1741488" y="1285875"/>
            <a:ext cx="8712200" cy="4176713"/>
            <a:chOff x="842211" y="1279465"/>
            <a:chExt cx="7526421" cy="4220505"/>
          </a:xfrm>
        </p:grpSpPr>
        <p:pic>
          <p:nvPicPr>
            <p:cNvPr id="32774" name="Imagen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2211" y="1279465"/>
              <a:ext cx="7526421" cy="422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8"/>
            <p:cNvSpPr/>
            <p:nvPr/>
          </p:nvSpPr>
          <p:spPr>
            <a:xfrm>
              <a:off x="1691127" y="1556983"/>
              <a:ext cx="792688" cy="5758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grpSp>
      <p:sp>
        <p:nvSpPr>
          <p:cNvPr id="10" name="Rectángulo 9"/>
          <p:cNvSpPr/>
          <p:nvPr/>
        </p:nvSpPr>
        <p:spPr>
          <a:xfrm>
            <a:off x="2417763" y="2371725"/>
            <a:ext cx="5588000" cy="954088"/>
          </a:xfrm>
          <a:prstGeom prst="rect">
            <a:avLst/>
          </a:prstGeom>
        </p:spPr>
        <p:txBody>
          <a:bodyPr>
            <a:spAutoFit/>
          </a:bodyPr>
          <a:lstStyle/>
          <a:p>
            <a:pPr algn="ctr" defTabSz="914411">
              <a:defRPr/>
            </a:pPr>
            <a:r>
              <a:rPr lang="en-GB" sz="3300" b="1" dirty="0">
                <a:solidFill>
                  <a:srgbClr val="004586"/>
                </a:solidFill>
                <a:latin typeface="+mj-lt"/>
                <a:ea typeface="ＭＳ Ｐゴシック" charset="0"/>
                <a:cs typeface="ＭＳ Ｐゴシック" charset="0"/>
              </a:rPr>
              <a:t>4,63 por 1.000 personas/</a:t>
            </a:r>
            <a:r>
              <a:rPr lang="en-GB" sz="3300" b="1" dirty="0" err="1">
                <a:solidFill>
                  <a:srgbClr val="004586"/>
                </a:solidFill>
                <a:latin typeface="+mj-lt"/>
                <a:ea typeface="ＭＳ Ｐゴシック" charset="0"/>
                <a:cs typeface="ＭＳ Ｐゴシック" charset="0"/>
              </a:rPr>
              <a:t>año</a:t>
            </a:r>
            <a:endParaRPr lang="es-ES" sz="3300" b="1" dirty="0">
              <a:solidFill>
                <a:srgbClr val="004586"/>
              </a:solidFill>
              <a:latin typeface="+mj-lt"/>
              <a:ea typeface="ＭＳ Ｐゴシック" charset="0"/>
              <a:cs typeface="ＭＳ Ｐゴシック" charset="0"/>
            </a:endParaRPr>
          </a:p>
          <a:p>
            <a:pPr algn="ctr" defTabSz="914411">
              <a:defRPr/>
            </a:pPr>
            <a:r>
              <a:rPr lang="es-ES" sz="2300" dirty="0">
                <a:solidFill>
                  <a:srgbClr val="004586"/>
                </a:solidFill>
                <a:latin typeface="+mj-lt"/>
                <a:ea typeface="ＭＳ Ｐゴシック" charset="0"/>
                <a:cs typeface="ＭＳ Ｐゴシック" charset="0"/>
              </a:rPr>
              <a:t>(registro de 51.000 pacientes)</a:t>
            </a:r>
          </a:p>
        </p:txBody>
      </p:sp>
      <p:sp>
        <p:nvSpPr>
          <p:cNvPr id="11" name="10 Rectángulo"/>
          <p:cNvSpPr/>
          <p:nvPr/>
        </p:nvSpPr>
        <p:spPr>
          <a:xfrm>
            <a:off x="4329113" y="5643563"/>
            <a:ext cx="7888287" cy="461962"/>
          </a:xfrm>
          <a:prstGeom prst="rect">
            <a:avLst/>
          </a:prstGeom>
          <a:ln w="25400">
            <a:noFill/>
          </a:ln>
        </p:spPr>
        <p:txBody>
          <a:bodyPr>
            <a:spAutoFit/>
          </a:bodyPr>
          <a:lstStyle/>
          <a:p>
            <a:pPr marL="228600" indent="-228600">
              <a:buFontTx/>
              <a:buAutoNum type="arabicPeriod"/>
              <a:defRPr/>
            </a:pPr>
            <a:r>
              <a:rPr lang="es-ES" sz="1200" i="1" dirty="0">
                <a:solidFill>
                  <a:srgbClr val="808080"/>
                </a:solidFill>
                <a:latin typeface="+mj-lt"/>
              </a:rPr>
              <a:t>Rivero-Calle I, Pardo Seco J,  Vargas Ortega D. et al. </a:t>
            </a:r>
            <a:r>
              <a:rPr lang="es-ES" sz="1200" i="1" dirty="0" err="1">
                <a:solidFill>
                  <a:srgbClr val="808080"/>
                </a:solidFill>
                <a:latin typeface="+mj-lt"/>
              </a:rPr>
              <a:t>Incidence</a:t>
            </a:r>
            <a:r>
              <a:rPr lang="es-ES" sz="1200" i="1" dirty="0">
                <a:solidFill>
                  <a:srgbClr val="808080"/>
                </a:solidFill>
                <a:latin typeface="+mj-lt"/>
              </a:rPr>
              <a:t> and </a:t>
            </a:r>
            <a:r>
              <a:rPr lang="es-ES" sz="1200" i="1" dirty="0" err="1">
                <a:solidFill>
                  <a:srgbClr val="808080"/>
                </a:solidFill>
                <a:latin typeface="+mj-lt"/>
              </a:rPr>
              <a:t>risk</a:t>
            </a:r>
            <a:r>
              <a:rPr lang="es-ES" sz="1200" i="1" dirty="0">
                <a:solidFill>
                  <a:srgbClr val="808080"/>
                </a:solidFill>
                <a:latin typeface="+mj-lt"/>
              </a:rPr>
              <a:t> factor </a:t>
            </a:r>
            <a:r>
              <a:rPr lang="es-ES" sz="1200" i="1" dirty="0" err="1">
                <a:solidFill>
                  <a:srgbClr val="808080"/>
                </a:solidFill>
                <a:latin typeface="+mj-lt"/>
              </a:rPr>
              <a:t>prevalence</a:t>
            </a:r>
            <a:r>
              <a:rPr lang="es-ES" sz="1200" i="1" dirty="0">
                <a:solidFill>
                  <a:srgbClr val="808080"/>
                </a:solidFill>
                <a:latin typeface="+mj-lt"/>
              </a:rPr>
              <a:t> of </a:t>
            </a:r>
            <a:r>
              <a:rPr lang="es-ES" sz="1200" i="1" dirty="0" err="1">
                <a:solidFill>
                  <a:srgbClr val="808080"/>
                </a:solidFill>
                <a:latin typeface="+mj-lt"/>
              </a:rPr>
              <a:t>community-acquired</a:t>
            </a:r>
            <a:r>
              <a:rPr lang="es-ES" sz="1200" i="1" dirty="0">
                <a:solidFill>
                  <a:srgbClr val="808080"/>
                </a:solidFill>
                <a:latin typeface="+mj-lt"/>
              </a:rPr>
              <a:t> </a:t>
            </a:r>
            <a:r>
              <a:rPr lang="es-ES" sz="1200" i="1" dirty="0" err="1">
                <a:solidFill>
                  <a:srgbClr val="808080"/>
                </a:solidFill>
                <a:latin typeface="+mj-lt"/>
              </a:rPr>
              <a:t>pneumonia</a:t>
            </a:r>
            <a:r>
              <a:rPr lang="es-ES" sz="1200" i="1" dirty="0">
                <a:solidFill>
                  <a:srgbClr val="808080"/>
                </a:solidFill>
                <a:latin typeface="+mj-lt"/>
              </a:rPr>
              <a:t> in </a:t>
            </a:r>
            <a:r>
              <a:rPr lang="es-ES" sz="1200" i="1" dirty="0" err="1">
                <a:solidFill>
                  <a:srgbClr val="808080"/>
                </a:solidFill>
                <a:latin typeface="+mj-lt"/>
              </a:rPr>
              <a:t>adults</a:t>
            </a:r>
            <a:r>
              <a:rPr lang="es-ES" sz="1200" i="1" dirty="0">
                <a:solidFill>
                  <a:srgbClr val="808080"/>
                </a:solidFill>
                <a:latin typeface="+mj-lt"/>
              </a:rPr>
              <a:t>  in </a:t>
            </a:r>
            <a:r>
              <a:rPr lang="es-ES" sz="1200" i="1" dirty="0" err="1">
                <a:solidFill>
                  <a:srgbClr val="808080"/>
                </a:solidFill>
                <a:latin typeface="+mj-lt"/>
              </a:rPr>
              <a:t>primary</a:t>
            </a:r>
            <a:r>
              <a:rPr lang="es-ES" sz="1200" i="1" dirty="0">
                <a:solidFill>
                  <a:srgbClr val="808080"/>
                </a:solidFill>
                <a:latin typeface="+mj-lt"/>
              </a:rPr>
              <a:t> </a:t>
            </a:r>
            <a:r>
              <a:rPr lang="es-ES" sz="1200" i="1" dirty="0" err="1">
                <a:solidFill>
                  <a:srgbClr val="808080"/>
                </a:solidFill>
                <a:latin typeface="+mj-lt"/>
              </a:rPr>
              <a:t>care</a:t>
            </a:r>
            <a:r>
              <a:rPr lang="es-ES" sz="1200" i="1" dirty="0">
                <a:solidFill>
                  <a:srgbClr val="808080"/>
                </a:solidFill>
                <a:latin typeface="+mj-lt"/>
              </a:rPr>
              <a:t> in </a:t>
            </a:r>
            <a:r>
              <a:rPr lang="es-ES" sz="1200" i="1" dirty="0" err="1">
                <a:solidFill>
                  <a:srgbClr val="808080"/>
                </a:solidFill>
                <a:latin typeface="+mj-lt"/>
              </a:rPr>
              <a:t>Spain</a:t>
            </a:r>
            <a:r>
              <a:rPr lang="es-ES" sz="1200" i="1" dirty="0">
                <a:solidFill>
                  <a:srgbClr val="808080"/>
                </a:solidFill>
                <a:latin typeface="+mj-lt"/>
              </a:rPr>
              <a:t> (NEUMO-ES-RISK Project). BMC </a:t>
            </a:r>
            <a:r>
              <a:rPr lang="es-ES" sz="1200" i="1" dirty="0" err="1">
                <a:solidFill>
                  <a:srgbClr val="808080"/>
                </a:solidFill>
                <a:latin typeface="+mj-lt"/>
              </a:rPr>
              <a:t>Infectious</a:t>
            </a:r>
            <a:r>
              <a:rPr lang="es-ES" sz="1200" i="1" dirty="0">
                <a:solidFill>
                  <a:srgbClr val="808080"/>
                </a:solidFill>
                <a:latin typeface="+mj-lt"/>
              </a:rPr>
              <a:t> </a:t>
            </a:r>
            <a:r>
              <a:rPr lang="es-ES" sz="1200" i="1" dirty="0" err="1">
                <a:solidFill>
                  <a:srgbClr val="808080"/>
                </a:solidFill>
                <a:latin typeface="+mj-lt"/>
              </a:rPr>
              <a:t>Diseases</a:t>
            </a:r>
            <a:r>
              <a:rPr lang="es-ES" sz="1200" i="1" dirty="0">
                <a:solidFill>
                  <a:srgbClr val="808080"/>
                </a:solidFill>
                <a:latin typeface="+mj-lt"/>
              </a:rPr>
              <a:t> 2016, 16:645</a:t>
            </a:r>
            <a:r>
              <a:rPr lang="es-ES" sz="1000" b="1" dirty="0">
                <a:solidFill>
                  <a:srgbClr val="808080"/>
                </a:solidFill>
                <a:latin typeface="+mj-lt"/>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Título"/>
          <p:cNvSpPr>
            <a:spLocks noGrp="1"/>
          </p:cNvSpPr>
          <p:nvPr>
            <p:ph type="title"/>
          </p:nvPr>
        </p:nvSpPr>
        <p:spPr>
          <a:xfrm>
            <a:off x="609600" y="160338"/>
            <a:ext cx="10972800" cy="1085850"/>
          </a:xfrm>
          <a:extLs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r>
              <a:rPr lang="es-ES" altLang="es-ES" smtClean="0">
                <a:solidFill>
                  <a:srgbClr val="004586"/>
                </a:solidFill>
                <a:cs typeface="Calibri" panose="020F0502020204030204" pitchFamily="34" charset="0"/>
              </a:rPr>
              <a:t>Hospitalizaciones por neumonía por cualquier causa </a:t>
            </a:r>
            <a:br>
              <a:rPr lang="es-ES" altLang="es-ES" smtClean="0">
                <a:solidFill>
                  <a:srgbClr val="004586"/>
                </a:solidFill>
                <a:cs typeface="Calibri" panose="020F0502020204030204" pitchFamily="34" charset="0"/>
              </a:rPr>
            </a:br>
            <a:r>
              <a:rPr lang="es-ES" altLang="es-ES" smtClean="0">
                <a:solidFill>
                  <a:srgbClr val="004586"/>
                </a:solidFill>
                <a:cs typeface="Calibri" panose="020F0502020204030204" pitchFamily="34" charset="0"/>
              </a:rPr>
              <a:t>por Comunidad en España (2003-2007)</a:t>
            </a:r>
            <a:r>
              <a:rPr lang="es-ES" altLang="es-ES" baseline="30000" smtClean="0">
                <a:solidFill>
                  <a:srgbClr val="004586"/>
                </a:solidFill>
                <a:cs typeface="Calibri" panose="020F0502020204030204" pitchFamily="34" charset="0"/>
              </a:rPr>
              <a:t>1</a:t>
            </a:r>
            <a:endParaRPr lang="es-ES" altLang="es-ES" smtClean="0">
              <a:solidFill>
                <a:srgbClr val="004586"/>
              </a:solidFill>
            </a:endParaRPr>
          </a:p>
        </p:txBody>
      </p:sp>
      <p:pic>
        <p:nvPicPr>
          <p:cNvPr id="34819" name="Imagen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67063" y="1173163"/>
            <a:ext cx="6626225"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adroTexto 12"/>
          <p:cNvSpPr txBox="1"/>
          <p:nvPr/>
        </p:nvSpPr>
        <p:spPr>
          <a:xfrm>
            <a:off x="9739313" y="5572125"/>
            <a:ext cx="2160587" cy="461963"/>
          </a:xfrm>
          <a:prstGeom prst="rect">
            <a:avLst/>
          </a:prstGeom>
          <a:noFill/>
          <a:ln w="25400">
            <a:noFill/>
          </a:ln>
        </p:spPr>
        <p:txBody>
          <a:bodyPr>
            <a:spAutoFit/>
          </a:bodyPr>
          <a:lstStyle/>
          <a:p>
            <a:pPr defTabSz="914411">
              <a:defRPr/>
            </a:pPr>
            <a:r>
              <a:rPr lang="es-ES_tradnl" sz="1200" dirty="0">
                <a:solidFill>
                  <a:srgbClr val="808080"/>
                </a:solidFill>
                <a:latin typeface="+mj-lt"/>
                <a:hlinkClick r:id="rId4"/>
              </a:rPr>
              <a:t>www.neumoexpertos.org</a:t>
            </a:r>
            <a:endParaRPr lang="es-ES_tradnl" sz="1200" dirty="0">
              <a:solidFill>
                <a:srgbClr val="808080"/>
              </a:solidFill>
              <a:latin typeface="+mj-lt"/>
            </a:endParaRPr>
          </a:p>
          <a:p>
            <a:pPr defTabSz="914411">
              <a:defRPr/>
            </a:pPr>
            <a:r>
              <a:rPr lang="es-ES_tradnl" sz="1200" dirty="0">
                <a:solidFill>
                  <a:srgbClr val="808080"/>
                </a:solidFill>
                <a:latin typeface="+mj-lt"/>
              </a:rPr>
              <a:t>@</a:t>
            </a:r>
            <a:r>
              <a:rPr lang="es-ES_tradnl" sz="1200" dirty="0" err="1">
                <a:solidFill>
                  <a:srgbClr val="808080"/>
                </a:solidFill>
                <a:latin typeface="+mj-lt"/>
              </a:rPr>
              <a:t>neumo_experto</a:t>
            </a:r>
            <a:endParaRPr lang="es-ES_tradnl" sz="1200" dirty="0">
              <a:solidFill>
                <a:srgbClr val="808080"/>
              </a:solidFill>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3 Marcador de texto"/>
          <p:cNvSpPr>
            <a:spLocks noGrp="1"/>
          </p:cNvSpPr>
          <p:nvPr>
            <p:ph type="body" sz="quarter" idx="10"/>
          </p:nvPr>
        </p:nvSpPr>
        <p:spPr>
          <a:xfrm>
            <a:off x="0" y="5661025"/>
            <a:ext cx="11582400" cy="295275"/>
          </a:xfrm>
        </p:spPr>
        <p:txBody>
          <a:bodyPr/>
          <a:lstStyle/>
          <a:p>
            <a:pPr eaLnBrk="1" hangingPunct="1"/>
            <a:endParaRPr lang="es-ES" altLang="es-ES" smtClean="0"/>
          </a:p>
        </p:txBody>
      </p:sp>
      <p:sp>
        <p:nvSpPr>
          <p:cNvPr id="5" name="2 Marcador de texto"/>
          <p:cNvSpPr txBox="1">
            <a:spLocks/>
          </p:cNvSpPr>
          <p:nvPr/>
        </p:nvSpPr>
        <p:spPr bwMode="auto">
          <a:xfrm>
            <a:off x="1116013" y="2492375"/>
            <a:ext cx="10363200" cy="3330575"/>
          </a:xfrm>
          <a:prstGeom prst="rect">
            <a:avLst/>
          </a:prstGeom>
          <a:noFill/>
          <a:ln w="9525">
            <a:noFill/>
            <a:miter lim="800000"/>
            <a:headEnd/>
            <a:tailEnd/>
          </a:ln>
        </p:spPr>
        <p:txBody>
          <a:bodyPr>
            <a:normAutofit/>
          </a:bodyPr>
          <a:lstStyle>
            <a:lvl1pPr marL="457200" indent="-457200">
              <a:spcBef>
                <a:spcPts val="600"/>
              </a:spcBef>
              <a:buClr>
                <a:schemeClr val="tx2"/>
              </a:buClr>
              <a:buFont typeface="+mj-lt"/>
              <a:buAutoNum type="arabicPeriod"/>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eaLnBrk="1" hangingPunct="1">
              <a:defRPr/>
            </a:pPr>
            <a:r>
              <a:rPr lang="en-US" altLang="es-ES_tradnl" dirty="0" smtClean="0">
                <a:effectLst>
                  <a:outerShdw blurRad="38100" dist="38100" dir="2700000" algn="tl">
                    <a:srgbClr val="C0C0C0"/>
                  </a:outerShdw>
                </a:effectLst>
                <a:latin typeface="+mn-lt"/>
                <a:cs typeface="Arial"/>
              </a:rPr>
              <a:t>H. </a:t>
            </a:r>
            <a:r>
              <a:rPr lang="en-US" altLang="es-ES_tradnl" dirty="0" err="1">
                <a:effectLst>
                  <a:outerShdw blurRad="38100" dist="38100" dir="2700000" algn="tl">
                    <a:srgbClr val="C0C0C0"/>
                  </a:outerShdw>
                </a:effectLst>
                <a:latin typeface="+mn-lt"/>
                <a:cs typeface="Arial"/>
              </a:rPr>
              <a:t>i</a:t>
            </a:r>
            <a:r>
              <a:rPr lang="en-US" altLang="es-ES_tradnl" dirty="0" err="1" smtClean="0">
                <a:effectLst>
                  <a:outerShdw blurRad="38100" dist="38100" dir="2700000" algn="tl">
                    <a:srgbClr val="C0C0C0"/>
                  </a:outerShdw>
                </a:effectLst>
                <a:latin typeface="+mn-lt"/>
                <a:cs typeface="Arial"/>
              </a:rPr>
              <a:t>nfluenzae</a:t>
            </a:r>
            <a:r>
              <a:rPr lang="en-US" altLang="es-ES_tradnl" dirty="0" smtClean="0">
                <a:effectLst>
                  <a:outerShdw blurRad="38100" dist="38100" dir="2700000" algn="tl">
                    <a:srgbClr val="C0C0C0"/>
                  </a:outerShdw>
                </a:effectLst>
                <a:latin typeface="+mn-lt"/>
                <a:cs typeface="Arial"/>
              </a:rPr>
              <a:t>.</a:t>
            </a:r>
            <a:endParaRPr lang="es-ES" dirty="0" smtClean="0">
              <a:latin typeface="+mn-lt"/>
              <a:cs typeface="+mn-cs"/>
            </a:endParaRPr>
          </a:p>
          <a:p>
            <a:pPr eaLnBrk="1" hangingPunct="1">
              <a:defRPr/>
            </a:pPr>
            <a:r>
              <a:rPr lang="es-ES" dirty="0" smtClean="0">
                <a:latin typeface="+mn-lt"/>
                <a:cs typeface="+mn-cs"/>
              </a:rPr>
              <a:t>S. pneumoniae.</a:t>
            </a:r>
          </a:p>
          <a:p>
            <a:pPr eaLnBrk="1" hangingPunct="1">
              <a:defRPr/>
            </a:pPr>
            <a:r>
              <a:rPr lang="es-ES" dirty="0" smtClean="0">
                <a:latin typeface="+mn-lt"/>
                <a:cs typeface="+mn-cs"/>
              </a:rPr>
              <a:t>Legionella.</a:t>
            </a:r>
          </a:p>
          <a:p>
            <a:pPr eaLnBrk="1" hangingPunct="1">
              <a:defRPr/>
            </a:pPr>
            <a:r>
              <a:rPr lang="es-ES" dirty="0" smtClean="0">
                <a:latin typeface="+mn-lt"/>
                <a:cs typeface="+mn-cs"/>
              </a:rPr>
              <a:t>Virus.</a:t>
            </a:r>
          </a:p>
        </p:txBody>
      </p:sp>
      <p:sp>
        <p:nvSpPr>
          <p:cNvPr id="6" name="2 Marcador de texto"/>
          <p:cNvSpPr txBox="1">
            <a:spLocks/>
          </p:cNvSpPr>
          <p:nvPr/>
        </p:nvSpPr>
        <p:spPr bwMode="auto">
          <a:xfrm>
            <a:off x="1116013" y="1060450"/>
            <a:ext cx="10363200" cy="1036638"/>
          </a:xfrm>
          <a:prstGeom prst="rect">
            <a:avLst/>
          </a:prstGeom>
          <a:noFill/>
          <a:ln w="9525">
            <a:noFill/>
            <a:miter lim="800000"/>
            <a:headEnd/>
            <a:tailEnd/>
          </a:ln>
        </p:spPr>
        <p:txBody>
          <a:bodyPr anchor="b">
            <a:normAutofit/>
          </a:bodyPr>
          <a:lstStyle>
            <a:lvl1pPr marL="0" indent="0" algn="ctr">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eaLnBrk="1" hangingPunct="1">
              <a:spcBef>
                <a:spcPct val="20000"/>
              </a:spcBef>
              <a:defRPr/>
            </a:pPr>
            <a:r>
              <a:rPr lang="es-ES" dirty="0" smtClean="0">
                <a:latin typeface="+mj-lt"/>
              </a:rPr>
              <a:t>¿Cuál es el germen más implicado en la neumonía adquirida en la comunidad en España?</a:t>
            </a:r>
            <a:endParaRPr lang="es-ES" i="1" dirty="0" smtClean="0">
              <a:latin typeface="+mj-lt"/>
              <a:cs typeface="+mn-cs"/>
            </a:endParaRPr>
          </a:p>
        </p:txBody>
      </p:sp>
      <p:sp>
        <p:nvSpPr>
          <p:cNvPr id="7" name="1 Título"/>
          <p:cNvSpPr txBox="1">
            <a:spLocks/>
          </p:cNvSpPr>
          <p:nvPr/>
        </p:nvSpPr>
        <p:spPr bwMode="auto">
          <a:xfrm>
            <a:off x="762000" y="312738"/>
            <a:ext cx="10972800" cy="604837"/>
          </a:xfrm>
          <a:prstGeom prst="rect">
            <a:avLst/>
          </a:prstGeom>
          <a:noFill/>
          <a:ln w="9525">
            <a:noFill/>
            <a:miter lim="800000"/>
            <a:headEnd/>
            <a:tailEnd/>
          </a:ln>
        </p:spPr>
        <p:txBody>
          <a:bodyPr anchor="ctr"/>
          <a:lstStyle>
            <a:lvl1pPr algn="ctr">
              <a:defRPr sz="3200" b="1">
                <a:solidFill>
                  <a:schemeClr val="accent1"/>
                </a:solidFill>
              </a:defRPr>
            </a:lvl1pPr>
          </a:lstStyle>
          <a:p>
            <a:pPr eaLnBrk="1" hangingPunct="1">
              <a:defRPr/>
            </a:pPr>
            <a:r>
              <a:rPr lang="es-ES" dirty="0" smtClean="0">
                <a:latin typeface="+mj-lt"/>
                <a:ea typeface="+mj-ea"/>
                <a:cs typeface="+mj-cs"/>
              </a:rPr>
              <a:t>Pregunta 2</a:t>
            </a:r>
            <a:endParaRPr lang="es-ES" dirty="0">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ítulo 1"/>
          <p:cNvSpPr txBox="1">
            <a:spLocks/>
          </p:cNvSpPr>
          <p:nvPr/>
        </p:nvSpPr>
        <p:spPr bwMode="auto">
          <a:xfrm>
            <a:off x="881063" y="285750"/>
            <a:ext cx="107156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Tx/>
              <a:buNone/>
            </a:pPr>
            <a:r>
              <a:rPr lang="es-ES" altLang="es-ES" b="1" i="1">
                <a:solidFill>
                  <a:srgbClr val="004586"/>
                </a:solidFill>
                <a:cs typeface="Calibri" panose="020F0502020204030204" pitchFamily="34" charset="0"/>
              </a:rPr>
              <a:t>Streptococcus pneumoniae</a:t>
            </a:r>
            <a:r>
              <a:rPr lang="es-ES" altLang="es-ES" b="1">
                <a:solidFill>
                  <a:srgbClr val="004586"/>
                </a:solidFill>
                <a:cs typeface="Calibri" panose="020F0502020204030204" pitchFamily="34" charset="0"/>
              </a:rPr>
              <a:t> es el principal causante de NAC en el adulto</a:t>
            </a:r>
            <a:r>
              <a:rPr lang="es-ES" altLang="es-ES" b="1" baseline="30000">
                <a:solidFill>
                  <a:srgbClr val="004586"/>
                </a:solidFill>
                <a:cs typeface="Calibri" panose="020F0502020204030204" pitchFamily="34" charset="0"/>
              </a:rPr>
              <a:t>1</a:t>
            </a:r>
            <a:r>
              <a:rPr lang="es-ES" altLang="es-ES" b="1" i="1">
                <a:solidFill>
                  <a:srgbClr val="004586"/>
                </a:solidFill>
                <a:cs typeface="Calibri" panose="020F0502020204030204" pitchFamily="34" charset="0"/>
              </a:rPr>
              <a:t> </a:t>
            </a:r>
          </a:p>
        </p:txBody>
      </p:sp>
      <p:grpSp>
        <p:nvGrpSpPr>
          <p:cNvPr id="37891" name="Agrupar 13"/>
          <p:cNvGrpSpPr>
            <a:grpSpLocks/>
          </p:cNvGrpSpPr>
          <p:nvPr/>
        </p:nvGrpSpPr>
        <p:grpSpPr bwMode="auto">
          <a:xfrm>
            <a:off x="-66675" y="1196975"/>
            <a:ext cx="11449050" cy="4895850"/>
            <a:chOff x="-644265" y="1696026"/>
            <a:chExt cx="9617075" cy="3663950"/>
          </a:xfrm>
        </p:grpSpPr>
        <p:graphicFrame>
          <p:nvGraphicFramePr>
            <p:cNvPr id="37894" name="Content Placeholder 3"/>
            <p:cNvGraphicFramePr>
              <a:graphicFrameLocks/>
            </p:cNvGraphicFramePr>
            <p:nvPr/>
          </p:nvGraphicFramePr>
          <p:xfrm>
            <a:off x="-644265" y="1696026"/>
            <a:ext cx="9617075" cy="3663950"/>
          </p:xfrm>
          <a:graphic>
            <a:graphicData uri="http://schemas.openxmlformats.org/presentationml/2006/ole">
              <mc:AlternateContent xmlns:mc="http://schemas.openxmlformats.org/markup-compatibility/2006">
                <mc:Choice xmlns:v="urn:schemas-microsoft-com:vml" Requires="v">
                  <p:oleObj spid="_x0000_s37917" r:id="rId4" imgW="9614225" imgH="3664014" progId="Excel.Chart.8">
                    <p:embed/>
                  </p:oleObj>
                </mc:Choice>
                <mc:Fallback>
                  <p:oleObj r:id="rId4" imgW="9614225" imgH="3664014" progId="Excel.Chart.8">
                    <p:embed/>
                    <p:pic>
                      <p:nvPicPr>
                        <p:cNvPr id="0" name="Content Placeholder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265" y="1696026"/>
                          <a:ext cx="9617075"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ectangle 17"/>
            <p:cNvSpPr/>
            <p:nvPr/>
          </p:nvSpPr>
          <p:spPr>
            <a:xfrm>
              <a:off x="1960027" y="4491511"/>
              <a:ext cx="944106" cy="236422"/>
            </a:xfrm>
            <a:prstGeom prst="rect">
              <a:avLst/>
            </a:prstGeom>
          </p:spPr>
          <p:txBody>
            <a:bodyPr lIns="0" tIns="0" rIns="0" bIns="0">
              <a:spAutoFit/>
            </a:bodyPr>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eaLnBrk="0" fontAlgn="base" hangingPunct="0">
                <a:spcBef>
                  <a:spcPct val="0"/>
                </a:spcBef>
                <a:spcAft>
                  <a:spcPct val="0"/>
                </a:spcAft>
                <a:defRPr sz="1600">
                  <a:solidFill>
                    <a:schemeClr val="tx1"/>
                  </a:solidFill>
                  <a:latin typeface="Arial" charset="0"/>
                  <a:ea typeface="ＭＳ Ｐゴシック" charset="-128"/>
                </a:defRPr>
              </a:lvl6pPr>
              <a:lvl7pPr marL="2971800" indent="-228600" eaLnBrk="0" fontAlgn="base" hangingPunct="0">
                <a:spcBef>
                  <a:spcPct val="0"/>
                </a:spcBef>
                <a:spcAft>
                  <a:spcPct val="0"/>
                </a:spcAft>
                <a:defRPr sz="1600">
                  <a:solidFill>
                    <a:schemeClr val="tx1"/>
                  </a:solidFill>
                  <a:latin typeface="Arial" charset="0"/>
                  <a:ea typeface="ＭＳ Ｐゴシック" charset="-128"/>
                </a:defRPr>
              </a:lvl7pPr>
              <a:lvl8pPr marL="3429000" indent="-228600" eaLnBrk="0" fontAlgn="base" hangingPunct="0">
                <a:spcBef>
                  <a:spcPct val="0"/>
                </a:spcBef>
                <a:spcAft>
                  <a:spcPct val="0"/>
                </a:spcAft>
                <a:defRPr sz="1600">
                  <a:solidFill>
                    <a:schemeClr val="tx1"/>
                  </a:solidFill>
                  <a:latin typeface="Arial" charset="0"/>
                  <a:ea typeface="ＭＳ Ｐゴシック" charset="-128"/>
                </a:defRPr>
              </a:lvl8pPr>
              <a:lvl9pPr marL="3886200" indent="-228600" eaLnBrk="0" fontAlgn="base" hangingPunct="0">
                <a:spcBef>
                  <a:spcPct val="0"/>
                </a:spcBef>
                <a:spcAft>
                  <a:spcPct val="0"/>
                </a:spcAft>
                <a:defRPr sz="1600">
                  <a:solidFill>
                    <a:schemeClr val="tx1"/>
                  </a:solidFill>
                  <a:latin typeface="Arial" charset="0"/>
                  <a:ea typeface="ＭＳ Ｐゴシック" charset="-128"/>
                </a:defRPr>
              </a:lvl9pPr>
            </a:lstStyle>
            <a:p>
              <a:pPr algn="ctr" eaLnBrk="1" hangingPunct="1">
                <a:lnSpc>
                  <a:spcPct val="85000"/>
                </a:lnSpc>
                <a:defRPr/>
              </a:pPr>
              <a:r>
                <a:rPr lang="en-US" altLang="es-ES_tradnl" sz="1200" i="1" dirty="0" err="1" smtClean="0">
                  <a:solidFill>
                    <a:srgbClr val="004586"/>
                  </a:solidFill>
                  <a:effectLst>
                    <a:outerShdw blurRad="38100" dist="38100" dir="2700000" algn="tl">
                      <a:srgbClr val="C0C0C0"/>
                    </a:outerShdw>
                  </a:effectLst>
                  <a:latin typeface="+mj-lt"/>
                  <a:cs typeface="Arial"/>
                </a:rPr>
                <a:t>Legionella</a:t>
              </a:r>
              <a:r>
                <a:rPr lang="en-US" altLang="es-ES_tradnl" sz="1200" i="1" dirty="0" smtClean="0">
                  <a:solidFill>
                    <a:srgbClr val="004586"/>
                  </a:solidFill>
                  <a:effectLst>
                    <a:outerShdw blurRad="38100" dist="38100" dir="2700000" algn="tl">
                      <a:srgbClr val="C0C0C0"/>
                    </a:outerShdw>
                  </a:effectLst>
                  <a:latin typeface="+mj-lt"/>
                  <a:cs typeface="Arial"/>
                </a:rPr>
                <a:t/>
              </a:r>
              <a:br>
                <a:rPr lang="en-US" altLang="es-ES_tradnl" sz="1200" i="1" dirty="0" smtClean="0">
                  <a:solidFill>
                    <a:srgbClr val="004586"/>
                  </a:solidFill>
                  <a:effectLst>
                    <a:outerShdw blurRad="38100" dist="38100" dir="2700000" algn="tl">
                      <a:srgbClr val="C0C0C0"/>
                    </a:outerShdw>
                  </a:effectLst>
                  <a:latin typeface="+mj-lt"/>
                  <a:cs typeface="Arial"/>
                </a:rPr>
              </a:br>
              <a:r>
                <a:rPr lang="en-US" altLang="es-ES_tradnl" sz="1200" dirty="0" err="1" smtClean="0">
                  <a:solidFill>
                    <a:srgbClr val="004586"/>
                  </a:solidFill>
                  <a:effectLst>
                    <a:outerShdw blurRad="38100" dist="38100" dir="2700000" algn="tl">
                      <a:srgbClr val="C0C0C0"/>
                    </a:outerShdw>
                  </a:effectLst>
                  <a:latin typeface="+mj-lt"/>
                  <a:cs typeface="Arial"/>
                </a:rPr>
                <a:t>spp</a:t>
              </a:r>
              <a:endParaRPr lang="en-US" altLang="es-ES_tradnl" sz="1200" dirty="0" smtClean="0">
                <a:solidFill>
                  <a:srgbClr val="004586"/>
                </a:solidFill>
                <a:effectLst>
                  <a:outerShdw blurRad="38100" dist="38100" dir="2700000" algn="tl">
                    <a:srgbClr val="C0C0C0"/>
                  </a:outerShdw>
                </a:effectLst>
                <a:latin typeface="+mj-lt"/>
                <a:cs typeface="Arial"/>
              </a:endParaRPr>
            </a:p>
          </p:txBody>
        </p:sp>
        <p:sp>
          <p:nvSpPr>
            <p:cNvPr id="12" name="Rectangle 18"/>
            <p:cNvSpPr/>
            <p:nvPr/>
          </p:nvSpPr>
          <p:spPr>
            <a:xfrm>
              <a:off x="503864" y="4491511"/>
              <a:ext cx="857429" cy="236422"/>
            </a:xfrm>
            <a:prstGeom prst="rect">
              <a:avLst/>
            </a:prstGeom>
          </p:spPr>
          <p:txBody>
            <a:bodyPr lIns="0" tIns="0" rIns="0" bIns="0">
              <a:spAutoFit/>
            </a:bodyPr>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eaLnBrk="0" fontAlgn="base" hangingPunct="0">
                <a:spcBef>
                  <a:spcPct val="0"/>
                </a:spcBef>
                <a:spcAft>
                  <a:spcPct val="0"/>
                </a:spcAft>
                <a:defRPr sz="1600">
                  <a:solidFill>
                    <a:schemeClr val="tx1"/>
                  </a:solidFill>
                  <a:latin typeface="Arial" charset="0"/>
                  <a:ea typeface="ＭＳ Ｐゴシック" charset="-128"/>
                </a:defRPr>
              </a:lvl6pPr>
              <a:lvl7pPr marL="2971800" indent="-228600" eaLnBrk="0" fontAlgn="base" hangingPunct="0">
                <a:spcBef>
                  <a:spcPct val="0"/>
                </a:spcBef>
                <a:spcAft>
                  <a:spcPct val="0"/>
                </a:spcAft>
                <a:defRPr sz="1600">
                  <a:solidFill>
                    <a:schemeClr val="tx1"/>
                  </a:solidFill>
                  <a:latin typeface="Arial" charset="0"/>
                  <a:ea typeface="ＭＳ Ｐゴシック" charset="-128"/>
                </a:defRPr>
              </a:lvl7pPr>
              <a:lvl8pPr marL="3429000" indent="-228600" eaLnBrk="0" fontAlgn="base" hangingPunct="0">
                <a:spcBef>
                  <a:spcPct val="0"/>
                </a:spcBef>
                <a:spcAft>
                  <a:spcPct val="0"/>
                </a:spcAft>
                <a:defRPr sz="1600">
                  <a:solidFill>
                    <a:schemeClr val="tx1"/>
                  </a:solidFill>
                  <a:latin typeface="Arial" charset="0"/>
                  <a:ea typeface="ＭＳ Ｐゴシック" charset="-128"/>
                </a:defRPr>
              </a:lvl8pPr>
              <a:lvl9pPr marL="3886200" indent="-228600" eaLnBrk="0" fontAlgn="base" hangingPunct="0">
                <a:spcBef>
                  <a:spcPct val="0"/>
                </a:spcBef>
                <a:spcAft>
                  <a:spcPct val="0"/>
                </a:spcAft>
                <a:defRPr sz="1600">
                  <a:solidFill>
                    <a:schemeClr val="tx1"/>
                  </a:solidFill>
                  <a:latin typeface="Arial" charset="0"/>
                  <a:ea typeface="ＭＳ Ｐゴシック" charset="-128"/>
                </a:defRPr>
              </a:lvl9pPr>
            </a:lstStyle>
            <a:p>
              <a:pPr algn="ctr" eaLnBrk="1" hangingPunct="1">
                <a:lnSpc>
                  <a:spcPct val="85000"/>
                </a:lnSpc>
                <a:defRPr/>
              </a:pPr>
              <a:r>
                <a:rPr lang="en-US" altLang="es-ES_tradnl" sz="1200" i="1" dirty="0" smtClean="0">
                  <a:solidFill>
                    <a:srgbClr val="004586"/>
                  </a:solidFill>
                  <a:latin typeface="+mj-lt"/>
                  <a:cs typeface="Arial"/>
                </a:rPr>
                <a:t>S</a:t>
              </a:r>
              <a:br>
                <a:rPr lang="en-US" altLang="es-ES_tradnl" sz="1200" i="1" dirty="0" smtClean="0">
                  <a:solidFill>
                    <a:srgbClr val="004586"/>
                  </a:solidFill>
                  <a:latin typeface="+mj-lt"/>
                  <a:cs typeface="Arial"/>
                </a:rPr>
              </a:br>
              <a:r>
                <a:rPr lang="en-US" altLang="es-ES_tradnl" sz="1200" i="1" dirty="0" err="1" smtClean="0">
                  <a:solidFill>
                    <a:srgbClr val="004586"/>
                  </a:solidFill>
                  <a:latin typeface="+mj-lt"/>
                  <a:cs typeface="Arial"/>
                </a:rPr>
                <a:t>pneumoniae</a:t>
              </a:r>
              <a:endParaRPr lang="en-US" altLang="es-ES_tradnl" sz="1200" i="1" dirty="0" smtClean="0">
                <a:solidFill>
                  <a:srgbClr val="004586"/>
                </a:solidFill>
                <a:latin typeface="+mj-lt"/>
                <a:cs typeface="Arial"/>
              </a:endParaRPr>
            </a:p>
          </p:txBody>
        </p:sp>
        <p:sp>
          <p:nvSpPr>
            <p:cNvPr id="13" name="Rectangle 19"/>
            <p:cNvSpPr/>
            <p:nvPr/>
          </p:nvSpPr>
          <p:spPr>
            <a:xfrm>
              <a:off x="1406631" y="4491511"/>
              <a:ext cx="534727" cy="236422"/>
            </a:xfrm>
            <a:prstGeom prst="rect">
              <a:avLst/>
            </a:prstGeom>
          </p:spPr>
          <p:txBody>
            <a:bodyPr wrap="none" lIns="0" tIns="0" rIns="0" bIns="0">
              <a:spAutoFit/>
            </a:bodyPr>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eaLnBrk="0" fontAlgn="base" hangingPunct="0">
                <a:spcBef>
                  <a:spcPct val="0"/>
                </a:spcBef>
                <a:spcAft>
                  <a:spcPct val="0"/>
                </a:spcAft>
                <a:defRPr sz="1600">
                  <a:solidFill>
                    <a:schemeClr val="tx1"/>
                  </a:solidFill>
                  <a:latin typeface="Arial" charset="0"/>
                  <a:ea typeface="ＭＳ Ｐゴシック" charset="-128"/>
                </a:defRPr>
              </a:lvl6pPr>
              <a:lvl7pPr marL="2971800" indent="-228600" eaLnBrk="0" fontAlgn="base" hangingPunct="0">
                <a:spcBef>
                  <a:spcPct val="0"/>
                </a:spcBef>
                <a:spcAft>
                  <a:spcPct val="0"/>
                </a:spcAft>
                <a:defRPr sz="1600">
                  <a:solidFill>
                    <a:schemeClr val="tx1"/>
                  </a:solidFill>
                  <a:latin typeface="Arial" charset="0"/>
                  <a:ea typeface="ＭＳ Ｐゴシック" charset="-128"/>
                </a:defRPr>
              </a:lvl7pPr>
              <a:lvl8pPr marL="3429000" indent="-228600" eaLnBrk="0" fontAlgn="base" hangingPunct="0">
                <a:spcBef>
                  <a:spcPct val="0"/>
                </a:spcBef>
                <a:spcAft>
                  <a:spcPct val="0"/>
                </a:spcAft>
                <a:defRPr sz="1600">
                  <a:solidFill>
                    <a:schemeClr val="tx1"/>
                  </a:solidFill>
                  <a:latin typeface="Arial" charset="0"/>
                  <a:ea typeface="ＭＳ Ｐゴシック" charset="-128"/>
                </a:defRPr>
              </a:lvl8pPr>
              <a:lvl9pPr marL="3886200" indent="-228600" eaLnBrk="0" fontAlgn="base" hangingPunct="0">
                <a:spcBef>
                  <a:spcPct val="0"/>
                </a:spcBef>
                <a:spcAft>
                  <a:spcPct val="0"/>
                </a:spcAft>
                <a:defRPr sz="1600">
                  <a:solidFill>
                    <a:schemeClr val="tx1"/>
                  </a:solidFill>
                  <a:latin typeface="Arial" charset="0"/>
                  <a:ea typeface="ＭＳ Ｐゴシック" charset="-128"/>
                </a:defRPr>
              </a:lvl9pPr>
            </a:lstStyle>
            <a:p>
              <a:pPr algn="ctr" eaLnBrk="1" hangingPunct="1">
                <a:lnSpc>
                  <a:spcPct val="85000"/>
                </a:lnSpc>
                <a:defRPr/>
              </a:pPr>
              <a:r>
                <a:rPr lang="en-US" altLang="es-ES_tradnl" sz="1200" i="1" dirty="0" smtClean="0">
                  <a:solidFill>
                    <a:srgbClr val="004586"/>
                  </a:solidFill>
                  <a:latin typeface="+mj-lt"/>
                  <a:cs typeface="Arial"/>
                </a:rPr>
                <a:t>H</a:t>
              </a:r>
              <a:br>
                <a:rPr lang="en-US" altLang="es-ES_tradnl" sz="1200" i="1" dirty="0" smtClean="0">
                  <a:solidFill>
                    <a:srgbClr val="004586"/>
                  </a:solidFill>
                  <a:latin typeface="+mj-lt"/>
                  <a:cs typeface="Arial"/>
                </a:rPr>
              </a:br>
              <a:r>
                <a:rPr lang="en-US" altLang="es-ES_tradnl" sz="1200" i="1" dirty="0" err="1" smtClean="0">
                  <a:solidFill>
                    <a:srgbClr val="004586"/>
                  </a:solidFill>
                  <a:latin typeface="+mj-lt"/>
                  <a:cs typeface="Arial"/>
                </a:rPr>
                <a:t>influenzae</a:t>
              </a:r>
              <a:endParaRPr lang="en-US" altLang="es-ES_tradnl" sz="1200" i="1" dirty="0" smtClean="0">
                <a:solidFill>
                  <a:srgbClr val="004586"/>
                </a:solidFill>
                <a:latin typeface="+mj-lt"/>
                <a:cs typeface="Arial"/>
              </a:endParaRPr>
            </a:p>
          </p:txBody>
        </p:sp>
        <p:sp>
          <p:nvSpPr>
            <p:cNvPr id="14" name="Rectangle 20"/>
            <p:cNvSpPr/>
            <p:nvPr/>
          </p:nvSpPr>
          <p:spPr>
            <a:xfrm>
              <a:off x="7942029" y="4468938"/>
              <a:ext cx="770753" cy="236423"/>
            </a:xfrm>
            <a:prstGeom prst="rect">
              <a:avLst/>
            </a:prstGeom>
          </p:spPr>
          <p:txBody>
            <a:bodyPr lIns="0" tIns="0" rIns="0" bIns="0">
              <a:spAutoFit/>
            </a:bodyPr>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eaLnBrk="0" fontAlgn="base" hangingPunct="0">
                <a:spcBef>
                  <a:spcPct val="0"/>
                </a:spcBef>
                <a:spcAft>
                  <a:spcPct val="0"/>
                </a:spcAft>
                <a:defRPr sz="1600">
                  <a:solidFill>
                    <a:schemeClr val="tx1"/>
                  </a:solidFill>
                  <a:latin typeface="Arial" charset="0"/>
                  <a:ea typeface="ＭＳ Ｐゴシック" charset="-128"/>
                </a:defRPr>
              </a:lvl6pPr>
              <a:lvl7pPr marL="2971800" indent="-228600" eaLnBrk="0" fontAlgn="base" hangingPunct="0">
                <a:spcBef>
                  <a:spcPct val="0"/>
                </a:spcBef>
                <a:spcAft>
                  <a:spcPct val="0"/>
                </a:spcAft>
                <a:defRPr sz="1600">
                  <a:solidFill>
                    <a:schemeClr val="tx1"/>
                  </a:solidFill>
                  <a:latin typeface="Arial" charset="0"/>
                  <a:ea typeface="ＭＳ Ｐゴシック" charset="-128"/>
                </a:defRPr>
              </a:lvl7pPr>
              <a:lvl8pPr marL="3429000" indent="-228600" eaLnBrk="0" fontAlgn="base" hangingPunct="0">
                <a:spcBef>
                  <a:spcPct val="0"/>
                </a:spcBef>
                <a:spcAft>
                  <a:spcPct val="0"/>
                </a:spcAft>
                <a:defRPr sz="1600">
                  <a:solidFill>
                    <a:schemeClr val="tx1"/>
                  </a:solidFill>
                  <a:latin typeface="Arial" charset="0"/>
                  <a:ea typeface="ＭＳ Ｐゴシック" charset="-128"/>
                </a:defRPr>
              </a:lvl8pPr>
              <a:lvl9pPr marL="3886200" indent="-228600" eaLnBrk="0" fontAlgn="base" hangingPunct="0">
                <a:spcBef>
                  <a:spcPct val="0"/>
                </a:spcBef>
                <a:spcAft>
                  <a:spcPct val="0"/>
                </a:spcAft>
                <a:defRPr sz="1600">
                  <a:solidFill>
                    <a:schemeClr val="tx1"/>
                  </a:solidFill>
                  <a:latin typeface="Arial" charset="0"/>
                  <a:ea typeface="ＭＳ Ｐゴシック" charset="-128"/>
                </a:defRPr>
              </a:lvl9pPr>
            </a:lstStyle>
            <a:p>
              <a:pPr algn="ctr" eaLnBrk="1" hangingPunct="1">
                <a:lnSpc>
                  <a:spcPct val="85000"/>
                </a:lnSpc>
                <a:defRPr/>
              </a:pPr>
              <a:r>
                <a:rPr lang="en-US" altLang="es-ES_tradnl" sz="1200" i="1" dirty="0" err="1" smtClean="0">
                  <a:solidFill>
                    <a:srgbClr val="004586"/>
                  </a:solidFill>
                  <a:latin typeface="+mj-lt"/>
                  <a:cs typeface="Arial"/>
                </a:rPr>
                <a:t>Patógeno</a:t>
              </a:r>
              <a:r>
                <a:rPr lang="en-US" altLang="es-ES_tradnl" sz="1200" i="1" dirty="0" smtClean="0">
                  <a:solidFill>
                    <a:srgbClr val="004586"/>
                  </a:solidFill>
                  <a:latin typeface="+mj-lt"/>
                  <a:cs typeface="Arial"/>
                </a:rPr>
                <a:t> no </a:t>
              </a:r>
              <a:r>
                <a:rPr lang="en-US" altLang="es-ES_tradnl" sz="1200" i="1" dirty="0" err="1" smtClean="0">
                  <a:solidFill>
                    <a:srgbClr val="004586"/>
                  </a:solidFill>
                  <a:latin typeface="+mj-lt"/>
                  <a:cs typeface="Arial"/>
                </a:rPr>
                <a:t>identificado</a:t>
              </a:r>
              <a:endParaRPr lang="en-US" altLang="es-ES_tradnl" sz="1200" i="1" dirty="0" smtClean="0">
                <a:solidFill>
                  <a:srgbClr val="004586"/>
                </a:solidFill>
                <a:latin typeface="+mj-lt"/>
                <a:cs typeface="Arial"/>
              </a:endParaRPr>
            </a:p>
          </p:txBody>
        </p:sp>
        <p:sp>
          <p:nvSpPr>
            <p:cNvPr id="15" name="Rectangle 21"/>
            <p:cNvSpPr/>
            <p:nvPr/>
          </p:nvSpPr>
          <p:spPr>
            <a:xfrm>
              <a:off x="2856127" y="4491511"/>
              <a:ext cx="685410" cy="236422"/>
            </a:xfrm>
            <a:prstGeom prst="rect">
              <a:avLst/>
            </a:prstGeom>
          </p:spPr>
          <p:txBody>
            <a:bodyPr lIns="0" tIns="0" rIns="0" bIns="0">
              <a:spAutoFit/>
            </a:bodyPr>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eaLnBrk="0" fontAlgn="base" hangingPunct="0">
                <a:spcBef>
                  <a:spcPct val="0"/>
                </a:spcBef>
                <a:spcAft>
                  <a:spcPct val="0"/>
                </a:spcAft>
                <a:defRPr sz="1600">
                  <a:solidFill>
                    <a:schemeClr val="tx1"/>
                  </a:solidFill>
                  <a:latin typeface="Arial" charset="0"/>
                  <a:ea typeface="ＭＳ Ｐゴシック" charset="-128"/>
                </a:defRPr>
              </a:lvl6pPr>
              <a:lvl7pPr marL="2971800" indent="-228600" eaLnBrk="0" fontAlgn="base" hangingPunct="0">
                <a:spcBef>
                  <a:spcPct val="0"/>
                </a:spcBef>
                <a:spcAft>
                  <a:spcPct val="0"/>
                </a:spcAft>
                <a:defRPr sz="1600">
                  <a:solidFill>
                    <a:schemeClr val="tx1"/>
                  </a:solidFill>
                  <a:latin typeface="Arial" charset="0"/>
                  <a:ea typeface="ＭＳ Ｐゴシック" charset="-128"/>
                </a:defRPr>
              </a:lvl7pPr>
              <a:lvl8pPr marL="3429000" indent="-228600" eaLnBrk="0" fontAlgn="base" hangingPunct="0">
                <a:spcBef>
                  <a:spcPct val="0"/>
                </a:spcBef>
                <a:spcAft>
                  <a:spcPct val="0"/>
                </a:spcAft>
                <a:defRPr sz="1600">
                  <a:solidFill>
                    <a:schemeClr val="tx1"/>
                  </a:solidFill>
                  <a:latin typeface="Arial" charset="0"/>
                  <a:ea typeface="ＭＳ Ｐゴシック" charset="-128"/>
                </a:defRPr>
              </a:lvl8pPr>
              <a:lvl9pPr marL="3886200" indent="-228600" eaLnBrk="0" fontAlgn="base" hangingPunct="0">
                <a:spcBef>
                  <a:spcPct val="0"/>
                </a:spcBef>
                <a:spcAft>
                  <a:spcPct val="0"/>
                </a:spcAft>
                <a:defRPr sz="1600">
                  <a:solidFill>
                    <a:schemeClr val="tx1"/>
                  </a:solidFill>
                  <a:latin typeface="Arial" charset="0"/>
                  <a:ea typeface="ＭＳ Ｐゴシック" charset="-128"/>
                </a:defRPr>
              </a:lvl9pPr>
            </a:lstStyle>
            <a:p>
              <a:pPr algn="ctr" eaLnBrk="1" hangingPunct="1">
                <a:lnSpc>
                  <a:spcPct val="85000"/>
                </a:lnSpc>
                <a:defRPr/>
              </a:pPr>
              <a:r>
                <a:rPr lang="en-US" altLang="es-ES_tradnl" sz="1200" i="1" dirty="0" err="1" smtClean="0">
                  <a:solidFill>
                    <a:srgbClr val="004586"/>
                  </a:solidFill>
                  <a:effectLst>
                    <a:outerShdw blurRad="38100" dist="38100" dir="2700000" algn="tl">
                      <a:srgbClr val="C0C0C0"/>
                    </a:outerShdw>
                  </a:effectLst>
                  <a:latin typeface="+mj-lt"/>
                  <a:cs typeface="Arial"/>
                </a:rPr>
                <a:t>Staphylo</a:t>
              </a:r>
              <a:r>
                <a:rPr lang="en-US" altLang="es-ES_tradnl" sz="1200" i="1" dirty="0" smtClean="0">
                  <a:solidFill>
                    <a:srgbClr val="004586"/>
                  </a:solidFill>
                  <a:effectLst>
                    <a:outerShdw blurRad="38100" dist="38100" dir="2700000" algn="tl">
                      <a:srgbClr val="C0C0C0"/>
                    </a:outerShdw>
                  </a:effectLst>
                  <a:latin typeface="+mj-lt"/>
                  <a:cs typeface="Arial"/>
                </a:rPr>
                <a:t>-</a:t>
              </a:r>
              <a:br>
                <a:rPr lang="en-US" altLang="es-ES_tradnl" sz="1200" i="1" dirty="0" smtClean="0">
                  <a:solidFill>
                    <a:srgbClr val="004586"/>
                  </a:solidFill>
                  <a:effectLst>
                    <a:outerShdw blurRad="38100" dist="38100" dir="2700000" algn="tl">
                      <a:srgbClr val="C0C0C0"/>
                    </a:outerShdw>
                  </a:effectLst>
                  <a:latin typeface="+mj-lt"/>
                  <a:cs typeface="Arial"/>
                </a:rPr>
              </a:br>
              <a:r>
                <a:rPr lang="en-US" altLang="es-ES_tradnl" sz="1200" i="1" dirty="0" err="1" smtClean="0">
                  <a:solidFill>
                    <a:srgbClr val="004586"/>
                  </a:solidFill>
                  <a:effectLst>
                    <a:outerShdw blurRad="38100" dist="38100" dir="2700000" algn="tl">
                      <a:srgbClr val="C0C0C0"/>
                    </a:outerShdw>
                  </a:effectLst>
                  <a:latin typeface="+mj-lt"/>
                  <a:cs typeface="Arial"/>
                </a:rPr>
                <a:t>coccus</a:t>
              </a:r>
              <a:r>
                <a:rPr lang="en-US" altLang="es-ES_tradnl" sz="1200" i="1" dirty="0" smtClean="0">
                  <a:solidFill>
                    <a:srgbClr val="004586"/>
                  </a:solidFill>
                  <a:effectLst>
                    <a:outerShdw blurRad="38100" dist="38100" dir="2700000" algn="tl">
                      <a:srgbClr val="C0C0C0"/>
                    </a:outerShdw>
                  </a:effectLst>
                  <a:latin typeface="+mj-lt"/>
                  <a:cs typeface="Arial"/>
                </a:rPr>
                <a:t> </a:t>
              </a:r>
              <a:r>
                <a:rPr lang="en-US" altLang="es-ES_tradnl" sz="1200" dirty="0" err="1" smtClean="0">
                  <a:solidFill>
                    <a:srgbClr val="004586"/>
                  </a:solidFill>
                  <a:effectLst>
                    <a:outerShdw blurRad="38100" dist="38100" dir="2700000" algn="tl">
                      <a:srgbClr val="C0C0C0"/>
                    </a:outerShdw>
                  </a:effectLst>
                  <a:latin typeface="+mj-lt"/>
                  <a:cs typeface="Arial"/>
                </a:rPr>
                <a:t>spp</a:t>
              </a:r>
              <a:endParaRPr lang="en-US" altLang="es-ES_tradnl" sz="1200" dirty="0" smtClean="0">
                <a:solidFill>
                  <a:srgbClr val="004586"/>
                </a:solidFill>
                <a:effectLst>
                  <a:outerShdw blurRad="38100" dist="38100" dir="2700000" algn="tl">
                    <a:srgbClr val="C0C0C0"/>
                  </a:outerShdw>
                </a:effectLst>
                <a:latin typeface="+mj-lt"/>
                <a:cs typeface="Arial"/>
              </a:endParaRPr>
            </a:p>
          </p:txBody>
        </p:sp>
        <p:sp>
          <p:nvSpPr>
            <p:cNvPr id="16" name="Rectangle 23"/>
            <p:cNvSpPr/>
            <p:nvPr/>
          </p:nvSpPr>
          <p:spPr>
            <a:xfrm>
              <a:off x="3589542" y="4491511"/>
              <a:ext cx="685410" cy="236422"/>
            </a:xfrm>
            <a:prstGeom prst="rect">
              <a:avLst/>
            </a:prstGeom>
          </p:spPr>
          <p:txBody>
            <a:bodyPr lIns="0" tIns="0" rIns="0" bIns="0">
              <a:spAutoFit/>
            </a:bodyPr>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eaLnBrk="0" fontAlgn="base" hangingPunct="0">
                <a:spcBef>
                  <a:spcPct val="0"/>
                </a:spcBef>
                <a:spcAft>
                  <a:spcPct val="0"/>
                </a:spcAft>
                <a:defRPr sz="1600">
                  <a:solidFill>
                    <a:schemeClr val="tx1"/>
                  </a:solidFill>
                  <a:latin typeface="Arial" charset="0"/>
                  <a:ea typeface="ＭＳ Ｐゴシック" charset="-128"/>
                </a:defRPr>
              </a:lvl6pPr>
              <a:lvl7pPr marL="2971800" indent="-228600" eaLnBrk="0" fontAlgn="base" hangingPunct="0">
                <a:spcBef>
                  <a:spcPct val="0"/>
                </a:spcBef>
                <a:spcAft>
                  <a:spcPct val="0"/>
                </a:spcAft>
                <a:defRPr sz="1600">
                  <a:solidFill>
                    <a:schemeClr val="tx1"/>
                  </a:solidFill>
                  <a:latin typeface="Arial" charset="0"/>
                  <a:ea typeface="ＭＳ Ｐゴシック" charset="-128"/>
                </a:defRPr>
              </a:lvl7pPr>
              <a:lvl8pPr marL="3429000" indent="-228600" eaLnBrk="0" fontAlgn="base" hangingPunct="0">
                <a:spcBef>
                  <a:spcPct val="0"/>
                </a:spcBef>
                <a:spcAft>
                  <a:spcPct val="0"/>
                </a:spcAft>
                <a:defRPr sz="1600">
                  <a:solidFill>
                    <a:schemeClr val="tx1"/>
                  </a:solidFill>
                  <a:latin typeface="Arial" charset="0"/>
                  <a:ea typeface="ＭＳ Ｐゴシック" charset="-128"/>
                </a:defRPr>
              </a:lvl8pPr>
              <a:lvl9pPr marL="3886200" indent="-228600" eaLnBrk="0" fontAlgn="base" hangingPunct="0">
                <a:spcBef>
                  <a:spcPct val="0"/>
                </a:spcBef>
                <a:spcAft>
                  <a:spcPct val="0"/>
                </a:spcAft>
                <a:defRPr sz="1600">
                  <a:solidFill>
                    <a:schemeClr val="tx1"/>
                  </a:solidFill>
                  <a:latin typeface="Arial" charset="0"/>
                  <a:ea typeface="ＭＳ Ｐゴシック" charset="-128"/>
                </a:defRPr>
              </a:lvl9pPr>
            </a:lstStyle>
            <a:p>
              <a:pPr algn="ctr" eaLnBrk="1" hangingPunct="1">
                <a:lnSpc>
                  <a:spcPct val="85000"/>
                </a:lnSpc>
                <a:defRPr/>
              </a:pPr>
              <a:r>
                <a:rPr lang="en-US" altLang="es-ES_tradnl" sz="1200" i="1" dirty="0" smtClean="0">
                  <a:solidFill>
                    <a:srgbClr val="004586"/>
                  </a:solidFill>
                  <a:latin typeface="+mj-lt"/>
                  <a:cs typeface="Arial"/>
                </a:rPr>
                <a:t>M </a:t>
              </a:r>
              <a:r>
                <a:rPr lang="en-US" altLang="es-ES_tradnl" sz="1200" i="1" dirty="0" err="1" smtClean="0">
                  <a:solidFill>
                    <a:srgbClr val="004586"/>
                  </a:solidFill>
                  <a:latin typeface="+mj-lt"/>
                  <a:cs typeface="Arial"/>
                </a:rPr>
                <a:t>catarrhalis</a:t>
              </a:r>
              <a:endParaRPr lang="en-US" altLang="es-ES_tradnl" sz="1200" i="1" dirty="0" smtClean="0">
                <a:solidFill>
                  <a:srgbClr val="004586"/>
                </a:solidFill>
                <a:latin typeface="+mj-lt"/>
                <a:cs typeface="Arial"/>
              </a:endParaRPr>
            </a:p>
          </p:txBody>
        </p:sp>
        <p:sp>
          <p:nvSpPr>
            <p:cNvPr id="17" name="Rectangle 24"/>
            <p:cNvSpPr/>
            <p:nvPr/>
          </p:nvSpPr>
          <p:spPr>
            <a:xfrm>
              <a:off x="4333625" y="4491511"/>
              <a:ext cx="666741" cy="354039"/>
            </a:xfrm>
            <a:prstGeom prst="rect">
              <a:avLst/>
            </a:prstGeom>
          </p:spPr>
          <p:txBody>
            <a:bodyPr lIns="0" tIns="0" rIns="0" bIns="0">
              <a:spAutoFit/>
            </a:bodyPr>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eaLnBrk="0" fontAlgn="base" hangingPunct="0">
                <a:spcBef>
                  <a:spcPct val="0"/>
                </a:spcBef>
                <a:spcAft>
                  <a:spcPct val="0"/>
                </a:spcAft>
                <a:defRPr sz="1600">
                  <a:solidFill>
                    <a:schemeClr val="tx1"/>
                  </a:solidFill>
                  <a:latin typeface="Arial" charset="0"/>
                  <a:ea typeface="ＭＳ Ｐゴシック" charset="-128"/>
                </a:defRPr>
              </a:lvl6pPr>
              <a:lvl7pPr marL="2971800" indent="-228600" eaLnBrk="0" fontAlgn="base" hangingPunct="0">
                <a:spcBef>
                  <a:spcPct val="0"/>
                </a:spcBef>
                <a:spcAft>
                  <a:spcPct val="0"/>
                </a:spcAft>
                <a:defRPr sz="1600">
                  <a:solidFill>
                    <a:schemeClr val="tx1"/>
                  </a:solidFill>
                  <a:latin typeface="Arial" charset="0"/>
                  <a:ea typeface="ＭＳ Ｐゴシック" charset="-128"/>
                </a:defRPr>
              </a:lvl7pPr>
              <a:lvl8pPr marL="3429000" indent="-228600" eaLnBrk="0" fontAlgn="base" hangingPunct="0">
                <a:spcBef>
                  <a:spcPct val="0"/>
                </a:spcBef>
                <a:spcAft>
                  <a:spcPct val="0"/>
                </a:spcAft>
                <a:defRPr sz="1600">
                  <a:solidFill>
                    <a:schemeClr val="tx1"/>
                  </a:solidFill>
                  <a:latin typeface="Arial" charset="0"/>
                  <a:ea typeface="ＭＳ Ｐゴシック" charset="-128"/>
                </a:defRPr>
              </a:lvl8pPr>
              <a:lvl9pPr marL="3886200" indent="-228600" eaLnBrk="0" fontAlgn="base" hangingPunct="0">
                <a:spcBef>
                  <a:spcPct val="0"/>
                </a:spcBef>
                <a:spcAft>
                  <a:spcPct val="0"/>
                </a:spcAft>
                <a:defRPr sz="1600">
                  <a:solidFill>
                    <a:schemeClr val="tx1"/>
                  </a:solidFill>
                  <a:latin typeface="Arial" charset="0"/>
                  <a:ea typeface="ＭＳ Ｐゴシック" charset="-128"/>
                </a:defRPr>
              </a:lvl9pPr>
            </a:lstStyle>
            <a:p>
              <a:pPr algn="ctr" eaLnBrk="1" hangingPunct="1">
                <a:lnSpc>
                  <a:spcPct val="85000"/>
                </a:lnSpc>
                <a:defRPr/>
              </a:pPr>
              <a:r>
                <a:rPr lang="en-US" altLang="es-ES_tradnl" sz="1200" dirty="0" err="1" smtClean="0">
                  <a:solidFill>
                    <a:srgbClr val="004586"/>
                  </a:solidFill>
                  <a:effectLst>
                    <a:outerShdw blurRad="38100" dist="38100" dir="2700000" algn="tl">
                      <a:srgbClr val="C0C0C0"/>
                    </a:outerShdw>
                  </a:effectLst>
                  <a:latin typeface="+mj-lt"/>
                  <a:cs typeface="Arial"/>
                </a:rPr>
                <a:t>Bacilos</a:t>
              </a:r>
              <a:r>
                <a:rPr lang="en-US" altLang="es-ES_tradnl" sz="1200" dirty="0" smtClean="0">
                  <a:solidFill>
                    <a:srgbClr val="004586"/>
                  </a:solidFill>
                  <a:effectLst>
                    <a:outerShdw blurRad="38100" dist="38100" dir="2700000" algn="tl">
                      <a:srgbClr val="C0C0C0"/>
                    </a:outerShdw>
                  </a:effectLst>
                  <a:latin typeface="+mj-lt"/>
                  <a:cs typeface="Arial"/>
                </a:rPr>
                <a:t> Gram-</a:t>
              </a:r>
              <a:br>
                <a:rPr lang="en-US" altLang="es-ES_tradnl" sz="1200" dirty="0" smtClean="0">
                  <a:solidFill>
                    <a:srgbClr val="004586"/>
                  </a:solidFill>
                  <a:effectLst>
                    <a:outerShdw blurRad="38100" dist="38100" dir="2700000" algn="tl">
                      <a:srgbClr val="C0C0C0"/>
                    </a:outerShdw>
                  </a:effectLst>
                  <a:latin typeface="+mj-lt"/>
                  <a:cs typeface="Arial"/>
                </a:rPr>
              </a:br>
              <a:r>
                <a:rPr lang="en-US" altLang="es-ES_tradnl" sz="1200" dirty="0" err="1" smtClean="0">
                  <a:solidFill>
                    <a:srgbClr val="004586"/>
                  </a:solidFill>
                  <a:effectLst>
                    <a:outerShdw blurRad="38100" dist="38100" dir="2700000" algn="tl">
                      <a:srgbClr val="C0C0C0"/>
                    </a:outerShdw>
                  </a:effectLst>
                  <a:latin typeface="+mj-lt"/>
                  <a:cs typeface="Arial"/>
                </a:rPr>
                <a:t>negativo</a:t>
              </a:r>
              <a:endParaRPr lang="en-US" altLang="es-ES_tradnl" sz="1200" dirty="0" smtClean="0">
                <a:solidFill>
                  <a:srgbClr val="004586"/>
                </a:solidFill>
                <a:effectLst>
                  <a:outerShdw blurRad="38100" dist="38100" dir="2700000" algn="tl">
                    <a:srgbClr val="C0C0C0"/>
                  </a:outerShdw>
                </a:effectLst>
                <a:latin typeface="+mj-lt"/>
                <a:cs typeface="Arial"/>
              </a:endParaRPr>
            </a:p>
          </p:txBody>
        </p:sp>
        <p:sp>
          <p:nvSpPr>
            <p:cNvPr id="18" name="Rectangle 25"/>
            <p:cNvSpPr/>
            <p:nvPr/>
          </p:nvSpPr>
          <p:spPr>
            <a:xfrm>
              <a:off x="5000366" y="4491511"/>
              <a:ext cx="772086" cy="215037"/>
            </a:xfrm>
            <a:prstGeom prst="rect">
              <a:avLst/>
            </a:prstGeom>
          </p:spPr>
          <p:txBody>
            <a:bodyPr lIns="0" tIns="0" rIns="0" bIns="0">
              <a:spAutoFit/>
            </a:bodyPr>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eaLnBrk="0" fontAlgn="base" hangingPunct="0">
                <a:spcBef>
                  <a:spcPct val="0"/>
                </a:spcBef>
                <a:spcAft>
                  <a:spcPct val="0"/>
                </a:spcAft>
                <a:defRPr sz="1600">
                  <a:solidFill>
                    <a:schemeClr val="tx1"/>
                  </a:solidFill>
                  <a:latin typeface="Arial" charset="0"/>
                  <a:ea typeface="ＭＳ Ｐゴシック" charset="-128"/>
                </a:defRPr>
              </a:lvl6pPr>
              <a:lvl7pPr marL="2971800" indent="-228600" eaLnBrk="0" fontAlgn="base" hangingPunct="0">
                <a:spcBef>
                  <a:spcPct val="0"/>
                </a:spcBef>
                <a:spcAft>
                  <a:spcPct val="0"/>
                </a:spcAft>
                <a:defRPr sz="1600">
                  <a:solidFill>
                    <a:schemeClr val="tx1"/>
                  </a:solidFill>
                  <a:latin typeface="Arial" charset="0"/>
                  <a:ea typeface="ＭＳ Ｐゴシック" charset="-128"/>
                </a:defRPr>
              </a:lvl7pPr>
              <a:lvl8pPr marL="3429000" indent="-228600" eaLnBrk="0" fontAlgn="base" hangingPunct="0">
                <a:spcBef>
                  <a:spcPct val="0"/>
                </a:spcBef>
                <a:spcAft>
                  <a:spcPct val="0"/>
                </a:spcAft>
                <a:defRPr sz="1600">
                  <a:solidFill>
                    <a:schemeClr val="tx1"/>
                  </a:solidFill>
                  <a:latin typeface="Arial" charset="0"/>
                  <a:ea typeface="ＭＳ Ｐゴシック" charset="-128"/>
                </a:defRPr>
              </a:lvl8pPr>
              <a:lvl9pPr marL="3886200" indent="-228600" eaLnBrk="0" fontAlgn="base" hangingPunct="0">
                <a:spcBef>
                  <a:spcPct val="0"/>
                </a:spcBef>
                <a:spcAft>
                  <a:spcPct val="0"/>
                </a:spcAft>
                <a:defRPr sz="1600">
                  <a:solidFill>
                    <a:schemeClr val="tx1"/>
                  </a:solidFill>
                  <a:latin typeface="Arial" charset="0"/>
                  <a:ea typeface="ＭＳ Ｐゴシック" charset="-128"/>
                </a:defRPr>
              </a:lvl9pPr>
            </a:lstStyle>
            <a:p>
              <a:pPr algn="ctr" eaLnBrk="1" hangingPunct="1">
                <a:lnSpc>
                  <a:spcPct val="85000"/>
                </a:lnSpc>
                <a:defRPr/>
              </a:pPr>
              <a:r>
                <a:rPr lang="en-US" altLang="es-ES_tradnl" sz="1000" i="1" dirty="0" smtClean="0">
                  <a:solidFill>
                    <a:srgbClr val="000000"/>
                  </a:solidFill>
                  <a:effectLst>
                    <a:outerShdw blurRad="38100" dist="38100" dir="2700000" algn="tl">
                      <a:srgbClr val="C0C0C0"/>
                    </a:outerShdw>
                  </a:effectLst>
                  <a:cs typeface="Arial"/>
                </a:rPr>
                <a:t>M</a:t>
              </a:r>
            </a:p>
            <a:p>
              <a:pPr algn="ctr" eaLnBrk="1" hangingPunct="1">
                <a:lnSpc>
                  <a:spcPct val="85000"/>
                </a:lnSpc>
                <a:defRPr/>
              </a:pPr>
              <a:r>
                <a:rPr lang="en-US" altLang="es-ES_tradnl" sz="1200" i="1" dirty="0" err="1" smtClean="0">
                  <a:solidFill>
                    <a:srgbClr val="004586"/>
                  </a:solidFill>
                  <a:latin typeface="+mj-lt"/>
                  <a:cs typeface="Arial"/>
                </a:rPr>
                <a:t>pneumoniae</a:t>
              </a:r>
              <a:endParaRPr lang="en-US" altLang="es-ES_tradnl" sz="1200" i="1" dirty="0" smtClean="0">
                <a:solidFill>
                  <a:srgbClr val="004586"/>
                </a:solidFill>
                <a:latin typeface="+mj-lt"/>
                <a:cs typeface="Arial"/>
              </a:endParaRPr>
            </a:p>
          </p:txBody>
        </p:sp>
        <p:sp>
          <p:nvSpPr>
            <p:cNvPr id="19" name="Rectangle 26"/>
            <p:cNvSpPr/>
            <p:nvPr/>
          </p:nvSpPr>
          <p:spPr>
            <a:xfrm>
              <a:off x="5723114" y="4491511"/>
              <a:ext cx="856096" cy="236422"/>
            </a:xfrm>
            <a:prstGeom prst="rect">
              <a:avLst/>
            </a:prstGeom>
          </p:spPr>
          <p:txBody>
            <a:bodyPr lIns="0" tIns="0" rIns="0" bIns="0">
              <a:spAutoFit/>
            </a:bodyPr>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eaLnBrk="0" fontAlgn="base" hangingPunct="0">
                <a:spcBef>
                  <a:spcPct val="0"/>
                </a:spcBef>
                <a:spcAft>
                  <a:spcPct val="0"/>
                </a:spcAft>
                <a:defRPr sz="1600">
                  <a:solidFill>
                    <a:schemeClr val="tx1"/>
                  </a:solidFill>
                  <a:latin typeface="Arial" charset="0"/>
                  <a:ea typeface="ＭＳ Ｐゴシック" charset="-128"/>
                </a:defRPr>
              </a:lvl6pPr>
              <a:lvl7pPr marL="2971800" indent="-228600" eaLnBrk="0" fontAlgn="base" hangingPunct="0">
                <a:spcBef>
                  <a:spcPct val="0"/>
                </a:spcBef>
                <a:spcAft>
                  <a:spcPct val="0"/>
                </a:spcAft>
                <a:defRPr sz="1600">
                  <a:solidFill>
                    <a:schemeClr val="tx1"/>
                  </a:solidFill>
                  <a:latin typeface="Arial" charset="0"/>
                  <a:ea typeface="ＭＳ Ｐゴシック" charset="-128"/>
                </a:defRPr>
              </a:lvl7pPr>
              <a:lvl8pPr marL="3429000" indent="-228600" eaLnBrk="0" fontAlgn="base" hangingPunct="0">
                <a:spcBef>
                  <a:spcPct val="0"/>
                </a:spcBef>
                <a:spcAft>
                  <a:spcPct val="0"/>
                </a:spcAft>
                <a:defRPr sz="1600">
                  <a:solidFill>
                    <a:schemeClr val="tx1"/>
                  </a:solidFill>
                  <a:latin typeface="Arial" charset="0"/>
                  <a:ea typeface="ＭＳ Ｐゴシック" charset="-128"/>
                </a:defRPr>
              </a:lvl8pPr>
              <a:lvl9pPr marL="3886200" indent="-228600" eaLnBrk="0" fontAlgn="base" hangingPunct="0">
                <a:spcBef>
                  <a:spcPct val="0"/>
                </a:spcBef>
                <a:spcAft>
                  <a:spcPct val="0"/>
                </a:spcAft>
                <a:defRPr sz="1600">
                  <a:solidFill>
                    <a:schemeClr val="tx1"/>
                  </a:solidFill>
                  <a:latin typeface="Arial" charset="0"/>
                  <a:ea typeface="ＭＳ Ｐゴシック" charset="-128"/>
                </a:defRPr>
              </a:lvl9pPr>
            </a:lstStyle>
            <a:p>
              <a:pPr algn="ctr" eaLnBrk="1" hangingPunct="1">
                <a:lnSpc>
                  <a:spcPct val="85000"/>
                </a:lnSpc>
                <a:defRPr/>
              </a:pPr>
              <a:r>
                <a:rPr lang="en-US" altLang="es-ES_tradnl" sz="1200" i="1" dirty="0" err="1" smtClean="0">
                  <a:solidFill>
                    <a:srgbClr val="004586"/>
                  </a:solidFill>
                  <a:latin typeface="+mj-lt"/>
                  <a:cs typeface="Arial"/>
                </a:rPr>
                <a:t>Chlamydophila</a:t>
              </a:r>
              <a:r>
                <a:rPr lang="en-US" altLang="es-ES_tradnl" sz="1200" i="1" dirty="0" smtClean="0">
                  <a:solidFill>
                    <a:srgbClr val="004586"/>
                  </a:solidFill>
                  <a:latin typeface="+mj-lt"/>
                  <a:cs typeface="Arial"/>
                </a:rPr>
                <a:t> </a:t>
              </a:r>
              <a:r>
                <a:rPr lang="en-US" altLang="es-ES_tradnl" sz="1200" dirty="0" err="1" smtClean="0">
                  <a:solidFill>
                    <a:srgbClr val="004586"/>
                  </a:solidFill>
                  <a:latin typeface="+mj-lt"/>
                  <a:cs typeface="Arial"/>
                </a:rPr>
                <a:t>spp</a:t>
              </a:r>
              <a:endParaRPr lang="en-US" altLang="es-ES_tradnl" sz="1200" dirty="0" smtClean="0">
                <a:solidFill>
                  <a:srgbClr val="004586"/>
                </a:solidFill>
                <a:latin typeface="+mj-lt"/>
                <a:cs typeface="Arial"/>
              </a:endParaRPr>
            </a:p>
          </p:txBody>
        </p:sp>
        <p:sp>
          <p:nvSpPr>
            <p:cNvPr id="20" name="Rectangle 27"/>
            <p:cNvSpPr/>
            <p:nvPr/>
          </p:nvSpPr>
          <p:spPr>
            <a:xfrm>
              <a:off x="6508535" y="4491511"/>
              <a:ext cx="685410" cy="197217"/>
            </a:xfrm>
            <a:prstGeom prst="rect">
              <a:avLst/>
            </a:prstGeom>
          </p:spPr>
          <p:txBody>
            <a:bodyPr lIns="0" tIns="0" rIns="0" bIns="0">
              <a:spAutoFit/>
            </a:bodyPr>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eaLnBrk="0" fontAlgn="base" hangingPunct="0">
                <a:spcBef>
                  <a:spcPct val="0"/>
                </a:spcBef>
                <a:spcAft>
                  <a:spcPct val="0"/>
                </a:spcAft>
                <a:defRPr sz="1600">
                  <a:solidFill>
                    <a:schemeClr val="tx1"/>
                  </a:solidFill>
                  <a:latin typeface="Arial" charset="0"/>
                  <a:ea typeface="ＭＳ Ｐゴシック" charset="-128"/>
                </a:defRPr>
              </a:lvl6pPr>
              <a:lvl7pPr marL="2971800" indent="-228600" eaLnBrk="0" fontAlgn="base" hangingPunct="0">
                <a:spcBef>
                  <a:spcPct val="0"/>
                </a:spcBef>
                <a:spcAft>
                  <a:spcPct val="0"/>
                </a:spcAft>
                <a:defRPr sz="1600">
                  <a:solidFill>
                    <a:schemeClr val="tx1"/>
                  </a:solidFill>
                  <a:latin typeface="Arial" charset="0"/>
                  <a:ea typeface="ＭＳ Ｐゴシック" charset="-128"/>
                </a:defRPr>
              </a:lvl7pPr>
              <a:lvl8pPr marL="3429000" indent="-228600" eaLnBrk="0" fontAlgn="base" hangingPunct="0">
                <a:spcBef>
                  <a:spcPct val="0"/>
                </a:spcBef>
                <a:spcAft>
                  <a:spcPct val="0"/>
                </a:spcAft>
                <a:defRPr sz="1600">
                  <a:solidFill>
                    <a:schemeClr val="tx1"/>
                  </a:solidFill>
                  <a:latin typeface="Arial" charset="0"/>
                  <a:ea typeface="ＭＳ Ｐゴシック" charset="-128"/>
                </a:defRPr>
              </a:lvl8pPr>
              <a:lvl9pPr marL="3886200" indent="-228600" eaLnBrk="0" fontAlgn="base" hangingPunct="0">
                <a:spcBef>
                  <a:spcPct val="0"/>
                </a:spcBef>
                <a:spcAft>
                  <a:spcPct val="0"/>
                </a:spcAft>
                <a:defRPr sz="1600">
                  <a:solidFill>
                    <a:schemeClr val="tx1"/>
                  </a:solidFill>
                  <a:latin typeface="Arial" charset="0"/>
                  <a:ea typeface="ＭＳ Ｐゴシック" charset="-128"/>
                </a:defRPr>
              </a:lvl9pPr>
            </a:lstStyle>
            <a:p>
              <a:pPr algn="ctr" eaLnBrk="1" hangingPunct="1">
                <a:lnSpc>
                  <a:spcPct val="85000"/>
                </a:lnSpc>
                <a:defRPr/>
              </a:pPr>
              <a:r>
                <a:rPr lang="en-US" altLang="es-ES_tradnl" sz="1000" i="1" dirty="0" smtClean="0">
                  <a:solidFill>
                    <a:srgbClr val="004586"/>
                  </a:solidFill>
                  <a:latin typeface="+mj-lt"/>
                  <a:cs typeface="Arial"/>
                </a:rPr>
                <a:t>C</a:t>
              </a:r>
              <a:br>
                <a:rPr lang="en-US" altLang="es-ES_tradnl" sz="1000" i="1" dirty="0" smtClean="0">
                  <a:solidFill>
                    <a:srgbClr val="004586"/>
                  </a:solidFill>
                  <a:latin typeface="+mj-lt"/>
                  <a:cs typeface="Arial"/>
                </a:rPr>
              </a:br>
              <a:r>
                <a:rPr lang="en-US" altLang="es-ES_tradnl" sz="1000" i="1" dirty="0" err="1" smtClean="0">
                  <a:solidFill>
                    <a:srgbClr val="004586"/>
                  </a:solidFill>
                  <a:latin typeface="+mj-lt"/>
                  <a:cs typeface="Arial"/>
                </a:rPr>
                <a:t>burnetti</a:t>
              </a:r>
              <a:endParaRPr lang="en-US" altLang="es-ES_tradnl" sz="1000" i="1" dirty="0" smtClean="0">
                <a:solidFill>
                  <a:srgbClr val="004586"/>
                </a:solidFill>
                <a:latin typeface="+mj-lt"/>
                <a:cs typeface="Arial"/>
              </a:endParaRPr>
            </a:p>
          </p:txBody>
        </p:sp>
        <p:sp>
          <p:nvSpPr>
            <p:cNvPr id="21" name="Rectangle 28"/>
            <p:cNvSpPr/>
            <p:nvPr/>
          </p:nvSpPr>
          <p:spPr>
            <a:xfrm>
              <a:off x="7276620" y="4491511"/>
              <a:ext cx="600067" cy="118805"/>
            </a:xfrm>
            <a:prstGeom prst="rect">
              <a:avLst/>
            </a:prstGeom>
          </p:spPr>
          <p:txBody>
            <a:bodyPr lIns="0" tIns="0" rIns="0" bIns="0">
              <a:spAutoFit/>
            </a:bodyPr>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eaLnBrk="0" fontAlgn="base" hangingPunct="0">
                <a:spcBef>
                  <a:spcPct val="0"/>
                </a:spcBef>
                <a:spcAft>
                  <a:spcPct val="0"/>
                </a:spcAft>
                <a:defRPr sz="1600">
                  <a:solidFill>
                    <a:schemeClr val="tx1"/>
                  </a:solidFill>
                  <a:latin typeface="Arial" charset="0"/>
                  <a:ea typeface="ＭＳ Ｐゴシック" charset="-128"/>
                </a:defRPr>
              </a:lvl6pPr>
              <a:lvl7pPr marL="2971800" indent="-228600" eaLnBrk="0" fontAlgn="base" hangingPunct="0">
                <a:spcBef>
                  <a:spcPct val="0"/>
                </a:spcBef>
                <a:spcAft>
                  <a:spcPct val="0"/>
                </a:spcAft>
                <a:defRPr sz="1600">
                  <a:solidFill>
                    <a:schemeClr val="tx1"/>
                  </a:solidFill>
                  <a:latin typeface="Arial" charset="0"/>
                  <a:ea typeface="ＭＳ Ｐゴシック" charset="-128"/>
                </a:defRPr>
              </a:lvl7pPr>
              <a:lvl8pPr marL="3429000" indent="-228600" eaLnBrk="0" fontAlgn="base" hangingPunct="0">
                <a:spcBef>
                  <a:spcPct val="0"/>
                </a:spcBef>
                <a:spcAft>
                  <a:spcPct val="0"/>
                </a:spcAft>
                <a:defRPr sz="1600">
                  <a:solidFill>
                    <a:schemeClr val="tx1"/>
                  </a:solidFill>
                  <a:latin typeface="Arial" charset="0"/>
                  <a:ea typeface="ＭＳ Ｐゴシック" charset="-128"/>
                </a:defRPr>
              </a:lvl8pPr>
              <a:lvl9pPr marL="3886200" indent="-228600" eaLnBrk="0" fontAlgn="base" hangingPunct="0">
                <a:spcBef>
                  <a:spcPct val="0"/>
                </a:spcBef>
                <a:spcAft>
                  <a:spcPct val="0"/>
                </a:spcAft>
                <a:defRPr sz="1600">
                  <a:solidFill>
                    <a:schemeClr val="tx1"/>
                  </a:solidFill>
                  <a:latin typeface="Arial" charset="0"/>
                  <a:ea typeface="ＭＳ Ｐゴシック" charset="-128"/>
                </a:defRPr>
              </a:lvl9pPr>
            </a:lstStyle>
            <a:p>
              <a:pPr algn="ctr" eaLnBrk="1" hangingPunct="1">
                <a:lnSpc>
                  <a:spcPct val="85000"/>
                </a:lnSpc>
                <a:defRPr/>
              </a:pPr>
              <a:r>
                <a:rPr lang="en-US" altLang="es-ES_tradnl" sz="1200" dirty="0" smtClean="0">
                  <a:solidFill>
                    <a:srgbClr val="004586"/>
                  </a:solidFill>
                  <a:latin typeface="+mj-lt"/>
                  <a:cs typeface="Arial"/>
                </a:rPr>
                <a:t>Virus</a:t>
              </a:r>
            </a:p>
          </p:txBody>
        </p:sp>
        <p:sp>
          <p:nvSpPr>
            <p:cNvPr id="37906" name="Rectangle 29"/>
            <p:cNvSpPr>
              <a:spLocks noChangeArrowheads="1"/>
            </p:cNvSpPr>
            <p:nvPr/>
          </p:nvSpPr>
          <p:spPr bwMode="auto">
            <a:xfrm>
              <a:off x="640262" y="4969451"/>
              <a:ext cx="8073156" cy="15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5000"/>
                </a:lnSpc>
                <a:spcBef>
                  <a:spcPct val="0"/>
                </a:spcBef>
                <a:buFontTx/>
                <a:buNone/>
              </a:pPr>
              <a:r>
                <a:rPr lang="en-US" altLang="es-ES_tradnl" sz="1600" b="1">
                  <a:solidFill>
                    <a:srgbClr val="C00000"/>
                  </a:solidFill>
                  <a:ea typeface="ＭＳ Ｐゴシック" panose="020B0600070205080204" pitchFamily="34" charset="-128"/>
                  <a:cs typeface="Calibri" panose="020F0502020204030204" pitchFamily="34" charset="0"/>
                </a:rPr>
                <a:t>Agente causal</a:t>
              </a:r>
            </a:p>
          </p:txBody>
        </p:sp>
      </p:grpSp>
      <p:sp>
        <p:nvSpPr>
          <p:cNvPr id="23" name="Rectángulo 22"/>
          <p:cNvSpPr/>
          <p:nvPr/>
        </p:nvSpPr>
        <p:spPr>
          <a:xfrm>
            <a:off x="2051050" y="2143125"/>
            <a:ext cx="7715250" cy="400050"/>
          </a:xfrm>
          <a:prstGeom prst="rect">
            <a:avLst/>
          </a:prstGeom>
          <a:ln w="31750">
            <a:solidFill>
              <a:schemeClr val="accent1">
                <a:lumMod val="75000"/>
              </a:schemeClr>
            </a:solidFill>
          </a:ln>
        </p:spPr>
        <p:txBody>
          <a:bodyPr>
            <a:spAutoFit/>
          </a:bodyPr>
          <a:lstStyle/>
          <a:p>
            <a:pPr>
              <a:defRPr/>
            </a:pPr>
            <a:r>
              <a:rPr lang="en-US" altLang="es-ES_tradnl" sz="2000" b="1" kern="0" dirty="0">
                <a:solidFill>
                  <a:schemeClr val="accent1"/>
                </a:solidFill>
                <a:latin typeface="Calibri" charset="0"/>
                <a:ea typeface="ＭＳ Ｐゴシック" charset="-128"/>
                <a:cs typeface="Arial"/>
              </a:rPr>
              <a:t>Frecuencia de los </a:t>
            </a:r>
            <a:r>
              <a:rPr lang="en-US" altLang="es-ES_tradnl" sz="2000" b="1" kern="0" dirty="0" err="1">
                <a:solidFill>
                  <a:schemeClr val="accent1"/>
                </a:solidFill>
                <a:latin typeface="Calibri" charset="0"/>
                <a:ea typeface="ＭＳ Ｐゴシック" charset="-128"/>
                <a:cs typeface="Arial"/>
              </a:rPr>
              <a:t>organismos</a:t>
            </a:r>
            <a:r>
              <a:rPr lang="en-US" altLang="es-ES_tradnl" sz="2000" b="1" kern="0" dirty="0">
                <a:solidFill>
                  <a:schemeClr val="accent1"/>
                </a:solidFill>
                <a:latin typeface="Calibri" charset="0"/>
                <a:ea typeface="ＭＳ Ｐゴシック" charset="-128"/>
                <a:cs typeface="Arial"/>
              </a:rPr>
              <a:t> </a:t>
            </a:r>
            <a:r>
              <a:rPr lang="en-US" altLang="es-ES_tradnl" sz="2000" b="1" kern="0" dirty="0" err="1">
                <a:solidFill>
                  <a:schemeClr val="accent1"/>
                </a:solidFill>
                <a:latin typeface="Calibri" charset="0"/>
                <a:ea typeface="ＭＳ Ｐゴシック" charset="-128"/>
                <a:cs typeface="Arial"/>
              </a:rPr>
              <a:t>causantes</a:t>
            </a:r>
            <a:r>
              <a:rPr lang="en-US" altLang="es-ES_tradnl" sz="2000" b="1" kern="0" dirty="0">
                <a:solidFill>
                  <a:schemeClr val="accent1"/>
                </a:solidFill>
                <a:latin typeface="Calibri" charset="0"/>
                <a:ea typeface="ＭＳ Ｐゴシック" charset="-128"/>
                <a:cs typeface="Arial"/>
              </a:rPr>
              <a:t> de NAC en Europa, 1990–2007</a:t>
            </a:r>
            <a:r>
              <a:rPr lang="en-US" altLang="es-ES_tradnl" sz="2000" b="1" kern="0" baseline="30000" dirty="0">
                <a:solidFill>
                  <a:schemeClr val="accent1"/>
                </a:solidFill>
                <a:latin typeface="Calibri" charset="0"/>
                <a:ea typeface="ＭＳ Ｐゴシック" charset="-128"/>
                <a:cs typeface="Arial"/>
              </a:rPr>
              <a:t>2</a:t>
            </a:r>
            <a:endParaRPr lang="es-ES" sz="2000" b="1" dirty="0">
              <a:solidFill>
                <a:schemeClr val="accent1"/>
              </a:solidFill>
            </a:endParaRPr>
          </a:p>
        </p:txBody>
      </p:sp>
      <p:sp>
        <p:nvSpPr>
          <p:cNvPr id="2" name="Rectángulo 1"/>
          <p:cNvSpPr/>
          <p:nvPr/>
        </p:nvSpPr>
        <p:spPr>
          <a:xfrm>
            <a:off x="5738813" y="5786438"/>
            <a:ext cx="6096000" cy="461962"/>
          </a:xfrm>
          <a:prstGeom prst="rect">
            <a:avLst/>
          </a:prstGeom>
          <a:ln w="31750">
            <a:noFill/>
          </a:ln>
        </p:spPr>
        <p:txBody>
          <a:bodyPr>
            <a:spAutoFit/>
          </a:bodyPr>
          <a:lstStyle/>
          <a:p>
            <a:pPr>
              <a:spcAft>
                <a:spcPts val="300"/>
              </a:spcAft>
              <a:defRPr/>
            </a:pPr>
            <a:r>
              <a:rPr lang="en-US" sz="1200" b="1" kern="0" dirty="0">
                <a:solidFill>
                  <a:srgbClr val="808080"/>
                </a:solidFill>
                <a:latin typeface="Calibri" panose="020F0502020204030204" pitchFamily="34" charset="0"/>
              </a:rPr>
              <a:t>1. Reproduced from [</a:t>
            </a:r>
            <a:r>
              <a:rPr lang="es-ES" sz="1200" b="1" i="1" kern="0" dirty="0" err="1">
                <a:solidFill>
                  <a:srgbClr val="808080"/>
                </a:solidFill>
                <a:latin typeface="Calibri" panose="020F0502020204030204" pitchFamily="34" charset="0"/>
              </a:rPr>
              <a:t>Thorax</a:t>
            </a:r>
            <a:r>
              <a:rPr lang="es-ES" sz="1200" b="1" kern="0" dirty="0">
                <a:solidFill>
                  <a:srgbClr val="808080"/>
                </a:solidFill>
                <a:latin typeface="Calibri" panose="020F0502020204030204" pitchFamily="34" charset="0"/>
              </a:rPr>
              <a:t>, </a:t>
            </a:r>
            <a:r>
              <a:rPr lang="es-ES" sz="1200" b="1" kern="0" dirty="0" err="1">
                <a:solidFill>
                  <a:srgbClr val="808080"/>
                </a:solidFill>
                <a:latin typeface="Calibri" panose="020F0502020204030204" pitchFamily="34" charset="0"/>
              </a:rPr>
              <a:t>Welte</a:t>
            </a:r>
            <a:r>
              <a:rPr lang="es-ES" sz="1200" b="1" kern="0" dirty="0">
                <a:solidFill>
                  <a:srgbClr val="808080"/>
                </a:solidFill>
                <a:latin typeface="Calibri" panose="020F0502020204030204" pitchFamily="34" charset="0"/>
              </a:rPr>
              <a:t> T et al, </a:t>
            </a:r>
            <a:r>
              <a:rPr lang="es-ES" sz="1200" b="1" kern="0" dirty="0" err="1">
                <a:solidFill>
                  <a:srgbClr val="808080"/>
                </a:solidFill>
                <a:latin typeface="Calibri" panose="020F0502020204030204" pitchFamily="34" charset="0"/>
              </a:rPr>
              <a:t>Volume</a:t>
            </a:r>
            <a:r>
              <a:rPr lang="es-ES" sz="1200" b="1" kern="0" dirty="0">
                <a:solidFill>
                  <a:srgbClr val="808080"/>
                </a:solidFill>
                <a:latin typeface="Calibri" panose="020F0502020204030204" pitchFamily="34" charset="0"/>
              </a:rPr>
              <a:t> 67, </a:t>
            </a:r>
            <a:r>
              <a:rPr lang="es-ES" sz="1200" b="1" kern="0" dirty="0" err="1">
                <a:solidFill>
                  <a:srgbClr val="808080"/>
                </a:solidFill>
                <a:latin typeface="Calibri" panose="020F0502020204030204" pitchFamily="34" charset="0"/>
              </a:rPr>
              <a:t>Pages</a:t>
            </a:r>
            <a:r>
              <a:rPr lang="es-ES" sz="1200" b="1" kern="0" dirty="0">
                <a:solidFill>
                  <a:srgbClr val="808080"/>
                </a:solidFill>
                <a:latin typeface="Calibri" panose="020F0502020204030204" pitchFamily="34" charset="0"/>
              </a:rPr>
              <a:t> 71-79</a:t>
            </a:r>
            <a:r>
              <a:rPr lang="en-US" sz="1200" b="1" kern="0" dirty="0">
                <a:solidFill>
                  <a:srgbClr val="808080"/>
                </a:solidFill>
                <a:latin typeface="Calibri" panose="020F0502020204030204" pitchFamily="34" charset="0"/>
              </a:rPr>
              <a:t>, Copyright 2012] with permission from BMJ Publishing Group Ltd.</a:t>
            </a:r>
            <a:r>
              <a:rPr lang="es-ES" sz="1200" b="1" kern="0" dirty="0">
                <a:solidFill>
                  <a:srgbClr val="808080"/>
                </a:solidFill>
                <a:latin typeface="Calibri" panose="020F0502020204030204" pitchFamily="34" charset="0"/>
              </a:rPr>
              <a:t> 2. </a:t>
            </a:r>
            <a:r>
              <a:rPr lang="es-ES" sz="1200" b="1" kern="0" dirty="0" err="1">
                <a:solidFill>
                  <a:srgbClr val="808080"/>
                </a:solidFill>
                <a:latin typeface="Calibri" panose="020F0502020204030204" pitchFamily="34" charset="0"/>
              </a:rPr>
              <a:t>Lode</a:t>
            </a:r>
            <a:r>
              <a:rPr lang="es-ES" sz="1200" b="1" kern="0" dirty="0">
                <a:solidFill>
                  <a:srgbClr val="808080"/>
                </a:solidFill>
                <a:latin typeface="Calibri" panose="020F0502020204030204" pitchFamily="34" charset="0"/>
              </a:rPr>
              <a:t> HM. </a:t>
            </a:r>
            <a:r>
              <a:rPr lang="es-ES" sz="1200" b="1" i="1" kern="0" dirty="0">
                <a:solidFill>
                  <a:srgbClr val="808080"/>
                </a:solidFill>
                <a:latin typeface="Calibri" panose="020F0502020204030204" pitchFamily="34" charset="0"/>
              </a:rPr>
              <a:t>Respir Med</a:t>
            </a:r>
            <a:r>
              <a:rPr lang="es-ES" sz="1200" b="1" kern="0" dirty="0">
                <a:solidFill>
                  <a:srgbClr val="808080"/>
                </a:solidFill>
                <a:latin typeface="Calibri" panose="020F0502020204030204" pitchFamily="34" charset="0"/>
              </a:rPr>
              <a:t>. 2007;101:1864-1873. </a:t>
            </a:r>
            <a:endParaRPr lang="en-US" sz="1200" b="1" kern="0" dirty="0">
              <a:solidFill>
                <a:srgbClr val="80808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ogramaAAP2017Plantilla">
  <a:themeElements>
    <a:clrScheme name="LiveMed">
      <a:dk1>
        <a:srgbClr val="287AC8"/>
      </a:dk1>
      <a:lt1>
        <a:sysClr val="window" lastClr="FFFFFF"/>
      </a:lt1>
      <a:dk2>
        <a:srgbClr val="C5000B"/>
      </a:dk2>
      <a:lt2>
        <a:srgbClr val="EEECE1"/>
      </a:lt2>
      <a:accent1>
        <a:srgbClr val="004586"/>
      </a:accent1>
      <a:accent2>
        <a:srgbClr val="808080"/>
      </a:accent2>
      <a:accent3>
        <a:srgbClr val="5858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horz" lIns="91440" tIns="45720" rIns="91440" bIns="45720" rtlCol="0" anchor="ctr">
        <a:noAutofit/>
      </a:bodyPr>
      <a:lstStyle>
        <a:defPPr algn="ctr">
          <a:defRPr sz="2400" dirty="0" smtClean="0"/>
        </a:defPPr>
      </a:lstStyle>
    </a:txDef>
  </a:objectDefaults>
  <a:extraClrSchemeLst/>
  <a:extLst>
    <a:ext uri="{05A4C25C-085E-4340-85A3-A5531E510DB2}">
      <thm15:themeFamily xmlns:thm15="http://schemas.microsoft.com/office/thememl/2012/main" name="Presentación1" id="{DB3703F0-A6B8-46F9-B4A8-052571F311E0}" vid="{48F1D56D-FAD3-4DC2-96A7-77F88DA51084}"/>
    </a:ext>
  </a:ext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ProgramaAAP2017Plantilla</Template>
  <TotalTime>990</TotalTime>
  <Words>2054</Words>
  <Application>Microsoft Office PowerPoint</Application>
  <PresentationFormat>Panorámica</PresentationFormat>
  <Paragraphs>203</Paragraphs>
  <Slides>29</Slides>
  <Notes>5</Notes>
  <HiddenSlides>0</HiddenSlides>
  <MMClips>0</MMClips>
  <ScaleCrop>false</ScaleCrop>
  <HeadingPairs>
    <vt:vector size="8" baseType="variant">
      <vt:variant>
        <vt:lpstr>Fuentes usadas</vt:lpstr>
      </vt:variant>
      <vt:variant>
        <vt:i4>8</vt:i4>
      </vt:variant>
      <vt:variant>
        <vt:lpstr>Tema</vt:lpstr>
      </vt:variant>
      <vt:variant>
        <vt:i4>2</vt:i4>
      </vt:variant>
      <vt:variant>
        <vt:lpstr>Servidores OLE incrustados</vt:lpstr>
      </vt:variant>
      <vt:variant>
        <vt:i4>2</vt:i4>
      </vt:variant>
      <vt:variant>
        <vt:lpstr>Títulos de diapositiva</vt:lpstr>
      </vt:variant>
      <vt:variant>
        <vt:i4>29</vt:i4>
      </vt:variant>
    </vt:vector>
  </HeadingPairs>
  <TitlesOfParts>
    <vt:vector size="41" baseType="lpstr">
      <vt:lpstr>ＭＳ Ｐゴシック</vt:lpstr>
      <vt:lpstr>ＭＳ Ｐゴシック</vt:lpstr>
      <vt:lpstr>Arial</vt:lpstr>
      <vt:lpstr>Calibri</vt:lpstr>
      <vt:lpstr>Tahoma</vt:lpstr>
      <vt:lpstr>Times New Roman</vt:lpstr>
      <vt:lpstr>Wingdings</vt:lpstr>
      <vt:lpstr>ヒラギノ角ゴ Pro W3</vt:lpstr>
      <vt:lpstr>ProgramaAAP2017Plantilla</vt:lpstr>
      <vt:lpstr>3_Default Design</vt:lpstr>
      <vt:lpstr>Chart</vt:lpstr>
      <vt:lpstr>Gráfico de Microsoft Excel</vt:lpstr>
      <vt:lpstr>Prevención de la neumonía neumocócica en Atención Primaria</vt:lpstr>
      <vt:lpstr>La Neumonía Adquirida en la Comunidad (NAC) es una de las principales causas de muerte en todo el mundo1</vt:lpstr>
      <vt:lpstr>La neumonía es la undécima causa de muerte en España1  </vt:lpstr>
      <vt:lpstr>Caso clínico 1 (I)</vt:lpstr>
      <vt:lpstr>Presentación de PowerPoint</vt:lpstr>
      <vt:lpstr>Incidencia de la neumonía adquirida en la comunidad  en Atención Primaria en España(1)</vt:lpstr>
      <vt:lpstr>Hospitalizaciones por neumonía por cualquier causa  por Comunidad en España (2003-2007)1</vt:lpstr>
      <vt:lpstr>Presentación de PowerPoint</vt:lpstr>
      <vt:lpstr>Presentación de PowerPoint</vt:lpstr>
      <vt:lpstr>En definitiva…</vt:lpstr>
      <vt:lpstr>Presentación de PowerPoint</vt:lpstr>
      <vt:lpstr>Presentación de PowerPoint</vt:lpstr>
      <vt:lpstr>Presentación de PowerPoint</vt:lpstr>
      <vt:lpstr>El problema demográfico en España</vt:lpstr>
      <vt:lpstr>Consecuencias de la cronicidad (1)</vt:lpstr>
      <vt:lpstr>Presentación de PowerPoint</vt:lpstr>
      <vt:lpstr>Incidencia anual de neumonía neumocócica en adultos por número de comorbilidades, 2007-2010 </vt:lpstr>
      <vt:lpstr>Presentación de PowerPoint</vt:lpstr>
      <vt:lpstr>Presentación de PowerPoint</vt:lpstr>
      <vt:lpstr>Presentación de PowerPoint</vt:lpstr>
      <vt:lpstr>Presentación de PowerPoint</vt:lpstr>
      <vt:lpstr>Vacuna polisacárida: sin evidencia de protección frente a neumonía</vt:lpstr>
      <vt:lpstr>Presentación de PowerPoint</vt:lpstr>
      <vt:lpstr>Presentación de PowerPoint</vt:lpstr>
      <vt:lpstr>Guía de vacunación frente a la neumonía adquirida en la comunidad en el adulto(1) </vt:lpstr>
      <vt:lpstr>Guía de vacunación frente a la neumonía adquirida en la comunidad en el adulto(1) </vt:lpstr>
      <vt:lpstr>Guía de vacunación frente a la neumonía adquirida en la comunidad en el adulto(1) </vt:lpstr>
      <vt:lpstr>Resumen</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Elena</dc:creator>
  <cp:lastModifiedBy>Live Med</cp:lastModifiedBy>
  <cp:revision>87</cp:revision>
  <dcterms:created xsi:type="dcterms:W3CDTF">2017-01-13T19:00:40Z</dcterms:created>
  <dcterms:modified xsi:type="dcterms:W3CDTF">2017-10-03T18:30:25Z</dcterms:modified>
</cp:coreProperties>
</file>